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1" r:id="rId5"/>
    <p:sldId id="260" r:id="rId6"/>
    <p:sldId id="262" r:id="rId7"/>
    <p:sldId id="263" r:id="rId8"/>
    <p:sldId id="264" r:id="rId9"/>
    <p:sldId id="280" r:id="rId10"/>
    <p:sldId id="267" r:id="rId11"/>
    <p:sldId id="268" r:id="rId12"/>
    <p:sldId id="269" r:id="rId13"/>
    <p:sldId id="270" r:id="rId14"/>
    <p:sldId id="271" r:id="rId15"/>
    <p:sldId id="275" r:id="rId16"/>
    <p:sldId id="273" r:id="rId17"/>
    <p:sldId id="276" r:id="rId18"/>
    <p:sldId id="272" r:id="rId19"/>
    <p:sldId id="265" r:id="rId20"/>
    <p:sldId id="274" r:id="rId21"/>
    <p:sldId id="277" r:id="rId22"/>
    <p:sldId id="266" r:id="rId23"/>
    <p:sldId id="278" r:id="rId2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21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按一下以編輯母片副標題樣式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45F1022-8A4A-4B31-8C93-F8496D370F65}" type="datetime1">
              <a:rPr lang="en-US"/>
              <a:pPr lvl="0"/>
              <a:t>6/25/2018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D178686-1D63-41B8-BAB5-221F140C26D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261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4594454-9A69-4664-A6B1-11BDE5DDB5E8}" type="datetime1">
              <a:rPr lang="en-US"/>
              <a:pPr lvl="0"/>
              <a:t>6/25/2018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09A20E1-3682-4E93-83AC-EA01337832E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150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4DCBE77-71D6-4255-BD4C-39210CC49CE6}" type="datetime1">
              <a:rPr lang="en-US"/>
              <a:pPr lvl="0"/>
              <a:t>6/25/2018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BE3675A-3F8A-4B8C-AE8C-686739F0096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46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B2B27AA-1DCE-4285-BA1A-20CE11167719}" type="datetime1">
              <a:rPr lang="en-US"/>
              <a:pPr lvl="0"/>
              <a:t>6/25/2018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118A400-C430-419B-821A-F7BC44C35AD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372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FA988B8-4D8E-4386-9967-5C023CF4FC39}" type="datetime1">
              <a:rPr lang="en-US"/>
              <a:pPr lvl="0"/>
              <a:t>6/25/2018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EF0E199-A865-4FFC-B042-BC1C7DDB43A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205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EAEBA70-4F29-4D64-BFAB-68903B040716}" type="datetime1">
              <a:rPr lang="en-US"/>
              <a:pPr lvl="0"/>
              <a:t>6/25/2018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F377944-17DD-43E4-AF34-4A0038E779E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468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文字版面配置區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6" name="內容版面配置區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7" name="日期版面配置區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0DD2A39-25C9-41CC-90A0-B41C8D2CC855}" type="datetime1">
              <a:rPr lang="en-US"/>
              <a:pPr lvl="0"/>
              <a:t>6/25/2018</a:t>
            </a:fld>
            <a:endParaRPr lang="en-US"/>
          </a:p>
        </p:txBody>
      </p:sp>
      <p:sp>
        <p:nvSpPr>
          <p:cNvPr id="8" name="頁尾版面配置區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投影片編號版面配置區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78DA8E0-836A-4162-B88E-AD4D15FD22C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140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日期版面配置區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48FB283-ACDC-4DE9-B12C-8C48B42BA7A2}" type="datetime1">
              <a:rPr lang="en-US"/>
              <a:pPr lvl="0"/>
              <a:t>6/25/2018</a:t>
            </a:fld>
            <a:endParaRPr lang="en-US"/>
          </a:p>
        </p:txBody>
      </p:sp>
      <p:sp>
        <p:nvSpPr>
          <p:cNvPr id="4" name="頁尾版面配置區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投影片編號版面配置區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A9C06A3-8431-43F4-AA1A-A6D05B2DA5C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434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8C9150E-7CD4-41B9-A25F-C1E976CC4AD0}" type="datetime1">
              <a:rPr lang="en-US"/>
              <a:pPr lvl="0"/>
              <a:t>6/25/2018</a:t>
            </a:fld>
            <a:endParaRPr lang="en-US"/>
          </a:p>
        </p:txBody>
      </p:sp>
      <p:sp>
        <p:nvSpPr>
          <p:cNvPr id="3" name="頁尾版面配置區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投影片編號版面配置區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432E8CD-7701-4BCD-9A2A-D8DEDBB3722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944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D138C5B-F742-480E-9136-81BF34411EE0}" type="datetime1">
              <a:rPr lang="en-US"/>
              <a:pPr lvl="0"/>
              <a:t>6/25/2018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DE94147-4084-4572-BEE1-39406378F37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391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圖片版面配置區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zh-TW"/>
              <a:t>按一下圖示以新增圖片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D6E5287-66AC-4BDC-816B-065C16E282D9}" type="datetime1">
              <a:rPr lang="en-US"/>
              <a:pPr lvl="0"/>
              <a:t>6/25/2018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383C66B-EB53-49D8-9A1C-22FA96AE50A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040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AB5E4"/>
            </a:gs>
            <a:gs pos="100000">
              <a:srgbClr val="C2D1ED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fld id="{F17CEF63-8E89-41E3-89D8-236C39C0E9B3}" type="slidenum">
              <a:t>‹#›</a:t>
            </a:fld>
            <a:endParaRPr lang="en-US"/>
          </a:p>
        </p:txBody>
      </p:sp>
      <p:pic>
        <p:nvPicPr>
          <p:cNvPr id="7" name="Picture 2" descr="C:\Users\BPC\Downloads\教育部logo991006-1.pn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TW" sz="4400" b="0" i="0" u="none" strike="noStrike" kern="1200" cap="none" spc="0" baseline="0">
          <a:solidFill>
            <a:srgbClr val="000000"/>
          </a:solidFill>
          <a:uFillTx/>
          <a:latin typeface="標楷體" pitchFamily="65"/>
          <a:ea typeface="標楷體" pitchFamily="65"/>
          <a:cs typeface="標楷體" pitchFamily="65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zh-TW" sz="3200" b="0" i="0" u="none" strike="noStrike" kern="1200" cap="none" spc="0" baseline="0">
          <a:solidFill>
            <a:srgbClr val="0000FF"/>
          </a:solidFill>
          <a:uFillTx/>
          <a:latin typeface="標楷體" pitchFamily="65"/>
          <a:ea typeface="標楷體" pitchFamily="65"/>
          <a:cs typeface="標楷體" pitchFamily="65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zh-TW" sz="28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zh-TW" sz="24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o69VcB7ziro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dQruxqu4uPM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rTXa7p1zZlE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bi2USQ0qc9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1470026"/>
          </a:xfrm>
        </p:spPr>
        <p:txBody>
          <a:bodyPr/>
          <a:lstStyle/>
          <a:p>
            <a:pPr lvl="0"/>
            <a:r>
              <a:rPr lang="zh-TW" altLang="en-US" dirty="0" smtClean="0"/>
              <a:t>運動與</a:t>
            </a:r>
            <a:r>
              <a:rPr lang="zh-TW" altLang="en-US" dirty="0"/>
              <a:t>暴力</a:t>
            </a:r>
            <a:endParaRPr lang="zh-TW" dirty="0"/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1475658" y="1988838"/>
            <a:ext cx="6400800" cy="648071"/>
          </a:xfrm>
        </p:spPr>
        <p:txBody>
          <a:bodyPr/>
          <a:lstStyle/>
          <a:p>
            <a:pPr lvl="0"/>
            <a:r>
              <a:rPr lang="zh-TW" altLang="en-US" dirty="0" smtClean="0"/>
              <a:t>曾郁嫻</a:t>
            </a:r>
            <a:endParaRPr lang="en-US" dirty="0"/>
          </a:p>
        </p:txBody>
      </p:sp>
      <p:pic>
        <p:nvPicPr>
          <p:cNvPr id="4" name="Picture 2" descr="C:\Users\BPC\Downloads\教育部logo991006-1.pn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副標題 2"/>
          <p:cNvSpPr txBox="1"/>
          <p:nvPr/>
        </p:nvSpPr>
        <p:spPr>
          <a:xfrm>
            <a:off x="1535579" y="2996955"/>
            <a:ext cx="6400800" cy="64807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3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rPr>
              <a:t>01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dirty="0"/>
              <a:t>有些暴力行為雖然不值得被贊許，但運動員仍經常</a:t>
            </a:r>
            <a:r>
              <a:rPr lang="zh-TW" altLang="zh-TW" dirty="0" smtClean="0"/>
              <a:t>利用</a:t>
            </a:r>
            <a:r>
              <a:rPr lang="zh-TW" altLang="en-US" dirty="0" smtClean="0"/>
              <a:t>這</a:t>
            </a:r>
            <a:r>
              <a:rPr lang="zh-TW" altLang="zh-TW" dirty="0" smtClean="0"/>
              <a:t>些</a:t>
            </a:r>
            <a:r>
              <a:rPr lang="zh-TW" altLang="zh-TW" dirty="0"/>
              <a:t>動作來提昇自己在團隊及觀眾心中的地位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954260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商業化與運動中的暴力</a:t>
            </a:r>
            <a:endParaRPr lang="en-US" altLang="zh-TW" dirty="0" smtClean="0"/>
          </a:p>
          <a:p>
            <a:pPr lvl="1"/>
            <a:r>
              <a:rPr lang="zh-TW" altLang="zh-TW" dirty="0"/>
              <a:t>有些運動本身就帶有暴力行為的展現，而孩童觀看這樣的運動賽事後，可能會開始仿效這些符合規範之下的運動暴力</a:t>
            </a:r>
            <a:r>
              <a:rPr lang="zh-TW" altLang="zh-TW" dirty="0" smtClean="0"/>
              <a:t>行為</a:t>
            </a:r>
            <a:endParaRPr lang="en-US" altLang="zh-TW" dirty="0" smtClean="0"/>
          </a:p>
          <a:p>
            <a:pPr lvl="1"/>
            <a:r>
              <a:rPr lang="zh-TW" altLang="zh-TW" dirty="0"/>
              <a:t>商業化並非導致運動暴力行為增加的主因，而是深植於文化層面的影響，以及有參與者及觀眾願意投入其中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070665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行銷人員認為觀眾會受到帶有暴力意涵的文字或圖像吸引</a:t>
            </a:r>
            <a:endParaRPr lang="en-US" altLang="zh-TW" dirty="0" smtClean="0"/>
          </a:p>
          <a:p>
            <a:r>
              <a:rPr lang="zh-TW" altLang="zh-TW" dirty="0" smtClean="0"/>
              <a:t>運動員</a:t>
            </a:r>
            <a:r>
              <a:rPr lang="zh-TW" altLang="zh-TW" dirty="0"/>
              <a:t>會使用相關詞彙來表達自己對於賽事的投入</a:t>
            </a:r>
            <a:r>
              <a:rPr lang="zh-TW" altLang="zh-TW" dirty="0" smtClean="0"/>
              <a:t>程度</a:t>
            </a:r>
            <a:endParaRPr lang="en-US" altLang="zh-TW" dirty="0" smtClean="0"/>
          </a:p>
          <a:p>
            <a:r>
              <a:rPr lang="zh-TW" altLang="zh-TW" dirty="0"/>
              <a:t>有些強調身體接觸的運動項目，也可能因為運動中熱情、暴力、焦慮、愉悅、疼痛的的經歷，而使其運動經驗</a:t>
            </a:r>
            <a:r>
              <a:rPr lang="zh-TW" altLang="zh-TW" dirty="0" smtClean="0"/>
              <a:t>更獨特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76183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dirty="0"/>
              <a:t>性別意識型態與運動中的暴力</a:t>
            </a:r>
          </a:p>
          <a:p>
            <a:pPr lvl="1"/>
            <a:r>
              <a:rPr lang="zh-TW" altLang="zh-TW" dirty="0"/>
              <a:t>運動是一個展現陽剛氣質的重要場</a:t>
            </a:r>
            <a:r>
              <a:rPr lang="zh-TW" altLang="zh-TW" dirty="0" smtClean="0"/>
              <a:t>域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男性</a:t>
            </a:r>
            <a:r>
              <a:rPr lang="zh-TW" altLang="zh-TW" dirty="0" smtClean="0"/>
              <a:t>若</a:t>
            </a:r>
            <a:r>
              <a:rPr lang="zh-TW" altLang="zh-TW" dirty="0"/>
              <a:t>能在運動中表現出暴力行為，可以避免被貼上娘娘腔或娘炮的負面標籤</a:t>
            </a:r>
          </a:p>
          <a:p>
            <a:pPr lvl="1"/>
            <a:r>
              <a:rPr lang="zh-TW" altLang="zh-TW" dirty="0"/>
              <a:t>當女性表現出暴力行為的時候，可能會被視為是對於運動技能或投入程度的</a:t>
            </a:r>
            <a:r>
              <a:rPr lang="zh-TW" altLang="zh-TW" dirty="0" smtClean="0"/>
              <a:t>展現</a:t>
            </a:r>
            <a:endParaRPr lang="en-US" altLang="zh-TW" dirty="0" smtClean="0"/>
          </a:p>
          <a:p>
            <a:pPr lvl="1"/>
            <a:r>
              <a:rPr lang="zh-TW" altLang="zh-TW" dirty="0"/>
              <a:t>一般來說，男性</a:t>
            </a:r>
            <a:r>
              <a:rPr lang="en-US" altLang="zh-TW" dirty="0"/>
              <a:t>-</a:t>
            </a:r>
            <a:r>
              <a:rPr lang="zh-TW" altLang="zh-TW" dirty="0"/>
              <a:t>陽剛氣質與暴力行為發生之間有其相關性，但女性</a:t>
            </a:r>
            <a:r>
              <a:rPr lang="en-US" altLang="zh-TW" dirty="0"/>
              <a:t>-</a:t>
            </a:r>
            <a:r>
              <a:rPr lang="zh-TW" altLang="zh-TW" dirty="0"/>
              <a:t>陰柔氣質則較少與暴力有關係</a:t>
            </a:r>
            <a:endParaRPr lang="zh-TW" altLang="zh-TW" dirty="0" smtClean="0"/>
          </a:p>
          <a:p>
            <a:pPr lvl="1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159353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以暴力行為展現做為比賽策略的一部分</a:t>
            </a:r>
            <a:endParaRPr lang="en-US" altLang="zh-TW" dirty="0"/>
          </a:p>
          <a:p>
            <a:pPr lvl="1"/>
            <a:r>
              <a:rPr lang="zh-TW" altLang="zh-TW" dirty="0"/>
              <a:t>非接觸運動項目的運動員，可能會威脅對手，但暴力行為發生的比例較</a:t>
            </a:r>
            <a:r>
              <a:rPr lang="zh-TW" altLang="zh-TW" dirty="0" smtClean="0"/>
              <a:t>少</a:t>
            </a:r>
            <a:endParaRPr lang="zh-TW" altLang="zh-TW" dirty="0"/>
          </a:p>
          <a:p>
            <a:pPr lvl="1"/>
            <a:r>
              <a:rPr lang="zh-TW" altLang="zh-TW" dirty="0"/>
              <a:t>身體接觸運動項目的運動員則是因其規則規範與運動特性，通常會有接受較有侵略性的或暴力的行為</a:t>
            </a:r>
            <a:r>
              <a:rPr lang="zh-TW" altLang="zh-TW" dirty="0" smtClean="0"/>
              <a:t>展現</a:t>
            </a:r>
            <a:endParaRPr lang="zh-TW" altLang="zh-TW" dirty="0"/>
          </a:p>
          <a:p>
            <a:pPr lvl="1"/>
            <a:r>
              <a:rPr lang="zh-TW" altLang="zh-TW" dirty="0" smtClean="0"/>
              <a:t>有時</a:t>
            </a:r>
            <a:r>
              <a:rPr lang="zh-TW" altLang="en-US" dirty="0" smtClean="0"/>
              <a:t>運動員</a:t>
            </a:r>
            <a:r>
              <a:rPr lang="zh-TW" altLang="zh-TW" dirty="0" smtClean="0"/>
              <a:t>會</a:t>
            </a:r>
            <a:r>
              <a:rPr lang="zh-TW" altLang="en-US" dirty="0" smtClean="0"/>
              <a:t>以</a:t>
            </a:r>
            <a:r>
              <a:rPr lang="zh-TW" altLang="zh-TW" dirty="0" smtClean="0"/>
              <a:t>暴力</a:t>
            </a:r>
            <a:r>
              <a:rPr lang="zh-TW" altLang="zh-TW" dirty="0"/>
              <a:t>行為展現</a:t>
            </a:r>
            <a:r>
              <a:rPr lang="zh-TW" altLang="zh-TW" dirty="0" smtClean="0"/>
              <a:t>以提昇</a:t>
            </a:r>
            <a:r>
              <a:rPr lang="zh-TW" altLang="zh-TW" dirty="0"/>
              <a:t>自身的生涯價值，以及激發觀眾的觀看意願</a:t>
            </a:r>
          </a:p>
          <a:p>
            <a:pPr lvl="1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76325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dirty="0" smtClean="0"/>
              <a:t>特定</a:t>
            </a:r>
            <a:r>
              <a:rPr lang="zh-TW" altLang="zh-TW" dirty="0"/>
              <a:t>的暴力</a:t>
            </a:r>
            <a:r>
              <a:rPr lang="zh-TW" altLang="zh-TW" dirty="0" smtClean="0"/>
              <a:t>行為</a:t>
            </a:r>
            <a:r>
              <a:rPr lang="zh-TW" altLang="en-US" dirty="0" smtClean="0"/>
              <a:t>在運動中</a:t>
            </a:r>
            <a:r>
              <a:rPr lang="zh-TW" altLang="zh-TW" dirty="0" smtClean="0"/>
              <a:t>是</a:t>
            </a:r>
            <a:r>
              <a:rPr lang="zh-TW" altLang="zh-TW" dirty="0"/>
              <a:t>被期待且允許發生的</a:t>
            </a:r>
          </a:p>
          <a:p>
            <a:r>
              <a:rPr lang="zh-TW" altLang="zh-TW" dirty="0"/>
              <a:t>從事身體接觸運動項目的女性，可能會在運動場上表現出與男性相似的積極進取、侵略與暴力行為，但這樣行為的展現「身為女性」的社會期待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870226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o69VcB7ziro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53961" y="1489741"/>
            <a:ext cx="8332839" cy="4687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82800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運動場上暴力行為發生的結果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比賽規則規範的</a:t>
            </a:r>
            <a:r>
              <a:rPr lang="zh-TW" altLang="en-US" dirty="0"/>
              <a:t>懲罰</a:t>
            </a:r>
            <a:endParaRPr lang="en-US" altLang="zh-TW" dirty="0" smtClean="0"/>
          </a:p>
          <a:p>
            <a:pPr lvl="1"/>
            <a:r>
              <a:rPr lang="zh-TW" altLang="zh-TW" dirty="0" smtClean="0"/>
              <a:t>承擔</a:t>
            </a:r>
            <a:r>
              <a:rPr lang="zh-TW" altLang="zh-TW" dirty="0"/>
              <a:t>受傷</a:t>
            </a:r>
            <a:r>
              <a:rPr lang="zh-TW" altLang="zh-TW" dirty="0" smtClean="0"/>
              <a:t>的</a:t>
            </a:r>
            <a:r>
              <a:rPr lang="zh-TW" altLang="en-US" dirty="0" smtClean="0"/>
              <a:t>風</a:t>
            </a:r>
            <a:r>
              <a:rPr lang="zh-TW" altLang="en-US" dirty="0"/>
              <a:t>險</a:t>
            </a:r>
            <a:r>
              <a:rPr lang="zh-TW" altLang="zh-TW" dirty="0" smtClean="0"/>
              <a:t>，</a:t>
            </a:r>
            <a:r>
              <a:rPr lang="zh-TW" altLang="zh-TW" dirty="0"/>
              <a:t>甚至可能造成</a:t>
            </a:r>
            <a:r>
              <a:rPr lang="zh-TW" altLang="zh-TW" dirty="0" smtClean="0"/>
              <a:t>死亡</a:t>
            </a:r>
            <a:endParaRPr lang="en-US" altLang="zh-TW" dirty="0" smtClean="0"/>
          </a:p>
          <a:p>
            <a:pPr lvl="1"/>
            <a:endParaRPr lang="en-US" altLang="zh-TW" dirty="0"/>
          </a:p>
          <a:p>
            <a:r>
              <a:rPr lang="zh-TW" altLang="en-US" dirty="0" smtClean="0"/>
              <a:t>運動場上暴力行為的控制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適時調整比賽規則及規範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提醒暴力行為可能造成的後果</a:t>
            </a:r>
            <a:endParaRPr lang="en-US" altLang="zh-TW" dirty="0" smtClean="0"/>
          </a:p>
          <a:p>
            <a:pPr lvl="1"/>
            <a:r>
              <a:rPr lang="zh-TW" altLang="zh-TW" dirty="0" smtClean="0"/>
              <a:t>性別</a:t>
            </a:r>
            <a:r>
              <a:rPr lang="zh-TW" altLang="zh-TW" dirty="0"/>
              <a:t>意識型態與文化層面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22924085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dQruxqu4uPM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57200" y="1547813"/>
            <a:ext cx="8286681" cy="4661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46263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觀眾之間的暴力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dirty="0"/>
              <a:t>觀看運動賽事時所產生的負面情緒，可能會延續至私領域，而造成家庭暴力發生</a:t>
            </a:r>
          </a:p>
          <a:p>
            <a:r>
              <a:rPr lang="zh-TW" altLang="zh-TW" dirty="0"/>
              <a:t>在運動場發生的暴力，同樣有可能是口語或身體接觸的形式，且多數是發生在支持不同隊伍的球迷之間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468553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大綱</a:t>
            </a:r>
            <a:endParaRPr lang="zh-TW" altLang="en-US" dirty="0"/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dirty="0"/>
              <a:t>什麼是</a:t>
            </a:r>
            <a:r>
              <a:rPr lang="zh-TW" altLang="zh-TW" dirty="0" smtClean="0"/>
              <a:t>暴力</a:t>
            </a:r>
            <a:r>
              <a:rPr lang="en-US" altLang="zh-TW" dirty="0" smtClean="0"/>
              <a:t>?</a:t>
            </a:r>
            <a:endParaRPr lang="zh-TW" altLang="zh-TW" dirty="0"/>
          </a:p>
          <a:p>
            <a:r>
              <a:rPr lang="zh-TW" altLang="zh-TW" dirty="0" smtClean="0"/>
              <a:t>歷史</a:t>
            </a:r>
            <a:r>
              <a:rPr lang="zh-TW" altLang="en-US" dirty="0" smtClean="0"/>
              <a:t>發展歷程</a:t>
            </a:r>
            <a:r>
              <a:rPr lang="zh-TW" altLang="zh-TW" dirty="0" smtClean="0"/>
              <a:t>中的</a:t>
            </a:r>
            <a:r>
              <a:rPr lang="zh-TW" altLang="en-US" dirty="0" smtClean="0"/>
              <a:t>運動</a:t>
            </a:r>
            <a:r>
              <a:rPr lang="zh-TW" altLang="zh-TW" dirty="0" smtClean="0"/>
              <a:t>暴力</a:t>
            </a:r>
            <a:endParaRPr lang="zh-TW" altLang="zh-TW" dirty="0"/>
          </a:p>
          <a:p>
            <a:r>
              <a:rPr lang="zh-TW" altLang="zh-TW" dirty="0" smtClean="0"/>
              <a:t>不同</a:t>
            </a:r>
            <a:r>
              <a:rPr lang="zh-TW" altLang="en-US" dirty="0" smtClean="0"/>
              <a:t>運動</a:t>
            </a:r>
            <a:r>
              <a:rPr lang="zh-TW" altLang="zh-TW" dirty="0" smtClean="0"/>
              <a:t>情境</a:t>
            </a:r>
            <a:r>
              <a:rPr lang="zh-TW" altLang="zh-TW" dirty="0"/>
              <a:t>的暴力事件發生</a:t>
            </a:r>
          </a:p>
          <a:p>
            <a:r>
              <a:rPr lang="zh-TW" altLang="zh-TW" dirty="0"/>
              <a:t>觀眾之間的暴力</a:t>
            </a:r>
          </a:p>
          <a:p>
            <a:r>
              <a:rPr lang="zh-TW" altLang="zh-TW" dirty="0" smtClean="0"/>
              <a:t>恐怖主義</a:t>
            </a:r>
            <a:r>
              <a:rPr lang="zh-TW" altLang="en-US" dirty="0" smtClean="0"/>
              <a:t>與</a:t>
            </a:r>
            <a:r>
              <a:rPr lang="zh-TW" altLang="zh-TW" dirty="0" smtClean="0"/>
              <a:t>運動暴力</a:t>
            </a:r>
            <a:r>
              <a:rPr lang="zh-TW" altLang="zh-TW" dirty="0"/>
              <a:t>事件</a:t>
            </a:r>
          </a:p>
        </p:txBody>
      </p:sp>
      <p:pic>
        <p:nvPicPr>
          <p:cNvPr id="4" name="Picture 2" descr="C:\Users\BPC\Downloads\教育部logo991006-1.pn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rTXa7p1zZlE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57200" y="1547813"/>
            <a:ext cx="8286681" cy="4661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92340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zh-TW" dirty="0"/>
              <a:t>觀眾暴力事件發生的影響因素</a:t>
            </a:r>
          </a:p>
          <a:p>
            <a:pPr lvl="1"/>
            <a:r>
              <a:rPr lang="zh-TW" altLang="zh-TW" dirty="0"/>
              <a:t>觀眾站或坐的習慣</a:t>
            </a:r>
          </a:p>
          <a:p>
            <a:pPr lvl="1"/>
            <a:r>
              <a:rPr lang="zh-TW" altLang="zh-TW" dirty="0"/>
              <a:t>群眾組成的背景</a:t>
            </a:r>
          </a:p>
          <a:p>
            <a:pPr lvl="1"/>
            <a:r>
              <a:rPr lang="zh-TW" altLang="zh-TW" dirty="0"/>
              <a:t>運動賽事對於觀眾的意義</a:t>
            </a:r>
          </a:p>
          <a:p>
            <a:pPr lvl="1"/>
            <a:r>
              <a:rPr lang="zh-TW" altLang="zh-TW" dirty="0"/>
              <a:t>隊伍跟觀眾之間的關係</a:t>
            </a:r>
          </a:p>
          <a:p>
            <a:pPr lvl="1"/>
            <a:r>
              <a:rPr lang="zh-TW" altLang="zh-TW" dirty="0"/>
              <a:t>群眾控制策略（警力佈署、影像監控機器設置）</a:t>
            </a:r>
          </a:p>
          <a:p>
            <a:pPr lvl="1"/>
            <a:r>
              <a:rPr lang="zh-TW" altLang="zh-TW" dirty="0"/>
              <a:t>觀眾的酒精購買</a:t>
            </a:r>
          </a:p>
          <a:p>
            <a:pPr lvl="1"/>
            <a:r>
              <a:rPr lang="zh-TW" altLang="zh-TW" dirty="0"/>
              <a:t>賽事的地點</a:t>
            </a:r>
          </a:p>
          <a:p>
            <a:pPr lvl="1"/>
            <a:r>
              <a:rPr lang="zh-TW" altLang="zh-TW" dirty="0"/>
              <a:t>觀眾參賽動機以及對比賽結果的期待</a:t>
            </a:r>
          </a:p>
          <a:p>
            <a:pPr lvl="1"/>
            <a:r>
              <a:rPr lang="zh-TW" altLang="zh-TW" dirty="0"/>
              <a:t>隊伍對於觀眾建立認同的重要程度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836424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恐怖主義與運動暴力事件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dirty="0"/>
              <a:t>恐怖主義及恐怖分子是相對有目的性且有組織的團體，利用攻擊特定群體已達成政治或社會的目的</a:t>
            </a:r>
          </a:p>
          <a:p>
            <a:r>
              <a:rPr lang="zh-TW" altLang="zh-TW" dirty="0"/>
              <a:t>恐怖主義的攻擊行為很少是隨機的</a:t>
            </a:r>
          </a:p>
        </p:txBody>
      </p:sp>
    </p:spTree>
    <p:extLst>
      <p:ext uri="{BB962C8B-B14F-4D97-AF65-F5344CB8AC3E}">
        <p14:creationId xmlns:p14="http://schemas.microsoft.com/office/powerpoint/2010/main" val="21416549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結語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運動暴力議題並非新議題，過往亦發展不同因應策略欲解決負面暴力事件的發生</a:t>
            </a:r>
            <a:endParaRPr lang="en-US" altLang="zh-TW" dirty="0" smtClean="0"/>
          </a:p>
          <a:p>
            <a:r>
              <a:rPr lang="zh-TW" altLang="en-US" dirty="0" smtClean="0"/>
              <a:t>性別氣質展演及優勢位置的鞏固，儼然成為男性涉及暴力行為發生的重要因素</a:t>
            </a:r>
            <a:endParaRPr lang="en-US" altLang="zh-TW" dirty="0" smtClean="0"/>
          </a:p>
          <a:p>
            <a:r>
              <a:rPr lang="zh-TW" altLang="en-US" dirty="0" smtClean="0"/>
              <a:t>不同社會文化、歷史發展軌跡以及運動項目特性等，皆會影響運動暴力事件發生形式的差異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27217014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什麼是暴力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zh-TW" dirty="0"/>
              <a:t>運動中所造成的傷害、蓄意侵犯他人以及恐怖主義在運動賽事中所進行的攻擊行動，或許都是使他人受到傷害，但在本質上有很大的</a:t>
            </a:r>
            <a:r>
              <a:rPr lang="zh-TW" altLang="zh-TW" dirty="0" smtClean="0"/>
              <a:t>差異</a:t>
            </a:r>
            <a:endParaRPr lang="en-US" altLang="zh-TW" dirty="0" smtClean="0"/>
          </a:p>
          <a:p>
            <a:endParaRPr lang="zh-TW" altLang="zh-TW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dirty="0" smtClean="0"/>
              <a:t>暴力是指蓄意地運用軀體的力量或權利，對自身、他人、群體或社會進行威脅或傷害，造成或極有可能造成損傷、死亡、精神傷害、發育障礙或權益的剝奪</a:t>
            </a:r>
          </a:p>
          <a:p>
            <a:r>
              <a:rPr lang="zh-TW" altLang="zh-TW" dirty="0" smtClean="0"/>
              <a:t>侵略，指的則是口語或身體上的行為帶有某種支配、控制或傷害他人的意圖</a:t>
            </a:r>
          </a:p>
          <a:p>
            <a:r>
              <a:rPr lang="zh-TW" altLang="zh-TW" dirty="0" smtClean="0"/>
              <a:t>脅迫，指的是用言語、動作及行動表現出暴力或侵略的意圖</a:t>
            </a:r>
          </a:p>
        </p:txBody>
      </p:sp>
    </p:spTree>
    <p:extLst>
      <p:ext uri="{BB962C8B-B14F-4D97-AF65-F5344CB8AC3E}">
        <p14:creationId xmlns:p14="http://schemas.microsoft.com/office/powerpoint/2010/main" val="34927477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dirty="0" smtClean="0"/>
              <a:t>暴力，是男性利用身體能力優勢取得鞏固支配地位的方式</a:t>
            </a:r>
            <a:endParaRPr lang="en-US" altLang="zh-TW" dirty="0" smtClean="0"/>
          </a:p>
          <a:p>
            <a:r>
              <a:rPr lang="zh-TW" altLang="zh-TW" dirty="0" smtClean="0"/>
              <a:t>在運動情境中，因為競爭過程產生的身體接觸、力量展現以及以獲勝為目的的價值取向，更加合法化男性暴力行為的展現</a:t>
            </a:r>
          </a:p>
          <a:p>
            <a:endParaRPr lang="zh-TW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歷史發展歷程中的運動暴力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dirty="0"/>
              <a:t>古希臘時代到羅馬</a:t>
            </a:r>
            <a:r>
              <a:rPr lang="zh-TW" altLang="zh-TW" dirty="0" smtClean="0"/>
              <a:t>時期的</a:t>
            </a:r>
            <a:r>
              <a:rPr lang="zh-TW" altLang="zh-TW" dirty="0"/>
              <a:t>競技比賽</a:t>
            </a:r>
          </a:p>
          <a:p>
            <a:r>
              <a:rPr lang="zh-TW" altLang="zh-TW" dirty="0"/>
              <a:t>中世紀</a:t>
            </a:r>
            <a:r>
              <a:rPr lang="zh-TW" altLang="zh-TW" dirty="0" smtClean="0"/>
              <a:t>歐洲則</a:t>
            </a:r>
            <a:r>
              <a:rPr lang="zh-TW" altLang="zh-TW" dirty="0"/>
              <a:t>有鬥雞、鬥狗等運動</a:t>
            </a:r>
            <a:r>
              <a:rPr lang="zh-TW" altLang="zh-TW" dirty="0" smtClean="0"/>
              <a:t>賽事</a:t>
            </a:r>
            <a:endParaRPr lang="en-US" altLang="zh-TW" dirty="0" smtClean="0"/>
          </a:p>
          <a:p>
            <a:r>
              <a:rPr lang="zh-TW" altLang="zh-TW" dirty="0"/>
              <a:t>現代運動的規範較為嚴明，因此能降低運動中暴力行為</a:t>
            </a:r>
            <a:r>
              <a:rPr lang="en-US" altLang="zh-TW" dirty="0"/>
              <a:t>/</a:t>
            </a:r>
            <a:r>
              <a:rPr lang="zh-TW" altLang="zh-TW" dirty="0"/>
              <a:t>事件的發生，也更</a:t>
            </a:r>
            <a:r>
              <a:rPr lang="zh-TW" altLang="zh-TW" dirty="0" smtClean="0"/>
              <a:t>加強自我</a:t>
            </a:r>
            <a:r>
              <a:rPr lang="zh-TW" altLang="zh-TW" dirty="0"/>
              <a:t>管控以及限制侵略行為的發生</a:t>
            </a:r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546663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zh-TW" altLang="zh-TW" dirty="0"/>
              <a:t>運動員對於情緒及暴力行為的自我管控，反而提昇賽事觀賞刺激性的</a:t>
            </a:r>
            <a:r>
              <a:rPr lang="zh-TW" altLang="zh-TW" dirty="0" smtClean="0"/>
              <a:t>一部分</a:t>
            </a:r>
            <a:endParaRPr lang="zh-TW" altLang="zh-TW" dirty="0"/>
          </a:p>
          <a:p>
            <a:r>
              <a:rPr lang="zh-TW" altLang="zh-TW" dirty="0"/>
              <a:t>此外，在運動商業化、</a:t>
            </a:r>
            <a:r>
              <a:rPr lang="zh-TW" altLang="zh-TW" dirty="0" smtClean="0"/>
              <a:t>專業化程度</a:t>
            </a:r>
            <a:r>
              <a:rPr lang="zh-TW" altLang="zh-TW" dirty="0"/>
              <a:t>提昇以及全球化之下，也增加許多戲劇性暴力行為的發生</a:t>
            </a:r>
          </a:p>
          <a:p>
            <a:r>
              <a:rPr lang="zh-TW" altLang="zh-TW" dirty="0"/>
              <a:t>運動中的積極進取與暴力行為，</a:t>
            </a:r>
            <a:r>
              <a:rPr lang="zh-TW" altLang="zh-TW" dirty="0" smtClean="0"/>
              <a:t>通常用以</a:t>
            </a:r>
            <a:r>
              <a:rPr lang="zh-TW" altLang="zh-TW" dirty="0"/>
              <a:t>作為再製性別意識型態以及男性對於女性支配的重要象徵</a:t>
            </a:r>
          </a:p>
          <a:p>
            <a:r>
              <a:rPr lang="zh-TW" altLang="zh-TW" dirty="0" smtClean="0"/>
              <a:t>不同</a:t>
            </a:r>
            <a:r>
              <a:rPr lang="zh-TW" altLang="zh-TW" dirty="0"/>
              <a:t>情境下所發生的暴力行為帶有不同意涵，且與特定的歷史、社會與文化脈絡</a:t>
            </a:r>
            <a:r>
              <a:rPr lang="zh-TW" altLang="zh-TW" dirty="0" smtClean="0"/>
              <a:t>息息相關</a:t>
            </a:r>
            <a:endParaRPr lang="zh-TW" altLang="zh-TW" dirty="0"/>
          </a:p>
        </p:txBody>
      </p:sp>
    </p:spTree>
    <p:extLst>
      <p:ext uri="{BB962C8B-B14F-4D97-AF65-F5344CB8AC3E}">
        <p14:creationId xmlns:p14="http://schemas.microsoft.com/office/powerpoint/2010/main" val="11893076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不同運動情境</a:t>
            </a:r>
            <a:r>
              <a:rPr lang="zh-TW" altLang="en-US" dirty="0" smtClean="0"/>
              <a:t>的暴力事件發生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dirty="0"/>
              <a:t>運動場上的暴力形式</a:t>
            </a:r>
          </a:p>
          <a:p>
            <a:pPr lvl="1"/>
            <a:r>
              <a:rPr lang="zh-TW" altLang="zh-TW" dirty="0"/>
              <a:t>殘暴的身體接觸：強力的推擠</a:t>
            </a:r>
          </a:p>
          <a:p>
            <a:pPr lvl="1"/>
            <a:r>
              <a:rPr lang="zh-TW" altLang="zh-TW" dirty="0"/>
              <a:t>暴力的邊緣：刻意的用膝蓋或手肘撞擊他人</a:t>
            </a:r>
          </a:p>
          <a:p>
            <a:pPr lvl="1"/>
            <a:r>
              <a:rPr lang="zh-TW" altLang="zh-TW" dirty="0"/>
              <a:t>接近犯罪的暴力行為：可能會危害運動員安全的行為</a:t>
            </a:r>
          </a:p>
          <a:p>
            <a:pPr lvl="1"/>
            <a:r>
              <a:rPr lang="zh-TW" altLang="zh-TW" dirty="0"/>
              <a:t>犯罪的暴力行為：已經完全超過法律或規範的侵害他人的行為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983541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bi2USQ0qc9Y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57200" y="1547813"/>
            <a:ext cx="8312900" cy="4676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2203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課程名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課程名稱</Template>
  <TotalTime>99</TotalTime>
  <Words>1051</Words>
  <Application>Microsoft Office PowerPoint</Application>
  <PresentationFormat>如螢幕大小 (4:3)</PresentationFormat>
  <Paragraphs>76</Paragraphs>
  <Slides>23</Slides>
  <Notes>0</Notes>
  <HiddenSlides>0</HiddenSlides>
  <MMClips>4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23</vt:i4>
      </vt:variant>
    </vt:vector>
  </HeadingPairs>
  <TitlesOfParts>
    <vt:vector size="28" baseType="lpstr">
      <vt:lpstr>新細明體</vt:lpstr>
      <vt:lpstr>標楷體</vt:lpstr>
      <vt:lpstr>Arial</vt:lpstr>
      <vt:lpstr>Calibri</vt:lpstr>
      <vt:lpstr>課程名稱</vt:lpstr>
      <vt:lpstr>運動與暴力</vt:lpstr>
      <vt:lpstr>大綱</vt:lpstr>
      <vt:lpstr>什麼是暴力?</vt:lpstr>
      <vt:lpstr>PowerPoint 簡報</vt:lpstr>
      <vt:lpstr>PowerPoint 簡報</vt:lpstr>
      <vt:lpstr>歷史發展歷程中的運動暴力</vt:lpstr>
      <vt:lpstr>PowerPoint 簡報</vt:lpstr>
      <vt:lpstr>不同運動情境的暴力事件發生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觀眾之間的暴力</vt:lpstr>
      <vt:lpstr>PowerPoint 簡報</vt:lpstr>
      <vt:lpstr>PowerPoint 簡報</vt:lpstr>
      <vt:lpstr>恐怖主義與運動暴力事件</vt:lpstr>
      <vt:lpstr>結語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課程名稱</dc:title>
  <dc:creator>BPC</dc:creator>
  <cp:lastModifiedBy>user</cp:lastModifiedBy>
  <cp:revision>13</cp:revision>
  <dcterms:created xsi:type="dcterms:W3CDTF">2017-11-07T02:54:43Z</dcterms:created>
  <dcterms:modified xsi:type="dcterms:W3CDTF">2018-06-24T22:58:21Z</dcterms:modified>
</cp:coreProperties>
</file>