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Shape 16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Shape 17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Shape 13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Shape 14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Shape 15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2309020" y="-251621"/>
            <a:ext cx="4525959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 rot="5400000">
            <a:off x="4732335" y="2171704"/>
            <a:ext cx="5851529" cy="20574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 rot="5400000">
            <a:off x="541334" y="190506"/>
            <a:ext cx="5851529" cy="6019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722311" y="4406895"/>
            <a:ext cx="7772400" cy="13620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722311" y="2906713"/>
            <a:ext cx="77724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8196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535113"/>
            <a:ext cx="4040184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57200" y="2174872"/>
            <a:ext cx="4040184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3" type="body"/>
          </p:nvPr>
        </p:nvSpPr>
        <p:spPr>
          <a:xfrm>
            <a:off x="4645023" y="1535113"/>
            <a:ext cx="4041776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4" type="body"/>
          </p:nvPr>
        </p:nvSpPr>
        <p:spPr>
          <a:xfrm>
            <a:off x="4645023" y="2174872"/>
            <a:ext cx="4041776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73048"/>
            <a:ext cx="3008311" cy="11620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575047" y="273048"/>
            <a:ext cx="5111752" cy="5853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457200" y="1435095"/>
            <a:ext cx="3008311" cy="469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1792288" y="4800600"/>
            <a:ext cx="5486400" cy="566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Shape 69"/>
          <p:cNvSpPr txBox="1"/>
          <p:nvPr>
            <p:ph idx="2" type="pic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792288" y="5367335"/>
            <a:ext cx="5486400" cy="804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descr="C:\Users\BPC\Downloads\教育部logo991006-1.png"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6" name="Shape 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ctrTitle"/>
          </p:nvPr>
        </p:nvSpPr>
        <p:spPr>
          <a:xfrm>
            <a:off x="1259632" y="2060848"/>
            <a:ext cx="6422231" cy="140136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CH13公共危機的處理-1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馬鈺龍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 txBox="1"/>
          <p:nvPr>
            <p:ph idx="1" type="subTitle"/>
          </p:nvPr>
        </p:nvSpPr>
        <p:spPr>
          <a:xfrm>
            <a:off x="1115616" y="3068960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x="457200" y="69269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三、危機與突發事件、危機與風險的比較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1.危機與緊急事件、突發事件的比較：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緊急事件強調對事件處理的時間緊迫。而突發事件強調事件發生的不可預測性。這兩者都不能等同於危機。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例如：工廠的水龍頭壞了，如果導致會議時間拖延，那就是事故;但如果造成工廠停產，引起倒閉，那就成為危機。事故影響較小，是局部破壞.而危機影響較大，會成為根本性的毀壞.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2.危機與風險的比較: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所謂風險，是指發生不利事件的可能性。對風險防範不善，造成的危害達到較大的程度時，危機就會發生。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風險的存在是導致危機發生的前提。對風險進行有效的評估和管理，可以防範危機的發生。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因此危機與風險的區別可以概述為兩點: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1、風險是危機的誘因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2、並非所有的風險都會引發危機，只有當風險所造成的危害達到一定的程度時，才會演變為危機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四、危機的處理原則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積極                   真實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主動                   及時 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責任                   冷靜 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善後                   靈活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zh-TW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處理危機事件，絕對不能</a:t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zh-TW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隨心所欲，必須按照一定</a:t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zh-TW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的原則，穩妥的方法贏得</a:t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zh-TW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公眾的諒解和信任。</a:t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9" name="Shape 1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35696" y="1784456"/>
            <a:ext cx="2857500" cy="204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Shape 18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02300" y="3923436"/>
            <a:ext cx="3317354" cy="2202723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Shape 181"/>
          <p:cNvSpPr txBox="1"/>
          <p:nvPr/>
        </p:nvSpPr>
        <p:spPr>
          <a:xfrm>
            <a:off x="7092280" y="4365104"/>
            <a:ext cx="72008" cy="792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t/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rPr b="0" i="0" lang="zh-TW" sz="8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謝謝</a:t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前言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一、危機的定義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二、危機的特點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三、危機與突發事件、危機與風險的比較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四、危機處理的原則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一、危機的定義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危機是一種使企業（個人）遭受嚴重損失或面臨嚴重損失威脅的突發事件。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會在很短時間內波及很廣的社會層面，對企業或品牌會產生惡劣影響。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這種突發的緊急事件由於具不確定性，會造成高度的緊張和壓力，為將危機損害降至最低，決策者必須在有限的時間，做出關鍵性決策和具體的應對措施。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實際上危機事件的發生卻有著千變萬化的現實場景，很難有明確定義。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危機的內涵，即「危險與機遇」，是「危機與轉機」的分水嶺。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Shape 1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03760" y="3789040"/>
            <a:ext cx="3936479" cy="26368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危機處理有四大階段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6" name="Shape 116"/>
          <p:cNvGrpSpPr/>
          <p:nvPr/>
        </p:nvGrpSpPr>
        <p:grpSpPr>
          <a:xfrm>
            <a:off x="2271160" y="2062358"/>
            <a:ext cx="4313647" cy="2766150"/>
            <a:chOff x="1155544" y="1510"/>
            <a:chExt cx="4313647" cy="2766150"/>
          </a:xfrm>
        </p:grpSpPr>
        <p:sp>
          <p:nvSpPr>
            <p:cNvPr id="117" name="Shape 117"/>
            <p:cNvSpPr/>
            <p:nvPr/>
          </p:nvSpPr>
          <p:spPr>
            <a:xfrm>
              <a:off x="3088115" y="536101"/>
              <a:ext cx="414305" cy="91440"/>
            </a:xfrm>
            <a:custGeom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Shape 118"/>
            <p:cNvSpPr txBox="1"/>
            <p:nvPr/>
          </p:nvSpPr>
          <p:spPr>
            <a:xfrm>
              <a:off x="3284145" y="579596"/>
              <a:ext cx="22245" cy="44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Shape 119"/>
            <p:cNvSpPr/>
            <p:nvPr/>
          </p:nvSpPr>
          <p:spPr>
            <a:xfrm>
              <a:off x="1155544" y="1510"/>
              <a:ext cx="1934371" cy="1160622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Shape 120"/>
            <p:cNvSpPr txBox="1"/>
            <p:nvPr/>
          </p:nvSpPr>
          <p:spPr>
            <a:xfrm>
              <a:off x="1155544" y="1510"/>
              <a:ext cx="1934371" cy="11606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6025" lIns="256025" spcFirstLastPara="1" rIns="256025" wrap="square" tIns="2560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潛伏期</a:t>
              </a:r>
              <a:endParaRPr b="0" i="0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Shape 121"/>
            <p:cNvSpPr/>
            <p:nvPr/>
          </p:nvSpPr>
          <p:spPr>
            <a:xfrm>
              <a:off x="2122729" y="1160332"/>
              <a:ext cx="2379276" cy="414305"/>
            </a:xfrm>
            <a:custGeom>
              <a:pathLst>
                <a:path extrusionOk="0" h="120000" w="120000">
                  <a:moveTo>
                    <a:pt x="120000" y="0"/>
                  </a:moveTo>
                  <a:lnTo>
                    <a:pt x="120000" y="64953"/>
                  </a:lnTo>
                  <a:lnTo>
                    <a:pt x="0" y="64953"/>
                  </a:lnTo>
                  <a:lnTo>
                    <a:pt x="0" y="120000"/>
                  </a:lnTo>
                </a:path>
              </a:pathLst>
            </a:cu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Shape 122"/>
            <p:cNvSpPr txBox="1"/>
            <p:nvPr/>
          </p:nvSpPr>
          <p:spPr>
            <a:xfrm>
              <a:off x="3251855" y="1365260"/>
              <a:ext cx="121025" cy="44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Shape 123"/>
            <p:cNvSpPr/>
            <p:nvPr/>
          </p:nvSpPr>
          <p:spPr>
            <a:xfrm>
              <a:off x="3534820" y="1510"/>
              <a:ext cx="1934371" cy="1160622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Shape 124"/>
            <p:cNvSpPr txBox="1"/>
            <p:nvPr/>
          </p:nvSpPr>
          <p:spPr>
            <a:xfrm>
              <a:off x="3534820" y="1510"/>
              <a:ext cx="1934371" cy="11606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6025" lIns="256025" spcFirstLastPara="1" rIns="256025" wrap="square" tIns="2560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醞釀期</a:t>
              </a:r>
              <a:endParaRPr b="0" i="0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Shape 125"/>
            <p:cNvSpPr/>
            <p:nvPr/>
          </p:nvSpPr>
          <p:spPr>
            <a:xfrm>
              <a:off x="3088115" y="2141629"/>
              <a:ext cx="414305" cy="91440"/>
            </a:xfrm>
            <a:custGeom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Shape 126"/>
            <p:cNvSpPr txBox="1"/>
            <p:nvPr/>
          </p:nvSpPr>
          <p:spPr>
            <a:xfrm>
              <a:off x="3284145" y="2185125"/>
              <a:ext cx="22245" cy="44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Shape 127"/>
            <p:cNvSpPr/>
            <p:nvPr/>
          </p:nvSpPr>
          <p:spPr>
            <a:xfrm>
              <a:off x="1155544" y="1607038"/>
              <a:ext cx="1934371" cy="1160622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Shape 128"/>
            <p:cNvSpPr txBox="1"/>
            <p:nvPr/>
          </p:nvSpPr>
          <p:spPr>
            <a:xfrm>
              <a:off x="1155544" y="1607038"/>
              <a:ext cx="1934371" cy="11606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6025" lIns="256025" spcFirstLastPara="1" rIns="256025" wrap="square" tIns="2560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爆發期</a:t>
              </a:r>
              <a:endParaRPr b="0" i="0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Shape 129"/>
            <p:cNvSpPr/>
            <p:nvPr/>
          </p:nvSpPr>
          <p:spPr>
            <a:xfrm>
              <a:off x="3534820" y="1607038"/>
              <a:ext cx="1934371" cy="1160622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Shape 130"/>
            <p:cNvSpPr txBox="1"/>
            <p:nvPr/>
          </p:nvSpPr>
          <p:spPr>
            <a:xfrm>
              <a:off x="3534820" y="1607038"/>
              <a:ext cx="1934371" cy="11606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6025" lIns="256025" spcFirstLastPara="1" rIns="256025" wrap="square" tIns="2560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3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恢復期</a:t>
              </a:r>
              <a:endParaRPr b="0" i="0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二、危機的特點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1、意外性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由於內部因素所導致的危機，爆發前都會有一些徵兆，由於人為疏忽，對這些徵兆習以為常，因此危機爆發經常出乎意料之外，危機爆發的具體時間、實際規模、具體態勢和影響深度，都是始料未及的。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2.聚焦性: 危機的訊息傳播比危機本身發展要快得多。媒體對危機來說，就如火上加油，成為公眾聚集的中心，成為各種媒體熱炒的素材。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社會大眾有關危機的訊息來源是各種形式的媒體，而媒體對危機報道的內容與態度影響著大眾對危機的看法和態度。有些企業在危機爆發後，由於不善於與媒體溝通，導致危機不斷升級。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3.破壞性：危機常具有「出其不意，攻其不備」的特點，不論什麽規模的危機，都必然不同程度地造成破壞、混亂和恐慌，如果決策失誤，將帶來極大損失。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危機往往具有連帶效應，引發一系列的衝擊，從而擴大事態。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4.緊迫性：危機一旦爆發，其破壞性的能量就會被迅速釋放，呈快速蔓延之勢，如果不能及時控制，危機會急劇惡化，遭受更大損失。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由於危機的連鎖反應以及新聞的快速傳播，如果給公眾留下反應遲緩，漠視公眾利益的形象，勢必會失去公眾的同情、理解和支持。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課程名稱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