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1" r:id="rId2"/>
    <p:sldId id="287" r:id="rId3"/>
    <p:sldId id="303" r:id="rId4"/>
    <p:sldId id="304" r:id="rId5"/>
    <p:sldId id="290" r:id="rId6"/>
    <p:sldId id="299" r:id="rId7"/>
    <p:sldId id="298" r:id="rId8"/>
    <p:sldId id="289" r:id="rId9"/>
    <p:sldId id="296" r:id="rId10"/>
    <p:sldId id="291" r:id="rId11"/>
    <p:sldId id="297" r:id="rId12"/>
    <p:sldId id="293" r:id="rId13"/>
    <p:sldId id="288" r:id="rId14"/>
    <p:sldId id="284" r:id="rId15"/>
    <p:sldId id="300" r:id="rId16"/>
    <p:sldId id="302" r:id="rId17"/>
    <p:sldId id="295" r:id="rId18"/>
    <p:sldId id="301" r:id="rId19"/>
    <p:sldId id="276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61" autoAdjust="0"/>
  </p:normalViewPr>
  <p:slideViewPr>
    <p:cSldViewPr snapToGrid="0">
      <p:cViewPr varScale="1">
        <p:scale>
          <a:sx n="67" d="100"/>
          <a:sy n="67" d="100"/>
        </p:scale>
        <p:origin x="18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84550-B5D0-40A0-8EEA-54FC4F05F505}" type="datetimeFigureOut">
              <a:rPr lang="zh-TW" altLang="en-US" smtClean="0"/>
              <a:t>2018/7/30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FAA63-CE23-426A-A9B5-AABBE86762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0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FAA63-CE23-426A-A9B5-AABBE86762E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44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FAA63-CE23-426A-A9B5-AABBE86762E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18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ED3D92-ED88-4A15-B001-70BBAC800548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4978C-0251-42FA-94A9-52168A085C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9A89C8-42A2-4B72-A39B-4EE61D01B724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2C6934-2ACE-4C1C-884F-58B33CBE1D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9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3070E6-0B89-4249-8D6C-1819BF37B3E7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7F9606-8476-484A-A9DB-2DE7CC681E4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6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792358-BB0C-425E-A0A5-FFC99BBF531B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CEC1AD-33DF-4D07-ADA6-E151C76857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7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702EEB-C829-4B4D-BCBA-249704790EB5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447B91-D0F9-46A6-9889-935C7822E2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0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7731F5-DF97-420B-AB1E-0E02CE261D38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4B0089-0C55-4706-BA40-930B7FB19E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9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498E9C-DF83-47AC-9BDA-C431212238F3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5158AD-ECED-478B-A6CE-F319C94CA7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5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E9D5C-EC6A-42A1-B466-A9F7E75B88F7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3289E8-A1E5-4C46-AC0A-0D9C00C52D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0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A9C947-7299-4F77-9B9A-CE2A3F750001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3D7372-F3E8-48F1-A210-95B832E4ED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DB2CD0-ACFF-46FE-A788-E6826CF0FFE4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946C0B-0C8D-451E-AA07-088395EA86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6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CCC8F2-888B-45D3-BA6B-0EF4C0A5FE4C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F87714-A530-4D3E-90EE-3038BBB082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4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F83AD70E-2DA0-4404-807D-140241377242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抽樣設</a:t>
            </a:r>
            <a:r>
              <a:rPr lang="zh-TW" altLang="en-US" dirty="0"/>
              <a:t>計</a:t>
            </a:r>
            <a:r>
              <a:rPr lang="en-US" altLang="zh-TW" dirty="0" smtClean="0"/>
              <a:t>-</a:t>
            </a:r>
            <a:br>
              <a:rPr lang="en-US" altLang="zh-TW" dirty="0" smtClean="0"/>
            </a:br>
            <a:r>
              <a:rPr lang="zh-TW" altLang="en-US" dirty="0" smtClean="0"/>
              <a:t>機率抽樣與非機率抽樣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授課教師：葉劭緯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0532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集群抽樣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3529584" cy="4525959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將母體分成若干區塊，再從各區塊中選取一到數個區塊內的所有元素</a:t>
            </a:r>
          </a:p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按</a:t>
            </a:r>
            <a:r>
              <a:rPr lang="zh-TW" altLang="en-US" sz="2800" dirty="0">
                <a:solidFill>
                  <a:srgbClr val="C00000"/>
                </a:solidFill>
              </a:rPr>
              <a:t>「層內差異大，層外差異小」</a:t>
            </a:r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的原則進行分區</a:t>
            </a:r>
          </a:p>
          <a:p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86"/>
          <a:stretch/>
        </p:blipFill>
        <p:spPr>
          <a:xfrm>
            <a:off x="4572000" y="1600200"/>
            <a:ext cx="4226624" cy="37509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矩形 5"/>
          <p:cNvSpPr/>
          <p:nvPr/>
        </p:nvSpPr>
        <p:spPr>
          <a:xfrm>
            <a:off x="4241352" y="6328910"/>
            <a:ext cx="4676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參考資料：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現代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統計學。廖敏治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懿編著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974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集群抽樣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某市教育局想</a:t>
            </a:r>
            <a:r>
              <a:rPr lang="zh-TW" altLang="en-US" dirty="0" smtClean="0"/>
              <a:t>瞭解三</a:t>
            </a:r>
            <a:r>
              <a:rPr lang="zh-TW" altLang="en-US" dirty="0"/>
              <a:t>年級數學新教學方法的</a:t>
            </a:r>
            <a:r>
              <a:rPr lang="zh-TW" altLang="en-US" dirty="0" smtClean="0"/>
              <a:t>成效</a:t>
            </a:r>
            <a:r>
              <a:rPr lang="zh-TW" altLang="en-US" dirty="0"/>
              <a:t>，在該市隨機抽取十個小學當成樣本</a:t>
            </a:r>
            <a:r>
              <a:rPr lang="zh-TW" altLang="en-US" dirty="0" smtClean="0"/>
              <a:t>學校。其中</a:t>
            </a:r>
            <a:r>
              <a:rPr lang="zh-TW" altLang="en-US" dirty="0"/>
              <a:t>五個小學採用</a:t>
            </a:r>
            <a:r>
              <a:rPr lang="zh-TW" altLang="en-US" dirty="0" smtClean="0"/>
              <a:t>新的教學</a:t>
            </a:r>
            <a:r>
              <a:rPr lang="zh-TW" altLang="en-US" dirty="0"/>
              <a:t>方法，另外</a:t>
            </a:r>
            <a:r>
              <a:rPr lang="zh-TW" altLang="en-US" dirty="0" smtClean="0"/>
              <a:t>五個</a:t>
            </a:r>
            <a:r>
              <a:rPr lang="zh-TW" altLang="en-US" dirty="0"/>
              <a:t>小學</a:t>
            </a:r>
            <a:r>
              <a:rPr lang="zh-TW" altLang="en-US" dirty="0" smtClean="0"/>
              <a:t>採用舊的教學</a:t>
            </a:r>
            <a:r>
              <a:rPr lang="zh-TW" altLang="en-US" dirty="0"/>
              <a:t>方法。上完一學年後</a:t>
            </a:r>
            <a:r>
              <a:rPr lang="zh-TW" altLang="en-US" dirty="0" smtClean="0"/>
              <a:t>，使用</a:t>
            </a:r>
            <a:r>
              <a:rPr lang="zh-TW" altLang="en-US" dirty="0"/>
              <a:t>同一份試卷進行測試與比較。</a:t>
            </a:r>
          </a:p>
        </p:txBody>
      </p:sp>
    </p:spTree>
    <p:extLst>
      <p:ext uri="{BB962C8B-B14F-4D97-AF65-F5344CB8AC3E}">
        <p14:creationId xmlns:p14="http://schemas.microsoft.com/office/powerpoint/2010/main" val="535586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階段抽樣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指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先使用</a:t>
            </a:r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集群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抽樣法，抽出部分集群後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，再使用</a:t>
            </a:r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分層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抽樣法對這些集群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，按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一定比例抽出樣本，稱為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兩階段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抽樣法。</a:t>
            </a:r>
          </a:p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兩階段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抽樣法，可說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是</a:t>
            </a:r>
            <a:r>
              <a:rPr lang="zh-TW" altLang="en-US" dirty="0" smtClean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</a:t>
            </a:r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種方法的應用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2648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非機率抽樣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優點</a:t>
            </a:r>
            <a:endParaRPr lang="en-US" altLang="zh-TW" dirty="0">
              <a:solidFill>
                <a:srgbClr val="C32D2E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根據研究的特殊性，有其必要性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缺點</a:t>
            </a:r>
            <a:endParaRPr lang="en-US" altLang="zh-TW" dirty="0">
              <a:solidFill>
                <a:srgbClr val="C32D2E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難以評斷樣本之代表性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無法估計精確度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樣本偏差往往較大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種類</a:t>
            </a:r>
            <a:endParaRPr lang="en-US" altLang="zh-TW" dirty="0">
              <a:solidFill>
                <a:srgbClr val="C32D2E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立意抽樣、便利抽樣、滾雪球抽樣、配額抽樣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0363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非機率抽樣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立意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抽樣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研究者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為了他所研究的主題資料，為事先設定研究對象，再經過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判斷而抽取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的對象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又稱目的抽樣，它是憑研究人員的主觀意願、經驗和知識，從母體中選擇具有典型代表性樣本作為調查物件的一種抽樣方法。</a:t>
            </a: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應用這種抽樣方法的前提是研究者必須對母體的有關特徵有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相當高的瞭解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。故其結果的客觀性常受到人們的懷疑。</a:t>
            </a:r>
            <a:endParaRPr lang="en-US" altLang="zh-TW" sz="24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全國優良志工的表揚大會中，利用參與表揚大會的志工調查志工的特質。</a:t>
            </a:r>
          </a:p>
          <a:p>
            <a:pPr lvl="1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36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非機率抽樣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便利抽樣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研究者為了他所研究的主題資料取得的方便，而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任意選取的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抽樣對象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。又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稱偶遇抽樣，是根據調查者的方便與否來抽取樣本的一種抽樣方法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採取“街頭攔人法”，即在街上或路口任意找某個行人，將他</a:t>
            </a:r>
            <a:r>
              <a:rPr lang="en-US" altLang="zh-TW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</a:t>
            </a:r>
            <a:r>
              <a:rPr lang="en-US" altLang="zh-TW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作為被訪者，進行調查。例如，在街頭向行人詢問對市場物價的看法，或請行人填寫某種問卷等。 </a:t>
            </a:r>
          </a:p>
        </p:txBody>
      </p:sp>
    </p:spTree>
    <p:extLst>
      <p:ext uri="{BB962C8B-B14F-4D97-AF65-F5344CB8AC3E}">
        <p14:creationId xmlns:p14="http://schemas.microsoft.com/office/powerpoint/2010/main" val="46284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非機率抽樣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便利抽樣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方便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抽樣簡便易行，能及時取得所需的資訊資料，省時、省力、節約經費，但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抽樣偏差較大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，一般用於非正式的探索性調查，只有在調查母體各單位之間差異不大時，抽取的樣本才有較高的代表性。 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調查人員想了解民眾對於規劃國民運動中心的停車位是否滿意，所以到該區域訪問在商圈逛街的民眾。</a:t>
            </a:r>
            <a:endParaRPr lang="en-US" altLang="zh-TW" sz="24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20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非機率抽樣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滾雪球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抽樣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研究者根據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少數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的元素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再逐漸擴大樣本數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，如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滾雪球一樣，越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滾越大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前提是母體樣本單位之間具有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一定的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聯繫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特定的母體成員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難以找到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時，是最適合採用的方式，例如，某研究部門在調查某市勞務市場中的保姆問題時，先訪問了</a:t>
            </a:r>
            <a:r>
              <a:rPr lang="en-US" altLang="zh-TW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名保姆，然後請她們再提供其他保姆名單，逐步擴大到近百人。透過對這些保姆的調查，對保姆的來源地、從事工作的性質、經濟收入等狀況有了較全面的掌握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0290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非機率抽樣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配額抽樣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研究者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依據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目的分層或偶然分層，分層後不隨機抽樣，而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採分配比率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後抽取樣本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採用配額抽樣，事先要對母體中所有單位按其屬性、特徵分為若干類型，這些屬性、特徵稱為“控制特徵”。如被調查者的年齡、收入、職業、教育程度等，然後，按各個控制特徵分配樣本數額。</a:t>
            </a:r>
          </a:p>
          <a:p>
            <a:pPr lvl="1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配額抽樣方法簡單易行，可以保證母體的各個類別都能包括在所抽樣本之中，故與其他幾種非隨機抽樣方法相比，樣本具有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較高的代表性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</a:p>
          <a:p>
            <a:pPr lvl="1"/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1605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謝謝聆聽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5096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機率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抽樣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優點</a:t>
            </a:r>
            <a:endParaRPr lang="en-US" altLang="zh-TW" dirty="0">
              <a:solidFill>
                <a:srgbClr val="C32D2E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樣本較具有代表性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可計算估計之精確度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可隨不同之抽樣設計採取不同之抽樣方法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隨不同之抽樣方法採取相互配合之估計方法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>
                <a:solidFill>
                  <a:srgbClr val="C32D2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種類</a:t>
            </a:r>
            <a:endParaRPr lang="en-US" altLang="zh-TW" dirty="0">
              <a:solidFill>
                <a:srgbClr val="C32D2E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簡單隨機抽樣、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系統抽樣、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分層抽樣、集群抽樣、兩階段抽樣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78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簡單隨機抽樣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簡單隨機抽樣是指母體中的每一個元素其被</a:t>
            </a:r>
            <a:r>
              <a:rPr lang="zh-TW" altLang="en-US" dirty="0" smtClean="0"/>
              <a:t>選到</a:t>
            </a:r>
            <a:r>
              <a:rPr lang="zh-TW" altLang="en-US" dirty="0"/>
              <a:t>的機率都是相同的隨機抽樣方法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簡單隨機抽樣的優點是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方法簡單直接，當母體名單完整時，可直接從中隨機抽取樣本，由於抽取機率相同，計算抽樣誤差及對母體參數加以推斷比較方便。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/>
              <a:t> 抽籤法、亂數表法、電腦隨機數字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099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簡單隨機抽樣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儘管簡單隨機抽樣在理論上是最符合隨機原則的，但在實際應用中則有一定的侷限</a:t>
            </a:r>
            <a:r>
              <a:rPr lang="zh-TW" altLang="en-US" dirty="0" smtClean="0"/>
              <a:t>性。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簡單隨機抽樣，一般須對母體各單位加以編號，而實際所需調查母體往往十分龐大，單位非常多，逐一編號相當困難。 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某些事物無法適用簡單隨機抽樣，例如，對連續不斷生產的大量產品進行質量檢驗，就不能對全部產品進行編號抽樣。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6388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將母體中的所有元素進行排序，然後再以等間格或等距離的方式抽取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樣本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sz="2800" dirty="0">
                <a:solidFill>
                  <a:srgbClr val="C00000"/>
                </a:solidFill>
              </a:rPr>
              <a:t>優點</a:t>
            </a: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實施方便</a:t>
            </a:r>
          </a:p>
          <a:p>
            <a:r>
              <a:rPr lang="zh-TW" altLang="en-US" sz="2800" dirty="0">
                <a:solidFill>
                  <a:srgbClr val="C00000"/>
                </a:solidFill>
              </a:rPr>
              <a:t>缺點</a:t>
            </a: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採取出放回的抽樣方式不適用</a:t>
            </a: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母體元素若具有週期性時，會造成嚴重的誤差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318060"/>
              </p:ext>
            </p:extLst>
          </p:nvPr>
        </p:nvGraphicFramePr>
        <p:xfrm>
          <a:off x="3233737" y="2768918"/>
          <a:ext cx="5453063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Visio" r:id="rId4" imgW="4510608" imgH="1432617" progId="">
                  <p:embed/>
                </p:oleObj>
              </mc:Choice>
              <mc:Fallback>
                <p:oleObj name="Visio" r:id="rId4" imgW="4510608" imgH="143261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7" y="2768918"/>
                        <a:ext cx="5453063" cy="172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865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母體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元素具有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週期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對某商場每周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的商品銷售量情況進行抽樣調查，若抽取的第一個樣本是周末，抽樣間隔為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天，那麼抽取的樣本單位都是周末，而周末往往商品銷售量較大，這樣就會發生系統性偏差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即各樣本值偏向一邊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，從而影響系統抽樣的代表性。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0152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例如，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從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名大學生中抽選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名大學生進行調查，可以利用學校現有名冊按順序編號排序，從第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號編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至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號。 </a:t>
            </a:r>
          </a:p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抽選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距離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=N/n = 500/50=10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人） </a:t>
            </a:r>
          </a:p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如從第一個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人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中用簡單隨機抽樣方式，抽取第一個樣本單位，如抽到的是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號，依次抽出的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號，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號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號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等。 </a:t>
            </a:r>
          </a:p>
          <a:p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174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分層抽樣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3675888" cy="4525959"/>
          </a:xfrm>
        </p:spPr>
        <p:txBody>
          <a:bodyPr/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將母體按照某個分類標準區分若干不重疊的區塊，然後再從每一個區塊中分別取出若干樣本</a:t>
            </a:r>
          </a:p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分層按</a:t>
            </a:r>
            <a:r>
              <a:rPr lang="zh-TW" altLang="en-US" sz="2800" dirty="0">
                <a:solidFill>
                  <a:srgbClr val="C00000"/>
                </a:solidFill>
              </a:rPr>
              <a:t>「層內差異小，層外差異大」</a:t>
            </a:r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的原則進行分層</a:t>
            </a:r>
          </a:p>
          <a:p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2"/>
          <a:stretch/>
        </p:blipFill>
        <p:spPr>
          <a:xfrm>
            <a:off x="4303776" y="1600200"/>
            <a:ext cx="4383024" cy="34797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矩形 5"/>
          <p:cNvSpPr/>
          <p:nvPr/>
        </p:nvSpPr>
        <p:spPr>
          <a:xfrm>
            <a:off x="4241352" y="6328910"/>
            <a:ext cx="4676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參考資料：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現代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統計學。廖敏治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懿編著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5022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分層抽樣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想要了</a:t>
            </a:r>
            <a:r>
              <a:rPr lang="zh-TW" altLang="en-US" dirty="0"/>
              <a:t>解</a:t>
            </a:r>
            <a:r>
              <a:rPr lang="zh-TW" altLang="en-US" dirty="0" smtClean="0"/>
              <a:t>某</a:t>
            </a:r>
            <a:r>
              <a:rPr lang="zh-TW" altLang="en-US" dirty="0"/>
              <a:t>個小學全體學生的平均身高，首先</a:t>
            </a:r>
            <a:r>
              <a:rPr lang="zh-TW" altLang="en-US" dirty="0" smtClean="0"/>
              <a:t>根據</a:t>
            </a:r>
            <a:r>
              <a:rPr lang="zh-TW" altLang="en-US" dirty="0"/>
              <a:t>性別分成男、女兩層，然後每層中各自</a:t>
            </a:r>
            <a:r>
              <a:rPr lang="zh-TW" altLang="en-US" dirty="0" smtClean="0"/>
              <a:t>隨機</a:t>
            </a:r>
            <a:r>
              <a:rPr lang="zh-TW" altLang="en-US" dirty="0"/>
              <a:t>選取</a:t>
            </a:r>
            <a:r>
              <a:rPr lang="zh-TW" altLang="en-US" dirty="0" smtClean="0"/>
              <a:t>樣本。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7953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 w="28575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1634</TotalTime>
  <Words>1305</Words>
  <Application>Microsoft Office PowerPoint</Application>
  <PresentationFormat>如螢幕大小 (4:3)</PresentationFormat>
  <Paragraphs>88</Paragraphs>
  <Slides>19</Slides>
  <Notes>2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6" baseType="lpstr">
      <vt:lpstr>新細明體</vt:lpstr>
      <vt:lpstr>標楷體</vt:lpstr>
      <vt:lpstr>Arial</vt:lpstr>
      <vt:lpstr>Calibri</vt:lpstr>
      <vt:lpstr>Times New Roman</vt:lpstr>
      <vt:lpstr>課程名稱</vt:lpstr>
      <vt:lpstr>Visio</vt:lpstr>
      <vt:lpstr>抽樣設計- 機率抽樣與非機率抽樣</vt:lpstr>
      <vt:lpstr>機率抽樣</vt:lpstr>
      <vt:lpstr>簡單隨機抽樣 </vt:lpstr>
      <vt:lpstr>簡單隨機抽樣 </vt:lpstr>
      <vt:lpstr>系統抽樣</vt:lpstr>
      <vt:lpstr>系統抽樣</vt:lpstr>
      <vt:lpstr>系統抽樣</vt:lpstr>
      <vt:lpstr>分層抽樣</vt:lpstr>
      <vt:lpstr>分層抽樣</vt:lpstr>
      <vt:lpstr>集群抽樣</vt:lpstr>
      <vt:lpstr>集群抽樣</vt:lpstr>
      <vt:lpstr>兩階段抽樣</vt:lpstr>
      <vt:lpstr>非機率抽樣</vt:lpstr>
      <vt:lpstr>非機率抽樣</vt:lpstr>
      <vt:lpstr>非機率抽樣</vt:lpstr>
      <vt:lpstr>非機率抽樣</vt:lpstr>
      <vt:lpstr>非機率抽樣</vt:lpstr>
      <vt:lpstr>非機率抽樣</vt:lpstr>
      <vt:lpstr>謝謝聆聽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Windows 使用者</cp:lastModifiedBy>
  <cp:revision>58</cp:revision>
  <dcterms:created xsi:type="dcterms:W3CDTF">2017-11-07T02:54:43Z</dcterms:created>
  <dcterms:modified xsi:type="dcterms:W3CDTF">2018-07-30T08:22:04Z</dcterms:modified>
</cp:coreProperties>
</file>