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mp4" ContentType="video/mp4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531" r:id="rId3"/>
    <p:sldId id="530" r:id="rId4"/>
    <p:sldId id="517" r:id="rId5"/>
    <p:sldId id="460" r:id="rId6"/>
    <p:sldId id="519" r:id="rId7"/>
    <p:sldId id="526" r:id="rId8"/>
    <p:sldId id="534" r:id="rId9"/>
    <p:sldId id="527" r:id="rId10"/>
    <p:sldId id="535" r:id="rId11"/>
    <p:sldId id="536" r:id="rId12"/>
    <p:sldId id="538" r:id="rId13"/>
    <p:sldId id="537" r:id="rId14"/>
    <p:sldId id="539" r:id="rId15"/>
    <p:sldId id="540" r:id="rId16"/>
    <p:sldId id="495" r:id="rId17"/>
    <p:sldId id="541" r:id="rId18"/>
    <p:sldId id="480" r:id="rId19"/>
    <p:sldId id="514" r:id="rId20"/>
    <p:sldId id="542" r:id="rId21"/>
    <p:sldId id="481" r:id="rId22"/>
    <p:sldId id="485" r:id="rId23"/>
    <p:sldId id="487" r:id="rId24"/>
    <p:sldId id="482" r:id="rId25"/>
    <p:sldId id="483" r:id="rId26"/>
    <p:sldId id="504" r:id="rId27"/>
    <p:sldId id="484" r:id="rId28"/>
    <p:sldId id="512" r:id="rId29"/>
    <p:sldId id="493" r:id="rId30"/>
    <p:sldId id="502" r:id="rId31"/>
  </p:sldIdLst>
  <p:sldSz cx="9144000" cy="6858000" type="screen4x3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92" autoAdjust="0"/>
    <p:restoredTop sz="94660"/>
  </p:normalViewPr>
  <p:slideViewPr>
    <p:cSldViewPr snapToGrid="0">
      <p:cViewPr varScale="1">
        <p:scale>
          <a:sx n="83" d="100"/>
          <a:sy n="83" d="100"/>
        </p:scale>
        <p:origin x="84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-89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7C447C-48D8-4778-84BC-2BF09D31F4D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093448CF-AE01-4EAA-B9BC-EB2710D8AAF1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背屈            活動度</a:t>
          </a:r>
          <a:endParaRPr lang="zh-TW" altLang="en-US" sz="3600" dirty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DB3188A-64ED-4BB9-97AB-BB4493A44E52}" type="parTrans" cxnId="{9DEB61FD-2D30-466D-AF0E-EB7656AC2688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68434736-46F7-4DDF-9ED3-151761C98647}" type="sibTrans" cxnId="{9DEB61FD-2D30-466D-AF0E-EB7656AC2688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771A99C-EA5A-4D3C-8DD8-8547A44B382A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小腿後側肌群伸展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：緩慢、靜態（屈膝、直膝）</a:t>
          </a:r>
        </a:p>
      </dgm:t>
    </dgm:pt>
    <dgm:pt modelId="{81D23341-E1AF-40B4-8983-079D9C06691B}" type="parTrans" cxnId="{2AB913E8-C1D3-4E9D-81B7-5452FC026464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0F8D729-1798-40B8-AA0A-61F3413B11AA}" type="sibTrans" cxnId="{2AB913E8-C1D3-4E9D-81B7-5452FC026464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75F905F9-1BD9-4C8F-AAA6-7AC98B3D50AB}">
      <dgm:prSet custT="1"/>
      <dgm:spPr/>
      <dgm:t>
        <a:bodyPr/>
        <a:lstStyle/>
        <a:p>
          <a:r>
            <a:rPr lang="zh-TW" altLang="en-US" sz="36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強化   訓練</a:t>
          </a:r>
          <a:endParaRPr lang="en-US" altLang="zh-TW" sz="36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219B5593-6B60-49CC-9C92-9A21F9B1AB32}" type="parTrans" cxnId="{503AAE01-0FDD-42F3-843C-60661FF6894A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95C6949-11F5-4607-94DB-08B669626811}" type="sibTrans" cxnId="{503AAE01-0FDD-42F3-843C-60661FF6894A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38D4374-6ADE-4270-95D2-9E048E8C3A50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加強腓骨肌群、脛骨後肌、脛前肌</a:t>
          </a:r>
          <a:endParaRPr lang="en-US" altLang="zh-TW" sz="2800" dirty="0" smtClean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E31EB09-ADC2-4B14-A10F-9B505D3485B9}" type="parTrans" cxnId="{A5887C90-01A5-4007-8C3B-25CA39B031E9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E6A4B25-8BD0-4D57-BEA8-275D1F51E169}" type="sibTrans" cxnId="{A5887C90-01A5-4007-8C3B-25CA39B031E9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280B5F2E-3070-4867-8F19-D5A032ACA581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動靜態平衡與神經肌肉控制</a:t>
          </a:r>
        </a:p>
      </dgm:t>
    </dgm:pt>
    <dgm:pt modelId="{4C400C16-8030-447F-9EC0-1CD9AD0680EE}" type="parTrans" cxnId="{DDE27B66-0166-4406-A0FE-4A54772AFA47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7207102-AE16-435F-B5D3-94902922EC1D}" type="sibTrans" cxnId="{DDE27B66-0166-4406-A0FE-4A54772AFA47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E556B3B-9121-4B45-BDE5-AEC1A00C50A5}">
      <dgm:prSet custT="1"/>
      <dgm:spPr/>
      <dgm:t>
        <a:bodyPr/>
        <a:lstStyle/>
        <a:p>
          <a:r>
            <a:rPr lang="zh-TW" altLang="en-US" sz="360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護具</a:t>
          </a:r>
          <a:endParaRPr lang="en-US" altLang="zh-TW" sz="36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486BE71-BB8C-4E46-BA85-9821716DFDF2}" type="parTrans" cxnId="{16149875-2002-44A7-A4FD-D64D25882B96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434272B-3C99-4691-A514-D48FA8B6A47E}" type="sibTrans" cxnId="{16149875-2002-44A7-A4FD-D64D25882B96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E2659E75-2EB8-4386-B829-D76DED7A7FB3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鞋器：適合該運動項目、鞋筒長度</a:t>
          </a:r>
        </a:p>
      </dgm:t>
    </dgm:pt>
    <dgm:pt modelId="{4283E468-3910-4934-81C2-297F62A34121}" type="parTrans" cxnId="{1D6080F5-934B-4309-8528-87B95BDC2C3C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70B1329-D4C9-48B0-A00E-B5E287E9FAE5}" type="sibTrans" cxnId="{1D6080F5-934B-4309-8528-87B95BDC2C3C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C65BF92-DD2B-428B-9DF3-AA964767E11D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貼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/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包紮、護踝：曾受傷或正復健中</a:t>
          </a:r>
        </a:p>
      </dgm:t>
    </dgm:pt>
    <dgm:pt modelId="{8B263D73-B3C2-4B48-92E1-2DEA71D99BEC}" type="parTrans" cxnId="{E10C731A-3881-49DF-93F6-75F50B072C30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759936EE-F702-4D21-A19C-749C233826EC}" type="sibTrans" cxnId="{E10C731A-3881-49DF-93F6-75F50B072C30}">
      <dgm:prSet/>
      <dgm:spPr/>
      <dgm:t>
        <a:bodyPr/>
        <a:lstStyle/>
        <a:p>
          <a:endParaRPr lang="zh-TW" altLang="en-US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491C103-5F04-46F4-AB6B-9112D1439DB8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踝關節背屈角度</a:t>
          </a:r>
        </a:p>
      </dgm:t>
    </dgm:pt>
    <dgm:pt modelId="{FC98963C-592F-49B8-A728-F42DE7095E74}" type="parTrans" cxnId="{80C90EEE-DD51-4792-A94B-7310ED25E303}">
      <dgm:prSet/>
      <dgm:spPr/>
      <dgm:t>
        <a:bodyPr/>
        <a:lstStyle/>
        <a:p>
          <a:endParaRPr lang="zh-TW" altLang="en-US"/>
        </a:p>
      </dgm:t>
    </dgm:pt>
    <dgm:pt modelId="{3F68BE2C-927F-42AB-AEF7-324917F14CBB}" type="sibTrans" cxnId="{80C90EEE-DD51-4792-A94B-7310ED25E303}">
      <dgm:prSet/>
      <dgm:spPr/>
      <dgm:t>
        <a:bodyPr/>
        <a:lstStyle/>
        <a:p>
          <a:endParaRPr lang="zh-TW" altLang="en-US"/>
        </a:p>
      </dgm:t>
    </dgm:pt>
    <dgm:pt modelId="{0969B364-F669-412E-AD8F-9D5072FD8CE9}" type="pres">
      <dgm:prSet presAssocID="{4D7C447C-48D8-4778-84BC-2BF09D31F4D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73AC81-8D2E-4475-941A-67FD09AE29B5}" type="pres">
      <dgm:prSet presAssocID="{093448CF-AE01-4EAA-B9BC-EB2710D8AAF1}" presName="linNode" presStyleCnt="0"/>
      <dgm:spPr/>
    </dgm:pt>
    <dgm:pt modelId="{16797D6E-992B-4936-B637-6253E0FCF8AE}" type="pres">
      <dgm:prSet presAssocID="{093448CF-AE01-4EAA-B9BC-EB2710D8AAF1}" presName="parentText" presStyleLbl="node1" presStyleIdx="0" presStyleCnt="3" custScaleX="8005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0F5B6FB-9568-4AC6-83E7-D8CAB23E05FA}" type="pres">
      <dgm:prSet presAssocID="{093448CF-AE01-4EAA-B9BC-EB2710D8AAF1}" presName="descendantText" presStyleLbl="alignAccFollowNode1" presStyleIdx="0" presStyleCnt="3" custScaleX="129595" custLinFactNeighborX="-684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0364159-96B3-49F9-B1C8-17E1CDC3545A}" type="pres">
      <dgm:prSet presAssocID="{68434736-46F7-4DDF-9ED3-151761C98647}" presName="sp" presStyleCnt="0"/>
      <dgm:spPr/>
    </dgm:pt>
    <dgm:pt modelId="{4C66C4DD-A585-40CA-AD31-DD1C7BFEAC16}" type="pres">
      <dgm:prSet presAssocID="{75F905F9-1BD9-4C8F-AAA6-7AC98B3D50AB}" presName="linNode" presStyleCnt="0"/>
      <dgm:spPr/>
    </dgm:pt>
    <dgm:pt modelId="{2C1D29DC-3C1B-447F-87E5-D031E154E5AA}" type="pres">
      <dgm:prSet presAssocID="{75F905F9-1BD9-4C8F-AAA6-7AC98B3D50AB}" presName="parentText" presStyleLbl="node1" presStyleIdx="1" presStyleCnt="3" custScaleX="8005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2A9D91-66D6-40AF-ADB8-2F93A2A01048}" type="pres">
      <dgm:prSet presAssocID="{75F905F9-1BD9-4C8F-AAA6-7AC98B3D50AB}" presName="descendantText" presStyleLbl="alignAccFollowNode1" presStyleIdx="1" presStyleCnt="3" custScaleX="129595" custLinFactNeighborX="-684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E063E0C-C6FF-4A69-8962-D788416E8573}" type="pres">
      <dgm:prSet presAssocID="{F95C6949-11F5-4607-94DB-08B669626811}" presName="sp" presStyleCnt="0"/>
      <dgm:spPr/>
    </dgm:pt>
    <dgm:pt modelId="{BA09423A-6688-4097-B7E1-8DBD10F4593C}" type="pres">
      <dgm:prSet presAssocID="{9E556B3B-9121-4B45-BDE5-AEC1A00C50A5}" presName="linNode" presStyleCnt="0"/>
      <dgm:spPr/>
    </dgm:pt>
    <dgm:pt modelId="{8F2038D9-224F-4119-91F4-48416D89CD0B}" type="pres">
      <dgm:prSet presAssocID="{9E556B3B-9121-4B45-BDE5-AEC1A00C50A5}" presName="parentText" presStyleLbl="node1" presStyleIdx="2" presStyleCnt="3" custScaleX="8005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B5C6F64-2E67-46AD-B12C-8ABB724CC89E}" type="pres">
      <dgm:prSet presAssocID="{9E556B3B-9121-4B45-BDE5-AEC1A00C50A5}" presName="descendantText" presStyleLbl="alignAccFollowNode1" presStyleIdx="2" presStyleCnt="3" custScaleX="129595" custLinFactNeighborX="-684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FBC4746-589A-4DFE-A096-8188C70D4F0A}" type="presOf" srcId="{A491C103-5F04-46F4-AB6B-9112D1439DB8}" destId="{40F5B6FB-9568-4AC6-83E7-D8CAB23E05FA}" srcOrd="0" destOrd="0" presId="urn:microsoft.com/office/officeart/2005/8/layout/vList5"/>
    <dgm:cxn modelId="{9DEB61FD-2D30-466D-AF0E-EB7656AC2688}" srcId="{4D7C447C-48D8-4778-84BC-2BF09D31F4D5}" destId="{093448CF-AE01-4EAA-B9BC-EB2710D8AAF1}" srcOrd="0" destOrd="0" parTransId="{ADB3188A-64ED-4BB9-97AB-BB4493A44E52}" sibTransId="{68434736-46F7-4DDF-9ED3-151761C98647}"/>
    <dgm:cxn modelId="{C01831D5-7113-4BDE-B57F-4BB2A6F2942B}" type="presOf" srcId="{F38D4374-6ADE-4270-95D2-9E048E8C3A50}" destId="{D22A9D91-66D6-40AF-ADB8-2F93A2A01048}" srcOrd="0" destOrd="0" presId="urn:microsoft.com/office/officeart/2005/8/layout/vList5"/>
    <dgm:cxn modelId="{970EC80D-5F82-46E6-A553-F526E8B8C46B}" type="presOf" srcId="{75F905F9-1BD9-4C8F-AAA6-7AC98B3D50AB}" destId="{2C1D29DC-3C1B-447F-87E5-D031E154E5AA}" srcOrd="0" destOrd="0" presId="urn:microsoft.com/office/officeart/2005/8/layout/vList5"/>
    <dgm:cxn modelId="{1D6080F5-934B-4309-8528-87B95BDC2C3C}" srcId="{9E556B3B-9121-4B45-BDE5-AEC1A00C50A5}" destId="{E2659E75-2EB8-4386-B829-D76DED7A7FB3}" srcOrd="0" destOrd="0" parTransId="{4283E468-3910-4934-81C2-297F62A34121}" sibTransId="{A70B1329-D4C9-48B0-A00E-B5E287E9FAE5}"/>
    <dgm:cxn modelId="{16149875-2002-44A7-A4FD-D64D25882B96}" srcId="{4D7C447C-48D8-4778-84BC-2BF09D31F4D5}" destId="{9E556B3B-9121-4B45-BDE5-AEC1A00C50A5}" srcOrd="2" destOrd="0" parTransId="{F486BE71-BB8C-4E46-BA85-9821716DFDF2}" sibTransId="{F434272B-3C99-4691-A514-D48FA8B6A47E}"/>
    <dgm:cxn modelId="{503AAE01-0FDD-42F3-843C-60661FF6894A}" srcId="{4D7C447C-48D8-4778-84BC-2BF09D31F4D5}" destId="{75F905F9-1BD9-4C8F-AAA6-7AC98B3D50AB}" srcOrd="1" destOrd="0" parTransId="{219B5593-6B60-49CC-9C92-9A21F9B1AB32}" sibTransId="{F95C6949-11F5-4607-94DB-08B669626811}"/>
    <dgm:cxn modelId="{E10C731A-3881-49DF-93F6-75F50B072C30}" srcId="{9E556B3B-9121-4B45-BDE5-AEC1A00C50A5}" destId="{CC65BF92-DD2B-428B-9DF3-AA964767E11D}" srcOrd="1" destOrd="0" parTransId="{8B263D73-B3C2-4B48-92E1-2DEA71D99BEC}" sibTransId="{759936EE-F702-4D21-A19C-749C233826EC}"/>
    <dgm:cxn modelId="{A5887C90-01A5-4007-8C3B-25CA39B031E9}" srcId="{75F905F9-1BD9-4C8F-AAA6-7AC98B3D50AB}" destId="{F38D4374-6ADE-4270-95D2-9E048E8C3A50}" srcOrd="0" destOrd="0" parTransId="{0E31EB09-ADC2-4B14-A10F-9B505D3485B9}" sibTransId="{5E6A4B25-8BD0-4D57-BEA8-275D1F51E169}"/>
    <dgm:cxn modelId="{CFBC8678-E9F5-49E5-856B-D331A8FA3FB8}" type="presOf" srcId="{093448CF-AE01-4EAA-B9BC-EB2710D8AAF1}" destId="{16797D6E-992B-4936-B637-6253E0FCF8AE}" srcOrd="0" destOrd="0" presId="urn:microsoft.com/office/officeart/2005/8/layout/vList5"/>
    <dgm:cxn modelId="{DDE27B66-0166-4406-A0FE-4A54772AFA47}" srcId="{75F905F9-1BD9-4C8F-AAA6-7AC98B3D50AB}" destId="{280B5F2E-3070-4867-8F19-D5A032ACA581}" srcOrd="1" destOrd="0" parTransId="{4C400C16-8030-447F-9EC0-1CD9AD0680EE}" sibTransId="{97207102-AE16-435F-B5D3-94902922EC1D}"/>
    <dgm:cxn modelId="{A5FAC765-3EBD-4A49-8859-2380F57F8863}" type="presOf" srcId="{280B5F2E-3070-4867-8F19-D5A032ACA581}" destId="{D22A9D91-66D6-40AF-ADB8-2F93A2A01048}" srcOrd="0" destOrd="1" presId="urn:microsoft.com/office/officeart/2005/8/layout/vList5"/>
    <dgm:cxn modelId="{37B4201B-2BA4-405B-AF7B-90AEF16A9F6E}" type="presOf" srcId="{9E556B3B-9121-4B45-BDE5-AEC1A00C50A5}" destId="{8F2038D9-224F-4119-91F4-48416D89CD0B}" srcOrd="0" destOrd="0" presId="urn:microsoft.com/office/officeart/2005/8/layout/vList5"/>
    <dgm:cxn modelId="{DC212286-D64C-4FA1-B445-79D82242CDC4}" type="presOf" srcId="{CC65BF92-DD2B-428B-9DF3-AA964767E11D}" destId="{3B5C6F64-2E67-46AD-B12C-8ABB724CC89E}" srcOrd="0" destOrd="1" presId="urn:microsoft.com/office/officeart/2005/8/layout/vList5"/>
    <dgm:cxn modelId="{786FE1B4-4467-402A-8BD1-03A466A7F395}" type="presOf" srcId="{4D7C447C-48D8-4778-84BC-2BF09D31F4D5}" destId="{0969B364-F669-412E-AD8F-9D5072FD8CE9}" srcOrd="0" destOrd="0" presId="urn:microsoft.com/office/officeart/2005/8/layout/vList5"/>
    <dgm:cxn modelId="{80C90EEE-DD51-4792-A94B-7310ED25E303}" srcId="{093448CF-AE01-4EAA-B9BC-EB2710D8AAF1}" destId="{A491C103-5F04-46F4-AB6B-9112D1439DB8}" srcOrd="0" destOrd="0" parTransId="{FC98963C-592F-49B8-A728-F42DE7095E74}" sibTransId="{3F68BE2C-927F-42AB-AEF7-324917F14CBB}"/>
    <dgm:cxn modelId="{2D7BFE18-2F09-43F6-B068-47F2A44149F8}" type="presOf" srcId="{E2659E75-2EB8-4386-B829-D76DED7A7FB3}" destId="{3B5C6F64-2E67-46AD-B12C-8ABB724CC89E}" srcOrd="0" destOrd="0" presId="urn:microsoft.com/office/officeart/2005/8/layout/vList5"/>
    <dgm:cxn modelId="{2AB913E8-C1D3-4E9D-81B7-5452FC026464}" srcId="{093448CF-AE01-4EAA-B9BC-EB2710D8AAF1}" destId="{F771A99C-EA5A-4D3C-8DD8-8547A44B382A}" srcOrd="1" destOrd="0" parTransId="{81D23341-E1AF-40B4-8983-079D9C06691B}" sibTransId="{90F8D729-1798-40B8-AA0A-61F3413B11AA}"/>
    <dgm:cxn modelId="{0FBE2F8D-7D4C-4EBB-8C5E-00894DD4A7E5}" type="presOf" srcId="{F771A99C-EA5A-4D3C-8DD8-8547A44B382A}" destId="{40F5B6FB-9568-4AC6-83E7-D8CAB23E05FA}" srcOrd="0" destOrd="1" presId="urn:microsoft.com/office/officeart/2005/8/layout/vList5"/>
    <dgm:cxn modelId="{7E5E0B2E-08F3-4322-A3A9-316D8FC68211}" type="presParOf" srcId="{0969B364-F669-412E-AD8F-9D5072FD8CE9}" destId="{DC73AC81-8D2E-4475-941A-67FD09AE29B5}" srcOrd="0" destOrd="0" presId="urn:microsoft.com/office/officeart/2005/8/layout/vList5"/>
    <dgm:cxn modelId="{E735AC84-A0FC-4BEA-A0C3-21086B1CBE69}" type="presParOf" srcId="{DC73AC81-8D2E-4475-941A-67FD09AE29B5}" destId="{16797D6E-992B-4936-B637-6253E0FCF8AE}" srcOrd="0" destOrd="0" presId="urn:microsoft.com/office/officeart/2005/8/layout/vList5"/>
    <dgm:cxn modelId="{3BA96912-D0CC-44D9-B95B-6323014FF91F}" type="presParOf" srcId="{DC73AC81-8D2E-4475-941A-67FD09AE29B5}" destId="{40F5B6FB-9568-4AC6-83E7-D8CAB23E05FA}" srcOrd="1" destOrd="0" presId="urn:microsoft.com/office/officeart/2005/8/layout/vList5"/>
    <dgm:cxn modelId="{B334742C-3EFF-4F4C-9A68-FFA0E26AA687}" type="presParOf" srcId="{0969B364-F669-412E-AD8F-9D5072FD8CE9}" destId="{B0364159-96B3-49F9-B1C8-17E1CDC3545A}" srcOrd="1" destOrd="0" presId="urn:microsoft.com/office/officeart/2005/8/layout/vList5"/>
    <dgm:cxn modelId="{656B31D6-B5B1-467C-9A83-FE15F6230B29}" type="presParOf" srcId="{0969B364-F669-412E-AD8F-9D5072FD8CE9}" destId="{4C66C4DD-A585-40CA-AD31-DD1C7BFEAC16}" srcOrd="2" destOrd="0" presId="urn:microsoft.com/office/officeart/2005/8/layout/vList5"/>
    <dgm:cxn modelId="{6857E222-DC91-418A-B3B6-2952D231D3BE}" type="presParOf" srcId="{4C66C4DD-A585-40CA-AD31-DD1C7BFEAC16}" destId="{2C1D29DC-3C1B-447F-87E5-D031E154E5AA}" srcOrd="0" destOrd="0" presId="urn:microsoft.com/office/officeart/2005/8/layout/vList5"/>
    <dgm:cxn modelId="{CBD94609-87DC-4030-9305-E7323AE85D6E}" type="presParOf" srcId="{4C66C4DD-A585-40CA-AD31-DD1C7BFEAC16}" destId="{D22A9D91-66D6-40AF-ADB8-2F93A2A01048}" srcOrd="1" destOrd="0" presId="urn:microsoft.com/office/officeart/2005/8/layout/vList5"/>
    <dgm:cxn modelId="{74715A4E-140F-48B6-9215-816A6087EFA4}" type="presParOf" srcId="{0969B364-F669-412E-AD8F-9D5072FD8CE9}" destId="{AE063E0C-C6FF-4A69-8962-D788416E8573}" srcOrd="3" destOrd="0" presId="urn:microsoft.com/office/officeart/2005/8/layout/vList5"/>
    <dgm:cxn modelId="{8C079CD4-3B6D-4C87-BF9D-69A387FB7ECA}" type="presParOf" srcId="{0969B364-F669-412E-AD8F-9D5072FD8CE9}" destId="{BA09423A-6688-4097-B7E1-8DBD10F4593C}" srcOrd="4" destOrd="0" presId="urn:microsoft.com/office/officeart/2005/8/layout/vList5"/>
    <dgm:cxn modelId="{B6ECAE38-84AD-43BB-893F-5348CEE8E87C}" type="presParOf" srcId="{BA09423A-6688-4097-B7E1-8DBD10F4593C}" destId="{8F2038D9-224F-4119-91F4-48416D89CD0B}" srcOrd="0" destOrd="0" presId="urn:microsoft.com/office/officeart/2005/8/layout/vList5"/>
    <dgm:cxn modelId="{DAD4394F-FA1C-447C-B0F8-B3D40F1C306C}" type="presParOf" srcId="{BA09423A-6688-4097-B7E1-8DBD10F4593C}" destId="{3B5C6F64-2E67-46AD-B12C-8ABB724CC89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5B6FB-9568-4AC6-83E7-D8CAB23E05FA}">
      <dsp:nvSpPr>
        <dsp:cNvPr id="0" name=""/>
        <dsp:cNvSpPr/>
      </dsp:nvSpPr>
      <dsp:spPr>
        <a:xfrm rot="5400000">
          <a:off x="4591932" y="-2359782"/>
          <a:ext cx="1391794" cy="6464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踝關節背屈角度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小腿後側肌群伸展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：緩慢、靜態（屈膝、直膝）</a:t>
          </a:r>
        </a:p>
      </dsp:txBody>
      <dsp:txXfrm rot="-5400000">
        <a:off x="2055540" y="244552"/>
        <a:ext cx="6396637" cy="1255910"/>
      </dsp:txXfrm>
    </dsp:sp>
    <dsp:sp modelId="{16797D6E-992B-4936-B637-6253E0FCF8AE}">
      <dsp:nvSpPr>
        <dsp:cNvPr id="0" name=""/>
        <dsp:cNvSpPr/>
      </dsp:nvSpPr>
      <dsp:spPr>
        <a:xfrm>
          <a:off x="1133" y="2635"/>
          <a:ext cx="2246331" cy="17397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背屈            活動度</a:t>
          </a:r>
          <a:endParaRPr lang="zh-TW" altLang="en-US" sz="3600" kern="1200" dirty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86060" y="87562"/>
        <a:ext cx="2076477" cy="1569889"/>
      </dsp:txXfrm>
    </dsp:sp>
    <dsp:sp modelId="{D22A9D91-66D6-40AF-ADB8-2F93A2A01048}">
      <dsp:nvSpPr>
        <dsp:cNvPr id="0" name=""/>
        <dsp:cNvSpPr/>
      </dsp:nvSpPr>
      <dsp:spPr>
        <a:xfrm rot="5400000">
          <a:off x="4591932" y="-533051"/>
          <a:ext cx="1391794" cy="6464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加強腓骨肌群、脛骨後肌、脛前肌</a:t>
          </a:r>
          <a:endParaRPr lang="en-US" altLang="zh-TW" sz="2800" kern="1200" dirty="0" smtClean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動靜態平衡與神經肌肉控制</a:t>
          </a:r>
        </a:p>
      </dsp:txBody>
      <dsp:txXfrm rot="-5400000">
        <a:off x="2055540" y="2071283"/>
        <a:ext cx="6396637" cy="1255910"/>
      </dsp:txXfrm>
    </dsp:sp>
    <dsp:sp modelId="{2C1D29DC-3C1B-447F-87E5-D031E154E5AA}">
      <dsp:nvSpPr>
        <dsp:cNvPr id="0" name=""/>
        <dsp:cNvSpPr/>
      </dsp:nvSpPr>
      <dsp:spPr>
        <a:xfrm>
          <a:off x="1133" y="1829366"/>
          <a:ext cx="2246331" cy="17397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強化   訓練</a:t>
          </a:r>
          <a:endParaRPr lang="en-US" altLang="zh-TW" sz="3600" kern="12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86060" y="1914293"/>
        <a:ext cx="2076477" cy="1569889"/>
      </dsp:txXfrm>
    </dsp:sp>
    <dsp:sp modelId="{3B5C6F64-2E67-46AD-B12C-8ABB724CC89E}">
      <dsp:nvSpPr>
        <dsp:cNvPr id="0" name=""/>
        <dsp:cNvSpPr/>
      </dsp:nvSpPr>
      <dsp:spPr>
        <a:xfrm rot="5400000">
          <a:off x="4591932" y="1293678"/>
          <a:ext cx="1391794" cy="6464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鞋器：適合該運動項目、鞋筒長度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貼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/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包紮、護踝：曾受傷或正復健中</a:t>
          </a:r>
        </a:p>
      </dsp:txBody>
      <dsp:txXfrm rot="-5400000">
        <a:off x="2055540" y="3898012"/>
        <a:ext cx="6396637" cy="1255910"/>
      </dsp:txXfrm>
    </dsp:sp>
    <dsp:sp modelId="{8F2038D9-224F-4119-91F4-48416D89CD0B}">
      <dsp:nvSpPr>
        <dsp:cNvPr id="0" name=""/>
        <dsp:cNvSpPr/>
      </dsp:nvSpPr>
      <dsp:spPr>
        <a:xfrm>
          <a:off x="1133" y="3656096"/>
          <a:ext cx="2246331" cy="17397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護具</a:t>
          </a:r>
          <a:endParaRPr lang="en-US" altLang="zh-TW" sz="3600" kern="12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86060" y="3741023"/>
        <a:ext cx="2076477" cy="15698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81D91-B4A0-487B-8991-58BDA70554F7}" type="datetimeFigureOut">
              <a:rPr lang="zh-TW" altLang="en-US" smtClean="0"/>
              <a:t>2018/8/2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25C277-A6ED-45AD-8B4E-D1A54637A9C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0330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副標題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zh-TW"/>
              <a:t>按一下以編輯母片副標題樣式</a:t>
            </a:r>
            <a:endParaRPr lang="en-US"/>
          </a:p>
        </p:txBody>
      </p:sp>
      <p:sp>
        <p:nvSpPr>
          <p:cNvPr id="4" name="日期版面配置區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38E8BA-2B79-4550-A5CE-041F2217950E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5" name="頁尾版面配置區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投影片編號版面配置區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3856EA-DCA5-4A35-B604-E1041943B65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87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>
          <a:xfrm>
            <a:off x="457200" y="274641"/>
            <a:ext cx="8229600" cy="56434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TW" dirty="0"/>
              <a:t>按一下以編輯母片標題樣式</a:t>
            </a:r>
            <a:endParaRPr lang="en-US" dirty="0"/>
          </a:p>
        </p:txBody>
      </p:sp>
      <p:sp>
        <p:nvSpPr>
          <p:cNvPr id="3" name="內容版面配置區 2"/>
          <p:cNvSpPr txBox="1">
            <a:spLocks noGrp="1"/>
          </p:cNvSpPr>
          <p:nvPr>
            <p:ph idx="1"/>
          </p:nvPr>
        </p:nvSpPr>
        <p:spPr>
          <a:xfrm>
            <a:off x="457200" y="838988"/>
            <a:ext cx="8229600" cy="5439264"/>
          </a:xfrm>
        </p:spPr>
        <p:txBody>
          <a:bodyPr/>
          <a:lstStyle>
            <a:lvl1pPr>
              <a:defRPr/>
            </a:lvl1pPr>
            <a:lvl2pPr>
              <a:defRPr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2pPr>
            <a:lvl3pPr>
              <a:defRPr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3pPr>
            <a:lvl4pPr>
              <a:defRPr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4pPr>
            <a:lvl5pPr>
              <a:defRPr/>
            </a:lvl5pPr>
          </a:lstStyle>
          <a:p>
            <a:pPr lvl="0"/>
            <a:r>
              <a:rPr lang="zh-TW" dirty="0"/>
              <a:t>按一下以編輯母片文字樣式</a:t>
            </a:r>
          </a:p>
          <a:p>
            <a:pPr lvl="1"/>
            <a:r>
              <a:rPr lang="zh-TW" dirty="0"/>
              <a:t>第二層</a:t>
            </a:r>
          </a:p>
          <a:p>
            <a:pPr lvl="2"/>
            <a:r>
              <a:rPr lang="zh-TW" dirty="0"/>
              <a:t>第三層</a:t>
            </a:r>
          </a:p>
          <a:p>
            <a:pPr lvl="3"/>
            <a:r>
              <a:rPr lang="zh-TW" dirty="0"/>
              <a:t>第四層</a:t>
            </a:r>
          </a:p>
          <a:p>
            <a:pPr lvl="4"/>
            <a:r>
              <a:rPr lang="zh-TW" dirty="0"/>
              <a:t>第五層</a:t>
            </a:r>
            <a:endParaRPr lang="en-US" dirty="0"/>
          </a:p>
        </p:txBody>
      </p:sp>
      <p:sp>
        <p:nvSpPr>
          <p:cNvPr id="4" name="日期版面配置區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694BCB-533B-4869-825D-815A7AABB06B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5" name="頁尾版面配置區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投影片編號版面配置區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sz="1400">
                <a:solidFill>
                  <a:schemeClr val="tx1"/>
                </a:solidFill>
              </a:defRPr>
            </a:lvl1pPr>
          </a:lstStyle>
          <a:p>
            <a:fld id="{BE001879-122A-41BF-9C25-94802BE7ABDC}" type="slidenum">
              <a:rPr lang="en-US" altLang="zh-TW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239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文字版面配置區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zh-TW"/>
              <a:t>按一下以編輯母片文字樣式</a:t>
            </a:r>
          </a:p>
        </p:txBody>
      </p:sp>
      <p:sp>
        <p:nvSpPr>
          <p:cNvPr id="4" name="日期版面配置區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02A77B-2EF0-4132-AF44-65AE10CBCCD6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5" name="頁尾版面配置區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投影片編號版面配置區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F2804E-95E7-4E04-A692-7BF35168A00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112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內容版面配置區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zh-TW"/>
              <a:t>按一下以編輯母片文字樣式</a:t>
            </a:r>
          </a:p>
          <a:p>
            <a:pPr lvl="1"/>
            <a:r>
              <a:rPr lang="zh-TW"/>
              <a:t>第二層</a:t>
            </a:r>
          </a:p>
          <a:p>
            <a:pPr lvl="2"/>
            <a:r>
              <a:rPr lang="zh-TW"/>
              <a:t>第三層</a:t>
            </a:r>
          </a:p>
          <a:p>
            <a:pPr lvl="3"/>
            <a:r>
              <a:rPr lang="zh-TW"/>
              <a:t>第四層</a:t>
            </a:r>
          </a:p>
          <a:p>
            <a:pPr lvl="4"/>
            <a:r>
              <a:rPr lang="zh-TW"/>
              <a:t>第五層</a:t>
            </a:r>
            <a:endParaRPr lang="en-US"/>
          </a:p>
        </p:txBody>
      </p:sp>
      <p:sp>
        <p:nvSpPr>
          <p:cNvPr id="4" name="內容版面配置區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zh-TW"/>
              <a:t>按一下以編輯母片文字樣式</a:t>
            </a:r>
          </a:p>
          <a:p>
            <a:pPr lvl="1"/>
            <a:r>
              <a:rPr lang="zh-TW"/>
              <a:t>第二層</a:t>
            </a:r>
          </a:p>
          <a:p>
            <a:pPr lvl="2"/>
            <a:r>
              <a:rPr lang="zh-TW"/>
              <a:t>第三層</a:t>
            </a:r>
          </a:p>
          <a:p>
            <a:pPr lvl="3"/>
            <a:r>
              <a:rPr lang="zh-TW"/>
              <a:t>第四層</a:t>
            </a:r>
          </a:p>
          <a:p>
            <a:pPr lvl="4"/>
            <a:r>
              <a:rPr lang="zh-TW"/>
              <a:t>第五層</a:t>
            </a:r>
            <a:endParaRPr lang="en-US"/>
          </a:p>
        </p:txBody>
      </p:sp>
      <p:sp>
        <p:nvSpPr>
          <p:cNvPr id="5" name="日期版面配置區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B5C438-52F4-418B-8255-3544CDB2ACDD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6" name="頁尾版面配置區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投影片編號版面配置區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25DAAD-5587-4263-9D81-97CC173A1E3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77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文字版面配置區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zh-TW"/>
              <a:t>按一下以編輯母片文字樣式</a:t>
            </a:r>
          </a:p>
        </p:txBody>
      </p:sp>
      <p:sp>
        <p:nvSpPr>
          <p:cNvPr id="4" name="內容版面配置區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zh-TW"/>
              <a:t>按一下以編輯母片文字樣式</a:t>
            </a:r>
          </a:p>
          <a:p>
            <a:pPr lvl="1"/>
            <a:r>
              <a:rPr lang="zh-TW"/>
              <a:t>第二層</a:t>
            </a:r>
          </a:p>
          <a:p>
            <a:pPr lvl="2"/>
            <a:r>
              <a:rPr lang="zh-TW"/>
              <a:t>第三層</a:t>
            </a:r>
          </a:p>
          <a:p>
            <a:pPr lvl="3"/>
            <a:r>
              <a:rPr lang="zh-TW"/>
              <a:t>第四層</a:t>
            </a:r>
          </a:p>
          <a:p>
            <a:pPr lvl="4"/>
            <a:r>
              <a:rPr lang="zh-TW"/>
              <a:t>第五層</a:t>
            </a:r>
            <a:endParaRPr lang="en-US"/>
          </a:p>
        </p:txBody>
      </p:sp>
      <p:sp>
        <p:nvSpPr>
          <p:cNvPr id="5" name="文字版面配置區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zh-TW"/>
              <a:t>按一下以編輯母片文字樣式</a:t>
            </a:r>
          </a:p>
        </p:txBody>
      </p:sp>
      <p:sp>
        <p:nvSpPr>
          <p:cNvPr id="6" name="內容版面配置區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zh-TW"/>
              <a:t>按一下以編輯母片文字樣式</a:t>
            </a:r>
          </a:p>
          <a:p>
            <a:pPr lvl="1"/>
            <a:r>
              <a:rPr lang="zh-TW"/>
              <a:t>第二層</a:t>
            </a:r>
          </a:p>
          <a:p>
            <a:pPr lvl="2"/>
            <a:r>
              <a:rPr lang="zh-TW"/>
              <a:t>第三層</a:t>
            </a:r>
          </a:p>
          <a:p>
            <a:pPr lvl="3"/>
            <a:r>
              <a:rPr lang="zh-TW"/>
              <a:t>第四層</a:t>
            </a:r>
          </a:p>
          <a:p>
            <a:pPr lvl="4"/>
            <a:r>
              <a:rPr lang="zh-TW"/>
              <a:t>第五層</a:t>
            </a:r>
            <a:endParaRPr lang="en-US"/>
          </a:p>
        </p:txBody>
      </p:sp>
      <p:sp>
        <p:nvSpPr>
          <p:cNvPr id="7" name="日期版面配置區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EF820B-7030-4958-860D-2E82D76C5157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8" name="頁尾版面配置區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投影片編號版面配置區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F20985-5DEB-47B0-A6CC-E754A84A044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94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日期版面配置區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08630F-BA1F-4582-96C2-53A6727651B3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4" name="頁尾版面配置區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投影片編號版面配置區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83C390-943C-4C11-9222-333F6E4CC19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0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913375-9FFD-41F6-A053-916385A1B4AC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3" name="頁尾版面配置區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投影片編號版面配置區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6C4B2A-B94A-4600-AC47-9A82D8BC8D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438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內容版面配置區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zh-TW"/>
              <a:t>按一下以編輯母片文字樣式</a:t>
            </a:r>
          </a:p>
          <a:p>
            <a:pPr lvl="1"/>
            <a:r>
              <a:rPr lang="zh-TW"/>
              <a:t>第二層</a:t>
            </a:r>
          </a:p>
          <a:p>
            <a:pPr lvl="2"/>
            <a:r>
              <a:rPr lang="zh-TW"/>
              <a:t>第三層</a:t>
            </a:r>
          </a:p>
          <a:p>
            <a:pPr lvl="3"/>
            <a:r>
              <a:rPr lang="zh-TW"/>
              <a:t>第四層</a:t>
            </a:r>
          </a:p>
          <a:p>
            <a:pPr lvl="4"/>
            <a:r>
              <a:rPr lang="zh-TW"/>
              <a:t>第五層</a:t>
            </a:r>
            <a:endParaRPr lang="en-US"/>
          </a:p>
        </p:txBody>
      </p:sp>
      <p:sp>
        <p:nvSpPr>
          <p:cNvPr id="4" name="文字版面配置區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zh-TW"/>
              <a:t>按一下以編輯母片文字樣式</a:t>
            </a:r>
          </a:p>
        </p:txBody>
      </p:sp>
      <p:sp>
        <p:nvSpPr>
          <p:cNvPr id="5" name="日期版面配置區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CA4323-FEF4-4345-9C3B-8A40CEA0C745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6" name="頁尾版面配置區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投影片編號版面配置區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60D7A4-8D03-4354-9CB7-3541AE3B9F2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13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圖片版面配置區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zh-TW"/>
              <a:t>按一下圖示以新增圖片</a:t>
            </a:r>
            <a:endParaRPr lang="en-US"/>
          </a:p>
        </p:txBody>
      </p:sp>
      <p:sp>
        <p:nvSpPr>
          <p:cNvPr id="4" name="文字版面配置區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zh-TW"/>
              <a:t>按一下以編輯母片文字樣式</a:t>
            </a:r>
          </a:p>
        </p:txBody>
      </p:sp>
      <p:sp>
        <p:nvSpPr>
          <p:cNvPr id="5" name="日期版面配置區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BCE59C-7F47-4141-9CC0-F21D3D273BD3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6" name="頁尾版面配置區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投影片編號版面配置區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7CEDA-B140-4B21-AA84-B391A65AA97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480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直排文字版面配置區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zh-TW"/>
              <a:t>按一下以編輯母片文字樣式</a:t>
            </a:r>
          </a:p>
          <a:p>
            <a:pPr lvl="1"/>
            <a:r>
              <a:rPr lang="zh-TW"/>
              <a:t>第二層</a:t>
            </a:r>
          </a:p>
          <a:p>
            <a:pPr lvl="2"/>
            <a:r>
              <a:rPr lang="zh-TW"/>
              <a:t>第三層</a:t>
            </a:r>
          </a:p>
          <a:p>
            <a:pPr lvl="3"/>
            <a:r>
              <a:rPr lang="zh-TW"/>
              <a:t>第四層</a:t>
            </a:r>
          </a:p>
          <a:p>
            <a:pPr lvl="4"/>
            <a:r>
              <a:rPr lang="zh-TW"/>
              <a:t>第五層</a:t>
            </a:r>
            <a:endParaRPr lang="en-US"/>
          </a:p>
        </p:txBody>
      </p:sp>
      <p:sp>
        <p:nvSpPr>
          <p:cNvPr id="4" name="日期版面配置區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043FB5-2CAF-4E9F-BBBC-93D9909E78CE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5" name="頁尾版面配置區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投影片編號版面配置區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EEE3B6-8F58-4241-8B16-FE8934ABA5C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99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TW"/>
              <a:t>按一下以編輯母片標題樣式</a:t>
            </a:r>
            <a:endParaRPr lang="en-US"/>
          </a:p>
        </p:txBody>
      </p:sp>
      <p:sp>
        <p:nvSpPr>
          <p:cNvPr id="3" name="直排文字版面配置區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zh-TW"/>
              <a:t>按一下以編輯母片文字樣式</a:t>
            </a:r>
          </a:p>
          <a:p>
            <a:pPr lvl="1"/>
            <a:r>
              <a:rPr lang="zh-TW"/>
              <a:t>第二層</a:t>
            </a:r>
          </a:p>
          <a:p>
            <a:pPr lvl="2"/>
            <a:r>
              <a:rPr lang="zh-TW"/>
              <a:t>第三層</a:t>
            </a:r>
          </a:p>
          <a:p>
            <a:pPr lvl="3"/>
            <a:r>
              <a:rPr lang="zh-TW"/>
              <a:t>第四層</a:t>
            </a:r>
          </a:p>
          <a:p>
            <a:pPr lvl="4"/>
            <a:r>
              <a:rPr lang="zh-TW"/>
              <a:t>第五層</a:t>
            </a:r>
            <a:endParaRPr lang="en-US"/>
          </a:p>
        </p:txBody>
      </p:sp>
      <p:sp>
        <p:nvSpPr>
          <p:cNvPr id="4" name="日期版面配置區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C96A20-083B-4716-8D3A-A5278F757E1C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5" name="頁尾版面配置區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投影片編號版面配置區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24923E-D779-4ADD-8C92-51369931B21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436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標題，文字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750" y="404813"/>
            <a:ext cx="8064500" cy="62865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sz="half" idx="1"/>
          </p:nvPr>
        </p:nvSpPr>
        <p:spPr>
          <a:xfrm>
            <a:off x="611188" y="1268413"/>
            <a:ext cx="4003675" cy="5064125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767263" y="1268413"/>
            <a:ext cx="4003675" cy="5064125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B7042C-2F09-4FF3-8A87-FC883895775A}" type="datetime1">
              <a:rPr lang="en-US" altLang="ja-JP" smtClean="0"/>
              <a:t>8/2/2018</a:t>
            </a:fld>
            <a:endParaRPr lang="en-US" altLang="ja-JP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5ADD1B-A47A-4735-83F6-31185C40BE0E}" type="slidenum">
              <a:rPr lang="ja-JP" altLang="en-US"/>
              <a:pPr>
                <a:defRPr/>
              </a:pPr>
              <a:t>‹#›</a:t>
            </a:fld>
            <a:endParaRPr lang="en-US" altLang="ja-JP"/>
          </a:p>
        </p:txBody>
      </p:sp>
      <p:sp>
        <p:nvSpPr>
          <p:cNvPr id="7" name="Rectangle 15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5101109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標題，四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 sz="quarter"/>
          </p:nvPr>
        </p:nvSpPr>
        <p:spPr>
          <a:xfrm>
            <a:off x="1476375" y="188913"/>
            <a:ext cx="6608763" cy="503237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539750" y="981075"/>
            <a:ext cx="4135438" cy="2263775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quarter" idx="2"/>
          </p:nvPr>
        </p:nvSpPr>
        <p:spPr>
          <a:xfrm>
            <a:off x="4827588" y="981075"/>
            <a:ext cx="4137025" cy="2263775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內容版面配置區 4"/>
          <p:cNvSpPr>
            <a:spLocks noGrp="1"/>
          </p:cNvSpPr>
          <p:nvPr>
            <p:ph sz="quarter" idx="3"/>
          </p:nvPr>
        </p:nvSpPr>
        <p:spPr>
          <a:xfrm>
            <a:off x="539750" y="3397250"/>
            <a:ext cx="4135438" cy="2263775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827588" y="3397250"/>
            <a:ext cx="4137025" cy="2263775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B7B794-1AF4-4A25-BEED-7D01E99D89BC}" type="datetime1">
              <a:rPr lang="en-US" altLang="zh-CN" smtClean="0"/>
              <a:t>8/2/2018</a:t>
            </a:fld>
            <a:endParaRPr lang="en-US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B3231F-EC29-4159-A341-4263D5A02A3E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64432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AB5E4"/>
            </a:gs>
            <a:gs pos="100000">
              <a:srgbClr val="C2D1ED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413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lvl="0"/>
            <a:r>
              <a:rPr lang="zh-TW" dirty="0"/>
              <a:t>按一下以編輯母片標題樣式</a:t>
            </a:r>
            <a:endParaRPr lang="en-US" dirty="0"/>
          </a:p>
        </p:txBody>
      </p:sp>
      <p:sp>
        <p:nvSpPr>
          <p:cNvPr id="3" name="文字版面配置區 2"/>
          <p:cNvSpPr txBox="1">
            <a:spLocks noGrp="1"/>
          </p:cNvSpPr>
          <p:nvPr>
            <p:ph type="body" idx="1"/>
          </p:nvPr>
        </p:nvSpPr>
        <p:spPr>
          <a:xfrm>
            <a:off x="457200" y="1168000"/>
            <a:ext cx="8229600" cy="49581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zh-TW" dirty="0"/>
              <a:t>按一下以編輯母片文字樣式</a:t>
            </a:r>
          </a:p>
          <a:p>
            <a:pPr lvl="1"/>
            <a:r>
              <a:rPr lang="zh-TW" dirty="0"/>
              <a:t>第二層</a:t>
            </a:r>
          </a:p>
          <a:p>
            <a:pPr lvl="2"/>
            <a:r>
              <a:rPr lang="zh-TW" dirty="0"/>
              <a:t>第三層</a:t>
            </a:r>
          </a:p>
          <a:p>
            <a:pPr lvl="3"/>
            <a:r>
              <a:rPr lang="zh-TW" dirty="0"/>
              <a:t>第四層</a:t>
            </a:r>
          </a:p>
          <a:p>
            <a:pPr lvl="4"/>
            <a:r>
              <a:rPr lang="zh-TW" dirty="0"/>
              <a:t>第五層</a:t>
            </a:r>
            <a:endParaRPr lang="en-US" dirty="0"/>
          </a:p>
        </p:txBody>
      </p:sp>
      <p:sp>
        <p:nvSpPr>
          <p:cNvPr id="4" name="日期版面配置區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新細明體"/>
                <a:cs typeface=""/>
              </a:defRPr>
            </a:lvl1pPr>
          </a:lstStyle>
          <a:p>
            <a:pPr lvl="0"/>
            <a:fld id="{623C5A80-94E4-4C60-B824-AABA21F05779}" type="datetime1">
              <a:rPr lang="en-US" altLang="zh-TW" smtClean="0"/>
              <a:t>8/2/2018</a:t>
            </a:fld>
            <a:endParaRPr lang="en-US"/>
          </a:p>
        </p:txBody>
      </p:sp>
      <p:sp>
        <p:nvSpPr>
          <p:cNvPr id="5" name="頁尾版面配置區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新細明體"/>
                <a:cs typeface="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投影片編號版面配置區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chemeClr val="tx1"/>
                </a:solidFill>
                <a:uFillTx/>
                <a:latin typeface="Calibri"/>
                <a:ea typeface="新細明體"/>
                <a:cs typeface=""/>
              </a:defRPr>
            </a:lvl1pPr>
          </a:lstStyle>
          <a:p>
            <a:fld id="{6E744CF0-60D5-4C27-B9C5-7C05AF2846C8}" type="slidenum">
              <a:rPr lang="en-US" altLang="zh-TW" smtClean="0"/>
              <a:pPr/>
              <a:t>‹#›</a:t>
            </a:fld>
            <a:endParaRPr lang="zh-TW" altLang="en-US"/>
          </a:p>
        </p:txBody>
      </p:sp>
      <p:pic>
        <p:nvPicPr>
          <p:cNvPr id="7" name="Picture 2" descr="C:\Users\BPC\Downloads\教育部logo991006-1.png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>
          <a:xfrm>
            <a:off x="0" y="6411443"/>
            <a:ext cx="1475658" cy="44655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3" descr="C:\Users\BPC\AppData\Local\Temp\Rar$DR60.735\A703(修正型).png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>
          <a:xfrm>
            <a:off x="1547667" y="6508351"/>
            <a:ext cx="1263682" cy="25274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zh-TW" sz="4400" b="0" i="0" u="none" strike="noStrike" kern="1200" cap="none" spc="0" baseline="0">
          <a:solidFill>
            <a:srgbClr val="000000"/>
          </a:solidFill>
          <a:uFillTx/>
          <a:latin typeface="標楷體" pitchFamily="65"/>
          <a:ea typeface="標楷體" pitchFamily="65"/>
          <a:cs typeface="標楷體" pitchFamily="65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zh-TW" sz="3200" b="0" i="0" u="none" strike="noStrike" kern="1200" cap="none" spc="0" baseline="0">
          <a:solidFill>
            <a:srgbClr val="0000FF"/>
          </a:solidFill>
          <a:uFillTx/>
          <a:latin typeface="標楷體" pitchFamily="65"/>
          <a:ea typeface="標楷體" pitchFamily="65"/>
          <a:cs typeface="標楷體" pitchFamily="65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zh-TW" sz="2800" b="0" i="0" u="none" strike="noStrike" kern="1200" cap="none" spc="0" baseline="0">
          <a:solidFill>
            <a:srgbClr val="000000"/>
          </a:solidFill>
          <a:uFillTx/>
          <a:latin typeface="Times New Roman" panose="02020603050405020304" pitchFamily="18" charset="0"/>
          <a:ea typeface="標楷體" panose="03000509000000000000" pitchFamily="65" charset="-120"/>
          <a:cs typeface="Times New Roman" panose="02020603050405020304" pitchFamily="18" charset="0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zh-TW" sz="2400" b="0" i="0" u="none" strike="noStrike" kern="1200" cap="none" spc="0" baseline="0">
          <a:solidFill>
            <a:srgbClr val="000000"/>
          </a:solidFill>
          <a:uFillTx/>
          <a:latin typeface="Times New Roman" panose="02020603050405020304" pitchFamily="18" charset="0"/>
          <a:ea typeface="標楷體" panose="03000509000000000000" pitchFamily="65" charset="-120"/>
          <a:cs typeface="Times New Roman" panose="02020603050405020304" pitchFamily="18" charset="0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zh-TW" sz="2000" b="0" i="0" u="none" strike="noStrike" kern="1200" cap="none" spc="0" baseline="0">
          <a:solidFill>
            <a:srgbClr val="000000"/>
          </a:solidFill>
          <a:uFillTx/>
          <a:latin typeface="Times New Roman" panose="02020603050405020304" pitchFamily="18" charset="0"/>
          <a:ea typeface="標楷體" panose="03000509000000000000" pitchFamily="65" charset="-120"/>
          <a:cs typeface="Times New Roman" panose="02020603050405020304" pitchFamily="18" charset="0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zh-TW" sz="2000" b="0" i="0" u="none" strike="noStrike" kern="1200" cap="none" spc="0" baseline="0">
          <a:solidFill>
            <a:srgbClr val="000000"/>
          </a:solidFill>
          <a:uFillTx/>
          <a:latin typeface="Times New Roman" panose="02020603050405020304" pitchFamily="18" charset="0"/>
          <a:ea typeface="標楷體" panose="03000509000000000000" pitchFamily="65" charset="-120"/>
          <a:cs typeface="Times New Roman" panose="02020603050405020304" pitchFamily="18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35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3.WMV"/><Relationship Id="rId7" Type="http://schemas.openxmlformats.org/officeDocument/2006/relationships/image" Target="../media/image40.png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39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3.WM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video" Target="NULL" TargetMode="External"/><Relationship Id="rId7" Type="http://schemas.openxmlformats.org/officeDocument/2006/relationships/image" Target="../media/image42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1.png"/><Relationship Id="rId5" Type="http://schemas.openxmlformats.org/officeDocument/2006/relationships/slideLayout" Target="../slideLayouts/slideLayout2.xml"/><Relationship Id="rId4" Type="http://schemas.microsoft.com/office/2007/relationships/media" Target="../media/media5.mp4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media" Target="../media/media7.mp4"/><Relationship Id="rId2" Type="http://schemas.microsoft.com/office/2007/relationships/media" Target="../media/media6.mp4"/><Relationship Id="rId1" Type="http://schemas.openxmlformats.org/officeDocument/2006/relationships/video" Target="NULL" TargetMode="Externa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media" Target="../media/media7.mp4"/><Relationship Id="rId2" Type="http://schemas.microsoft.com/office/2007/relationships/media" Target="../media/media8.mp4"/><Relationship Id="rId1" Type="http://schemas.openxmlformats.org/officeDocument/2006/relationships/video" Target="NULL" TargetMode="Externa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video" Target="../media/media12.mp4"/><Relationship Id="rId13" Type="http://schemas.openxmlformats.org/officeDocument/2006/relationships/image" Target="../media/image52.png"/><Relationship Id="rId3" Type="http://schemas.microsoft.com/office/2007/relationships/media" Target="../media/media10.mp4"/><Relationship Id="rId7" Type="http://schemas.microsoft.com/office/2007/relationships/media" Target="../media/media12.mp4"/><Relationship Id="rId12" Type="http://schemas.openxmlformats.org/officeDocument/2006/relationships/image" Target="../media/image51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video" Target="../media/media11.mp4"/><Relationship Id="rId11" Type="http://schemas.openxmlformats.org/officeDocument/2006/relationships/image" Target="../media/image50.png"/><Relationship Id="rId5" Type="http://schemas.microsoft.com/office/2007/relationships/media" Target="../media/media11.mp4"/><Relationship Id="rId10" Type="http://schemas.openxmlformats.org/officeDocument/2006/relationships/image" Target="../media/image49.png"/><Relationship Id="rId4" Type="http://schemas.openxmlformats.org/officeDocument/2006/relationships/video" Target="../media/media10.mp4"/><Relationship Id="rId9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4.png"/><Relationship Id="rId5" Type="http://schemas.openxmlformats.org/officeDocument/2006/relationships/image" Target="../media/image31.png"/><Relationship Id="rId4" Type="http://schemas.openxmlformats.org/officeDocument/2006/relationships/image" Target="../media/image5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4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ctrTitle"/>
          </p:nvPr>
        </p:nvSpPr>
        <p:spPr>
          <a:xfrm>
            <a:off x="737829" y="476667"/>
            <a:ext cx="7772400" cy="1470026"/>
          </a:xfrm>
        </p:spPr>
        <p:txBody>
          <a:bodyPr/>
          <a:lstStyle/>
          <a:p>
            <a:pPr lvl="0"/>
            <a:r>
              <a:rPr lang="zh-TW" altLang="en-US" dirty="0" smtClean="0"/>
              <a:t>運動傷害與</a:t>
            </a:r>
            <a:r>
              <a:rPr lang="zh-TW" altLang="en-US" dirty="0"/>
              <a:t>急救</a:t>
            </a:r>
            <a:endParaRPr lang="zh-TW" dirty="0"/>
          </a:p>
        </p:txBody>
      </p:sp>
      <p:sp>
        <p:nvSpPr>
          <p:cNvPr id="3" name="副標題 2"/>
          <p:cNvSpPr txBox="1">
            <a:spLocks noGrp="1"/>
          </p:cNvSpPr>
          <p:nvPr>
            <p:ph type="subTitle" idx="1"/>
          </p:nvPr>
        </p:nvSpPr>
        <p:spPr>
          <a:xfrm>
            <a:off x="1214292" y="4485715"/>
            <a:ext cx="6400800" cy="648071"/>
          </a:xfrm>
        </p:spPr>
        <p:txBody>
          <a:bodyPr/>
          <a:lstStyle/>
          <a:p>
            <a:pPr lvl="0"/>
            <a:r>
              <a:rPr lang="zh-TW" altLang="en-US" sz="2800" dirty="0" smtClean="0">
                <a:solidFill>
                  <a:schemeClr val="tx1"/>
                </a:solidFill>
              </a:rPr>
              <a:t>國立體育大學</a:t>
            </a:r>
            <a:endParaRPr lang="en-US" altLang="zh-TW" sz="2800" dirty="0" smtClean="0">
              <a:solidFill>
                <a:schemeClr val="tx1"/>
              </a:solidFill>
            </a:endParaRPr>
          </a:p>
          <a:p>
            <a:pPr lvl="0"/>
            <a:r>
              <a:rPr lang="zh-TW" altLang="en-US" sz="2800" dirty="0" smtClean="0">
                <a:solidFill>
                  <a:schemeClr val="tx1"/>
                </a:solidFill>
              </a:rPr>
              <a:t>運動保健學系</a:t>
            </a:r>
            <a:endParaRPr lang="en-US" altLang="zh-TW" sz="2800" dirty="0" smtClean="0">
              <a:solidFill>
                <a:schemeClr val="tx1"/>
              </a:solidFill>
            </a:endParaRPr>
          </a:p>
          <a:p>
            <a:pPr lvl="0"/>
            <a:r>
              <a:rPr lang="zh-TW" altLang="en-US" sz="2800" dirty="0" smtClean="0">
                <a:solidFill>
                  <a:schemeClr val="tx1"/>
                </a:solidFill>
              </a:rPr>
              <a:t>陳雅</a:t>
            </a:r>
            <a:r>
              <a:rPr lang="zh-TW" altLang="en-US" sz="2800" dirty="0">
                <a:solidFill>
                  <a:schemeClr val="tx1"/>
                </a:solidFill>
              </a:rPr>
              <a:t>琳</a:t>
            </a:r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BPC\Downloads\教育部logo991006-1.png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6411443"/>
            <a:ext cx="1475658" cy="4465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3" descr="C:\Users\BPC\AppData\Local\Temp\Rar$DR60.735\A703(修正型).png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547667" y="6508351"/>
            <a:ext cx="1263682" cy="25274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副標題 2"/>
          <p:cNvSpPr txBox="1"/>
          <p:nvPr/>
        </p:nvSpPr>
        <p:spPr>
          <a:xfrm>
            <a:off x="1423629" y="2261486"/>
            <a:ext cx="6400800" cy="64807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zh-TW" altLang="en-US" sz="3200" b="1" i="0" u="none" strike="noStrike" kern="1200" cap="none" spc="0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"/>
              </a:rPr>
              <a:t>下肢常見運動傷害之</a:t>
            </a:r>
            <a:endParaRPr lang="en-US" altLang="zh-TW" sz="3200" b="1" i="0" u="none" strike="noStrike" kern="1200" cap="none" spc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FillTx/>
              <a:latin typeface="標楷體" panose="03000509000000000000" pitchFamily="65" charset="-120"/>
              <a:ea typeface="標楷體" panose="03000509000000000000" pitchFamily="65" charset="-120"/>
              <a:cs typeface="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zh-TW" altLang="en-US" sz="3200" b="1" i="0" u="none" strike="noStrike" kern="1200" cap="none" spc="0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"/>
              </a:rPr>
              <a:t>認識、預防與處理</a:t>
            </a:r>
            <a:endParaRPr lang="en-US" altLang="zh-TW" sz="3200" b="1" i="0" u="none" strike="noStrike" kern="1200" cap="none" spc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FillTx/>
              <a:latin typeface="標楷體" panose="03000509000000000000" pitchFamily="65" charset="-120"/>
              <a:ea typeface="標楷體" panose="03000509000000000000" pitchFamily="65" charset="-120"/>
              <a:cs typeface=""/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E93856EA-DCA5-4A35-B604-E1041943B657}" type="slidenum">
              <a:rPr lang="en-US" altLang="zh-TW" smtClean="0"/>
              <a:t>1</a:t>
            </a:fld>
            <a:endParaRPr lang="zh-TW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ãgait cycleãçåçæå°çµæ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362" y="-48337"/>
            <a:ext cx="5899638" cy="219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ç¸éåç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712" y="2342016"/>
            <a:ext cx="5931288" cy="150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投影片編號版面配置區 5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2</a:t>
            </a:fld>
            <a:endParaRPr lang="zh-TW" altLang="en-US"/>
          </a:p>
        </p:txBody>
      </p:sp>
      <p:pic>
        <p:nvPicPr>
          <p:cNvPr id="24578" name="Picture 2" descr="ãjump cycleãçåçæå°çµæ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914" y="3861010"/>
            <a:ext cx="4703885" cy="299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2" name="Picture 6" descr="ãäººé«éª¨éª¼ãçåçæå°çµæ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87"/>
          <a:stretch/>
        </p:blipFill>
        <p:spPr bwMode="auto">
          <a:xfrm>
            <a:off x="-92895" y="2857905"/>
            <a:ext cx="3305607" cy="358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239486" y="180249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穩定、靈活、力量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快速移動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、改變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方向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緩衝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地面反作用力，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穩定支撐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適時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適當轉換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下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肢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推動力、爆發力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圓角矩形 2"/>
          <p:cNvSpPr/>
          <p:nvPr/>
        </p:nvSpPr>
        <p:spPr>
          <a:xfrm>
            <a:off x="5765074" y="180249"/>
            <a:ext cx="905692" cy="1787888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圓角矩形 8"/>
          <p:cNvSpPr/>
          <p:nvPr/>
        </p:nvSpPr>
        <p:spPr>
          <a:xfrm>
            <a:off x="4238175" y="2342016"/>
            <a:ext cx="821505" cy="1518994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圓角矩形 9"/>
          <p:cNvSpPr/>
          <p:nvPr/>
        </p:nvSpPr>
        <p:spPr>
          <a:xfrm>
            <a:off x="4877309" y="4817563"/>
            <a:ext cx="1610577" cy="1787888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06569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5708650" cy="564346"/>
          </a:xfrm>
        </p:spPr>
        <p:txBody>
          <a:bodyPr/>
          <a:lstStyle/>
          <a:p>
            <a:r>
              <a:rPr lang="zh-TW" altLang="en-US" dirty="0" smtClean="0"/>
              <a:t>足踝小腿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96763" y="870571"/>
            <a:ext cx="8229600" cy="5108875"/>
          </a:xfrm>
        </p:spPr>
        <p:txBody>
          <a:bodyPr/>
          <a:lstStyle/>
          <a:p>
            <a:r>
              <a:rPr lang="zh-TW" altLang="en-US" dirty="0" smtClean="0"/>
              <a:t>穩定度與靈活度</a:t>
            </a:r>
            <a:r>
              <a:rPr lang="en-US" altLang="zh-TW" dirty="0" smtClean="0"/>
              <a:t>(</a:t>
            </a:r>
            <a:r>
              <a:rPr lang="zh-TW" altLang="en-US" dirty="0" smtClean="0"/>
              <a:t>活動度</a:t>
            </a:r>
            <a:r>
              <a:rPr lang="en-US" altLang="zh-TW" dirty="0" smtClean="0"/>
              <a:t>)</a:t>
            </a:r>
          </a:p>
          <a:p>
            <a:pPr lvl="1"/>
            <a:r>
              <a:rPr lang="zh-TW" altLang="en-US" sz="2600" dirty="0" smtClean="0"/>
              <a:t>小腿</a:t>
            </a:r>
            <a:r>
              <a:rPr lang="en-US" altLang="zh-TW" sz="2600" dirty="0" smtClean="0"/>
              <a:t>(</a:t>
            </a:r>
            <a:r>
              <a:rPr lang="zh-TW" altLang="en-US" sz="2600" dirty="0" smtClean="0"/>
              <a:t>垂直、軸向</a:t>
            </a:r>
            <a:r>
              <a:rPr lang="en-US" altLang="zh-TW" sz="2600" dirty="0" smtClean="0"/>
              <a:t>)</a:t>
            </a:r>
            <a:r>
              <a:rPr lang="zh-TW" altLang="en-US" sz="2600" dirty="0" smtClean="0"/>
              <a:t>支撐身體重量</a:t>
            </a:r>
            <a:endParaRPr lang="en-US" altLang="zh-TW" sz="2600" dirty="0" smtClean="0"/>
          </a:p>
          <a:p>
            <a:pPr lvl="1"/>
            <a:r>
              <a:rPr lang="zh-TW" altLang="en-US" sz="2600" dirty="0" smtClean="0"/>
              <a:t>足部</a:t>
            </a:r>
            <a:r>
              <a:rPr lang="en-US" altLang="zh-TW" sz="2600" dirty="0" smtClean="0"/>
              <a:t>(</a:t>
            </a:r>
            <a:r>
              <a:rPr lang="zh-TW" altLang="en-US" sz="2600" dirty="0" smtClean="0"/>
              <a:t>水平</a:t>
            </a:r>
            <a:r>
              <a:rPr lang="en-US" altLang="zh-TW" sz="2600" dirty="0" smtClean="0"/>
              <a:t>)</a:t>
            </a:r>
            <a:r>
              <a:rPr lang="zh-TW" altLang="en-US" sz="2600" dirty="0" smtClean="0"/>
              <a:t>增加站立時的支持面</a:t>
            </a:r>
            <a:endParaRPr lang="en-US" altLang="zh-TW" sz="2600" dirty="0" smtClean="0"/>
          </a:p>
          <a:p>
            <a:pPr lvl="1"/>
            <a:r>
              <a:rPr lang="zh-TW" altLang="en-US" sz="2600" dirty="0" smtClean="0"/>
              <a:t>踝關節連結垂直與水平結構、力量轉移</a:t>
            </a:r>
            <a:endParaRPr lang="en-US" altLang="zh-TW" sz="2600" dirty="0" smtClean="0"/>
          </a:p>
          <a:p>
            <a:pPr lvl="1"/>
            <a:r>
              <a:rPr lang="zh-TW" altLang="en-US" sz="2600" dirty="0"/>
              <a:t>肌肉共同作用→穩固的槓桿</a:t>
            </a:r>
            <a:endParaRPr lang="en-US" altLang="zh-TW" sz="2600" dirty="0"/>
          </a:p>
          <a:p>
            <a:pPr lvl="1"/>
            <a:r>
              <a:rPr lang="zh-TW" altLang="en-US" sz="2600" dirty="0" smtClean="0"/>
              <a:t>踝與</a:t>
            </a:r>
            <a:r>
              <a:rPr lang="zh-TW" altLang="en-US" sz="2600" dirty="0"/>
              <a:t>足部關節因應不平地面進行微調</a:t>
            </a:r>
            <a:r>
              <a:rPr lang="zh-TW" altLang="en-US" sz="2600" dirty="0" smtClean="0"/>
              <a:t>整</a:t>
            </a:r>
            <a:endParaRPr lang="en-US" altLang="zh-TW" sz="2600" dirty="0" smtClean="0"/>
          </a:p>
          <a:p>
            <a:r>
              <a:rPr lang="zh-TW" altLang="en-US" dirty="0" smtClean="0"/>
              <a:t>吸收地面反作用力，</a:t>
            </a:r>
            <a:endParaRPr lang="en-US" altLang="zh-TW" dirty="0" smtClean="0"/>
          </a:p>
          <a:p>
            <a:pPr lvl="1"/>
            <a:r>
              <a:rPr lang="zh-TW" altLang="en-US" dirty="0"/>
              <a:t>足弓與軟組織的些許延展→借力使力</a:t>
            </a:r>
            <a:endParaRPr lang="en-US" altLang="zh-TW" dirty="0"/>
          </a:p>
          <a:p>
            <a:pPr lvl="1"/>
            <a:r>
              <a:rPr lang="zh-TW" altLang="en-US" dirty="0"/>
              <a:t>力臂延展→力學效益</a:t>
            </a:r>
            <a:endParaRPr lang="en-US" altLang="zh-TW" dirty="0"/>
          </a:p>
          <a:p>
            <a:r>
              <a:rPr lang="zh-TW" altLang="en-US" dirty="0" smtClean="0"/>
              <a:t>適時適當轉換為提供人體前進的推進力</a:t>
            </a:r>
            <a:endParaRPr lang="en-US" altLang="zh-TW" dirty="0" smtClean="0"/>
          </a:p>
          <a:p>
            <a:pPr lvl="1"/>
            <a:endParaRPr lang="zh-TW" altLang="en-US" dirty="0"/>
          </a:p>
        </p:txBody>
      </p:sp>
      <p:sp>
        <p:nvSpPr>
          <p:cNvPr id="5" name="圓角矩形 4"/>
          <p:cNvSpPr/>
          <p:nvPr/>
        </p:nvSpPr>
        <p:spPr>
          <a:xfrm>
            <a:off x="593038" y="896896"/>
            <a:ext cx="6495740" cy="294013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3</a:t>
            </a:fld>
            <a:endParaRPr lang="zh-TW" altLang="en-US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09" t="341" r="37623" b="10500"/>
          <a:stretch/>
        </p:blipFill>
        <p:spPr>
          <a:xfrm>
            <a:off x="7578968" y="97692"/>
            <a:ext cx="1565031" cy="6883400"/>
          </a:xfrm>
          <a:prstGeom prst="rect">
            <a:avLst/>
          </a:prstGeom>
          <a:noFill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33" r="32159" b="11157"/>
          <a:stretch>
            <a:fillRect/>
          </a:stretch>
        </p:blipFill>
        <p:spPr bwMode="auto">
          <a:xfrm rot="5400000">
            <a:off x="1552049" y="3320289"/>
            <a:ext cx="1688866" cy="4227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7" r="16557" b="10103"/>
          <a:stretch>
            <a:fillRect/>
          </a:stretch>
        </p:blipFill>
        <p:spPr>
          <a:xfrm>
            <a:off x="4938694" y="3868615"/>
            <a:ext cx="1614509" cy="3051764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0" name="直線接點 9"/>
          <p:cNvCxnSpPr/>
          <p:nvPr/>
        </p:nvCxnSpPr>
        <p:spPr>
          <a:xfrm flipH="1">
            <a:off x="1776549" y="4380411"/>
            <a:ext cx="26126" cy="207264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接點 11"/>
          <p:cNvCxnSpPr/>
          <p:nvPr/>
        </p:nvCxnSpPr>
        <p:spPr>
          <a:xfrm flipH="1">
            <a:off x="2999038" y="4377273"/>
            <a:ext cx="26126" cy="207264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684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82654" y="196629"/>
            <a:ext cx="8639949" cy="564347"/>
          </a:xfrm>
        </p:spPr>
        <p:txBody>
          <a:bodyPr/>
          <a:lstStyle/>
          <a:p>
            <a:r>
              <a:rPr lang="zh-TW" altLang="en-US" dirty="0" smtClean="0"/>
              <a:t>動作角度靈活  因應地面　穩定</a:t>
            </a:r>
            <a:endParaRPr lang="zh-TW" altLang="en-US" dirty="0"/>
          </a:p>
        </p:txBody>
      </p:sp>
      <p:pic>
        <p:nvPicPr>
          <p:cNvPr id="24578" name="Picture 2" descr="https://8.share.photo.xuite.net/foot_orthoses/18327c3/15293449/816725434_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" y="4496639"/>
            <a:ext cx="47625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https://8.share.photo.xuite.net/foot_orthoses/18327bc/15293449/816725427_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2850200"/>
            <a:ext cx="476250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2" name="Picture 6" descr="https://8.share.photo.xuite.net/foot_orthoses/18327cb/15293449/816725442_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973775"/>
            <a:ext cx="47625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4" name="Picture 8" descr="https://8.share.photo.xuite.net/foot_orthoses/18327e1/15293449/816725464_m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43"/>
          <a:stretch/>
        </p:blipFill>
        <p:spPr bwMode="auto">
          <a:xfrm>
            <a:off x="4702629" y="2700475"/>
            <a:ext cx="4441371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6" name="Picture 10" descr="https://8.share.photo.xuite.net/foot_orthoses/18327da/15293449/816725457_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92150"/>
            <a:ext cx="4563208" cy="2235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4</a:t>
            </a:fld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998719" y="838988"/>
            <a:ext cx="4023883" cy="5439264"/>
          </a:xfrm>
        </p:spPr>
        <p:txBody>
          <a:bodyPr/>
          <a:lstStyle/>
          <a:p>
            <a:r>
              <a:rPr lang="zh-TW" altLang="en-US" sz="2400" dirty="0" smtClean="0"/>
              <a:t>踝　背屈、蹠屈</a:t>
            </a:r>
            <a:endParaRPr lang="en-US" altLang="zh-TW" sz="2400" dirty="0" smtClean="0"/>
          </a:p>
          <a:p>
            <a:r>
              <a:rPr lang="zh-TW" altLang="en-US" sz="2400" dirty="0" smtClean="0"/>
              <a:t>踝　內收、外展</a:t>
            </a:r>
            <a:endParaRPr lang="en-US" altLang="zh-TW" sz="2400" dirty="0" smtClean="0"/>
          </a:p>
          <a:p>
            <a:r>
              <a:rPr lang="zh-TW" altLang="en-US" sz="2400" dirty="0" smtClean="0"/>
              <a:t>前足　內翻、外翻</a:t>
            </a:r>
            <a:endParaRPr lang="en-US" altLang="zh-TW" sz="2400" dirty="0" smtClean="0"/>
          </a:p>
          <a:p>
            <a:r>
              <a:rPr lang="zh-TW" altLang="en-US" sz="2400" dirty="0" smtClean="0"/>
              <a:t>後足　內翻、外翻</a:t>
            </a:r>
            <a:endParaRPr lang="en-US" altLang="zh-TW" sz="2400" dirty="0" smtClean="0"/>
          </a:p>
          <a:p>
            <a:endParaRPr lang="en-US" altLang="zh-TW" sz="2400" dirty="0"/>
          </a:p>
          <a:p>
            <a:endParaRPr lang="en-US" altLang="zh-TW" sz="2400" dirty="0" smtClean="0"/>
          </a:p>
          <a:p>
            <a:endParaRPr lang="en-US" altLang="zh-TW" sz="2400" dirty="0"/>
          </a:p>
          <a:p>
            <a:endParaRPr lang="en-US" altLang="zh-TW" sz="2400" dirty="0" smtClean="0"/>
          </a:p>
          <a:p>
            <a:r>
              <a:rPr lang="zh-TW" altLang="en-US" sz="2400" dirty="0" smtClean="0"/>
              <a:t>多平面　旋後、旋前</a:t>
            </a:r>
            <a:endParaRPr lang="en-US" altLang="zh-TW" sz="2400" dirty="0" smtClean="0"/>
          </a:p>
          <a:p>
            <a:endParaRPr lang="zh-TW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073371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投影片編號版面配置區 5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AA408850-4866-4252-986F-0B26B5F07A89}" type="slidenum">
              <a:rPr lang="ja-JP" altLang="en-US" sz="1000">
                <a:solidFill>
                  <a:schemeClr val="bg1"/>
                </a:solidFill>
                <a:latin typeface="Arial" panose="020B0604020202020204" pitchFamily="34" charset="0"/>
              </a:rPr>
              <a:pPr/>
              <a:t>5</a:t>
            </a:fld>
            <a:endParaRPr lang="en-US" altLang="ja-JP" sz="10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2771" name="Rectangle 14"/>
          <p:cNvSpPr>
            <a:spLocks noGrp="1" noChangeArrowheads="1"/>
          </p:cNvSpPr>
          <p:nvPr>
            <p:ph type="title"/>
          </p:nvPr>
        </p:nvSpPr>
        <p:spPr>
          <a:xfrm>
            <a:off x="665957" y="208688"/>
            <a:ext cx="8064500" cy="980784"/>
          </a:xfrm>
        </p:spPr>
        <p:txBody>
          <a:bodyPr/>
          <a:lstStyle/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肌肉共同作用→穩固的槓桿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力臂延展→更省力、有效率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2773" name="Picture 1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51" r="27005" b="12962"/>
          <a:stretch>
            <a:fillRect/>
          </a:stretch>
        </p:blipFill>
        <p:spPr>
          <a:xfrm>
            <a:off x="0" y="1323039"/>
            <a:ext cx="2340985" cy="5133531"/>
          </a:xfrm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12" r="39530" b="14822"/>
          <a:stretch/>
        </p:blipFill>
        <p:spPr>
          <a:xfrm>
            <a:off x="4671221" y="1323039"/>
            <a:ext cx="1171575" cy="513353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60" t="-143" r="38834" b="14270"/>
          <a:stretch/>
        </p:blipFill>
        <p:spPr>
          <a:xfrm>
            <a:off x="3436143" y="1315681"/>
            <a:ext cx="1262064" cy="5133531"/>
          </a:xfrm>
          <a:prstGeom prst="rect">
            <a:avLst/>
          </a:prstGeom>
          <a:noFill/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02" r="29813" b="12883"/>
          <a:stretch>
            <a:fillRect/>
          </a:stretch>
        </p:blipFill>
        <p:spPr>
          <a:xfrm>
            <a:off x="6838733" y="1328676"/>
            <a:ext cx="2410928" cy="51408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69" r="38949" b="12883"/>
          <a:stretch/>
        </p:blipFill>
        <p:spPr>
          <a:xfrm>
            <a:off x="5694144" y="1328676"/>
            <a:ext cx="1190625" cy="51408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29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60" r="34478" b="11267"/>
          <a:stretch/>
        </p:blipFill>
        <p:spPr>
          <a:xfrm>
            <a:off x="2183168" y="1323040"/>
            <a:ext cx="1313230" cy="51335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2905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足踝小腿的功能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57199" y="838987"/>
            <a:ext cx="8551889" cy="5319347"/>
          </a:xfrm>
        </p:spPr>
        <p:txBody>
          <a:bodyPr/>
          <a:lstStyle/>
          <a:p>
            <a:r>
              <a:rPr lang="zh-TW" altLang="en-US" dirty="0" smtClean="0"/>
              <a:t>提供穩定與靈活度</a:t>
            </a:r>
            <a:endParaRPr lang="en-US" altLang="zh-TW" dirty="0" smtClean="0"/>
          </a:p>
          <a:p>
            <a:pPr lvl="1"/>
            <a:r>
              <a:rPr lang="zh-TW" altLang="en-US" sz="2400" dirty="0" smtClean="0"/>
              <a:t>小腿支撐身體重量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足部增加站立時的支持面</a:t>
            </a:r>
            <a:endParaRPr lang="en-US" altLang="zh-TW" sz="2400" dirty="0" smtClean="0"/>
          </a:p>
          <a:p>
            <a:pPr lvl="1"/>
            <a:r>
              <a:rPr lang="zh-TW" altLang="en-US" sz="2400" dirty="0"/>
              <a:t>踝關節連結垂直與水平結構、力量轉移</a:t>
            </a:r>
            <a:endParaRPr lang="en-US" altLang="zh-TW" sz="2400" dirty="0"/>
          </a:p>
          <a:p>
            <a:pPr lvl="1"/>
            <a:r>
              <a:rPr lang="zh-TW" altLang="en-US" sz="2400" dirty="0"/>
              <a:t>踝與足部關節因應不平地面進行微調整</a:t>
            </a:r>
            <a:endParaRPr lang="en-US" altLang="zh-TW" sz="2400" dirty="0"/>
          </a:p>
          <a:p>
            <a:pPr lvl="1"/>
            <a:r>
              <a:rPr lang="zh-TW" altLang="en-US" sz="2400" dirty="0"/>
              <a:t>肌肉共同作用→穩固的槓桿</a:t>
            </a:r>
            <a:endParaRPr lang="en-US" altLang="zh-TW" sz="2400" dirty="0"/>
          </a:p>
          <a:p>
            <a:r>
              <a:rPr lang="zh-TW" altLang="en-US" dirty="0" smtClean="0"/>
              <a:t>吸收地面反作用力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足弓與足底軟組織、小腿的些許延展→借力使力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力臂延展→力學效益</a:t>
            </a:r>
            <a:endParaRPr lang="en-US" altLang="zh-TW" dirty="0" smtClean="0"/>
          </a:p>
          <a:p>
            <a:r>
              <a:rPr lang="zh-TW" altLang="en-US" dirty="0" smtClean="0"/>
              <a:t>適時適當轉換為提供人體前進的推進力</a:t>
            </a:r>
            <a:endParaRPr lang="en-US" altLang="zh-TW" dirty="0" smtClean="0"/>
          </a:p>
          <a:p>
            <a:pPr lvl="1"/>
            <a:endParaRPr lang="zh-TW" altLang="en-US" dirty="0"/>
          </a:p>
        </p:txBody>
      </p:sp>
      <p:sp>
        <p:nvSpPr>
          <p:cNvPr id="4" name="圓角矩形 3"/>
          <p:cNvSpPr/>
          <p:nvPr/>
        </p:nvSpPr>
        <p:spPr>
          <a:xfrm>
            <a:off x="694592" y="3695945"/>
            <a:ext cx="8314497" cy="246501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6</a:t>
            </a:fld>
            <a:endParaRPr lang="zh-TW" altLang="en-US"/>
          </a:p>
        </p:txBody>
      </p:sp>
      <p:pic>
        <p:nvPicPr>
          <p:cNvPr id="6" name="Picture 2" descr="http://www.juranring.co.uk/wp-content/uploads/2011/01/phases-of-gait-cyc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1" t="29211" r="3468" b="16229"/>
          <a:stretch>
            <a:fillRect/>
          </a:stretch>
        </p:blipFill>
        <p:spPr bwMode="auto">
          <a:xfrm>
            <a:off x="0" y="975820"/>
            <a:ext cx="9144000" cy="2583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ãè½å° è¶³é¨åä½åæãçåçæå°çµæ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54" b="662"/>
          <a:stretch/>
        </p:blipFill>
        <p:spPr bwMode="auto">
          <a:xfrm>
            <a:off x="1090535" y="975820"/>
            <a:ext cx="5216577" cy="2637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8447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足踝小腿的傷害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7391" y="1117125"/>
            <a:ext cx="3187083" cy="5319347"/>
          </a:xfrm>
        </p:spPr>
        <p:txBody>
          <a:bodyPr/>
          <a:lstStyle/>
          <a:p>
            <a:r>
              <a:rPr lang="zh-TW" altLang="en-US" sz="2000" dirty="0" smtClean="0"/>
              <a:t>提供穩定與靈活度</a:t>
            </a:r>
            <a:endParaRPr lang="en-US" altLang="zh-TW" sz="2000" dirty="0" smtClean="0"/>
          </a:p>
          <a:p>
            <a:pPr lvl="1"/>
            <a:r>
              <a:rPr lang="zh-TW" altLang="en-US" sz="1600" dirty="0" smtClean="0"/>
              <a:t>小腿支撐身體重量</a:t>
            </a:r>
            <a:endParaRPr lang="en-US" altLang="zh-TW" sz="1800" dirty="0" smtClean="0">
              <a:solidFill>
                <a:srgbClr val="FF0000"/>
              </a:solidFill>
            </a:endParaRPr>
          </a:p>
          <a:p>
            <a:pPr lvl="1"/>
            <a:r>
              <a:rPr lang="zh-TW" altLang="en-US" sz="1600" dirty="0" smtClean="0"/>
              <a:t>足部增加站立時的支持面</a:t>
            </a:r>
            <a:endParaRPr lang="en-US" altLang="zh-TW" sz="1800" dirty="0" smtClean="0">
              <a:solidFill>
                <a:srgbClr val="FF0000"/>
              </a:solidFill>
            </a:endParaRPr>
          </a:p>
          <a:p>
            <a:pPr lvl="1"/>
            <a:r>
              <a:rPr lang="zh-TW" altLang="en-US" sz="1600" dirty="0" smtClean="0"/>
              <a:t>因應</a:t>
            </a:r>
            <a:r>
              <a:rPr lang="zh-TW" altLang="en-US" sz="1600" dirty="0"/>
              <a:t>不平地面進行微調</a:t>
            </a:r>
            <a:r>
              <a:rPr lang="zh-TW" altLang="en-US" sz="1600" dirty="0" smtClean="0"/>
              <a:t>整</a:t>
            </a:r>
            <a:endParaRPr lang="en-US" altLang="zh-TW" sz="1800" dirty="0" smtClean="0">
              <a:solidFill>
                <a:srgbClr val="FF0000"/>
              </a:solidFill>
            </a:endParaRPr>
          </a:p>
          <a:p>
            <a:pPr lvl="1"/>
            <a:r>
              <a:rPr lang="zh-TW" altLang="en-US" sz="1600" dirty="0" smtClean="0"/>
              <a:t>穩固的槓桿</a:t>
            </a:r>
            <a:endParaRPr lang="en-US" altLang="zh-TW" sz="1800" dirty="0" smtClean="0">
              <a:solidFill>
                <a:srgbClr val="FF0000"/>
              </a:solidFill>
            </a:endParaRPr>
          </a:p>
          <a:p>
            <a:r>
              <a:rPr lang="zh-TW" altLang="en-US" sz="2000" dirty="0" smtClean="0"/>
              <a:t>吸收地面反作用力，</a:t>
            </a:r>
            <a:endParaRPr lang="en-US" altLang="zh-TW" sz="2000" dirty="0" smtClean="0"/>
          </a:p>
          <a:p>
            <a:pPr lvl="1"/>
            <a:r>
              <a:rPr lang="zh-TW" altLang="en-US" sz="1800" dirty="0" smtClean="0"/>
              <a:t>足弓與軟組織的延展</a:t>
            </a:r>
            <a:endParaRPr lang="en-US" altLang="zh-TW" sz="1800" dirty="0" smtClean="0"/>
          </a:p>
          <a:p>
            <a:pPr lvl="1"/>
            <a:endParaRPr lang="en-US" altLang="zh-TW" sz="1800" dirty="0" smtClean="0">
              <a:solidFill>
                <a:srgbClr val="FF0000"/>
              </a:solidFill>
            </a:endParaRPr>
          </a:p>
          <a:p>
            <a:r>
              <a:rPr lang="zh-TW" altLang="en-US" sz="2000" dirty="0" smtClean="0"/>
              <a:t>轉換為推動力</a:t>
            </a:r>
            <a:endParaRPr lang="en-US" altLang="zh-TW" sz="2000" dirty="0" smtClean="0"/>
          </a:p>
          <a:p>
            <a:pPr marL="457200" lvl="1" indent="0">
              <a:buNone/>
            </a:pPr>
            <a:endParaRPr lang="zh-TW" altLang="en-US" sz="1800" dirty="0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7</a:t>
            </a:fld>
            <a:endParaRPr lang="zh-TW" altLang="en-US"/>
          </a:p>
        </p:txBody>
      </p:sp>
      <p:sp>
        <p:nvSpPr>
          <p:cNvPr id="7" name="內容版面配置區 2"/>
          <p:cNvSpPr txBox="1">
            <a:spLocks/>
          </p:cNvSpPr>
          <p:nvPr/>
        </p:nvSpPr>
        <p:spPr>
          <a:xfrm>
            <a:off x="3525716" y="1037004"/>
            <a:ext cx="7209692" cy="531934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342900" marR="0" lvl="0" indent="-342900" algn="l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3200" b="0" i="0" u="none" strike="noStrike" kern="1200" cap="none" spc="0" baseline="0">
                <a:solidFill>
                  <a:srgbClr val="0000FF"/>
                </a:solidFill>
                <a:uFillTx/>
                <a:latin typeface="標楷體" pitchFamily="65"/>
                <a:ea typeface="標楷體" pitchFamily="65"/>
                <a:cs typeface="標楷體" pitchFamily="65"/>
              </a:defRPr>
            </a:lvl1pPr>
            <a:lvl2pPr marL="742950" marR="0" lvl="1" indent="-285750" algn="l" defTabSz="914400" rtl="0" fontAlgn="auto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2pPr>
            <a:lvl3pPr marL="1143000" marR="0" lvl="2" indent="-22860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3pPr>
            <a:lvl4pPr marL="1600200" marR="0" lvl="3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4pPr>
            <a:lvl5pPr marL="2057400" marR="0" lvl="4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»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2800" dirty="0" smtClean="0"/>
              <a:t>不穩定與關節過度活動</a:t>
            </a:r>
          </a:p>
          <a:p>
            <a:pPr lvl="1"/>
            <a:r>
              <a:rPr lang="zh-TW" altLang="en-US" sz="2400" dirty="0" smtClean="0">
                <a:solidFill>
                  <a:srgbClr val="FF0000"/>
                </a:solidFill>
              </a:rPr>
              <a:t>外力、內力</a:t>
            </a:r>
            <a:endParaRPr lang="en-US" altLang="zh-TW" sz="2400" dirty="0" smtClean="0">
              <a:solidFill>
                <a:srgbClr val="FF0000"/>
              </a:solidFill>
            </a:endParaRPr>
          </a:p>
          <a:p>
            <a:pPr lvl="1"/>
            <a:r>
              <a:rPr lang="zh-TW" altLang="en-US" sz="2400" dirty="0" smtClean="0">
                <a:solidFill>
                  <a:srgbClr val="FF0000"/>
                </a:solidFill>
              </a:rPr>
              <a:t>不</a:t>
            </a:r>
            <a:r>
              <a:rPr lang="zh-TW" altLang="en-US" sz="2400" dirty="0">
                <a:solidFill>
                  <a:srgbClr val="FF0000"/>
                </a:solidFill>
              </a:rPr>
              <a:t>穩定平面、過度活動</a:t>
            </a:r>
          </a:p>
          <a:p>
            <a:pPr lvl="1"/>
            <a:r>
              <a:rPr lang="zh-TW" altLang="en-US" sz="2400" dirty="0">
                <a:solidFill>
                  <a:srgbClr val="FF0000"/>
                </a:solidFill>
              </a:rPr>
              <a:t>肌力不足、穩定性不佳</a:t>
            </a:r>
          </a:p>
          <a:p>
            <a:pPr lvl="1"/>
            <a:r>
              <a:rPr lang="zh-TW" altLang="en-US" sz="2400" dirty="0" smtClean="0">
                <a:solidFill>
                  <a:srgbClr val="FF0000"/>
                </a:solidFill>
              </a:rPr>
              <a:t>支撐平面不良、增加受力</a:t>
            </a:r>
            <a:endParaRPr lang="en-US" altLang="zh-TW" sz="2400" dirty="0" smtClean="0">
              <a:solidFill>
                <a:srgbClr val="FF0000"/>
              </a:solidFill>
            </a:endParaRPr>
          </a:p>
          <a:p>
            <a:r>
              <a:rPr lang="zh-TW" altLang="en-US" sz="2800" dirty="0" smtClean="0"/>
              <a:t>地面反作用緩衝功能不佳</a:t>
            </a:r>
          </a:p>
          <a:p>
            <a:pPr lvl="1"/>
            <a:r>
              <a:rPr lang="zh-TW" altLang="en-US" sz="2400" dirty="0" smtClean="0">
                <a:solidFill>
                  <a:srgbClr val="FF0000"/>
                </a:solidFill>
              </a:rPr>
              <a:t>軟組織無力、過度延展、疲勞</a:t>
            </a:r>
            <a:endParaRPr lang="en-US" altLang="zh-TW" sz="2400" dirty="0" smtClean="0">
              <a:solidFill>
                <a:srgbClr val="FF0000"/>
              </a:solidFill>
            </a:endParaRPr>
          </a:p>
          <a:p>
            <a:pPr lvl="1"/>
            <a:r>
              <a:rPr lang="zh-TW" altLang="en-US" sz="2400" dirty="0" smtClean="0">
                <a:solidFill>
                  <a:srgbClr val="FF0000"/>
                </a:solidFill>
              </a:rPr>
              <a:t>結構不良</a:t>
            </a:r>
            <a:endParaRPr lang="en-US" altLang="zh-TW" sz="2400" dirty="0" smtClean="0">
              <a:solidFill>
                <a:srgbClr val="FF0000"/>
              </a:solidFill>
            </a:endParaRPr>
          </a:p>
          <a:p>
            <a:pPr lvl="1"/>
            <a:r>
              <a:rPr lang="zh-TW" altLang="en-US" sz="2400" dirty="0">
                <a:solidFill>
                  <a:srgbClr val="FF0000"/>
                </a:solidFill>
              </a:rPr>
              <a:t>過度</a:t>
            </a:r>
            <a:r>
              <a:rPr lang="zh-TW" altLang="en-US" sz="2400" dirty="0" smtClean="0">
                <a:solidFill>
                  <a:srgbClr val="FF0000"/>
                </a:solidFill>
              </a:rPr>
              <a:t>負荷</a:t>
            </a:r>
          </a:p>
          <a:p>
            <a:r>
              <a:rPr lang="zh-TW" altLang="en-US" sz="2800" dirty="0" smtClean="0"/>
              <a:t>轉換推動力效能不彰</a:t>
            </a:r>
            <a:endParaRPr lang="en-US" altLang="zh-TW" sz="2800" dirty="0" smtClean="0"/>
          </a:p>
          <a:p>
            <a:pPr lvl="1"/>
            <a:r>
              <a:rPr lang="zh-TW" altLang="en-US" sz="2400" dirty="0" smtClean="0"/>
              <a:t>疲勞</a:t>
            </a:r>
          </a:p>
          <a:p>
            <a:pPr lvl="1"/>
            <a:endParaRPr lang="zh-TW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2839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 txBox="1">
            <a:spLocks noGrp="1"/>
          </p:cNvSpPr>
          <p:nvPr>
            <p:ph type="ctrTitle"/>
          </p:nvPr>
        </p:nvSpPr>
        <p:spPr>
          <a:xfrm>
            <a:off x="737829" y="476667"/>
            <a:ext cx="7772400" cy="1470026"/>
          </a:xfrm>
        </p:spPr>
        <p:txBody>
          <a:bodyPr/>
          <a:lstStyle/>
          <a:p>
            <a:pPr lvl="0"/>
            <a:r>
              <a:rPr lang="zh-TW" altLang="en-US" dirty="0" smtClean="0"/>
              <a:t>運動傷害與</a:t>
            </a:r>
            <a:r>
              <a:rPr lang="zh-TW" altLang="en-US" dirty="0"/>
              <a:t>急救</a:t>
            </a:r>
            <a:endParaRPr lang="zh-TW" dirty="0"/>
          </a:p>
        </p:txBody>
      </p:sp>
      <p:sp>
        <p:nvSpPr>
          <p:cNvPr id="3" name="副標題 2"/>
          <p:cNvSpPr txBox="1">
            <a:spLocks noGrp="1"/>
          </p:cNvSpPr>
          <p:nvPr>
            <p:ph type="subTitle" idx="1"/>
          </p:nvPr>
        </p:nvSpPr>
        <p:spPr>
          <a:xfrm>
            <a:off x="1214292" y="4485715"/>
            <a:ext cx="6400800" cy="648071"/>
          </a:xfrm>
        </p:spPr>
        <p:txBody>
          <a:bodyPr/>
          <a:lstStyle/>
          <a:p>
            <a:pPr lvl="0"/>
            <a:r>
              <a:rPr lang="zh-TW" altLang="en-US" sz="4000" dirty="0" smtClean="0">
                <a:solidFill>
                  <a:schemeClr val="tx1"/>
                </a:solidFill>
              </a:rPr>
              <a:t>　踝關節傷害</a:t>
            </a:r>
            <a:endParaRPr lang="en-US" altLang="zh-TW" sz="4000" dirty="0" smtClean="0">
              <a:solidFill>
                <a:schemeClr val="tx1"/>
              </a:solidFill>
            </a:endParaRPr>
          </a:p>
          <a:p>
            <a:pPr lvl="0"/>
            <a:r>
              <a:rPr lang="en-US" altLang="zh-TW" sz="4000" dirty="0" smtClean="0">
                <a:solidFill>
                  <a:schemeClr val="tx1"/>
                </a:solidFill>
              </a:rPr>
              <a:t>(</a:t>
            </a:r>
            <a:r>
              <a:rPr lang="zh-TW" altLang="en-US" sz="4000" dirty="0" smtClean="0">
                <a:solidFill>
                  <a:schemeClr val="tx1"/>
                </a:solidFill>
              </a:rPr>
              <a:t>過度活動、穩定功能不彰</a:t>
            </a:r>
            <a:r>
              <a:rPr lang="en-US" altLang="zh-TW" sz="4000" dirty="0" smtClean="0">
                <a:solidFill>
                  <a:schemeClr val="tx1"/>
                </a:solidFill>
              </a:rPr>
              <a:t>)</a:t>
            </a:r>
            <a:endParaRPr lang="en-US" sz="40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BPC\Downloads\教育部logo991006-1.png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6411443"/>
            <a:ext cx="1475658" cy="4465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3" descr="C:\Users\BPC\AppData\Local\Temp\Rar$DR60.735\A703(修正型).png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547667" y="6508351"/>
            <a:ext cx="1263682" cy="25274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副標題 2"/>
          <p:cNvSpPr txBox="1"/>
          <p:nvPr/>
        </p:nvSpPr>
        <p:spPr>
          <a:xfrm>
            <a:off x="1214292" y="2014489"/>
            <a:ext cx="6400800" cy="64807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zh-TW" altLang="en-US" sz="3200" b="1" i="0" u="none" strike="noStrike" kern="1200" cap="none" spc="0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"/>
              </a:rPr>
              <a:t>下肢常見運動傷害之</a:t>
            </a:r>
            <a:endParaRPr lang="en-US" altLang="zh-TW" sz="3200" b="1" i="0" u="none" strike="noStrike" kern="1200" cap="none" spc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FillTx/>
              <a:latin typeface="標楷體" panose="03000509000000000000" pitchFamily="65" charset="-120"/>
              <a:ea typeface="標楷體" panose="03000509000000000000" pitchFamily="65" charset="-120"/>
              <a:cs typeface="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zh-TW" altLang="en-US" sz="3200" b="1" i="0" u="none" strike="noStrike" kern="1200" cap="none" spc="0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標楷體" panose="03000509000000000000" pitchFamily="65" charset="-120"/>
                <a:ea typeface="標楷體" panose="03000509000000000000" pitchFamily="65" charset="-120"/>
                <a:cs typeface=""/>
              </a:rPr>
              <a:t>認識、預防與處理</a:t>
            </a:r>
            <a:endParaRPr lang="en-US" altLang="zh-TW" sz="3200" b="1" i="0" u="none" strike="noStrike" kern="1200" cap="none" spc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FillTx/>
              <a:latin typeface="標楷體" panose="03000509000000000000" pitchFamily="65" charset="-120"/>
              <a:ea typeface="標楷體" panose="03000509000000000000" pitchFamily="65" charset="-120"/>
              <a:cs typeface="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anose="03000509000000000000" pitchFamily="65" charset="-120"/>
                <a:ea typeface="標楷體" panose="03000509000000000000" pitchFamily="65" charset="-120"/>
                <a:cs typeface=""/>
              </a:rPr>
              <a:t>(</a:t>
            </a:r>
            <a:r>
              <a:rPr lang="zh-TW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anose="03000509000000000000" pitchFamily="65" charset="-120"/>
                <a:ea typeface="標楷體" panose="03000509000000000000" pitchFamily="65" charset="-120"/>
                <a:cs typeface=""/>
              </a:rPr>
              <a:t>足、踝與小腿</a:t>
            </a:r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標楷體" panose="03000509000000000000" pitchFamily="65" charset="-120"/>
                <a:ea typeface="標楷體" panose="03000509000000000000" pitchFamily="65" charset="-120"/>
                <a:cs typeface=""/>
              </a:rPr>
              <a:t>)</a:t>
            </a:r>
            <a:endParaRPr lang="en-US" sz="3200" b="1" i="0" u="none" strike="noStrike" kern="1200" cap="none" spc="0" baseline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FillTx/>
              <a:latin typeface="標楷體" panose="03000509000000000000" pitchFamily="65" charset="-120"/>
              <a:ea typeface="標楷體" panose="03000509000000000000" pitchFamily="65" charset="-120"/>
              <a:cs typeface=""/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E93856EA-DCA5-4A35-B604-E1041943B657}" type="slidenum">
              <a:rPr lang="en-US" altLang="zh-TW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09865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4517472" cy="564346"/>
          </a:xfrm>
        </p:spPr>
        <p:txBody>
          <a:bodyPr/>
          <a:lstStyle/>
          <a:p>
            <a:r>
              <a:rPr lang="zh-TW" altLang="en-US" dirty="0" smtClean="0"/>
              <a:t>傷害調查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57200" y="4572000"/>
            <a:ext cx="8229600" cy="1706252"/>
          </a:xfrm>
        </p:spPr>
        <p:txBody>
          <a:bodyPr/>
          <a:lstStyle/>
          <a:p>
            <a:r>
              <a:rPr lang="zh-TW" altLang="en-US" dirty="0" smtClean="0"/>
              <a:t>對象：國訓中心菁英運動選手</a:t>
            </a:r>
            <a:r>
              <a:rPr lang="en-US" altLang="zh-TW" sz="2800" dirty="0" smtClean="0"/>
              <a:t>(16</a:t>
            </a:r>
            <a:r>
              <a:rPr lang="zh-TW" altLang="en-US" sz="2800" dirty="0" smtClean="0"/>
              <a:t>項，</a:t>
            </a:r>
            <a:r>
              <a:rPr lang="en-US" altLang="zh-TW" sz="2800" dirty="0" smtClean="0"/>
              <a:t>393</a:t>
            </a:r>
            <a:r>
              <a:rPr lang="zh-TW" altLang="en-US" sz="2800" dirty="0" smtClean="0"/>
              <a:t>人</a:t>
            </a:r>
            <a:r>
              <a:rPr lang="en-US" altLang="zh-TW" sz="2800" dirty="0" smtClean="0"/>
              <a:t>)</a:t>
            </a:r>
            <a:r>
              <a:rPr lang="zh-TW" altLang="en-US" sz="2800" dirty="0" smtClean="0"/>
              <a:t>。</a:t>
            </a:r>
            <a:endParaRPr lang="en-US" altLang="zh-TW" dirty="0" smtClean="0"/>
          </a:p>
          <a:p>
            <a:r>
              <a:rPr lang="zh-TW" altLang="en-US" dirty="0" smtClean="0"/>
              <a:t>各運動項目，踝關節皆為高受傷比例部位。</a:t>
            </a:r>
            <a:endParaRPr lang="en-US" altLang="zh-TW" dirty="0" smtClean="0"/>
          </a:p>
          <a:p>
            <a:r>
              <a:rPr lang="zh-TW" altLang="en-US" sz="2000" dirty="0"/>
              <a:t>踝關節傷害中，</a:t>
            </a:r>
            <a:r>
              <a:rPr lang="en-US" altLang="zh-TW" dirty="0"/>
              <a:t>15.8%</a:t>
            </a:r>
            <a:r>
              <a:rPr lang="zh-TW" altLang="en-US" dirty="0"/>
              <a:t>為新傷，</a:t>
            </a:r>
            <a:r>
              <a:rPr lang="en-US" altLang="zh-TW" dirty="0"/>
              <a:t>84.2%</a:t>
            </a:r>
            <a:r>
              <a:rPr lang="zh-TW" altLang="en-US" dirty="0"/>
              <a:t>為舊傷復發。</a:t>
            </a:r>
            <a:endParaRPr lang="en-US" altLang="zh-TW" dirty="0"/>
          </a:p>
          <a:p>
            <a:endParaRPr lang="en-US" altLang="zh-TW" dirty="0" smtClean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 rotWithShape="1">
          <a:blip r:embed="rId2"/>
          <a:srcRect l="9190" t="36597" r="4394" b="7994"/>
          <a:stretch/>
        </p:blipFill>
        <p:spPr>
          <a:xfrm>
            <a:off x="-21009" y="952194"/>
            <a:ext cx="9165009" cy="3154279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974672" y="156927"/>
            <a:ext cx="411722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1400" dirty="0" smtClean="0"/>
              <a:t>陳勝凱、鄭裕民、林燕君、洪玉珠、黃鵬如、周伯禧（</a:t>
            </a:r>
            <a:r>
              <a:rPr lang="en-US" altLang="zh-TW" sz="1400" dirty="0" smtClean="0"/>
              <a:t>2005</a:t>
            </a:r>
            <a:r>
              <a:rPr lang="zh-TW" altLang="en-US" sz="1400" dirty="0" smtClean="0"/>
              <a:t>）。菁英選手運動傷害醫療模式的探討，高雄醫誌，</a:t>
            </a:r>
            <a:r>
              <a:rPr lang="en-US" altLang="zh-TW" sz="1400" dirty="0" smtClean="0"/>
              <a:t>21</a:t>
            </a:r>
            <a:r>
              <a:rPr lang="zh-TW" altLang="en-US" sz="1400" dirty="0" smtClean="0"/>
              <a:t>期，</a:t>
            </a:r>
            <a:r>
              <a:rPr lang="en-US" altLang="zh-TW" sz="1400" dirty="0" smtClean="0"/>
              <a:t>220-227</a:t>
            </a:r>
            <a:r>
              <a:rPr lang="zh-TW" altLang="en-US" sz="1400" dirty="0" smtClean="0"/>
              <a:t>頁。</a:t>
            </a:r>
            <a:endParaRPr lang="en-US" altLang="zh-TW" sz="1400" dirty="0" smtClean="0"/>
          </a:p>
        </p:txBody>
      </p:sp>
      <p:sp>
        <p:nvSpPr>
          <p:cNvPr id="8" name="圓角矩形 7"/>
          <p:cNvSpPr/>
          <p:nvPr/>
        </p:nvSpPr>
        <p:spPr>
          <a:xfrm>
            <a:off x="6149130" y="1174459"/>
            <a:ext cx="460961" cy="2927864"/>
          </a:xfrm>
          <a:prstGeom prst="roundRect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圓角矩形 8"/>
          <p:cNvSpPr/>
          <p:nvPr/>
        </p:nvSpPr>
        <p:spPr>
          <a:xfrm>
            <a:off x="5639480" y="1166070"/>
            <a:ext cx="460961" cy="2927864"/>
          </a:xfrm>
          <a:prstGeom prst="roundRect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圓角矩形 9"/>
          <p:cNvSpPr/>
          <p:nvPr/>
        </p:nvSpPr>
        <p:spPr>
          <a:xfrm>
            <a:off x="3197603" y="1178609"/>
            <a:ext cx="460961" cy="2927864"/>
          </a:xfrm>
          <a:prstGeom prst="roundRect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圓角矩形 11"/>
          <p:cNvSpPr/>
          <p:nvPr/>
        </p:nvSpPr>
        <p:spPr>
          <a:xfrm>
            <a:off x="2212681" y="1174459"/>
            <a:ext cx="460961" cy="2927864"/>
          </a:xfrm>
          <a:prstGeom prst="roundRect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3206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標題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7244499" cy="564346"/>
          </a:xfrm>
        </p:spPr>
        <p:txBody>
          <a:bodyPr/>
          <a:lstStyle/>
          <a:p>
            <a:r>
              <a:rPr lang="zh-TW" altLang="en-US" dirty="0"/>
              <a:t>踝</a:t>
            </a:r>
            <a:r>
              <a:rPr lang="zh-TW" altLang="en-US" dirty="0" smtClean="0"/>
              <a:t>關節</a:t>
            </a:r>
            <a:r>
              <a:rPr lang="en-US" altLang="zh-TW" dirty="0" smtClean="0"/>
              <a:t>(</a:t>
            </a:r>
            <a:r>
              <a:rPr lang="zh-TW" altLang="en-US" dirty="0" smtClean="0"/>
              <a:t>小腿距骨關節</a:t>
            </a:r>
            <a:r>
              <a:rPr lang="en-US" altLang="zh-TW" dirty="0" smtClean="0"/>
              <a:t>)</a:t>
            </a:r>
            <a:endParaRPr lang="zh-TW" altLang="en-US" dirty="0" smtClean="0"/>
          </a:p>
        </p:txBody>
      </p:sp>
      <p:sp>
        <p:nvSpPr>
          <p:cNvPr id="6147" name="內容版面配置區 2"/>
          <p:cNvSpPr>
            <a:spLocks noGrp="1"/>
          </p:cNvSpPr>
          <p:nvPr>
            <p:ph idx="1"/>
          </p:nvPr>
        </p:nvSpPr>
        <p:spPr>
          <a:xfrm>
            <a:off x="284813" y="980389"/>
            <a:ext cx="4142725" cy="5352150"/>
          </a:xfrm>
        </p:spPr>
        <p:txBody>
          <a:bodyPr/>
          <a:lstStyle/>
          <a:p>
            <a:r>
              <a:rPr lang="zh-TW" altLang="en-US" dirty="0" smtClean="0"/>
              <a:t>小腿</a:t>
            </a:r>
            <a:r>
              <a:rPr lang="en-US" altLang="zh-TW" sz="2400" dirty="0" smtClean="0"/>
              <a:t>(</a:t>
            </a:r>
            <a:r>
              <a:rPr lang="zh-TW" altLang="en-US" sz="2400" dirty="0" smtClean="0"/>
              <a:t>脛骨、腓骨</a:t>
            </a:r>
            <a:r>
              <a:rPr lang="en-US" altLang="zh-TW" sz="2400" dirty="0" smtClean="0"/>
              <a:t>)</a:t>
            </a:r>
            <a:r>
              <a:rPr lang="zh-TW" altLang="en-US" sz="2400" dirty="0" smtClean="0"/>
              <a:t>      </a:t>
            </a:r>
            <a:r>
              <a:rPr lang="zh-TW" altLang="en-US" dirty="0" smtClean="0"/>
              <a:t>與後足</a:t>
            </a:r>
            <a:r>
              <a:rPr lang="en-US" altLang="zh-TW" sz="2400" dirty="0" smtClean="0"/>
              <a:t>(</a:t>
            </a:r>
            <a:r>
              <a:rPr lang="zh-TW" altLang="en-US" sz="2400" dirty="0" smtClean="0"/>
              <a:t>距骨、跟骨</a:t>
            </a:r>
            <a:r>
              <a:rPr lang="en-US" altLang="zh-TW" sz="2400" dirty="0" smtClean="0"/>
              <a:t>)</a:t>
            </a:r>
            <a:r>
              <a:rPr lang="zh-TW" altLang="en-US" sz="2400" dirty="0" smtClean="0"/>
              <a:t>  </a:t>
            </a:r>
            <a:r>
              <a:rPr lang="zh-TW" altLang="en-US" dirty="0" smtClean="0"/>
              <a:t>之間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距</a:t>
            </a:r>
            <a:r>
              <a:rPr lang="zh-TW" altLang="en-US" dirty="0"/>
              <a:t>骨</a:t>
            </a:r>
            <a:endParaRPr lang="en-US" altLang="zh-TW" dirty="0"/>
          </a:p>
          <a:p>
            <a:pPr lvl="1"/>
            <a:r>
              <a:rPr lang="zh-TW" altLang="en-US" dirty="0" smtClean="0"/>
              <a:t>樞紐</a:t>
            </a:r>
            <a:endParaRPr lang="en-US" altLang="zh-TW" dirty="0" smtClean="0"/>
          </a:p>
          <a:p>
            <a:r>
              <a:rPr lang="zh-TW" altLang="en-US" dirty="0" smtClean="0"/>
              <a:t>結構連結</a:t>
            </a:r>
            <a:endParaRPr lang="en-US" altLang="zh-TW" dirty="0" smtClean="0"/>
          </a:p>
          <a:p>
            <a:r>
              <a:rPr lang="zh-TW" altLang="en-US" dirty="0" smtClean="0"/>
              <a:t>力量傳遞</a:t>
            </a:r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 smtClean="0"/>
          </a:p>
        </p:txBody>
      </p:sp>
      <p:sp>
        <p:nvSpPr>
          <p:cNvPr id="6148" name="投影片編號版面配置區 3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A6687DF3-2F8C-4E39-8069-64025809993E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10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pSp>
        <p:nvGrpSpPr>
          <p:cNvPr id="7" name="群組 6"/>
          <p:cNvGrpSpPr/>
          <p:nvPr/>
        </p:nvGrpSpPr>
        <p:grpSpPr>
          <a:xfrm>
            <a:off x="4564673" y="1469036"/>
            <a:ext cx="4579327" cy="5120676"/>
            <a:chOff x="4280877" y="926910"/>
            <a:chExt cx="4752975" cy="5578475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0877" y="926910"/>
              <a:ext cx="4752975" cy="5578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文字方塊 8"/>
            <p:cNvSpPr txBox="1"/>
            <p:nvPr/>
          </p:nvSpPr>
          <p:spPr>
            <a:xfrm>
              <a:off x="6301401" y="1634165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脛</a:t>
              </a:r>
              <a:r>
                <a:rPr lang="zh-TW" altLang="en-US" sz="24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骨</a:t>
              </a:r>
            </a:p>
          </p:txBody>
        </p:sp>
        <p:sp>
          <p:nvSpPr>
            <p:cNvPr id="10" name="文字方塊 9"/>
            <p:cNvSpPr txBox="1"/>
            <p:nvPr/>
          </p:nvSpPr>
          <p:spPr>
            <a:xfrm>
              <a:off x="8134353" y="1634165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腓骨</a:t>
              </a:r>
              <a:endPara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</p:txBody>
        </p:sp>
        <p:sp>
          <p:nvSpPr>
            <p:cNvPr id="11" name="文字方塊 10"/>
            <p:cNvSpPr txBox="1"/>
            <p:nvPr/>
          </p:nvSpPr>
          <p:spPr>
            <a:xfrm>
              <a:off x="6058146" y="2997274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距骨</a:t>
              </a:r>
              <a:endPara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</p:txBody>
        </p:sp>
        <p:sp>
          <p:nvSpPr>
            <p:cNvPr id="12" name="文字方塊 11"/>
            <p:cNvSpPr txBox="1"/>
            <p:nvPr/>
          </p:nvSpPr>
          <p:spPr>
            <a:xfrm>
              <a:off x="6267819" y="4654253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跟骨</a:t>
              </a:r>
              <a:endPara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</p:txBody>
        </p:sp>
      </p:grpSp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7" r="16557" b="10103"/>
          <a:stretch>
            <a:fillRect/>
          </a:stretch>
        </p:blipFill>
        <p:spPr>
          <a:xfrm>
            <a:off x="2950590" y="3535972"/>
            <a:ext cx="1614083" cy="3050959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" name="Picture 6" descr="Ankle Impingement Problem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788" y="104440"/>
            <a:ext cx="1819461" cy="136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0302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標題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7244499" cy="564346"/>
          </a:xfrm>
        </p:spPr>
        <p:txBody>
          <a:bodyPr/>
          <a:lstStyle/>
          <a:p>
            <a:r>
              <a:rPr lang="zh-TW" altLang="en-US" dirty="0"/>
              <a:t>踝</a:t>
            </a:r>
            <a:r>
              <a:rPr lang="zh-TW" altLang="en-US" dirty="0" smtClean="0"/>
              <a:t>關節</a:t>
            </a:r>
            <a:r>
              <a:rPr lang="en-US" altLang="zh-TW" dirty="0" smtClean="0"/>
              <a:t>(</a:t>
            </a:r>
            <a:r>
              <a:rPr lang="zh-TW" altLang="en-US" dirty="0" smtClean="0"/>
              <a:t>小腿距骨關節</a:t>
            </a:r>
            <a:r>
              <a:rPr lang="en-US" altLang="zh-TW" dirty="0" smtClean="0"/>
              <a:t>)</a:t>
            </a:r>
            <a:endParaRPr lang="zh-TW" altLang="en-US" dirty="0" smtClean="0"/>
          </a:p>
        </p:txBody>
      </p:sp>
      <p:sp>
        <p:nvSpPr>
          <p:cNvPr id="6147" name="內容版面配置區 2"/>
          <p:cNvSpPr>
            <a:spLocks noGrp="1"/>
          </p:cNvSpPr>
          <p:nvPr>
            <p:ph idx="1"/>
          </p:nvPr>
        </p:nvSpPr>
        <p:spPr>
          <a:xfrm>
            <a:off x="284813" y="980389"/>
            <a:ext cx="4142725" cy="5352150"/>
          </a:xfrm>
        </p:spPr>
        <p:txBody>
          <a:bodyPr/>
          <a:lstStyle/>
          <a:p>
            <a:r>
              <a:rPr lang="zh-TW" altLang="en-US" dirty="0" smtClean="0"/>
              <a:t>連結小腿</a:t>
            </a:r>
            <a:r>
              <a:rPr lang="en-US" altLang="zh-TW" sz="2400" dirty="0" smtClean="0"/>
              <a:t>(</a:t>
            </a:r>
            <a:r>
              <a:rPr lang="zh-TW" altLang="en-US" sz="2400" dirty="0" smtClean="0"/>
              <a:t>脛骨、腓骨</a:t>
            </a:r>
            <a:r>
              <a:rPr lang="en-US" altLang="zh-TW" sz="2400" dirty="0" smtClean="0"/>
              <a:t>)</a:t>
            </a:r>
            <a:r>
              <a:rPr lang="zh-TW" altLang="en-US" dirty="0" smtClean="0"/>
              <a:t>與後足</a:t>
            </a:r>
            <a:r>
              <a:rPr lang="en-US" altLang="zh-TW" sz="2400" dirty="0" smtClean="0"/>
              <a:t>(</a:t>
            </a:r>
            <a:r>
              <a:rPr lang="zh-TW" altLang="en-US" sz="2400" dirty="0" smtClean="0"/>
              <a:t>距骨、跟骨</a:t>
            </a:r>
            <a:r>
              <a:rPr lang="en-US" altLang="zh-TW" sz="2400" dirty="0" smtClean="0"/>
              <a:t>)</a:t>
            </a:r>
            <a:endParaRPr lang="en-US" altLang="zh-TW" dirty="0" smtClean="0"/>
          </a:p>
          <a:p>
            <a:pPr marL="363538" indent="-363538"/>
            <a:r>
              <a:rPr lang="zh-TW" altLang="en-US" dirty="0" smtClean="0"/>
              <a:t>脛</a:t>
            </a:r>
            <a:r>
              <a:rPr lang="zh-TW" altLang="en-US" dirty="0"/>
              <a:t>距關節</a:t>
            </a:r>
            <a:r>
              <a:rPr lang="en-US" altLang="zh-TW" dirty="0" smtClean="0"/>
              <a:t>:</a:t>
            </a:r>
            <a:r>
              <a:rPr lang="zh-TW" altLang="en-US" sz="2400" dirty="0" smtClean="0"/>
              <a:t>內側</a:t>
            </a:r>
            <a:r>
              <a:rPr lang="zh-TW" altLang="en-US" sz="2400" dirty="0"/>
              <a:t>與頂端</a:t>
            </a:r>
            <a:endParaRPr lang="en-US" altLang="zh-TW" sz="2400" dirty="0"/>
          </a:p>
          <a:p>
            <a:pPr marL="363538" indent="-363538"/>
            <a:r>
              <a:rPr lang="zh-TW" altLang="en-US" dirty="0"/>
              <a:t>距腓關節</a:t>
            </a:r>
            <a:r>
              <a:rPr lang="en-US" altLang="zh-TW" dirty="0"/>
              <a:t>:</a:t>
            </a:r>
            <a:r>
              <a:rPr lang="zh-TW" altLang="en-US" sz="2400" dirty="0"/>
              <a:t>外側</a:t>
            </a:r>
            <a:r>
              <a:rPr lang="zh-TW" altLang="en-US" dirty="0"/>
              <a:t> </a:t>
            </a:r>
            <a:r>
              <a:rPr lang="zh-TW" altLang="en-US" dirty="0" smtClean="0"/>
              <a:t>   </a:t>
            </a:r>
            <a:r>
              <a:rPr lang="en-US" altLang="zh-TW" sz="2400" dirty="0" smtClean="0"/>
              <a:t>(</a:t>
            </a:r>
            <a:r>
              <a:rPr lang="zh-TW" altLang="en-US" sz="2400" dirty="0" smtClean="0"/>
              <a:t>負荷</a:t>
            </a:r>
            <a:r>
              <a:rPr lang="en-US" altLang="zh-TW" sz="2400" dirty="0" smtClean="0"/>
              <a:t>17</a:t>
            </a:r>
            <a:r>
              <a:rPr lang="en-US" altLang="zh-TW" sz="2400" dirty="0"/>
              <a:t>%</a:t>
            </a:r>
            <a:r>
              <a:rPr lang="zh-TW" altLang="en-US" sz="2400" dirty="0"/>
              <a:t>體重</a:t>
            </a:r>
            <a:r>
              <a:rPr lang="en-US" altLang="zh-TW" sz="2400" dirty="0"/>
              <a:t>)</a:t>
            </a:r>
            <a:endParaRPr lang="en-US" altLang="zh-TW" dirty="0"/>
          </a:p>
          <a:p>
            <a:pPr marL="363538" indent="-363538"/>
            <a:r>
              <a:rPr lang="zh-TW" altLang="en-US" dirty="0"/>
              <a:t>下脛腓關節</a:t>
            </a:r>
            <a:endParaRPr lang="en-US" altLang="zh-TW" dirty="0"/>
          </a:p>
          <a:p>
            <a:pPr marL="363538" indent="-363538"/>
            <a:r>
              <a:rPr lang="zh-TW" altLang="en-US" sz="2800" dirty="0"/>
              <a:t>（距跟</a:t>
            </a:r>
            <a:r>
              <a:rPr lang="zh-TW" altLang="en-US" sz="2800" dirty="0" smtClean="0"/>
              <a:t>關節              ／</a:t>
            </a:r>
            <a:r>
              <a:rPr lang="zh-TW" altLang="en-US" sz="2800" dirty="0"/>
              <a:t>距下關節）</a:t>
            </a:r>
            <a:endParaRPr lang="en-US" altLang="zh-TW" sz="2800" dirty="0"/>
          </a:p>
          <a:p>
            <a:endParaRPr lang="zh-TW" altLang="en-US" dirty="0" smtClean="0"/>
          </a:p>
          <a:p>
            <a:endParaRPr lang="zh-TW" altLang="en-US" dirty="0" smtClean="0"/>
          </a:p>
        </p:txBody>
      </p:sp>
      <p:sp>
        <p:nvSpPr>
          <p:cNvPr id="6148" name="投影片編號版面配置區 3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A6687DF3-2F8C-4E39-8069-64025809993E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11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pSp>
        <p:nvGrpSpPr>
          <p:cNvPr id="7" name="群組 6"/>
          <p:cNvGrpSpPr/>
          <p:nvPr/>
        </p:nvGrpSpPr>
        <p:grpSpPr>
          <a:xfrm>
            <a:off x="4564673" y="1469036"/>
            <a:ext cx="4579327" cy="5120676"/>
            <a:chOff x="4280877" y="926910"/>
            <a:chExt cx="4752975" cy="5578475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0877" y="926910"/>
              <a:ext cx="4752975" cy="5578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文字方塊 8"/>
            <p:cNvSpPr txBox="1"/>
            <p:nvPr/>
          </p:nvSpPr>
          <p:spPr>
            <a:xfrm>
              <a:off x="6301401" y="1634165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脛</a:t>
              </a:r>
              <a:r>
                <a:rPr lang="zh-TW" altLang="en-US" sz="2400" dirty="0">
                  <a:latin typeface="標楷體" panose="03000509000000000000" pitchFamily="65" charset="-120"/>
                  <a:ea typeface="標楷體" panose="03000509000000000000" pitchFamily="65" charset="-120"/>
                </a:rPr>
                <a:t>骨</a:t>
              </a:r>
            </a:p>
          </p:txBody>
        </p:sp>
        <p:sp>
          <p:nvSpPr>
            <p:cNvPr id="10" name="文字方塊 9"/>
            <p:cNvSpPr txBox="1"/>
            <p:nvPr/>
          </p:nvSpPr>
          <p:spPr>
            <a:xfrm>
              <a:off x="8134353" y="1634165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腓骨</a:t>
              </a:r>
              <a:endPara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</p:txBody>
        </p:sp>
        <p:sp>
          <p:nvSpPr>
            <p:cNvPr id="11" name="文字方塊 10"/>
            <p:cNvSpPr txBox="1"/>
            <p:nvPr/>
          </p:nvSpPr>
          <p:spPr>
            <a:xfrm>
              <a:off x="6058146" y="2997274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距骨</a:t>
              </a:r>
              <a:endPara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</p:txBody>
        </p:sp>
        <p:sp>
          <p:nvSpPr>
            <p:cNvPr id="12" name="文字方塊 11"/>
            <p:cNvSpPr txBox="1"/>
            <p:nvPr/>
          </p:nvSpPr>
          <p:spPr>
            <a:xfrm>
              <a:off x="6267819" y="4654253"/>
              <a:ext cx="8994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TW" altLang="en-US" sz="2400" dirty="0" smtClean="0">
                  <a:latin typeface="標楷體" panose="03000509000000000000" pitchFamily="65" charset="-120"/>
                  <a:ea typeface="標楷體" panose="03000509000000000000" pitchFamily="65" charset="-120"/>
                </a:rPr>
                <a:t>跟骨</a:t>
              </a:r>
              <a:endPara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endParaRPr>
            </a:p>
          </p:txBody>
        </p:sp>
      </p:grpSp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7" r="16557" b="10103"/>
          <a:stretch>
            <a:fillRect/>
          </a:stretch>
        </p:blipFill>
        <p:spPr>
          <a:xfrm>
            <a:off x="2950590" y="3535972"/>
            <a:ext cx="1614083" cy="3050959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" name="Picture 6" descr="Ankle Impingement Problem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539" y="0"/>
            <a:ext cx="1819461" cy="136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396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4844642" cy="564346"/>
          </a:xfrm>
        </p:spPr>
        <p:txBody>
          <a:bodyPr/>
          <a:lstStyle/>
          <a:p>
            <a:r>
              <a:rPr lang="zh-TW" altLang="en-US" dirty="0" smtClean="0"/>
              <a:t>踝關節功能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57200" y="1208014"/>
            <a:ext cx="8229600" cy="5070237"/>
          </a:xfrm>
        </p:spPr>
        <p:txBody>
          <a:bodyPr/>
          <a:lstStyle/>
          <a:p>
            <a:r>
              <a:rPr lang="zh-TW" altLang="en-US" dirty="0" smtClean="0"/>
              <a:t>蹠屈</a:t>
            </a:r>
            <a:endParaRPr lang="en-US" altLang="zh-TW" dirty="0" smtClean="0"/>
          </a:p>
          <a:p>
            <a:r>
              <a:rPr lang="zh-TW" altLang="en-US" dirty="0" smtClean="0"/>
              <a:t>背屈</a:t>
            </a:r>
            <a:endParaRPr lang="en-US" altLang="zh-TW" dirty="0" smtClean="0"/>
          </a:p>
          <a:p>
            <a:r>
              <a:rPr lang="zh-TW" altLang="en-US" dirty="0" smtClean="0"/>
              <a:t>內翻</a:t>
            </a:r>
            <a:endParaRPr lang="en-US" altLang="zh-TW" dirty="0" smtClean="0"/>
          </a:p>
          <a:p>
            <a:r>
              <a:rPr lang="zh-TW" altLang="en-US" dirty="0" smtClean="0"/>
              <a:t>外</a:t>
            </a:r>
            <a:r>
              <a:rPr lang="zh-TW" altLang="en-US" dirty="0"/>
              <a:t>翻</a:t>
            </a:r>
          </a:p>
        </p:txBody>
      </p:sp>
      <p:pic>
        <p:nvPicPr>
          <p:cNvPr id="26626" name="Picture 2" descr="ãover plantarflexionãçåçæå°çµæ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569" y="1282574"/>
            <a:ext cx="3199795" cy="239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ãankle inversionãçåçæå°çµæ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686" y="3682420"/>
            <a:ext cx="4414677" cy="222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0" name="Picture 6" descr="ãankle jumpãçåçæå°çµæ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3" t="3819" r="15202" b="9963"/>
          <a:stretch/>
        </p:blipFill>
        <p:spPr bwMode="auto">
          <a:xfrm>
            <a:off x="5545364" y="210707"/>
            <a:ext cx="3598636" cy="347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363" y="3711148"/>
            <a:ext cx="2721943" cy="3194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7233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投影片編號版面配置區 4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FF2622B9-6FC9-427F-9271-5139B174B457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13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7171" name="Rectangle 13"/>
          <p:cNvSpPr>
            <a:spLocks noGrp="1" noChangeArrowheads="1"/>
          </p:cNvSpPr>
          <p:nvPr>
            <p:ph type="title"/>
          </p:nvPr>
        </p:nvSpPr>
        <p:spPr>
          <a:xfrm>
            <a:off x="635570" y="165230"/>
            <a:ext cx="4114800" cy="564346"/>
          </a:xfrm>
        </p:spPr>
        <p:txBody>
          <a:bodyPr/>
          <a:lstStyle/>
          <a:p>
            <a:pPr eaLnBrk="1" hangingPunct="1"/>
            <a:r>
              <a:rPr lang="zh-TW" altLang="en-US" dirty="0" smtClean="0"/>
              <a:t>關節囊、韌帶</a:t>
            </a:r>
            <a:endParaRPr lang="zh-TW" altLang="zh-TW" dirty="0" smtClean="0"/>
          </a:p>
        </p:txBody>
      </p:sp>
      <p:sp>
        <p:nvSpPr>
          <p:cNvPr id="7172" name="Rectangle 14"/>
          <p:cNvSpPr>
            <a:spLocks noGrp="1" noChangeArrowheads="1"/>
          </p:cNvSpPr>
          <p:nvPr>
            <p:ph type="body" idx="1"/>
          </p:nvPr>
        </p:nvSpPr>
        <p:spPr>
          <a:xfrm>
            <a:off x="127100" y="729576"/>
            <a:ext cx="5272089" cy="5410364"/>
          </a:xfrm>
        </p:spPr>
        <p:txBody>
          <a:bodyPr/>
          <a:lstStyle/>
          <a:p>
            <a:pPr marL="363538" indent="-363538" eaLnBrk="1" hangingPunct="1"/>
            <a:r>
              <a:rPr lang="zh-TW" altLang="en-US" sz="2800" dirty="0" smtClean="0"/>
              <a:t>外側</a:t>
            </a:r>
            <a:endParaRPr lang="en-US" altLang="zh-TW" sz="2800" dirty="0" smtClean="0"/>
          </a:p>
          <a:p>
            <a:pPr marL="763588" lvl="1" indent="-363538"/>
            <a:r>
              <a:rPr lang="zh-TW" altLang="en-US" sz="2400" dirty="0" smtClean="0"/>
              <a:t>連結腓骨、距骨、跟骨</a:t>
            </a:r>
            <a:endParaRPr lang="en-US" altLang="zh-TW" sz="2400" dirty="0" smtClean="0"/>
          </a:p>
          <a:p>
            <a:pPr marL="363538" indent="-363538" eaLnBrk="1" hangingPunct="1"/>
            <a:r>
              <a:rPr lang="zh-TW" altLang="en-US" sz="2800" dirty="0" smtClean="0"/>
              <a:t>內側</a:t>
            </a:r>
            <a:endParaRPr lang="en-US" altLang="zh-TW" sz="2800" dirty="0"/>
          </a:p>
          <a:p>
            <a:pPr marL="763588" lvl="1" indent="-363538"/>
            <a:r>
              <a:rPr lang="zh-TW" altLang="en-US" sz="2400" dirty="0" smtClean="0"/>
              <a:t>連結脛骨、距骨、跟骨、舟狀骨</a:t>
            </a:r>
            <a:endParaRPr lang="en-US" altLang="zh-TW" sz="2400" dirty="0" smtClean="0"/>
          </a:p>
        </p:txBody>
      </p:sp>
      <p:pic>
        <p:nvPicPr>
          <p:cNvPr id="7173" name="Picture 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66" r="14453" b="10103"/>
          <a:stretch>
            <a:fillRect/>
          </a:stretch>
        </p:blipFill>
        <p:spPr>
          <a:xfrm>
            <a:off x="5258840" y="0"/>
            <a:ext cx="1967464" cy="3742038"/>
          </a:xfrm>
          <a:noFill/>
        </p:spPr>
      </p:pic>
      <p:pic>
        <p:nvPicPr>
          <p:cNvPr id="7174" name="Picture 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7" r="16557" b="10103"/>
          <a:stretch>
            <a:fillRect/>
          </a:stretch>
        </p:blipFill>
        <p:spPr>
          <a:xfrm>
            <a:off x="7238973" y="-59862"/>
            <a:ext cx="2011362" cy="3801900"/>
          </a:xfrm>
          <a:noFill/>
          <a:ln w="57150">
            <a:solidFill>
              <a:schemeClr val="tx1"/>
            </a:solidFill>
            <a:miter lim="800000"/>
            <a:headEnd/>
            <a:tailEnd/>
          </a:ln>
        </p:spPr>
      </p:pic>
      <p:grpSp>
        <p:nvGrpSpPr>
          <p:cNvPr id="2" name="群組 1"/>
          <p:cNvGrpSpPr/>
          <p:nvPr/>
        </p:nvGrpSpPr>
        <p:grpSpPr>
          <a:xfrm>
            <a:off x="278135" y="2850592"/>
            <a:ext cx="4366694" cy="4007409"/>
            <a:chOff x="278135" y="2850592"/>
            <a:chExt cx="4366694" cy="4007409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365" t="11021" b="22534"/>
            <a:stretch>
              <a:fillRect/>
            </a:stretch>
          </p:blipFill>
          <p:spPr>
            <a:xfrm>
              <a:off x="278135" y="2850592"/>
              <a:ext cx="4366694" cy="40074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Text Box 7"/>
            <p:cNvSpPr txBox="1">
              <a:spLocks noChangeArrowheads="1"/>
            </p:cNvSpPr>
            <p:nvPr/>
          </p:nvSpPr>
          <p:spPr bwMode="auto">
            <a:xfrm>
              <a:off x="1833564" y="3046782"/>
              <a:ext cx="2738436" cy="15696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1pPr>
              <a:lvl2pPr marL="742950" indent="-28575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2pPr>
              <a:lvl3pPr marL="1143000" indent="-22860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3pPr>
              <a:lvl4pPr marL="1600200" indent="-22860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4pPr>
              <a:lvl5pPr marL="2057400" indent="-22860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r>
                <a:rPr lang="zh-TW" altLang="en-US" sz="24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前</a:t>
              </a:r>
              <a:r>
                <a:rPr lang="zh-TW" altLang="en-US" sz="2400" b="0" dirty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距</a:t>
              </a:r>
              <a:r>
                <a:rPr lang="zh-TW" altLang="en-US" sz="24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腓</a:t>
              </a:r>
              <a:r>
                <a:rPr lang="zh-TW" altLang="en-US" sz="2400" b="0" dirty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韌帶</a:t>
              </a:r>
              <a:r>
                <a:rPr lang="en-US" altLang="zh-TW" sz="24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(ATFL</a:t>
              </a:r>
              <a:r>
                <a:rPr lang="en-US" altLang="zh-TW" sz="2400" b="0" dirty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)</a:t>
              </a:r>
            </a:p>
            <a:p>
              <a:pPr eaLnBrk="1" hangingPunct="1"/>
              <a:r>
                <a:rPr lang="zh-TW" altLang="en-US" sz="24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跟腓韌帶 </a:t>
              </a:r>
              <a:r>
                <a:rPr lang="en-US" altLang="zh-TW" sz="2400" b="0" dirty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(CFL)</a:t>
              </a:r>
            </a:p>
            <a:p>
              <a:pPr eaLnBrk="1" hangingPunct="1"/>
              <a:r>
                <a:rPr lang="zh-TW" altLang="en-US" sz="24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後</a:t>
              </a:r>
              <a:r>
                <a:rPr lang="zh-TW" altLang="en-US" sz="2400" b="0" dirty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距</a:t>
              </a:r>
              <a:r>
                <a:rPr lang="zh-TW" altLang="en-US" sz="24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腓韌帶 </a:t>
              </a:r>
              <a:r>
                <a:rPr lang="en-US" altLang="zh-TW" sz="2400" b="0" dirty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(PTFL)</a:t>
              </a:r>
            </a:p>
            <a:p>
              <a:pPr eaLnBrk="1" hangingPunct="1"/>
              <a:r>
                <a:rPr lang="zh-TW" altLang="en-US" sz="24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距跟韌帶</a:t>
              </a:r>
              <a:endParaRPr lang="en-US" altLang="zh-TW" sz="2400" b="0" dirty="0">
                <a:solidFill>
                  <a:srgbClr val="FFFF00"/>
                </a:solidFill>
                <a:latin typeface="Verdana" panose="020B0604030504040204" pitchFamily="34" charset="0"/>
                <a:ea typeface="新細明體" panose="02020500000000000000" pitchFamily="18" charset="-120"/>
              </a:endParaRPr>
            </a:p>
          </p:txBody>
        </p:sp>
      </p:grpSp>
      <p:grpSp>
        <p:nvGrpSpPr>
          <p:cNvPr id="3" name="群組 2"/>
          <p:cNvGrpSpPr/>
          <p:nvPr/>
        </p:nvGrpSpPr>
        <p:grpSpPr>
          <a:xfrm>
            <a:off x="4644829" y="4210051"/>
            <a:ext cx="4499171" cy="2647950"/>
            <a:chOff x="4644829" y="4210051"/>
            <a:chExt cx="4499171" cy="2647950"/>
          </a:xfrm>
        </p:grpSpPr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56" r="22398" b="22194"/>
            <a:stretch>
              <a:fillRect/>
            </a:stretch>
          </p:blipFill>
          <p:spPr>
            <a:xfrm>
              <a:off x="4644829" y="4210051"/>
              <a:ext cx="4499171" cy="26479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5435604" y="4537437"/>
              <a:ext cx="2101850" cy="5637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1pPr>
              <a:lvl2pPr marL="742950" indent="-28575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2pPr>
              <a:lvl3pPr marL="1143000" indent="-22860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3pPr>
              <a:lvl4pPr marL="1600200" indent="-22860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4pPr>
              <a:lvl5pPr marL="2057400" indent="-228600"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kumimoji="1" sz="3600" b="1">
                  <a:solidFill>
                    <a:schemeClr val="tx1"/>
                  </a:solidFill>
                  <a:latin typeface="MS PGothic" panose="020B0600070205080204" pitchFamily="34" charset="-128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TW" altLang="en-US" sz="2800" b="0" dirty="0" smtClean="0">
                  <a:solidFill>
                    <a:srgbClr val="FFFF00"/>
                  </a:solidFill>
                  <a:latin typeface="Verdana" panose="020B0604030504040204" pitchFamily="34" charset="0"/>
                  <a:ea typeface="新細明體" panose="02020500000000000000" pitchFamily="18" charset="-120"/>
                </a:rPr>
                <a:t>三角韌帶</a:t>
              </a:r>
              <a:endParaRPr lang="en-US" altLang="zh-TW" sz="2800" b="0" dirty="0">
                <a:solidFill>
                  <a:srgbClr val="FFFF00"/>
                </a:solidFill>
                <a:latin typeface="Verdana" panose="020B0604030504040204" pitchFamily="34" charset="0"/>
                <a:ea typeface="新細明體" panose="02020500000000000000" pitchFamily="18" charset="-120"/>
              </a:endParaRPr>
            </a:p>
          </p:txBody>
        </p:sp>
      </p:grpSp>
      <p:pic>
        <p:nvPicPr>
          <p:cNvPr id="13" name="Picture 6" descr="Ankle Impingement Problem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840" y="719677"/>
            <a:ext cx="4120829" cy="3090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882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投影片編號版面配置區 5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AA408850-4866-4252-986F-0B26B5F07A89}" type="slidenum">
              <a:rPr lang="ja-JP" altLang="en-US" sz="1000">
                <a:solidFill>
                  <a:schemeClr val="bg1"/>
                </a:solidFill>
                <a:latin typeface="Arial" panose="020B0604020202020204" pitchFamily="34" charset="0"/>
              </a:rPr>
              <a:pPr/>
              <a:t>14</a:t>
            </a:fld>
            <a:endParaRPr lang="en-US" altLang="ja-JP" sz="10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32773" name="Picture 1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51" r="27005" b="12962"/>
          <a:stretch>
            <a:fillRect/>
          </a:stretch>
        </p:blipFill>
        <p:spPr>
          <a:xfrm>
            <a:off x="4725487" y="1909294"/>
            <a:ext cx="2340985" cy="5133531"/>
          </a:xfrm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12" r="39530" b="14822"/>
          <a:stretch/>
        </p:blipFill>
        <p:spPr>
          <a:xfrm>
            <a:off x="2488053" y="7358"/>
            <a:ext cx="1171575" cy="513353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60" t="-143" r="38834" b="14270"/>
          <a:stretch/>
        </p:blipFill>
        <p:spPr>
          <a:xfrm>
            <a:off x="1252975" y="0"/>
            <a:ext cx="1262064" cy="5133531"/>
          </a:xfrm>
          <a:prstGeom prst="rect">
            <a:avLst/>
          </a:prstGeom>
          <a:noFill/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02" r="29813" b="12883"/>
          <a:stretch>
            <a:fillRect/>
          </a:stretch>
        </p:blipFill>
        <p:spPr>
          <a:xfrm>
            <a:off x="6732782" y="1215462"/>
            <a:ext cx="2410928" cy="51408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69" r="38949" b="12883"/>
          <a:stretch/>
        </p:blipFill>
        <p:spPr>
          <a:xfrm>
            <a:off x="3610197" y="12995"/>
            <a:ext cx="1190625" cy="51408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29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60" r="34478" b="11267"/>
          <a:stretch/>
        </p:blipFill>
        <p:spPr>
          <a:xfrm>
            <a:off x="0" y="7359"/>
            <a:ext cx="1313230" cy="513353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文字方塊 1"/>
          <p:cNvSpPr txBox="1"/>
          <p:nvPr/>
        </p:nvSpPr>
        <p:spPr>
          <a:xfrm>
            <a:off x="130629" y="5242560"/>
            <a:ext cx="13388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/>
              <a:t>背</a:t>
            </a:r>
            <a:r>
              <a:rPr lang="zh-TW" altLang="en-US" dirty="0" smtClean="0"/>
              <a:t>屈</a:t>
            </a:r>
            <a:endParaRPr lang="en-US" altLang="zh-TW" dirty="0" smtClean="0"/>
          </a:p>
          <a:p>
            <a:r>
              <a:rPr lang="zh-TW" altLang="en-US" dirty="0" smtClean="0"/>
              <a:t>　脛前肌</a:t>
            </a:r>
            <a:endParaRPr lang="en-US" altLang="zh-TW" dirty="0" smtClean="0"/>
          </a:p>
          <a:p>
            <a:r>
              <a:rPr lang="zh-TW" altLang="en-US" dirty="0" smtClean="0"/>
              <a:t>　伸拇長肌</a:t>
            </a:r>
            <a:endParaRPr lang="en-US" altLang="zh-TW" dirty="0" smtClean="0"/>
          </a:p>
          <a:p>
            <a:r>
              <a:rPr lang="zh-TW" altLang="en-US" dirty="0" smtClean="0"/>
              <a:t>　伸趾長肌</a:t>
            </a:r>
            <a:endParaRPr lang="zh-TW" altLang="en-US" dirty="0"/>
          </a:p>
        </p:txBody>
      </p:sp>
      <p:sp>
        <p:nvSpPr>
          <p:cNvPr id="13" name="文字方塊 12"/>
          <p:cNvSpPr txBox="1"/>
          <p:nvPr/>
        </p:nvSpPr>
        <p:spPr>
          <a:xfrm>
            <a:off x="1713598" y="5242559"/>
            <a:ext cx="13388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 smtClean="0"/>
              <a:t>蹠屈</a:t>
            </a:r>
            <a:endParaRPr lang="en-US" altLang="zh-TW" dirty="0" smtClean="0"/>
          </a:p>
          <a:p>
            <a:r>
              <a:rPr lang="zh-TW" altLang="en-US" dirty="0" smtClean="0"/>
              <a:t>　腓腸肌</a:t>
            </a:r>
            <a:endParaRPr lang="en-US" altLang="zh-TW" dirty="0" smtClean="0"/>
          </a:p>
          <a:p>
            <a:r>
              <a:rPr lang="zh-TW" altLang="en-US" dirty="0" smtClean="0"/>
              <a:t>　比目魚肌</a:t>
            </a:r>
            <a:endParaRPr lang="en-US" altLang="zh-TW" dirty="0" smtClean="0"/>
          </a:p>
          <a:p>
            <a:r>
              <a:rPr lang="zh-TW" altLang="en-US" dirty="0"/>
              <a:t>　</a:t>
            </a:r>
            <a:r>
              <a:rPr lang="zh-TW" altLang="en-US" dirty="0" smtClean="0"/>
              <a:t>蹠肌</a:t>
            </a:r>
            <a:endParaRPr lang="zh-TW" altLang="en-US" dirty="0"/>
          </a:p>
        </p:txBody>
      </p:sp>
      <p:sp>
        <p:nvSpPr>
          <p:cNvPr id="14" name="文字方塊 13"/>
          <p:cNvSpPr txBox="1"/>
          <p:nvPr/>
        </p:nvSpPr>
        <p:spPr>
          <a:xfrm>
            <a:off x="4997509" y="433298"/>
            <a:ext cx="20313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 smtClean="0"/>
              <a:t>外翻（對抗內翻）</a:t>
            </a:r>
            <a:endParaRPr lang="en-US" altLang="zh-TW" dirty="0" smtClean="0"/>
          </a:p>
          <a:p>
            <a:r>
              <a:rPr lang="zh-TW" altLang="en-US" dirty="0" smtClean="0"/>
              <a:t>　腓骨長肌</a:t>
            </a:r>
            <a:endParaRPr lang="en-US" altLang="zh-TW" dirty="0" smtClean="0"/>
          </a:p>
          <a:p>
            <a:r>
              <a:rPr lang="zh-TW" altLang="en-US" dirty="0" smtClean="0"/>
              <a:t>　腓骨短肌</a:t>
            </a:r>
            <a:endParaRPr lang="en-US" altLang="zh-TW" dirty="0" smtClean="0"/>
          </a:p>
          <a:p>
            <a:r>
              <a:rPr lang="zh-TW" altLang="en-US" dirty="0" smtClean="0"/>
              <a:t>　</a:t>
            </a:r>
            <a:endParaRPr lang="zh-TW" altLang="en-US" dirty="0"/>
          </a:p>
        </p:txBody>
      </p:sp>
      <p:sp>
        <p:nvSpPr>
          <p:cNvPr id="15" name="文字方塊 14"/>
          <p:cNvSpPr txBox="1"/>
          <p:nvPr/>
        </p:nvSpPr>
        <p:spPr>
          <a:xfrm>
            <a:off x="7028834" y="224216"/>
            <a:ext cx="20313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dirty="0" smtClean="0"/>
              <a:t>內翻（對抗外翻）</a:t>
            </a:r>
            <a:endParaRPr lang="en-US" altLang="zh-TW" dirty="0" smtClean="0"/>
          </a:p>
          <a:p>
            <a:r>
              <a:rPr lang="zh-TW" altLang="en-US" dirty="0" smtClean="0"/>
              <a:t>　脛後肌（蹠屈）</a:t>
            </a:r>
            <a:endParaRPr lang="en-US" altLang="zh-TW" dirty="0" smtClean="0"/>
          </a:p>
          <a:p>
            <a:r>
              <a:rPr lang="zh-TW" altLang="en-US" dirty="0" smtClean="0"/>
              <a:t>　脛前肌（背屈）</a:t>
            </a:r>
            <a:endParaRPr lang="en-US" altLang="zh-TW" dirty="0" smtClean="0"/>
          </a:p>
          <a:p>
            <a:r>
              <a:rPr lang="zh-TW" altLang="en-US" dirty="0" smtClean="0"/>
              <a:t>　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58965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踝關節常見傷害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57200" y="838987"/>
            <a:ext cx="4878198" cy="5246406"/>
          </a:xfrm>
        </p:spPr>
        <p:txBody>
          <a:bodyPr/>
          <a:lstStyle/>
          <a:p>
            <a:r>
              <a:rPr lang="zh-TW" altLang="en-US" sz="2800" dirty="0" smtClean="0"/>
              <a:t>扭傷</a:t>
            </a:r>
            <a:endParaRPr lang="en-US" altLang="zh-TW" sz="2800" dirty="0" smtClean="0"/>
          </a:p>
          <a:p>
            <a:pPr lvl="1"/>
            <a:r>
              <a:rPr lang="zh-TW" altLang="en-US" sz="2400" dirty="0" smtClean="0"/>
              <a:t>內側（</a:t>
            </a:r>
            <a:r>
              <a:rPr lang="en-US" altLang="zh-TW" sz="2400" dirty="0" smtClean="0"/>
              <a:t>10%</a:t>
            </a:r>
            <a:r>
              <a:rPr lang="zh-TW" altLang="en-US" sz="2400" dirty="0" smtClean="0"/>
              <a:t>）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外側（</a:t>
            </a:r>
            <a:r>
              <a:rPr lang="en-US" altLang="zh-TW" sz="2400" dirty="0" smtClean="0"/>
              <a:t>80%</a:t>
            </a:r>
            <a:r>
              <a:rPr lang="zh-TW" altLang="en-US" sz="2400" dirty="0" smtClean="0"/>
              <a:t>）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外上（</a:t>
            </a:r>
            <a:r>
              <a:rPr lang="en-US" altLang="zh-TW" sz="2400" dirty="0" smtClean="0"/>
              <a:t>10%</a:t>
            </a:r>
            <a:r>
              <a:rPr lang="zh-TW" altLang="en-US" sz="2400" dirty="0" smtClean="0"/>
              <a:t>）</a:t>
            </a:r>
            <a:endParaRPr lang="en-US" altLang="zh-TW" sz="2400" dirty="0" smtClean="0"/>
          </a:p>
          <a:p>
            <a:r>
              <a:rPr lang="zh-TW" altLang="en-US" sz="2800" dirty="0" smtClean="0"/>
              <a:t>拉傷</a:t>
            </a:r>
            <a:endParaRPr lang="en-US" altLang="zh-TW" sz="2800" dirty="0" smtClean="0"/>
          </a:p>
          <a:p>
            <a:pPr lvl="1"/>
            <a:r>
              <a:rPr lang="zh-TW" altLang="en-US" sz="2400" dirty="0" smtClean="0"/>
              <a:t>外側（腓骨長肌／短肌）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內側（脛後肌）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前側（脛前肌）</a:t>
            </a:r>
            <a:endParaRPr lang="en-US" altLang="zh-TW" sz="2400" dirty="0"/>
          </a:p>
          <a:p>
            <a:r>
              <a:rPr lang="zh-TW" altLang="en-US" sz="2800" dirty="0" smtClean="0"/>
              <a:t>骨折</a:t>
            </a:r>
            <a:endParaRPr lang="en-US" altLang="zh-TW" sz="2800" dirty="0" smtClean="0"/>
          </a:p>
          <a:p>
            <a:pPr lvl="1"/>
            <a:r>
              <a:rPr lang="zh-TW" altLang="en-US" sz="2400" dirty="0" smtClean="0"/>
              <a:t>腓骨（內側）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脛骨（外側）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距骨（疲勞性骨折）</a:t>
            </a:r>
            <a:endParaRPr lang="zh-TW" altLang="en-US" sz="2400" dirty="0"/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7" r="16557" b="10103"/>
          <a:stretch>
            <a:fillRect/>
          </a:stretch>
        </p:blipFill>
        <p:spPr>
          <a:xfrm>
            <a:off x="5194179" y="955184"/>
            <a:ext cx="2954024" cy="5583731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" name="投影片編號版面配置區 8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33276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踝關節常見傷害與原因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457200" y="1410836"/>
            <a:ext cx="4878198" cy="524640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342900" marR="0" lvl="0" indent="-342900" algn="l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3200" b="0" i="0" u="none" strike="noStrike" kern="1200" cap="none" spc="0" baseline="0">
                <a:solidFill>
                  <a:srgbClr val="0000FF"/>
                </a:solidFill>
                <a:uFillTx/>
                <a:latin typeface="標楷體" pitchFamily="65"/>
                <a:ea typeface="標楷體" pitchFamily="65"/>
                <a:cs typeface="標楷體" pitchFamily="65"/>
              </a:defRPr>
            </a:lvl1pPr>
            <a:lvl2pPr marL="742950" marR="0" lvl="1" indent="-285750" algn="l" defTabSz="914400" rtl="0" fontAlgn="auto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2pPr>
            <a:lvl3pPr marL="1143000" marR="0" lvl="2" indent="-22860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3pPr>
            <a:lvl4pPr marL="1600200" marR="0" lvl="3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4pPr>
            <a:lvl5pPr marL="2057400" marR="0" lvl="4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»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sz="2800" dirty="0" smtClean="0"/>
              <a:t>內翻</a:t>
            </a:r>
          </a:p>
          <a:p>
            <a:pPr lvl="1"/>
            <a:r>
              <a:rPr lang="zh-TW" altLang="en-US" sz="2400" dirty="0" smtClean="0"/>
              <a:t>外側韌帶扭傷</a:t>
            </a:r>
          </a:p>
          <a:p>
            <a:pPr lvl="2"/>
            <a:r>
              <a:rPr lang="zh-TW" altLang="en-US" sz="2000" dirty="0" smtClean="0"/>
              <a:t>腓骨遠端撕裂性骨折</a:t>
            </a:r>
            <a:endParaRPr lang="en-US" altLang="zh-TW" sz="2000" dirty="0" smtClean="0"/>
          </a:p>
          <a:p>
            <a:pPr lvl="1"/>
            <a:r>
              <a:rPr lang="zh-TW" altLang="en-US" sz="2400" dirty="0" smtClean="0"/>
              <a:t>腓骨長短肌拉傷</a:t>
            </a:r>
            <a:endParaRPr lang="en-US" altLang="zh-TW" sz="2400" dirty="0" smtClean="0"/>
          </a:p>
          <a:p>
            <a:pPr lvl="2"/>
            <a:r>
              <a:rPr lang="zh-TW" altLang="en-US" sz="2000" dirty="0" smtClean="0"/>
              <a:t>第五蹠骨莖突撕裂性骨折</a:t>
            </a:r>
            <a:endParaRPr lang="en-US" altLang="zh-TW" sz="2400" dirty="0" smtClean="0"/>
          </a:p>
          <a:p>
            <a:endParaRPr lang="en-US" altLang="zh-TW" sz="2800" dirty="0" smtClean="0"/>
          </a:p>
          <a:p>
            <a:pPr marL="342900" lvl="1" indent="-342900">
              <a:spcBef>
                <a:spcPts val="800"/>
              </a:spcBef>
              <a:buFont typeface="Arial" pitchFamily="34"/>
              <a:buChar char="•"/>
            </a:pPr>
            <a:r>
              <a:rPr lang="zh-TW" altLang="en-US" sz="2800" dirty="0">
                <a:solidFill>
                  <a:srgbClr val="3333FF"/>
                </a:solidFill>
              </a:rPr>
              <a:t>背</a:t>
            </a:r>
            <a:r>
              <a:rPr lang="zh-TW" altLang="en-US" sz="2800" dirty="0" smtClean="0">
                <a:solidFill>
                  <a:srgbClr val="3333FF"/>
                </a:solidFill>
              </a:rPr>
              <a:t>屈（負重）</a:t>
            </a:r>
            <a:r>
              <a:rPr lang="zh-TW" altLang="en-US" sz="1800" dirty="0" smtClean="0"/>
              <a:t>（</a:t>
            </a:r>
            <a:r>
              <a:rPr lang="zh-TW" altLang="en-US" sz="1800" dirty="0"/>
              <a:t>通常伴隨外翻</a:t>
            </a:r>
            <a:r>
              <a:rPr lang="zh-TW" altLang="en-US" sz="1800" dirty="0" smtClean="0"/>
              <a:t>）</a:t>
            </a:r>
            <a:endParaRPr lang="en-US" altLang="zh-TW" sz="2800" dirty="0" smtClean="0"/>
          </a:p>
          <a:p>
            <a:pPr lvl="1"/>
            <a:r>
              <a:rPr lang="zh-TW" altLang="en-US" sz="2400" dirty="0" smtClean="0"/>
              <a:t>踝關節高位扭傷</a:t>
            </a:r>
            <a:endParaRPr lang="en-US" altLang="zh-TW" sz="2400" dirty="0" smtClean="0"/>
          </a:p>
        </p:txBody>
      </p:sp>
      <p:sp>
        <p:nvSpPr>
          <p:cNvPr id="6" name="內容版面配置區 2"/>
          <p:cNvSpPr txBox="1">
            <a:spLocks/>
          </p:cNvSpPr>
          <p:nvPr/>
        </p:nvSpPr>
        <p:spPr>
          <a:xfrm>
            <a:off x="5176006" y="1410836"/>
            <a:ext cx="4598565" cy="524640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342900" marR="0" lvl="0" indent="-342900" algn="l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3200" b="0" i="0" u="none" strike="noStrike" kern="1200" cap="none" spc="0" baseline="0">
                <a:solidFill>
                  <a:srgbClr val="0000FF"/>
                </a:solidFill>
                <a:uFillTx/>
                <a:latin typeface="標楷體" pitchFamily="65"/>
                <a:ea typeface="標楷體" pitchFamily="65"/>
                <a:cs typeface="標楷體" pitchFamily="65"/>
              </a:defRPr>
            </a:lvl1pPr>
            <a:lvl2pPr marL="742950" marR="0" lvl="1" indent="-285750" algn="l" defTabSz="914400" rtl="0" fontAlgn="auto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2pPr>
            <a:lvl3pPr marL="1143000" marR="0" lvl="2" indent="-22860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3pPr>
            <a:lvl4pPr marL="1600200" marR="0" lvl="3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4pPr>
            <a:lvl5pPr marL="2057400" marR="0" lvl="4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»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en-US" dirty="0" smtClean="0"/>
              <a:t>外翻</a:t>
            </a:r>
            <a:endParaRPr lang="en-US" altLang="zh-TW" dirty="0" smtClean="0"/>
          </a:p>
          <a:p>
            <a:pPr lvl="1"/>
            <a:r>
              <a:rPr lang="zh-TW" altLang="en-US" sz="2400" dirty="0" smtClean="0"/>
              <a:t>內側韌帶扭傷</a:t>
            </a:r>
            <a:endParaRPr lang="en-US" altLang="zh-TW" sz="2400" dirty="0" smtClean="0"/>
          </a:p>
          <a:p>
            <a:pPr lvl="2"/>
            <a:r>
              <a:rPr lang="zh-TW" altLang="en-US" sz="2000" dirty="0" smtClean="0"/>
              <a:t>脛骨遠端撕裂性骨折</a:t>
            </a:r>
            <a:endParaRPr lang="en-US" altLang="zh-TW" sz="2000" dirty="0" smtClean="0"/>
          </a:p>
          <a:p>
            <a:pPr lvl="1"/>
            <a:r>
              <a:rPr lang="zh-TW" altLang="en-US" sz="2400" dirty="0" smtClean="0"/>
              <a:t>脛後肌拉傷</a:t>
            </a:r>
          </a:p>
          <a:p>
            <a:pPr lvl="1"/>
            <a:r>
              <a:rPr lang="zh-TW" altLang="en-US" sz="2400" dirty="0" smtClean="0"/>
              <a:t>腓骨骨折</a:t>
            </a:r>
          </a:p>
          <a:p>
            <a:endParaRPr lang="en-US" altLang="zh-TW" sz="2400" dirty="0" smtClean="0"/>
          </a:p>
          <a:p>
            <a:endParaRPr lang="en-US" altLang="zh-TW" sz="2400" dirty="0" smtClean="0"/>
          </a:p>
          <a:p>
            <a:r>
              <a:rPr lang="zh-TW" altLang="en-US" sz="2800" dirty="0"/>
              <a:t>蹠屈</a:t>
            </a:r>
            <a:endParaRPr lang="en-US" altLang="zh-TW" sz="2800" dirty="0"/>
          </a:p>
          <a:p>
            <a:pPr lvl="1"/>
            <a:r>
              <a:rPr lang="zh-TW" altLang="en-US" sz="2400" dirty="0"/>
              <a:t>脛前肌拉</a:t>
            </a:r>
            <a:r>
              <a:rPr lang="zh-TW" altLang="en-US" sz="2400" dirty="0" smtClean="0"/>
              <a:t>傷</a:t>
            </a:r>
            <a:endParaRPr lang="en-US" altLang="zh-TW" sz="2400" dirty="0" smtClean="0"/>
          </a:p>
          <a:p>
            <a:pPr lvl="1"/>
            <a:r>
              <a:rPr lang="zh-TW" altLang="en-US" sz="2400" dirty="0" smtClean="0"/>
              <a:t>後側擠壓疼痛</a:t>
            </a:r>
            <a:endParaRPr lang="zh-TW" altLang="en-US" sz="2400" dirty="0"/>
          </a:p>
          <a:p>
            <a:pPr marL="0" indent="0">
              <a:buNone/>
            </a:pPr>
            <a:endParaRPr lang="en-US" altLang="zh-TW" sz="2400" dirty="0"/>
          </a:p>
        </p:txBody>
      </p:sp>
      <p:pic>
        <p:nvPicPr>
          <p:cNvPr id="25604" name="Picture 4" descr="ãankle inversionãçåçæå°çµæ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12"/>
          <a:stretch/>
        </p:blipFill>
        <p:spPr bwMode="auto">
          <a:xfrm>
            <a:off x="2231539" y="3824875"/>
            <a:ext cx="4762500" cy="302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/>
          <p:cNvPicPr>
            <a:picLocks noGrp="1" noChangeAspect="1" noChangeArrowheads="1"/>
          </p:cNvPicPr>
          <p:nvPr>
            <p:ph sz="half"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51" t="35885" r="27005" b="12962"/>
          <a:stretch/>
        </p:blipFill>
        <p:spPr>
          <a:xfrm>
            <a:off x="0" y="3824875"/>
            <a:ext cx="2340985" cy="3017049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19" t="37641" r="31126" b="10673"/>
          <a:stretch/>
        </p:blipFill>
        <p:spPr>
          <a:xfrm>
            <a:off x="6840638" y="3807935"/>
            <a:ext cx="2303362" cy="30500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6" descr="Ankle Impingement Problem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478" y="2476984"/>
            <a:ext cx="2937522" cy="2203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ãover plantarflexionãçåçæå°çµæ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682" y="1210079"/>
            <a:ext cx="3471318" cy="122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ç¸éåç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048234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3205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投影片編號版面配置區 4"/>
          <p:cNvSpPr>
            <a:spLocks noGrp="1"/>
          </p:cNvSpPr>
          <p:nvPr>
            <p:ph type="sldNum" sz="quarter" idx="4294967295"/>
          </p:nvPr>
        </p:nvSpPr>
        <p:spPr>
          <a:xfrm>
            <a:off x="6883087" y="6482102"/>
            <a:ext cx="2133596" cy="36512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D0719C48-8122-4D45-86E3-22606196BBCA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17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3315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40"/>
            <a:ext cx="4348275" cy="694623"/>
          </a:xfrm>
        </p:spPr>
        <p:txBody>
          <a:bodyPr/>
          <a:lstStyle/>
          <a:p>
            <a:pPr eaLnBrk="1" hangingPunct="1"/>
            <a:r>
              <a:rPr lang="zh-TW" altLang="en-US" dirty="0" smtClean="0"/>
              <a:t>外側踝關節扭傷</a:t>
            </a:r>
            <a:endParaRPr lang="en-US" altLang="zh-TW" dirty="0" smtClean="0"/>
          </a:p>
        </p:txBody>
      </p:sp>
      <p:sp>
        <p:nvSpPr>
          <p:cNvPr id="13316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29392" y="1282216"/>
            <a:ext cx="6129532" cy="5439264"/>
          </a:xfrm>
        </p:spPr>
        <p:txBody>
          <a:bodyPr/>
          <a:lstStyle/>
          <a:p>
            <a:pPr marL="363538" indent="-363538" eaLnBrk="1" hangingPunct="1"/>
            <a:r>
              <a:rPr lang="zh-TW" altLang="en-US" sz="2800" dirty="0" smtClean="0"/>
              <a:t>佔踝關節扭傷之</a:t>
            </a:r>
            <a:r>
              <a:rPr lang="en-US" altLang="zh-TW" sz="2800" dirty="0" smtClean="0"/>
              <a:t>80%</a:t>
            </a:r>
          </a:p>
          <a:p>
            <a:pPr marL="363538" indent="-363538" eaLnBrk="1" hangingPunct="1"/>
            <a:r>
              <a:rPr lang="zh-TW" altLang="en-US" sz="2800" dirty="0" smtClean="0"/>
              <a:t>常為蹠屈＋內翻</a:t>
            </a:r>
            <a:endParaRPr lang="en-US" altLang="zh-TW" sz="2800" dirty="0" smtClean="0"/>
          </a:p>
          <a:p>
            <a:pPr marL="363538" indent="-363538"/>
            <a:r>
              <a:rPr lang="zh-TW" altLang="en-US" sz="2800" dirty="0" smtClean="0"/>
              <a:t>發生</a:t>
            </a:r>
            <a:r>
              <a:rPr lang="zh-TW" altLang="en-US" sz="2800" dirty="0"/>
              <a:t>於快速改變方向時</a:t>
            </a:r>
            <a:r>
              <a:rPr lang="zh-TW" altLang="en-US" sz="2800" dirty="0" smtClean="0"/>
              <a:t>，                    或足部過度</a:t>
            </a:r>
            <a:r>
              <a:rPr lang="zh-TW" altLang="en-US" sz="2800" dirty="0"/>
              <a:t>旋後、內翻、蹠</a:t>
            </a:r>
            <a:r>
              <a:rPr lang="zh-TW" altLang="en-US" sz="2800" dirty="0" smtClean="0"/>
              <a:t>屈</a:t>
            </a:r>
            <a:endParaRPr lang="zh-TW" altLang="en-US" sz="2800" dirty="0"/>
          </a:p>
        </p:txBody>
      </p:sp>
      <p:pic>
        <p:nvPicPr>
          <p:cNvPr id="5" name="Picture 3" descr="踝外側扭傷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924" y="21386"/>
            <a:ext cx="2368049" cy="3661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7989977" y="110285"/>
            <a:ext cx="615553" cy="170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none">
            <a:spAutoFit/>
          </a:bodyPr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zh-TW" altLang="en-US" sz="2800" b="0" dirty="0">
                <a:latin typeface="標楷體" panose="03000509000000000000" pitchFamily="65" charset="-120"/>
                <a:ea typeface="標楷體" panose="03000509000000000000" pitchFamily="65" charset="-120"/>
              </a:rPr>
              <a:t>蹠屈</a:t>
            </a:r>
            <a:r>
              <a:rPr lang="en-US" altLang="zh-TW" sz="2800" b="0" dirty="0">
                <a:latin typeface="標楷體" panose="03000509000000000000" pitchFamily="65" charset="-120"/>
                <a:ea typeface="標楷體" panose="03000509000000000000" pitchFamily="65" charset="-120"/>
              </a:rPr>
              <a:t>+</a:t>
            </a:r>
            <a:r>
              <a:rPr lang="zh-TW" altLang="en-US" sz="2800" b="0" dirty="0">
                <a:latin typeface="標楷體" panose="03000509000000000000" pitchFamily="65" charset="-120"/>
                <a:ea typeface="標楷體" panose="03000509000000000000" pitchFamily="65" charset="-120"/>
              </a:rPr>
              <a:t>內翻</a:t>
            </a:r>
          </a:p>
        </p:txBody>
      </p:sp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6784667" y="2724606"/>
            <a:ext cx="9028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zh-TW" altLang="en-US" sz="2800" b="0" dirty="0">
                <a:latin typeface="Verdana" panose="020B0604030504040204" pitchFamily="34" charset="0"/>
                <a:ea typeface="標楷體" panose="03000509000000000000" pitchFamily="65" charset="-120"/>
              </a:rPr>
              <a:t>內翻</a:t>
            </a: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65" t="29555" r="42545" b="37464"/>
          <a:stretch/>
        </p:blipFill>
        <p:spPr>
          <a:xfrm>
            <a:off x="2913547" y="3769323"/>
            <a:ext cx="3124694" cy="30131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8" t="39873" r="27005" b="17159"/>
          <a:stretch>
            <a:fillRect/>
          </a:stretch>
        </p:blipFill>
        <p:spPr bwMode="auto">
          <a:xfrm>
            <a:off x="6182771" y="3788436"/>
            <a:ext cx="2539625" cy="2978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2254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投影片編號版面配置區 4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D0719C48-8122-4D45-86E3-22606196BBCA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18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331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dirty="0" smtClean="0"/>
              <a:t>外側踝關節扭傷</a:t>
            </a:r>
            <a:endParaRPr lang="en-US" altLang="zh-TW" dirty="0" smtClean="0"/>
          </a:p>
        </p:txBody>
      </p:sp>
      <p:sp>
        <p:nvSpPr>
          <p:cNvPr id="13316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29393" y="1273839"/>
            <a:ext cx="6546557" cy="5004411"/>
          </a:xfrm>
        </p:spPr>
        <p:txBody>
          <a:bodyPr/>
          <a:lstStyle/>
          <a:p>
            <a:pPr marL="363538" indent="-363538"/>
            <a:r>
              <a:rPr lang="zh-TW" altLang="en-US" sz="2800" dirty="0" smtClean="0"/>
              <a:t>蹠屈</a:t>
            </a:r>
            <a:r>
              <a:rPr lang="en-US" altLang="zh-TW" sz="2800" dirty="0" smtClean="0"/>
              <a:t>+</a:t>
            </a:r>
            <a:r>
              <a:rPr lang="zh-TW" altLang="en-US" sz="2800" dirty="0" smtClean="0"/>
              <a:t>內翻－</a:t>
            </a:r>
            <a:r>
              <a:rPr lang="zh-TW" altLang="en-US" sz="2800" b="1" dirty="0" smtClean="0">
                <a:solidFill>
                  <a:schemeClr val="tx1"/>
                </a:solidFill>
              </a:rPr>
              <a:t>前</a:t>
            </a:r>
            <a:r>
              <a:rPr lang="zh-TW" altLang="en-US" sz="2800" b="1" dirty="0">
                <a:solidFill>
                  <a:schemeClr val="tx1"/>
                </a:solidFill>
              </a:rPr>
              <a:t>距腓韌帶</a:t>
            </a:r>
            <a:r>
              <a:rPr lang="zh-TW" altLang="en-US" sz="2800" dirty="0"/>
              <a:t>被拉長</a:t>
            </a:r>
          </a:p>
          <a:p>
            <a:pPr marL="363538" indent="-363538"/>
            <a:r>
              <a:rPr lang="zh-TW" altLang="en-US" sz="2800" dirty="0" smtClean="0"/>
              <a:t>內翻</a:t>
            </a:r>
            <a:r>
              <a:rPr lang="zh-TW" altLang="en-US" sz="2800" dirty="0"/>
              <a:t>－</a:t>
            </a:r>
            <a:r>
              <a:rPr lang="zh-TW" altLang="en-US" sz="2800" b="1" dirty="0" smtClean="0">
                <a:solidFill>
                  <a:schemeClr val="tx1"/>
                </a:solidFill>
              </a:rPr>
              <a:t>跟</a:t>
            </a:r>
            <a:r>
              <a:rPr lang="zh-TW" altLang="en-US" sz="2800" b="1" dirty="0">
                <a:solidFill>
                  <a:schemeClr val="tx1"/>
                </a:solidFill>
              </a:rPr>
              <a:t>腓韌帶、距跟韌帶</a:t>
            </a:r>
            <a:r>
              <a:rPr lang="zh-TW" altLang="en-US" sz="2800" dirty="0"/>
              <a:t>被拉長</a:t>
            </a:r>
            <a:r>
              <a:rPr lang="zh-TW" altLang="en-US" sz="2800" dirty="0" smtClean="0"/>
              <a:t>。</a:t>
            </a:r>
            <a:endParaRPr lang="en-US" altLang="zh-TW" sz="2800" dirty="0" smtClean="0"/>
          </a:p>
          <a:p>
            <a:pPr marL="363538" indent="-363538"/>
            <a:r>
              <a:rPr lang="zh-TW" altLang="en-US" sz="2800" b="1" dirty="0" smtClean="0">
                <a:solidFill>
                  <a:schemeClr val="tx1"/>
                </a:solidFill>
              </a:rPr>
              <a:t>可能伴隨肌肉拉傷</a:t>
            </a:r>
            <a:endParaRPr lang="en-US" altLang="zh-TW" sz="2800" b="1" dirty="0" smtClean="0">
              <a:solidFill>
                <a:schemeClr val="tx1"/>
              </a:solidFill>
            </a:endParaRPr>
          </a:p>
          <a:p>
            <a:pPr marL="763588" lvl="1" indent="-363538"/>
            <a:r>
              <a:rPr lang="zh-TW" altLang="en-US" sz="2400" b="1" dirty="0" smtClean="0">
                <a:solidFill>
                  <a:schemeClr val="tx1"/>
                </a:solidFill>
              </a:rPr>
              <a:t>腓骨</a:t>
            </a:r>
            <a:r>
              <a:rPr lang="zh-TW" altLang="en-US" sz="2400" b="1" dirty="0">
                <a:solidFill>
                  <a:schemeClr val="tx1"/>
                </a:solidFill>
              </a:rPr>
              <a:t>長短肌</a:t>
            </a:r>
            <a:r>
              <a:rPr lang="zh-TW" altLang="en-US" sz="2400" dirty="0" smtClean="0"/>
              <a:t>可具有對抗部分蹠</a:t>
            </a:r>
            <a:r>
              <a:rPr lang="zh-TW" altLang="en-US" sz="2400" dirty="0"/>
              <a:t>屈加內翻的拉力，防止跟腓韌帶扭傷</a:t>
            </a:r>
          </a:p>
          <a:p>
            <a:pPr marL="763588" lvl="1" indent="-363538"/>
            <a:r>
              <a:rPr lang="zh-TW" altLang="en-US" sz="2400" dirty="0"/>
              <a:t>腓骨長短肌肌力不足時，跟腓韌帶扭傷</a:t>
            </a:r>
            <a:r>
              <a:rPr lang="zh-TW" altLang="en-US" sz="2400" dirty="0" smtClean="0"/>
              <a:t>易發生</a:t>
            </a:r>
            <a:endParaRPr lang="zh-TW" altLang="en-US" sz="2400" dirty="0"/>
          </a:p>
        </p:txBody>
      </p:sp>
      <p:pic>
        <p:nvPicPr>
          <p:cNvPr id="5" name="Picture 3" descr="踝外側扭傷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950" y="1"/>
            <a:ext cx="2368049" cy="3661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8407003" y="88900"/>
            <a:ext cx="615553" cy="170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none">
            <a:spAutoFit/>
          </a:bodyPr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zh-TW" altLang="en-US" sz="2800" b="0" dirty="0">
                <a:latin typeface="標楷體" panose="03000509000000000000" pitchFamily="65" charset="-120"/>
                <a:ea typeface="標楷體" panose="03000509000000000000" pitchFamily="65" charset="-120"/>
              </a:rPr>
              <a:t>蹠屈</a:t>
            </a:r>
            <a:r>
              <a:rPr lang="en-US" altLang="zh-TW" sz="2800" b="0" dirty="0">
                <a:latin typeface="標楷體" panose="03000509000000000000" pitchFamily="65" charset="-120"/>
                <a:ea typeface="標楷體" panose="03000509000000000000" pitchFamily="65" charset="-120"/>
              </a:rPr>
              <a:t>+</a:t>
            </a:r>
            <a:r>
              <a:rPr lang="zh-TW" altLang="en-US" sz="2800" b="0" dirty="0">
                <a:latin typeface="標楷體" panose="03000509000000000000" pitchFamily="65" charset="-120"/>
                <a:ea typeface="標楷體" panose="03000509000000000000" pitchFamily="65" charset="-120"/>
              </a:rPr>
              <a:t>內翻</a:t>
            </a:r>
          </a:p>
        </p:txBody>
      </p:sp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7201693" y="2703221"/>
            <a:ext cx="9028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zh-TW" altLang="en-US" sz="2800" b="0" dirty="0">
                <a:latin typeface="Verdana" panose="020B0604030504040204" pitchFamily="34" charset="0"/>
                <a:ea typeface="標楷體" panose="03000509000000000000" pitchFamily="65" charset="-120"/>
              </a:rPr>
              <a:t>內翻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8" t="39873" r="27005" b="17159"/>
          <a:stretch>
            <a:fillRect/>
          </a:stretch>
        </p:blipFill>
        <p:spPr bwMode="auto">
          <a:xfrm>
            <a:off x="6028014" y="4096146"/>
            <a:ext cx="2347357" cy="2753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65" t="11021" b="22534"/>
          <a:stretch>
            <a:fillRect/>
          </a:stretch>
        </p:blipFill>
        <p:spPr>
          <a:xfrm>
            <a:off x="2870523" y="4115047"/>
            <a:ext cx="2988874" cy="27429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96270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587157"/>
            <a:ext cx="8229600" cy="564346"/>
          </a:xfrm>
        </p:spPr>
        <p:txBody>
          <a:bodyPr/>
          <a:lstStyle/>
          <a:p>
            <a:r>
              <a:rPr lang="zh-TW" altLang="en-US" sz="4000" dirty="0"/>
              <a:t>內翻性扭傷伴隨</a:t>
            </a:r>
            <a:r>
              <a:rPr lang="zh-TW" altLang="en-US" sz="4000" dirty="0" smtClean="0"/>
              <a:t>傷害</a:t>
            </a:r>
            <a:r>
              <a:rPr lang="en-US" altLang="zh-TW" sz="4000" dirty="0" smtClean="0"/>
              <a:t/>
            </a:r>
            <a:br>
              <a:rPr lang="en-US" altLang="zh-TW" sz="4000" dirty="0" smtClean="0"/>
            </a:br>
            <a:r>
              <a:rPr lang="zh-TW" altLang="en-US" sz="4000" dirty="0" smtClean="0"/>
              <a:t>－腓骨長短肌肌腱脫位</a:t>
            </a:r>
            <a:endParaRPr lang="zh-TW" altLang="en-US" sz="4000" dirty="0"/>
          </a:p>
        </p:txBody>
      </p:sp>
      <p:pic>
        <p:nvPicPr>
          <p:cNvPr id="4" name="踝關節腓肌腱脫位-2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00617" y="1805651"/>
            <a:ext cx="2503487" cy="4449763"/>
          </a:xfrm>
        </p:spPr>
      </p:pic>
      <p:pic>
        <p:nvPicPr>
          <p:cNvPr id="5" name="Picture 9" descr="ç¸éåç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05651"/>
            <a:ext cx="5057071" cy="289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92911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199" y="510311"/>
            <a:ext cx="8229600" cy="696320"/>
          </a:xfrm>
        </p:spPr>
        <p:txBody>
          <a:bodyPr/>
          <a:lstStyle/>
          <a:p>
            <a:pPr eaLnBrk="1" hangingPunct="1"/>
            <a:r>
              <a:rPr lang="zh-TW" altLang="en-US" dirty="0" smtClean="0"/>
              <a:t>踝關</a:t>
            </a:r>
            <a:r>
              <a:rPr lang="zh-TW" altLang="en-US" dirty="0"/>
              <a:t>節</a:t>
            </a:r>
            <a:r>
              <a:rPr lang="zh-TW" altLang="en-US" dirty="0" smtClean="0"/>
              <a:t>扭傷的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dirty="0" smtClean="0"/>
              <a:t>傷害管理與功能恢復目標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4503" y="1857080"/>
            <a:ext cx="8201090" cy="5119043"/>
          </a:xfrm>
        </p:spPr>
        <p:txBody>
          <a:bodyPr/>
          <a:lstStyle/>
          <a:p>
            <a:pPr eaLnBrk="1" hangingPunct="1">
              <a:spcBef>
                <a:spcPts val="3000"/>
              </a:spcBef>
            </a:pPr>
            <a:r>
              <a:rPr lang="zh-TW" altLang="en-US" sz="2800" dirty="0">
                <a:latin typeface="Times New Roman" pitchFamily="18" charset="0"/>
              </a:rPr>
              <a:t>獲得</a:t>
            </a:r>
            <a:r>
              <a:rPr lang="zh-TW" altLang="en-US" sz="2800" dirty="0" smtClean="0">
                <a:latin typeface="Times New Roman" pitchFamily="18" charset="0"/>
              </a:rPr>
              <a:t>完全的關節活動度（特別是背屈角度）</a:t>
            </a:r>
            <a:endParaRPr lang="en-US" altLang="zh-TW" sz="2800" dirty="0" smtClean="0">
              <a:latin typeface="Times New Roman" pitchFamily="18" charset="0"/>
            </a:endParaRPr>
          </a:p>
          <a:p>
            <a:pPr eaLnBrk="1" hangingPunct="1">
              <a:spcBef>
                <a:spcPts val="3000"/>
              </a:spcBef>
            </a:pPr>
            <a:r>
              <a:rPr lang="zh-TW" altLang="en-US" sz="2800" dirty="0" smtClean="0">
                <a:latin typeface="Times New Roman" pitchFamily="18" charset="0"/>
              </a:rPr>
              <a:t>恢復</a:t>
            </a:r>
            <a:r>
              <a:rPr lang="en-US" altLang="zh-TW" sz="2800" dirty="0" smtClean="0">
                <a:latin typeface="Times New Roman" pitchFamily="18" charset="0"/>
              </a:rPr>
              <a:t>80%-90%</a:t>
            </a:r>
            <a:r>
              <a:rPr lang="zh-TW" altLang="en-US" sz="2800" dirty="0" smtClean="0">
                <a:latin typeface="Times New Roman" pitchFamily="18" charset="0"/>
              </a:rPr>
              <a:t>肌力恢復</a:t>
            </a:r>
            <a:endParaRPr lang="en-US" altLang="zh-TW" sz="2800" dirty="0">
              <a:latin typeface="Times New Roman" pitchFamily="18" charset="0"/>
            </a:endParaRPr>
          </a:p>
          <a:p>
            <a:pPr eaLnBrk="1" hangingPunct="1">
              <a:spcBef>
                <a:spcPts val="3000"/>
              </a:spcBef>
            </a:pPr>
            <a:r>
              <a:rPr lang="zh-TW" altLang="en-US" sz="2800" dirty="0" smtClean="0">
                <a:latin typeface="Times New Roman" pitchFamily="18" charset="0"/>
              </a:rPr>
              <a:t>具備良好平衡能力（神經肌肉控制能力）</a:t>
            </a:r>
            <a:endParaRPr lang="en-US" altLang="zh-TW" sz="2800" dirty="0" smtClean="0">
              <a:latin typeface="Times New Roman" pitchFamily="18" charset="0"/>
            </a:endParaRPr>
          </a:p>
          <a:p>
            <a:pPr eaLnBrk="1" hangingPunct="1">
              <a:spcBef>
                <a:spcPts val="3000"/>
              </a:spcBef>
            </a:pPr>
            <a:r>
              <a:rPr lang="zh-TW" altLang="en-US" sz="2800" dirty="0" smtClean="0">
                <a:latin typeface="Times New Roman" pitchFamily="18" charset="0"/>
              </a:rPr>
              <a:t>具備良好的步行與跑步、跳躍動作</a:t>
            </a:r>
            <a:endParaRPr lang="en-US" altLang="zh-TW" sz="2800" dirty="0" smtClean="0">
              <a:latin typeface="Times New Roman" pitchFamily="18" charset="0"/>
            </a:endParaRPr>
          </a:p>
          <a:p>
            <a:pPr eaLnBrk="1" hangingPunct="1">
              <a:spcBef>
                <a:spcPts val="3000"/>
              </a:spcBef>
            </a:pPr>
            <a:r>
              <a:rPr lang="zh-TW" altLang="en-US" sz="2800" dirty="0" smtClean="0">
                <a:latin typeface="Times New Roman" pitchFamily="18" charset="0"/>
              </a:rPr>
              <a:t>具備運動專項所需動作能力（急停與快速改變方向、落地緩衝）、且不害怕執行動作。</a:t>
            </a:r>
            <a:endParaRPr lang="en-US" altLang="zh-TW" sz="2400" dirty="0" smtClean="0">
              <a:latin typeface="Times New Roman" pitchFamily="18" charset="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3E1FAD73-7E56-4F2D-A5D5-A275F4BA3965}" type="slidenum">
              <a:rPr lang="zh-TW" altLang="en-US" smtClean="0"/>
              <a:pPr>
                <a:defRPr/>
              </a:pPr>
              <a:t>20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96479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dirty="0" smtClean="0"/>
              <a:t>踝關</a:t>
            </a:r>
            <a:r>
              <a:rPr lang="zh-TW" altLang="en-US" dirty="0"/>
              <a:t>節</a:t>
            </a:r>
            <a:r>
              <a:rPr lang="zh-TW" altLang="en-US" dirty="0" smtClean="0"/>
              <a:t>扭傷的處理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357745"/>
            <a:ext cx="8784976" cy="5500255"/>
          </a:xfrm>
        </p:spPr>
        <p:txBody>
          <a:bodyPr/>
          <a:lstStyle/>
          <a:p>
            <a:pPr eaLnBrk="1" hangingPunct="1">
              <a:spcBef>
                <a:spcPts val="1200"/>
              </a:spcBef>
            </a:pPr>
            <a:r>
              <a:rPr lang="en-US" altLang="zh-TW" sz="2800" dirty="0" smtClean="0">
                <a:latin typeface="Times New Roman" pitchFamily="18" charset="0"/>
              </a:rPr>
              <a:t>72hr</a:t>
            </a:r>
            <a:r>
              <a:rPr lang="zh-TW" altLang="en-US" sz="2800" dirty="0" smtClean="0">
                <a:latin typeface="Times New Roman" pitchFamily="18" charset="0"/>
              </a:rPr>
              <a:t>內</a:t>
            </a:r>
            <a:r>
              <a:rPr lang="zh-TW" altLang="en-US" sz="2800" dirty="0">
                <a:latin typeface="Times New Roman" pitchFamily="18" charset="0"/>
              </a:rPr>
              <a:t>，</a:t>
            </a:r>
            <a:r>
              <a:rPr lang="zh-TW" altLang="en-US" sz="2800" dirty="0" smtClean="0">
                <a:latin typeface="Times New Roman" pitchFamily="18" charset="0"/>
              </a:rPr>
              <a:t>發炎反應   </a:t>
            </a:r>
            <a:endParaRPr lang="en-US" altLang="zh-TW" sz="2800" dirty="0" smtClean="0">
              <a:latin typeface="Times New Roman" pitchFamily="18" charset="0"/>
            </a:endParaRPr>
          </a:p>
          <a:p>
            <a:pPr eaLnBrk="1" hangingPunct="1">
              <a:spcBef>
                <a:spcPts val="1200"/>
              </a:spcBef>
            </a:pPr>
            <a:r>
              <a:rPr lang="en-US" altLang="zh-TW" sz="2800" dirty="0" smtClean="0">
                <a:latin typeface="Times New Roman" pitchFamily="18" charset="0"/>
              </a:rPr>
              <a:t>1-2</a:t>
            </a:r>
            <a:r>
              <a:rPr lang="zh-TW" altLang="en-US" sz="2800" dirty="0" smtClean="0">
                <a:latin typeface="Times New Roman" pitchFamily="18" charset="0"/>
              </a:rPr>
              <a:t>週</a:t>
            </a:r>
            <a:r>
              <a:rPr lang="en-US" altLang="zh-TW" sz="2800" dirty="0" smtClean="0">
                <a:latin typeface="Times New Roman" pitchFamily="18" charset="0"/>
              </a:rPr>
              <a:t>=</a:t>
            </a:r>
            <a:r>
              <a:rPr lang="zh-TW" altLang="en-US" sz="2800" dirty="0" smtClean="0">
                <a:latin typeface="Times New Roman" pitchFamily="18" charset="0"/>
              </a:rPr>
              <a:t>易碎的肉芽組織 </a:t>
            </a:r>
            <a:endParaRPr lang="en-US" altLang="zh-TW" sz="2800" dirty="0" smtClean="0">
              <a:latin typeface="Times New Roman" pitchFamily="18" charset="0"/>
            </a:endParaRPr>
          </a:p>
          <a:p>
            <a:pPr lvl="1">
              <a:spcBef>
                <a:spcPts val="1200"/>
              </a:spcBef>
            </a:pPr>
            <a:r>
              <a:rPr lang="zh-TW" altLang="en-US" sz="2400" dirty="0"/>
              <a:t>給予適當／不過度保護是重要的 </a:t>
            </a:r>
            <a:r>
              <a:rPr lang="en-US" altLang="zh-TW" sz="2400" dirty="0"/>
              <a:t>(</a:t>
            </a:r>
            <a:r>
              <a:rPr lang="zh-TW" altLang="en-US" sz="2400" dirty="0"/>
              <a:t>踝關節需要側向保護</a:t>
            </a:r>
            <a:r>
              <a:rPr lang="en-US" altLang="zh-TW" sz="2400" dirty="0"/>
              <a:t>)</a:t>
            </a:r>
            <a:endParaRPr lang="en-US" altLang="zh-TW" dirty="0"/>
          </a:p>
          <a:p>
            <a:pPr lvl="1" eaLnBrk="1" hangingPunct="1"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應提供不痛範圍的活動，避免關節囊粘黏。</a:t>
            </a:r>
            <a:endParaRPr lang="en-US" altLang="zh-TW" sz="2400" dirty="0" smtClean="0">
              <a:latin typeface="Times New Roman" pitchFamily="18" charset="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3E1FAD73-7E56-4F2D-A5D5-A275F4BA3965}" type="slidenum">
              <a:rPr lang="zh-TW" altLang="en-US" smtClean="0"/>
              <a:pPr>
                <a:defRPr/>
              </a:pPr>
              <a:t>21</a:t>
            </a:fld>
            <a:endParaRPr lang="en-US" altLang="zh-TW"/>
          </a:p>
        </p:txBody>
      </p:sp>
      <p:sp>
        <p:nvSpPr>
          <p:cNvPr id="3" name="圓角矩形 2"/>
          <p:cNvSpPr/>
          <p:nvPr/>
        </p:nvSpPr>
        <p:spPr bwMode="auto">
          <a:xfrm>
            <a:off x="3572306" y="1160402"/>
            <a:ext cx="5392181" cy="811563"/>
          </a:xfrm>
          <a:prstGeom prst="roundRect">
            <a:avLst/>
          </a:prstGeom>
          <a:ln>
            <a:solidFill>
              <a:srgbClr val="C00000"/>
            </a:solidFill>
            <a:headEnd type="none" w="sm" len="sm"/>
            <a:tailEnd type="none" w="sm" len="sm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sz="2000" dirty="0" smtClean="0">
                <a:solidFill>
                  <a:srgbClr val="C00000"/>
                </a:solidFill>
                <a:ea typeface="新細明體" pitchFamily="18" charset="-120"/>
              </a:rPr>
              <a:t>彈繃固定保護</a:t>
            </a:r>
            <a:endParaRPr lang="en-US" altLang="zh-TW" sz="2000" dirty="0" smtClean="0">
              <a:solidFill>
                <a:srgbClr val="C00000"/>
              </a:solidFill>
              <a:ea typeface="新細明體" pitchFamily="18" charset="-12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sz="2000" dirty="0" smtClean="0">
                <a:solidFill>
                  <a:srgbClr val="C00000"/>
                </a:solidFill>
                <a:ea typeface="新細明體" pitchFamily="18" charset="-120"/>
              </a:rPr>
              <a:t>壓迫、抬高（減少腫脹、減輕疼痛）</a:t>
            </a:r>
            <a:endParaRPr kumimoji="0" lang="zh-TW" altLang="en-US" sz="28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Times New Roman" pitchFamily="18" charset="0"/>
              <a:ea typeface="新細明體" pitchFamily="18" charset="-120"/>
            </a:endParaRPr>
          </a:p>
        </p:txBody>
      </p:sp>
      <p:sp>
        <p:nvSpPr>
          <p:cNvPr id="6" name="圓角矩形 5"/>
          <p:cNvSpPr/>
          <p:nvPr/>
        </p:nvSpPr>
        <p:spPr bwMode="auto">
          <a:xfrm>
            <a:off x="4439788" y="2108485"/>
            <a:ext cx="4226830" cy="504056"/>
          </a:xfrm>
          <a:prstGeom prst="round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dirty="0" smtClean="0">
                <a:ea typeface="新細明體" pitchFamily="18" charset="-120"/>
              </a:rPr>
              <a:t>彈繃固定保護、前後後的活動</a:t>
            </a:r>
            <a:endParaRPr kumimoji="0" lang="zh-TW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新細明體" pitchFamily="18" charset="-120"/>
            </a:endParaRPr>
          </a:p>
        </p:txBody>
      </p:sp>
      <p:pic>
        <p:nvPicPr>
          <p:cNvPr id="10" name="踝關節包紮﹝U-型墊片加彈繃﹞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4639" y="3525112"/>
            <a:ext cx="3951673" cy="296427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踝關節包紮﹝閉鎖式編籃貼紮法﹞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59234" y="3492701"/>
            <a:ext cx="3995580" cy="2996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273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1220">
                <p:cTn id="13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踝關節扭傷的處理</a:t>
            </a:r>
            <a:endParaRPr lang="zh-TW" altLang="en-US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42109"/>
            <a:ext cx="8784976" cy="5915891"/>
          </a:xfrm>
        </p:spPr>
        <p:txBody>
          <a:bodyPr/>
          <a:lstStyle/>
          <a:p>
            <a:pPr eaLnBrk="1" hangingPunct="1">
              <a:spcBef>
                <a:spcPts val="1200"/>
              </a:spcBef>
            </a:pPr>
            <a:r>
              <a:rPr lang="en-US" altLang="zh-TW" sz="2800" dirty="0" smtClean="0">
                <a:latin typeface="Times New Roman" pitchFamily="18" charset="0"/>
              </a:rPr>
              <a:t>1-2</a:t>
            </a:r>
            <a:r>
              <a:rPr lang="zh-TW" altLang="en-US" sz="2800" dirty="0" smtClean="0">
                <a:latin typeface="Times New Roman" pitchFamily="18" charset="0"/>
              </a:rPr>
              <a:t>週</a:t>
            </a:r>
            <a:r>
              <a:rPr lang="en-US" altLang="zh-TW" sz="2800" dirty="0" smtClean="0">
                <a:latin typeface="Times New Roman" pitchFamily="18" charset="0"/>
              </a:rPr>
              <a:t>=</a:t>
            </a:r>
            <a:r>
              <a:rPr lang="zh-TW" altLang="en-US" sz="2800" dirty="0" smtClean="0">
                <a:latin typeface="Times New Roman" pitchFamily="18" charset="0"/>
              </a:rPr>
              <a:t>易碎的肉芽組織 </a:t>
            </a:r>
            <a:endParaRPr lang="en-US" altLang="zh-TW" sz="2800" dirty="0" smtClean="0">
              <a:latin typeface="Times New Roman" pitchFamily="18" charset="0"/>
            </a:endParaRPr>
          </a:p>
          <a:p>
            <a:pPr lvl="1" eaLnBrk="1" hangingPunct="1"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應提供不痛範圍的活動，避免關節囊粘黏。</a:t>
            </a:r>
            <a:endParaRPr lang="en-US" altLang="zh-TW" sz="2400" dirty="0" smtClean="0">
              <a:latin typeface="Times New Roman" pitchFamily="18" charset="0"/>
            </a:endParaRPr>
          </a:p>
          <a:p>
            <a:pPr lvl="1" eaLnBrk="1" hangingPunct="1"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給予適當／不過度保護是重要的 </a:t>
            </a:r>
            <a:r>
              <a:rPr lang="en-US" altLang="zh-TW" sz="2400" dirty="0" smtClean="0">
                <a:latin typeface="Times New Roman" pitchFamily="18" charset="0"/>
              </a:rPr>
              <a:t>(</a:t>
            </a:r>
            <a:r>
              <a:rPr lang="zh-TW" altLang="en-US" sz="2400" dirty="0" smtClean="0">
                <a:latin typeface="Times New Roman" pitchFamily="18" charset="0"/>
              </a:rPr>
              <a:t>踝關節需要側向保護</a:t>
            </a:r>
            <a:r>
              <a:rPr lang="en-US" altLang="zh-TW" sz="2400" dirty="0" smtClean="0">
                <a:latin typeface="Times New Roman" pitchFamily="18" charset="0"/>
              </a:rPr>
              <a:t>)</a:t>
            </a:r>
          </a:p>
          <a:p>
            <a:pPr lvl="2">
              <a:spcBef>
                <a:spcPts val="1200"/>
              </a:spcBef>
            </a:pPr>
            <a:r>
              <a:rPr lang="zh-TW" altLang="en-US" dirty="0" smtClean="0"/>
              <a:t>增加</a:t>
            </a:r>
            <a:r>
              <a:rPr lang="zh-TW" altLang="en-US" dirty="0"/>
              <a:t>踝</a:t>
            </a:r>
            <a:r>
              <a:rPr lang="zh-TW" altLang="en-US" dirty="0" smtClean="0"/>
              <a:t>關節背屈角度（靜態、動態）</a:t>
            </a:r>
            <a:endParaRPr lang="en-US" altLang="zh-TW" dirty="0" smtClean="0"/>
          </a:p>
          <a:p>
            <a:pPr lvl="2">
              <a:spcBef>
                <a:spcPts val="1200"/>
              </a:spcBef>
            </a:pPr>
            <a:r>
              <a:rPr lang="zh-TW" altLang="en-US" dirty="0" smtClean="0">
                <a:latin typeface="Times New Roman" pitchFamily="18" charset="0"/>
              </a:rPr>
              <a:t>進行踝關節背屈與蹠屈肌力訓練</a:t>
            </a:r>
            <a:r>
              <a:rPr lang="zh-TW" altLang="en-US" dirty="0" smtClean="0"/>
              <a:t>（先避免側向活動）</a:t>
            </a:r>
            <a:endParaRPr lang="en-US" altLang="zh-TW" dirty="0" smtClean="0">
              <a:latin typeface="Times New Roman" pitchFamily="18" charset="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3E1FAD73-7E56-4F2D-A5D5-A275F4BA3965}" type="slidenum">
              <a:rPr lang="zh-TW" altLang="en-US" smtClean="0"/>
              <a:pPr>
                <a:defRPr/>
              </a:pPr>
              <a:t>22</a:t>
            </a:fld>
            <a:endParaRPr lang="en-US" altLang="zh-TW"/>
          </a:p>
        </p:txBody>
      </p:sp>
      <p:sp>
        <p:nvSpPr>
          <p:cNvPr id="6" name="圓角矩形 5"/>
          <p:cNvSpPr/>
          <p:nvPr/>
        </p:nvSpPr>
        <p:spPr bwMode="auto">
          <a:xfrm>
            <a:off x="4459969" y="942109"/>
            <a:ext cx="4226830" cy="504056"/>
          </a:xfrm>
          <a:prstGeom prst="round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dirty="0" smtClean="0">
                <a:ea typeface="新細明體" pitchFamily="18" charset="-120"/>
              </a:rPr>
              <a:t>彈繃固定保護、前後後的活動</a:t>
            </a:r>
            <a:endParaRPr kumimoji="0" lang="zh-TW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新細明體" pitchFamily="18" charset="-120"/>
            </a:endParaRPr>
          </a:p>
        </p:txBody>
      </p:sp>
      <p:pic>
        <p:nvPicPr>
          <p:cNvPr id="8" name="Dorsiflexion stretch with towe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031" y="3644418"/>
            <a:ext cx="4459969" cy="2508733"/>
          </a:xfrm>
          <a:prstGeom prst="rect">
            <a:avLst/>
          </a:prstGeom>
        </p:spPr>
      </p:pic>
      <p:pic>
        <p:nvPicPr>
          <p:cNvPr id="9" name="How to increase Ankle Mobility ( increase dorsiflexion)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>
                  <p14:trim st="65814" end="40319.333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89477" y="3644418"/>
            <a:ext cx="4454523" cy="2505669"/>
          </a:xfrm>
          <a:prstGeom prst="rect">
            <a:avLst/>
          </a:prstGeom>
        </p:spPr>
      </p:pic>
      <p:sp>
        <p:nvSpPr>
          <p:cNvPr id="10" name="圓角矩形 9"/>
          <p:cNvSpPr/>
          <p:nvPr/>
        </p:nvSpPr>
        <p:spPr>
          <a:xfrm>
            <a:off x="1359017" y="2525512"/>
            <a:ext cx="4941116" cy="511728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94932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 mute="1">
                <p:cTn id="13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踝關節扭傷的處理</a:t>
            </a:r>
            <a:endParaRPr lang="zh-TW" altLang="en-US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42109"/>
            <a:ext cx="8784976" cy="5915891"/>
          </a:xfrm>
        </p:spPr>
        <p:txBody>
          <a:bodyPr/>
          <a:lstStyle/>
          <a:p>
            <a:pPr eaLnBrk="1" hangingPunct="1">
              <a:spcBef>
                <a:spcPts val="1200"/>
              </a:spcBef>
            </a:pPr>
            <a:r>
              <a:rPr lang="en-US" altLang="zh-TW" sz="2800" dirty="0" smtClean="0">
                <a:latin typeface="Times New Roman" pitchFamily="18" charset="0"/>
              </a:rPr>
              <a:t>1-2</a:t>
            </a:r>
            <a:r>
              <a:rPr lang="zh-TW" altLang="en-US" sz="2800" dirty="0" smtClean="0">
                <a:latin typeface="Times New Roman" pitchFamily="18" charset="0"/>
              </a:rPr>
              <a:t>週</a:t>
            </a:r>
            <a:r>
              <a:rPr lang="en-US" altLang="zh-TW" sz="2800" dirty="0" smtClean="0">
                <a:latin typeface="Times New Roman" pitchFamily="18" charset="0"/>
              </a:rPr>
              <a:t>=</a:t>
            </a:r>
            <a:r>
              <a:rPr lang="zh-TW" altLang="en-US" sz="2800" dirty="0" smtClean="0">
                <a:latin typeface="Times New Roman" pitchFamily="18" charset="0"/>
              </a:rPr>
              <a:t>易碎的肉芽組織 </a:t>
            </a:r>
            <a:endParaRPr lang="en-US" altLang="zh-TW" sz="2800" dirty="0" smtClean="0">
              <a:latin typeface="Times New Roman" pitchFamily="18" charset="0"/>
            </a:endParaRPr>
          </a:p>
          <a:p>
            <a:pPr lvl="1" eaLnBrk="1" hangingPunct="1"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應提供不痛範圍的活動，避免關節囊粘黏。</a:t>
            </a:r>
            <a:endParaRPr lang="en-US" altLang="zh-TW" sz="2400" dirty="0" smtClean="0">
              <a:latin typeface="Times New Roman" pitchFamily="18" charset="0"/>
            </a:endParaRPr>
          </a:p>
          <a:p>
            <a:pPr lvl="1" eaLnBrk="1" hangingPunct="1"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給予適當／不過度保護是重要的 </a:t>
            </a:r>
            <a:r>
              <a:rPr lang="en-US" altLang="zh-TW" sz="2400" dirty="0" smtClean="0">
                <a:latin typeface="Times New Roman" pitchFamily="18" charset="0"/>
              </a:rPr>
              <a:t>(</a:t>
            </a:r>
            <a:r>
              <a:rPr lang="zh-TW" altLang="en-US" sz="2400" dirty="0" smtClean="0">
                <a:latin typeface="Times New Roman" pitchFamily="18" charset="0"/>
              </a:rPr>
              <a:t>踝關節需要側向保護</a:t>
            </a:r>
            <a:r>
              <a:rPr lang="en-US" altLang="zh-TW" sz="2400" dirty="0" smtClean="0">
                <a:latin typeface="Times New Roman" pitchFamily="18" charset="0"/>
              </a:rPr>
              <a:t>)</a:t>
            </a:r>
          </a:p>
          <a:p>
            <a:pPr lvl="2">
              <a:spcBef>
                <a:spcPts val="1200"/>
              </a:spcBef>
            </a:pPr>
            <a:r>
              <a:rPr lang="zh-TW" altLang="en-US" dirty="0"/>
              <a:t>增加踝關節背屈角度</a:t>
            </a:r>
            <a:endParaRPr lang="en-US" altLang="zh-TW" dirty="0"/>
          </a:p>
          <a:p>
            <a:pPr lvl="2">
              <a:spcBef>
                <a:spcPts val="1200"/>
              </a:spcBef>
            </a:pPr>
            <a:r>
              <a:rPr lang="zh-TW" altLang="en-US" dirty="0" smtClean="0"/>
              <a:t>踝</a:t>
            </a:r>
            <a:r>
              <a:rPr lang="zh-TW" altLang="en-US" dirty="0"/>
              <a:t>關節背屈與蹠屈肌力訓練</a:t>
            </a:r>
            <a:r>
              <a:rPr lang="zh-TW" altLang="en-US" dirty="0" smtClean="0"/>
              <a:t>（強調控制、避免</a:t>
            </a:r>
            <a:r>
              <a:rPr lang="zh-TW" altLang="en-US" dirty="0"/>
              <a:t>側向</a:t>
            </a:r>
            <a:r>
              <a:rPr lang="zh-TW" altLang="en-US" dirty="0" smtClean="0"/>
              <a:t>活動）</a:t>
            </a:r>
            <a:endParaRPr lang="en-US" altLang="zh-TW" dirty="0"/>
          </a:p>
          <a:p>
            <a:pPr lvl="1" eaLnBrk="1" hangingPunct="1">
              <a:spcBef>
                <a:spcPts val="1200"/>
              </a:spcBef>
            </a:pPr>
            <a:endParaRPr lang="en-US" altLang="zh-TW" sz="2800" dirty="0" smtClean="0">
              <a:latin typeface="Times New Roman" pitchFamily="18" charset="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3E1FAD73-7E56-4F2D-A5D5-A275F4BA3965}" type="slidenum">
              <a:rPr lang="zh-TW" altLang="en-US" smtClean="0"/>
              <a:pPr>
                <a:defRPr/>
              </a:pPr>
              <a:t>23</a:t>
            </a:fld>
            <a:endParaRPr lang="en-US" altLang="zh-TW"/>
          </a:p>
        </p:txBody>
      </p:sp>
      <p:sp>
        <p:nvSpPr>
          <p:cNvPr id="6" name="圓角矩形 5"/>
          <p:cNvSpPr/>
          <p:nvPr/>
        </p:nvSpPr>
        <p:spPr bwMode="auto">
          <a:xfrm>
            <a:off x="4459969" y="942109"/>
            <a:ext cx="4226830" cy="504056"/>
          </a:xfrm>
          <a:prstGeom prst="round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zh-TW" altLang="en-US" dirty="0" smtClean="0">
                <a:ea typeface="新細明體" pitchFamily="18" charset="-120"/>
              </a:rPr>
              <a:t>彈繃固定保護、前後後的活動</a:t>
            </a:r>
            <a:endParaRPr kumimoji="0" lang="zh-TW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新細明體" pitchFamily="18" charset="-120"/>
            </a:endParaRPr>
          </a:p>
        </p:txBody>
      </p:sp>
      <p:pic>
        <p:nvPicPr>
          <p:cNvPr id="4" name="Ankle Strengthening Exercises 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90574" end="230325.6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1840" y="3685858"/>
            <a:ext cx="4572000" cy="2571750"/>
          </a:xfrm>
          <a:prstGeom prst="rect">
            <a:avLst/>
          </a:prstGeom>
        </p:spPr>
      </p:pic>
      <p:pic>
        <p:nvPicPr>
          <p:cNvPr id="5" name="Ankle Strengthening Exercises 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83680" end="40591.63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83840" y="3676832"/>
            <a:ext cx="4572000" cy="2571750"/>
          </a:xfrm>
          <a:prstGeom prst="rect">
            <a:avLst/>
          </a:prstGeom>
        </p:spPr>
      </p:pic>
      <p:sp>
        <p:nvSpPr>
          <p:cNvPr id="3" name="圓角矩形 2"/>
          <p:cNvSpPr/>
          <p:nvPr/>
        </p:nvSpPr>
        <p:spPr>
          <a:xfrm>
            <a:off x="1392572" y="3061982"/>
            <a:ext cx="7642371" cy="511728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06363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 mute="1">
                <p:cTn id="1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35269"/>
            <a:ext cx="8229600" cy="564346"/>
          </a:xfrm>
        </p:spPr>
        <p:txBody>
          <a:bodyPr/>
          <a:lstStyle/>
          <a:p>
            <a:r>
              <a:rPr lang="zh-TW" altLang="en-US" dirty="0"/>
              <a:t>踝關節扭傷的處理</a:t>
            </a:r>
            <a:endParaRPr lang="zh-TW" altLang="en-US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58339"/>
            <a:ext cx="8784976" cy="5456735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負重不痛時</a:t>
            </a:r>
            <a:r>
              <a:rPr lang="zh-TW" altLang="en-US" sz="2400" dirty="0">
                <a:latin typeface="Times New Roman" pitchFamily="18" charset="0"/>
              </a:rPr>
              <a:t>，訓練踝關節平衡穩定</a:t>
            </a:r>
            <a:r>
              <a:rPr lang="zh-TW" altLang="en-US" sz="2400" dirty="0" smtClean="0">
                <a:latin typeface="Times New Roman" pitchFamily="18" charset="0"/>
              </a:rPr>
              <a:t>能力、側向肌肉協同作用</a:t>
            </a:r>
            <a:endParaRPr lang="en-US" altLang="zh-TW" sz="2400" dirty="0" smtClean="0">
              <a:latin typeface="Times New Roman" pitchFamily="18" charset="0"/>
            </a:endParaRPr>
          </a:p>
          <a:p>
            <a:pPr lvl="1"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平衡訓練　（雙腳→單腳，穩定平面→不穩定平面，閉眼）</a:t>
            </a:r>
            <a:endParaRPr lang="en-US" altLang="zh-TW" sz="2400" dirty="0" smtClean="0">
              <a:latin typeface="Times New Roman" pitchFamily="18" charset="0"/>
            </a:endParaRPr>
          </a:p>
          <a:p>
            <a:pPr lvl="1">
              <a:spcBef>
                <a:spcPts val="1200"/>
              </a:spcBef>
            </a:pPr>
            <a:r>
              <a:rPr lang="zh-TW" altLang="en-US" sz="2400" dirty="0" smtClean="0"/>
              <a:t>腳尖走（腳尖朝內／朝外）、腳跟走</a:t>
            </a:r>
            <a:endParaRPr lang="en-US" altLang="zh-TW" sz="2400" dirty="0" smtClean="0"/>
          </a:p>
          <a:p>
            <a:pPr>
              <a:spcBef>
                <a:spcPts val="1200"/>
              </a:spcBef>
            </a:pPr>
            <a:r>
              <a:rPr lang="zh-TW" altLang="en-US" sz="2400" dirty="0" smtClean="0">
                <a:latin typeface="Times New Roman" pitchFamily="18" charset="0"/>
              </a:rPr>
              <a:t>特別是漸進增加側向外翻肌（腓骨長短肌）肌力</a:t>
            </a:r>
            <a:endParaRPr lang="en-US" altLang="zh-TW" sz="2400" dirty="0" smtClean="0">
              <a:latin typeface="Times New Roman" pitchFamily="18" charset="0"/>
            </a:endParaRPr>
          </a:p>
          <a:p>
            <a:pPr lvl="1">
              <a:spcBef>
                <a:spcPts val="1200"/>
              </a:spcBef>
            </a:pPr>
            <a:r>
              <a:rPr lang="zh-TW" altLang="en-US" sz="2400" dirty="0" smtClean="0"/>
              <a:t>向心訓練、離心訓練</a:t>
            </a:r>
            <a:endParaRPr lang="en-US" altLang="zh-TW" sz="2400" dirty="0" smtClean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3E1FAD73-7E56-4F2D-A5D5-A275F4BA3965}" type="slidenum">
              <a:rPr lang="zh-TW" altLang="en-US" smtClean="0"/>
              <a:pPr>
                <a:defRPr/>
              </a:pPr>
              <a:t>24</a:t>
            </a:fld>
            <a:endParaRPr lang="en-US" altLang="zh-TW"/>
          </a:p>
        </p:txBody>
      </p:sp>
      <p:pic>
        <p:nvPicPr>
          <p:cNvPr id="8" name="Ankle Strengthening Exercises 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71821" end="133798.63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29134" y="3834684"/>
            <a:ext cx="3999277" cy="2249593"/>
          </a:xfrm>
          <a:prstGeom prst="rect">
            <a:avLst/>
          </a:prstGeom>
        </p:spPr>
      </p:pic>
      <p:pic>
        <p:nvPicPr>
          <p:cNvPr id="9" name="Ankle Sprain Rehab_ Return to Sports Quickly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32949" end="131111.355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3502685"/>
            <a:ext cx="5177579" cy="2912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439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25610" mute="1">
                <p:cTn id="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nkle Sprain - Functional Exercises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9776" end="15609.666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09956" y="3728977"/>
            <a:ext cx="4734045" cy="2662900"/>
          </a:xfrm>
          <a:prstGeom prst="rect">
            <a:avLst/>
          </a:prstGeom>
        </p:spPr>
      </p:pic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踝關節扭傷的處理</a:t>
            </a:r>
            <a:endParaRPr lang="zh-TW" altLang="en-US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045735"/>
            <a:ext cx="8784976" cy="5675745"/>
          </a:xfrm>
        </p:spPr>
        <p:txBody>
          <a:bodyPr/>
          <a:lstStyle/>
          <a:p>
            <a:pPr lvl="1">
              <a:spcBef>
                <a:spcPts val="600"/>
              </a:spcBef>
            </a:pPr>
            <a:r>
              <a:rPr lang="zh-TW" altLang="en-US" sz="2400" dirty="0" smtClean="0"/>
              <a:t>關節活動度恢復、肌肉功能訓練良好、可負重</a:t>
            </a:r>
            <a:endParaRPr lang="en-US" altLang="zh-TW" sz="2400" dirty="0" smtClean="0"/>
          </a:p>
          <a:p>
            <a:pPr lvl="1">
              <a:spcBef>
                <a:spcPts val="600"/>
              </a:spcBef>
            </a:pPr>
            <a:r>
              <a:rPr lang="en-US" altLang="zh-TW" sz="2400" dirty="0" smtClean="0"/>
              <a:t>Wolff’s </a:t>
            </a:r>
            <a:r>
              <a:rPr lang="en-US" altLang="zh-TW" sz="2400" dirty="0"/>
              <a:t>Law, Overload and SAID </a:t>
            </a:r>
            <a:r>
              <a:rPr lang="zh-TW" altLang="en-US" sz="2400" dirty="0" smtClean="0"/>
              <a:t>原則</a:t>
            </a:r>
            <a:endParaRPr lang="en-US" altLang="zh-TW" sz="2400" dirty="0" smtClean="0"/>
          </a:p>
          <a:p>
            <a:pPr lvl="1">
              <a:spcBef>
                <a:spcPts val="600"/>
              </a:spcBef>
            </a:pPr>
            <a:r>
              <a:rPr lang="zh-TW" altLang="en-US" sz="2400" dirty="0"/>
              <a:t>為所需功能做</a:t>
            </a:r>
            <a:r>
              <a:rPr lang="zh-TW" altLang="en-US" sz="2400" dirty="0" smtClean="0"/>
              <a:t>準備（</a:t>
            </a:r>
            <a:r>
              <a:rPr lang="zh-TW" altLang="en-US" sz="2400" dirty="0"/>
              <a:t>漸進強化</a:t>
            </a:r>
            <a:r>
              <a:rPr lang="zh-TW" altLang="en-US" sz="2400" dirty="0" smtClean="0"/>
              <a:t>、</a:t>
            </a:r>
            <a:r>
              <a:rPr lang="zh-TW" altLang="en-US" sz="2400" dirty="0"/>
              <a:t>身心</a:t>
            </a:r>
            <a:r>
              <a:rPr lang="zh-TW" altLang="en-US" sz="2400" dirty="0" smtClean="0"/>
              <a:t>適應）</a:t>
            </a:r>
            <a:endParaRPr lang="en-US" altLang="zh-TW" sz="2400" dirty="0" smtClean="0"/>
          </a:p>
          <a:p>
            <a:pPr lvl="2"/>
            <a:r>
              <a:rPr lang="zh-TW" altLang="en-US" dirty="0"/>
              <a:t>基本</a:t>
            </a:r>
            <a:r>
              <a:rPr lang="zh-TW" altLang="en-US" dirty="0" smtClean="0"/>
              <a:t>功能：走、跑、跳</a:t>
            </a:r>
            <a:r>
              <a:rPr lang="zh-TW" altLang="en-US" sz="1800" dirty="0"/>
              <a:t>（漸</a:t>
            </a:r>
            <a:r>
              <a:rPr lang="zh-TW" altLang="en-US" sz="1800" dirty="0" smtClean="0"/>
              <a:t>增速度、高度）</a:t>
            </a:r>
            <a:r>
              <a:rPr lang="zh-TW" altLang="en-US" dirty="0" smtClean="0"/>
              <a:t>；直線</a:t>
            </a:r>
            <a:r>
              <a:rPr lang="zh-TW" altLang="en-US" dirty="0"/>
              <a:t>→改變方向</a:t>
            </a:r>
            <a:r>
              <a:rPr lang="zh-TW" altLang="en-US" sz="1800" dirty="0"/>
              <a:t>（漸增角度</a:t>
            </a:r>
            <a:r>
              <a:rPr lang="zh-TW" altLang="en-US" sz="1800" dirty="0" smtClean="0"/>
              <a:t>）</a:t>
            </a:r>
            <a:endParaRPr lang="en-US" altLang="zh-TW" sz="1800" dirty="0" smtClean="0"/>
          </a:p>
          <a:p>
            <a:pPr lvl="2"/>
            <a:r>
              <a:rPr lang="zh-TW" altLang="en-US" dirty="0" smtClean="0"/>
              <a:t>專</a:t>
            </a:r>
            <a:r>
              <a:rPr lang="zh-TW" altLang="en-US" dirty="0"/>
              <a:t>項</a:t>
            </a:r>
            <a:r>
              <a:rPr lang="zh-TW" altLang="en-US" dirty="0" smtClean="0"/>
              <a:t>功能：大</a:t>
            </a:r>
            <a:r>
              <a:rPr lang="zh-TW" altLang="en-US" dirty="0"/>
              <a:t>活動範圍、高</a:t>
            </a:r>
            <a:r>
              <a:rPr lang="zh-TW" altLang="en-US" dirty="0" smtClean="0"/>
              <a:t>強度；快速</a:t>
            </a:r>
            <a:r>
              <a:rPr lang="zh-TW" altLang="en-US" dirty="0"/>
              <a:t>改變方向</a:t>
            </a:r>
            <a:endParaRPr lang="en-US" altLang="zh-TW" dirty="0"/>
          </a:p>
          <a:p>
            <a:pPr lvl="2"/>
            <a:endParaRPr lang="en-US" altLang="zh-TW" sz="20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3E1FAD73-7E56-4F2D-A5D5-A275F4BA3965}" type="slidenum">
              <a:rPr lang="zh-TW" altLang="en-US" smtClean="0"/>
              <a:pPr>
                <a:defRPr/>
              </a:pPr>
              <a:t>25</a:t>
            </a:fld>
            <a:endParaRPr lang="en-US" altLang="zh-TW"/>
          </a:p>
        </p:txBody>
      </p:sp>
      <p:pic>
        <p:nvPicPr>
          <p:cNvPr id="9" name="Ankle Sprain Rehab_ Return to Sports Quickly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09180" end="6278.355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" y="3728977"/>
            <a:ext cx="4734043" cy="266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05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5610" mute="1">
                <p:cTn id="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 mute="1">
                <p:cTn id="1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下肢功能測試（範例）</a:t>
            </a:r>
            <a:endParaRPr lang="zh-TW" altLang="en-US" dirty="0"/>
          </a:p>
        </p:txBody>
      </p:sp>
      <p:pic>
        <p:nvPicPr>
          <p:cNvPr id="4" name="Crossover Hop Test for Distanc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-61546" y="3541634"/>
            <a:ext cx="4927189" cy="2771544"/>
          </a:xfrm>
        </p:spPr>
      </p:pic>
      <p:pic>
        <p:nvPicPr>
          <p:cNvPr id="5" name="Single Leg Hop Test for Distance_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0" y="934687"/>
            <a:ext cx="4634572" cy="2606947"/>
          </a:xfrm>
          <a:prstGeom prst="rect">
            <a:avLst/>
          </a:prstGeom>
        </p:spPr>
      </p:pic>
      <p:pic>
        <p:nvPicPr>
          <p:cNvPr id="6" name="Single-leg side hop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216811" y="3637334"/>
            <a:ext cx="4927189" cy="2771544"/>
          </a:xfrm>
          <a:prstGeom prst="rect">
            <a:avLst/>
          </a:prstGeom>
        </p:spPr>
      </p:pic>
      <p:pic>
        <p:nvPicPr>
          <p:cNvPr id="7" name="Triple Hop Test for Distance_">
            <a:hlinkClick r:id="" action="ppaction://media"/>
          </p:cNvPr>
          <p:cNvPicPr>
            <a:picLocks noChangeAspect="1"/>
          </p:cNvPicPr>
          <p:nvPr>
            <a:vide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509428" y="934687"/>
            <a:ext cx="4634572" cy="2606947"/>
          </a:xfrm>
          <a:prstGeom prst="rect">
            <a:avLst/>
          </a:prstGeo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66592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 mute="1">
                <p:cTn id="1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 mute="1">
                <p:cTn id="25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投影片編號版面配置區 4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632411C1-28FE-490D-AC8D-E91E04C7776A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27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2253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TW" dirty="0" smtClean="0"/>
              <a:t>  </a:t>
            </a:r>
            <a:r>
              <a:rPr lang="zh-TW" altLang="en-US" dirty="0"/>
              <a:t>其他</a:t>
            </a:r>
            <a:r>
              <a:rPr lang="zh-TW" altLang="en-US" dirty="0" smtClean="0"/>
              <a:t>踝關節扭傷－內側</a:t>
            </a:r>
          </a:p>
        </p:txBody>
      </p:sp>
      <p:sp>
        <p:nvSpPr>
          <p:cNvPr id="22532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96862" y="1228725"/>
            <a:ext cx="8705051" cy="4865688"/>
          </a:xfrm>
        </p:spPr>
        <p:txBody>
          <a:bodyPr/>
          <a:lstStyle/>
          <a:p>
            <a:pPr marL="449263" indent="-449263"/>
            <a:r>
              <a:rPr lang="zh-TW" altLang="en-US" sz="2800" dirty="0" smtClean="0"/>
              <a:t>外翻性之扭傷較少</a:t>
            </a:r>
          </a:p>
          <a:p>
            <a:pPr marL="449263" indent="-449263"/>
            <a:r>
              <a:rPr lang="zh-TW" altLang="en-US" sz="2800" dirty="0" smtClean="0"/>
              <a:t>三角韌帶強韌，不易撕裂（扭傷）</a:t>
            </a:r>
            <a:endParaRPr lang="en-US" altLang="zh-TW" sz="2800" dirty="0" smtClean="0"/>
          </a:p>
          <a:p>
            <a:pPr marL="449263" indent="-449263"/>
            <a:r>
              <a:rPr lang="zh-TW" altLang="en-US" sz="2800" dirty="0" smtClean="0"/>
              <a:t>需特別注意脛骨撕裂性骨折或腓骨遠端骨折</a:t>
            </a:r>
          </a:p>
          <a:p>
            <a:pPr marL="449263" indent="-449263" eaLnBrk="1" hangingPunct="1"/>
            <a:endParaRPr lang="zh-TW" altLang="en-US" sz="2800" dirty="0" smtClean="0"/>
          </a:p>
          <a:p>
            <a:pPr marL="449263" indent="-449263" eaLnBrk="1" hangingPunct="1"/>
            <a:endParaRPr lang="en-US" altLang="zh-TW" sz="2800" dirty="0" smtClean="0"/>
          </a:p>
        </p:txBody>
      </p:sp>
      <p:graphicFrame>
        <p:nvGraphicFramePr>
          <p:cNvPr id="22533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41516504"/>
              </p:ext>
            </p:extLst>
          </p:nvPr>
        </p:nvGraphicFramePr>
        <p:xfrm>
          <a:off x="5863302" y="3299923"/>
          <a:ext cx="3304795" cy="25612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27" name="PhotoImpact" r:id="rId3" imgW="1990476" imgH="1542857" progId="PI3.Image">
                  <p:embed/>
                </p:oleObj>
              </mc:Choice>
              <mc:Fallback>
                <p:oleObj name="PhotoImpact" r:id="rId3" imgW="1990476" imgH="1542857" progId="PI3.Image">
                  <p:embed/>
                  <p:pic>
                    <p:nvPicPr>
                      <p:cNvPr id="22533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3302" y="3299923"/>
                        <a:ext cx="3304795" cy="256121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56" r="22398" b="22194"/>
          <a:stretch>
            <a:fillRect/>
          </a:stretch>
        </p:blipFill>
        <p:spPr>
          <a:xfrm>
            <a:off x="1007641" y="3151653"/>
            <a:ext cx="4855661" cy="285775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29" y="3126351"/>
            <a:ext cx="2485263" cy="2916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142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投影片編號版面配置區 4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632411C1-28FE-490D-AC8D-E91E04C7776A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28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2253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TW" dirty="0" smtClean="0"/>
              <a:t>  </a:t>
            </a:r>
            <a:r>
              <a:rPr lang="zh-TW" altLang="en-US" dirty="0"/>
              <a:t>其他</a:t>
            </a:r>
            <a:r>
              <a:rPr lang="zh-TW" altLang="en-US" dirty="0" smtClean="0"/>
              <a:t>踝關節扭傷－前上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57201" y="1006997"/>
            <a:ext cx="8515350" cy="528585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342900" marR="0" lvl="0" indent="-342900" algn="l" defTabSz="914400" rtl="0" fontAlgn="auto" hangingPunct="1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3200" b="0" i="0" u="none" strike="noStrike" kern="1200" cap="none" spc="0" baseline="0">
                <a:solidFill>
                  <a:srgbClr val="0000FF"/>
                </a:solidFill>
                <a:uFillTx/>
                <a:latin typeface="標楷體" pitchFamily="65"/>
                <a:ea typeface="標楷體" pitchFamily="65"/>
                <a:cs typeface="標楷體" pitchFamily="65"/>
              </a:defRPr>
            </a:lvl1pPr>
            <a:lvl2pPr marL="742950" marR="0" lvl="1" indent="-285750" algn="l" defTabSz="914400" rtl="0" fontAlgn="auto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2pPr>
            <a:lvl3pPr marL="1143000" marR="0" lvl="2" indent="-22860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zh-TW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3pPr>
            <a:lvl4pPr marL="1600200" marR="0" lvl="3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–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4pPr>
            <a:lvl5pPr marL="2057400" marR="0" lvl="4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»"/>
              <a:tabLst/>
              <a:defRPr lang="zh-TW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9263" indent="-449263"/>
            <a:r>
              <a:rPr lang="zh-TW" altLang="en-US" sz="2800" dirty="0" smtClean="0">
                <a:solidFill>
                  <a:schemeClr val="tx1"/>
                </a:solidFill>
              </a:rPr>
              <a:t>高踝扭傷</a:t>
            </a:r>
            <a:endParaRPr lang="en-US" altLang="zh-TW" sz="2800" dirty="0" smtClean="0">
              <a:solidFill>
                <a:schemeClr val="tx1"/>
              </a:solidFill>
            </a:endParaRPr>
          </a:p>
          <a:p>
            <a:pPr marL="849313" lvl="1" indent="-449263"/>
            <a:r>
              <a:rPr lang="zh-TW" altLang="en-US" sz="2400" dirty="0" smtClean="0">
                <a:solidFill>
                  <a:schemeClr val="tx1"/>
                </a:solidFill>
              </a:rPr>
              <a:t>過度背屈＋外旋</a:t>
            </a:r>
            <a:r>
              <a:rPr lang="zh-TW" altLang="en-US" sz="2000" dirty="0" smtClean="0">
                <a:solidFill>
                  <a:schemeClr val="tx1"/>
                </a:solidFill>
              </a:rPr>
              <a:t>／</a:t>
            </a:r>
            <a:r>
              <a:rPr lang="zh-TW" altLang="en-US" sz="2400" dirty="0" smtClean="0">
                <a:solidFill>
                  <a:schemeClr val="tx1"/>
                </a:solidFill>
              </a:rPr>
              <a:t>外翻，距骨圓頂將脛骨、腓骨撐開</a:t>
            </a:r>
          </a:p>
          <a:p>
            <a:pPr marL="449263" indent="-449263"/>
            <a:r>
              <a:rPr lang="zh-TW" altLang="en-US" sz="2800" dirty="0" smtClean="0">
                <a:solidFill>
                  <a:schemeClr val="tx1"/>
                </a:solidFill>
              </a:rPr>
              <a:t>需要長時間的復原，比外踝扭傷更不穩定</a:t>
            </a:r>
            <a:endParaRPr lang="en-US" altLang="zh-TW" sz="2800" dirty="0" smtClean="0">
              <a:solidFill>
                <a:schemeClr val="tx1"/>
              </a:solidFill>
            </a:endParaRPr>
          </a:p>
          <a:p>
            <a:pPr marL="449263" indent="-449263"/>
            <a:r>
              <a:rPr lang="zh-TW" altLang="en-US" sz="2800" dirty="0" smtClean="0">
                <a:solidFill>
                  <a:schemeClr val="tx1"/>
                </a:solidFill>
              </a:rPr>
              <a:t>建議初期要使用拐杖，支撐身體重量 </a:t>
            </a:r>
          </a:p>
        </p:txBody>
      </p:sp>
      <p:pic>
        <p:nvPicPr>
          <p:cNvPr id="8" name="Picture 4" descr="踝韌帶聯合扭傷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1323"/>
            <a:ext cx="2975628" cy="2511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內容版面配置區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628" y="3273931"/>
            <a:ext cx="3347250" cy="251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圖片 6"/>
          <p:cNvPicPr>
            <a:picLocks noChangeAspect="1"/>
          </p:cNvPicPr>
          <p:nvPr/>
        </p:nvPicPr>
        <p:blipFill rotWithShape="1">
          <a:blip r:embed="rId4"/>
          <a:srcRect l="17085" t="13708" r="18256" b="26343"/>
          <a:stretch/>
        </p:blipFill>
        <p:spPr>
          <a:xfrm>
            <a:off x="6347534" y="3186041"/>
            <a:ext cx="2776454" cy="1853078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 rotWithShape="1">
          <a:blip r:embed="rId5"/>
          <a:srcRect l="23263" t="20307" r="18116" b="26291"/>
          <a:stretch/>
        </p:blipFill>
        <p:spPr>
          <a:xfrm>
            <a:off x="6322878" y="5001325"/>
            <a:ext cx="2825767" cy="1853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203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56850" y="430474"/>
            <a:ext cx="7251539" cy="564346"/>
          </a:xfrm>
        </p:spPr>
        <p:txBody>
          <a:bodyPr/>
          <a:lstStyle/>
          <a:p>
            <a:r>
              <a:rPr lang="zh-TW" altLang="en-US" sz="4000" dirty="0" smtClean="0"/>
              <a:t>過度蹠屈</a:t>
            </a:r>
            <a:r>
              <a:rPr lang="zh-TW" altLang="en-US" sz="4000" dirty="0"/>
              <a:t> </a:t>
            </a:r>
            <a:r>
              <a:rPr lang="zh-TW" altLang="en-US" sz="4000" dirty="0" smtClean="0"/>
              <a:t> </a:t>
            </a:r>
            <a:r>
              <a:rPr lang="en-US" altLang="zh-TW" sz="4000" dirty="0" smtClean="0"/>
              <a:t/>
            </a:r>
            <a:br>
              <a:rPr lang="en-US" altLang="zh-TW" sz="4000" dirty="0" smtClean="0"/>
            </a:br>
            <a:r>
              <a:rPr lang="zh-TW" altLang="en-US" sz="4000" dirty="0" smtClean="0"/>
              <a:t>後側擠壓症候群、脛前肌拉傷</a:t>
            </a:r>
            <a:endParaRPr lang="zh-TW" altLang="en-US" sz="4000" dirty="0"/>
          </a:p>
        </p:txBody>
      </p:sp>
      <p:pic>
        <p:nvPicPr>
          <p:cNvPr id="27650" name="Picture 2" descr="Ankle Impingement Proble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058" y="1369150"/>
            <a:ext cx="3070723" cy="230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Ankle Impingement Problem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980" y="1369150"/>
            <a:ext cx="3374020" cy="253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Ankle Impingement Problem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03" y="3899665"/>
            <a:ext cx="3224495" cy="241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8" name="Picture 12" descr="Ankle Impingement Problem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656" y="3899665"/>
            <a:ext cx="3333344" cy="250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6" name="Picture 10" descr="Ankle Impingement Problem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098" y="3899665"/>
            <a:ext cx="2554337" cy="191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fld id="{BE001879-122A-41BF-9C25-94802BE7ABDC}" type="slidenum">
              <a:rPr lang="en-US" altLang="zh-TW" smtClean="0"/>
              <a:pPr/>
              <a:t>29</a:t>
            </a:fld>
            <a:endParaRPr lang="zh-TW" altLang="en-US"/>
          </a:p>
        </p:txBody>
      </p:sp>
      <p:pic>
        <p:nvPicPr>
          <p:cNvPr id="10" name="Picture 8" descr="ãover plantarflexionãçåçæå°çµæ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-1145315" y="1367491"/>
            <a:ext cx="3746855" cy="131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215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投影片編號版面配置區 4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1pPr>
            <a:lvl2pPr marL="742950" indent="-28575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2pPr>
            <a:lvl3pPr marL="11430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3pPr>
            <a:lvl4pPr marL="16002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4pPr>
            <a:lvl5pPr marL="2057400" indent="-228600"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3600" b="1">
                <a:solidFill>
                  <a:schemeClr val="tx1"/>
                </a:solidFill>
                <a:latin typeface="MS PGothic" panose="020B0600070205080204" pitchFamily="34" charset="-128"/>
                <a:ea typeface="MS PGothic" panose="020B0600070205080204" pitchFamily="34" charset="-128"/>
              </a:defRPr>
            </a:lvl9pPr>
          </a:lstStyle>
          <a:p>
            <a:fld id="{CC16D8FE-49C0-4CA5-BD44-436C544504BE}" type="slidenum">
              <a:rPr lang="ja-JP" altLang="en-US" sz="10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30</a:t>
            </a:fld>
            <a:endParaRPr lang="en-US" altLang="ja-JP" sz="1000" smtClean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kumimoji="0" lang="zh-TW" altLang="en-US" dirty="0" smtClean="0"/>
              <a:t>踝</a:t>
            </a:r>
            <a:r>
              <a:rPr lang="zh-TW" altLang="en-US" dirty="0" smtClean="0"/>
              <a:t>傷害之預防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268413"/>
            <a:ext cx="8159750" cy="5589587"/>
          </a:xfrm>
        </p:spPr>
        <p:txBody>
          <a:bodyPr/>
          <a:lstStyle/>
          <a:p>
            <a:pPr marL="363538" indent="-363538" eaLnBrk="1" hangingPunct="1">
              <a:lnSpc>
                <a:spcPct val="160000"/>
              </a:lnSpc>
            </a:pPr>
            <a:endParaRPr lang="zh-TW" altLang="en-US" sz="2800" dirty="0" smtClean="0"/>
          </a:p>
        </p:txBody>
      </p:sp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4082233999"/>
              </p:ext>
            </p:extLst>
          </p:nvPr>
        </p:nvGraphicFramePr>
        <p:xfrm>
          <a:off x="281353" y="1028701"/>
          <a:ext cx="8713177" cy="5398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4154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課程名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課程名稱</Template>
  <TotalTime>5063</TotalTime>
  <Words>1483</Words>
  <Application>Microsoft Office PowerPoint</Application>
  <PresentationFormat>如螢幕大小 (4:3)</PresentationFormat>
  <Paragraphs>268</Paragraphs>
  <Slides>30</Slides>
  <Notes>0</Notes>
  <HiddenSlides>0</HiddenSlides>
  <MMClips>15</MMClips>
  <ScaleCrop>false</ScaleCrop>
  <HeadingPairs>
    <vt:vector size="8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內嵌 OLE 伺服程式</vt:lpstr>
      </vt:variant>
      <vt:variant>
        <vt:i4>1</vt:i4>
      </vt:variant>
      <vt:variant>
        <vt:lpstr>投影片標題</vt:lpstr>
      </vt:variant>
      <vt:variant>
        <vt:i4>30</vt:i4>
      </vt:variant>
    </vt:vector>
  </HeadingPairs>
  <TitlesOfParts>
    <vt:vector size="39" baseType="lpstr">
      <vt:lpstr>MS PGothic</vt:lpstr>
      <vt:lpstr>新細明體</vt:lpstr>
      <vt:lpstr>標楷體</vt:lpstr>
      <vt:lpstr>Arial</vt:lpstr>
      <vt:lpstr>Calibri</vt:lpstr>
      <vt:lpstr>Times New Roman</vt:lpstr>
      <vt:lpstr>Verdana</vt:lpstr>
      <vt:lpstr>課程名稱</vt:lpstr>
      <vt:lpstr>PhotoImpact</vt:lpstr>
      <vt:lpstr>運動傷害與急救</vt:lpstr>
      <vt:lpstr>PowerPoint 簡報</vt:lpstr>
      <vt:lpstr>足踝小腿</vt:lpstr>
      <vt:lpstr>動作角度靈活  因應地面　穩定</vt:lpstr>
      <vt:lpstr>肌肉共同作用→穩固的槓桿 力臂延展→更省力、有效率</vt:lpstr>
      <vt:lpstr>足踝小腿的功能</vt:lpstr>
      <vt:lpstr>足踝小腿的傷害</vt:lpstr>
      <vt:lpstr>運動傷害與急救</vt:lpstr>
      <vt:lpstr>傷害調查</vt:lpstr>
      <vt:lpstr>踝關節(小腿距骨關節)</vt:lpstr>
      <vt:lpstr>踝關節(小腿距骨關節)</vt:lpstr>
      <vt:lpstr>踝關節功能</vt:lpstr>
      <vt:lpstr>關節囊、韌帶</vt:lpstr>
      <vt:lpstr>PowerPoint 簡報</vt:lpstr>
      <vt:lpstr>踝關節常見傷害</vt:lpstr>
      <vt:lpstr>踝關節常見傷害與原因</vt:lpstr>
      <vt:lpstr>外側踝關節扭傷</vt:lpstr>
      <vt:lpstr>外側踝關節扭傷</vt:lpstr>
      <vt:lpstr>內翻性扭傷伴隨傷害 －腓骨長短肌肌腱脫位</vt:lpstr>
      <vt:lpstr>踝關節扭傷的 傷害管理與功能恢復目標</vt:lpstr>
      <vt:lpstr>踝關節扭傷的處理</vt:lpstr>
      <vt:lpstr>踝關節扭傷的處理</vt:lpstr>
      <vt:lpstr>踝關節扭傷的處理</vt:lpstr>
      <vt:lpstr>踝關節扭傷的處理</vt:lpstr>
      <vt:lpstr>踝關節扭傷的處理</vt:lpstr>
      <vt:lpstr>下肢功能測試（範例）</vt:lpstr>
      <vt:lpstr>  其他踝關節扭傷－內側</vt:lpstr>
      <vt:lpstr>  其他踝關節扭傷－前上</vt:lpstr>
      <vt:lpstr>過度蹠屈   後側擠壓症候群、脛前肌拉傷</vt:lpstr>
      <vt:lpstr>踝傷害之預防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課程名稱</dc:title>
  <dc:creator>BPC</dc:creator>
  <cp:lastModifiedBy>Windows User</cp:lastModifiedBy>
  <cp:revision>132</cp:revision>
  <dcterms:created xsi:type="dcterms:W3CDTF">2017-11-07T02:54:43Z</dcterms:created>
  <dcterms:modified xsi:type="dcterms:W3CDTF">2018-08-02T01:57:56Z</dcterms:modified>
</cp:coreProperties>
</file>