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283" r:id="rId6"/>
    <p:sldId id="297" r:id="rId7"/>
    <p:sldId id="298" r:id="rId8"/>
    <p:sldId id="299" r:id="rId9"/>
    <p:sldId id="284" r:id="rId10"/>
    <p:sldId id="285" r:id="rId11"/>
    <p:sldId id="286" r:id="rId12"/>
    <p:sldId id="301" r:id="rId13"/>
    <p:sldId id="302" r:id="rId14"/>
    <p:sldId id="289" r:id="rId15"/>
    <p:sldId id="290" r:id="rId16"/>
    <p:sldId id="291" r:id="rId17"/>
    <p:sldId id="294" r:id="rId18"/>
    <p:sldId id="295" r:id="rId19"/>
    <p:sldId id="296" r:id="rId20"/>
    <p:sldId id="292" r:id="rId21"/>
    <p:sldId id="293" r:id="rId22"/>
    <p:sldId id="303" r:id="rId23"/>
    <p:sldId id="304" r:id="rId24"/>
    <p:sldId id="305" r:id="rId25"/>
    <p:sldId id="306" r:id="rId26"/>
    <p:sldId id="307" r:id="rId27"/>
    <p:sldId id="27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1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52386-74B6-4CA1-A511-01A3CB31D9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2010學校運動教練科學學術研討會</a:t>
            </a:r>
          </a:p>
        </p:txBody>
      </p:sp>
    </p:spTree>
    <p:extLst>
      <p:ext uri="{BB962C8B-B14F-4D97-AF65-F5344CB8AC3E}">
        <p14:creationId xmlns:p14="http://schemas.microsoft.com/office/powerpoint/2010/main" val="58895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5/8/2018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>
                <a:solidFill>
                  <a:srgbClr val="898989"/>
                </a:solidFill>
                <a:ea typeface="新細明體"/>
                <a:cs typeface=""/>
              </a:rPr>
              <a:t>訓練的基礎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02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D:\工作站\藝軒\jpg\01\圖1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5" y="1796523"/>
            <a:ext cx="8259215" cy="31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444607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5156462"/>
            <a:ext cx="738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/>
              <a:t>每次訓練均要求訓練至衰竭？</a:t>
            </a:r>
            <a:r>
              <a:rPr lang="en-US" altLang="zh-TW" sz="2400" dirty="0" smtClean="0"/>
              <a:t>No pain, no gain.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/>
              <a:t>過高頻率的訓練刺激，沒有足夠的時間恢復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6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D:\工作站\藝軒\jpg\01\圖1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1681"/>
            <a:ext cx="8306990" cy="21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444607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57200" y="1527797"/>
            <a:ext cx="7385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400" dirty="0" smtClean="0">
                <a:solidFill>
                  <a:srgbClr val="FF0000"/>
                </a:solidFill>
              </a:rPr>
              <a:t>Hard and Easy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2" descr="D:\工作站\藝軒\jpg\01\圖1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8" y="4477732"/>
            <a:ext cx="4192703" cy="1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工作站\藝軒\jpg\01\圖1.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69" y="4477732"/>
            <a:ext cx="4523858" cy="16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659118" y="6079851"/>
            <a:ext cx="85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Good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86578" y="6138600"/>
            <a:ext cx="85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Bad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4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運動時的能源</a:t>
            </a:r>
            <a:endParaRPr lang="zh-TW" altLang="en-US" dirty="0" smtClean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FF9900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無氧系統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(&lt;</a:t>
            </a:r>
            <a:r>
              <a:rPr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min)</a:t>
            </a:r>
            <a:endParaRPr lang="en-US" altLang="zh-TW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磷化物系統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(ATP-PC system; &lt; 10 sec)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 ATP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直接供能 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體內儲存量約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80~100 g)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anose="02020603050405020304" pitchFamily="18" charset="0"/>
              <a:buNone/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ATPase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anose="02020603050405020304" pitchFamily="18" charset="0"/>
              <a:buNone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ATP                    ADP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＋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Pi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＋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energy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 Phosphocreatine (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PCr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anose="02020603050405020304" pitchFamily="18" charset="0"/>
              <a:buNone/>
              <a:defRPr/>
            </a:pPr>
            <a:r>
              <a:rPr lang="en-US" altLang="zh-TW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</a:t>
            </a:r>
            <a:r>
              <a:rPr lang="en-US" altLang="zh-TW" sz="2400" b="1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Creatine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Kinase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Times New Roman" panose="02020603050405020304" pitchFamily="18" charset="0"/>
              <a:buNone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  <a:r>
              <a:rPr lang="en-US" altLang="zh-TW" sz="2400" b="1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PCr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＋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ADP                                   Cr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＋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ATP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 ADP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的縮合反應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</a:t>
            </a:r>
            <a:r>
              <a:rPr lang="en-US" altLang="zh-TW" sz="2400" b="1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Adenylate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Kinase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2ADP                                    ATP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＋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AMP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364582" y="3532695"/>
            <a:ext cx="12239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995417" y="4779488"/>
            <a:ext cx="23161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728618" y="6007427"/>
            <a:ext cx="23764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4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運動時的能源</a:t>
            </a:r>
            <a:endParaRPr lang="zh-TW" altLang="en-US" dirty="0" smtClean="0">
              <a:solidFill>
                <a:srgbClr val="FFFF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TW" alt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無氧系統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 min)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醣解系統</a:t>
            </a:r>
            <a:r>
              <a:rPr lang="en-US" altLang="zh-TW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(10~180 sec)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Carbohydrate → Pyruvate →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Lactate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l"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O</a:t>
            </a:r>
            <a:r>
              <a:rPr lang="en-US" altLang="zh-TW" sz="2400" b="1" baseline="-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deficiency</a:t>
            </a:r>
          </a:p>
          <a:p>
            <a:pPr eaLnBrk="1" hangingPunct="1">
              <a:defRPr/>
            </a:pP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  <a:defRPr/>
            </a:pPr>
            <a:r>
              <a:rPr lang="zh-TW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有氧系統</a:t>
            </a:r>
            <a:r>
              <a:rPr lang="en-US" altLang="zh-TW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(&gt; 3 min)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Carbohydrate, Protein, Fat → Acetyl CoA → ATP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O</a:t>
            </a:r>
            <a:r>
              <a:rPr lang="en-US" altLang="zh-TW" sz="2400" b="1" baseline="-30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availability</a:t>
            </a:r>
            <a:endParaRPr lang="en-US" altLang="zh-TW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3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D:\工作站\藝軒\jpg\01\圖1.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3" y="422637"/>
            <a:ext cx="6171415" cy="60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5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D:\工作站\藝軒\jpg\01\圖1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575"/>
            <a:ext cx="8839200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5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D:\工作站\藝軒\jpg\01\圖1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685800"/>
            <a:ext cx="7823200" cy="54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39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51478" y="6327382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3362" y="0"/>
            <a:ext cx="5325565" cy="625897"/>
            <a:chOff x="233362" y="0"/>
            <a:chExt cx="5325565" cy="625897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362" y="0"/>
              <a:ext cx="1600200" cy="625897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78725" y="159059"/>
              <a:ext cx="3780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FB8CD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106-107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9FB8CD">
                      <a:lumMod val="7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年度運動指導員培訓及職場輔導計畫</a:t>
              </a:r>
              <a:endPara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B8C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9" name="標題 5"/>
          <p:cNvSpPr>
            <a:spLocks noGrp="1"/>
          </p:cNvSpPr>
          <p:nvPr>
            <p:ph type="title"/>
          </p:nvPr>
        </p:nvSpPr>
        <p:spPr>
          <a:xfrm>
            <a:off x="467544" y="910907"/>
            <a:ext cx="8229600" cy="1143000"/>
          </a:xfrm>
        </p:spPr>
        <p:txBody>
          <a:bodyPr/>
          <a:lstStyle/>
          <a:p>
            <a:r>
              <a:rPr lang="zh-TW" altLang="en-US" sz="4000" dirty="0"/>
              <a:t>運動時的能源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598"/>
            <a:ext cx="8229600" cy="42381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/>
              <a:t>判斷</a:t>
            </a:r>
            <a:r>
              <a:rPr lang="zh-TW" altLang="en-US" sz="2800" b="1" dirty="0" smtClean="0"/>
              <a:t>有氧與無氧供能比例，都是依據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運動時間</a:t>
            </a:r>
            <a:r>
              <a:rPr lang="zh-TW" altLang="en-US" sz="2800" b="1" dirty="0" smtClean="0"/>
              <a:t>嗎？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網球</a:t>
            </a:r>
            <a:r>
              <a:rPr lang="zh-TW" altLang="en-US" sz="2800" b="1" dirty="0" smtClean="0"/>
              <a:t>較偏向於什麼能量系統？</a:t>
            </a: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TW" sz="2800" b="1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800" b="1" dirty="0" smtClean="0">
                <a:solidFill>
                  <a:srgbClr val="FF0000"/>
                </a:solidFill>
              </a:rPr>
              <a:t>足球</a:t>
            </a:r>
            <a:r>
              <a:rPr lang="zh-TW" altLang="en-US" sz="2800" b="1" dirty="0"/>
              <a:t>較偏向於什麼能量系統？</a:t>
            </a:r>
          </a:p>
        </p:txBody>
      </p:sp>
    </p:spTree>
    <p:extLst>
      <p:ext uri="{BB962C8B-B14F-4D97-AF65-F5344CB8AC3E}">
        <p14:creationId xmlns:p14="http://schemas.microsoft.com/office/powerpoint/2010/main" val="80782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Match Analysis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356" y="1365251"/>
            <a:ext cx="5184775" cy="4872037"/>
          </a:xfrm>
        </p:spPr>
      </p:pic>
      <p:sp>
        <p:nvSpPr>
          <p:cNvPr id="8196" name="文字方塊 2"/>
          <p:cNvSpPr txBox="1">
            <a:spLocks noChangeArrowheads="1"/>
          </p:cNvSpPr>
          <p:nvPr/>
        </p:nvSpPr>
        <p:spPr bwMode="auto">
          <a:xfrm>
            <a:off x="3127375" y="6237288"/>
            <a:ext cx="6016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Kovacs, M. S. (2007). </a:t>
            </a:r>
            <a:r>
              <a:rPr lang="en-US" altLang="zh-TW" sz="2000" b="1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Sports Medicine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b="1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(3), 189-198. </a:t>
            </a:r>
          </a:p>
        </p:txBody>
      </p:sp>
    </p:spTree>
    <p:extLst>
      <p:ext uri="{BB962C8B-B14F-4D97-AF65-F5344CB8AC3E}">
        <p14:creationId xmlns:p14="http://schemas.microsoft.com/office/powerpoint/2010/main" val="13475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74638"/>
            <a:ext cx="8435975" cy="1143000"/>
          </a:xfrm>
        </p:spPr>
        <p:txBody>
          <a:bodyPr/>
          <a:lstStyle/>
          <a:p>
            <a:pPr algn="ctr">
              <a:defRPr/>
            </a:pPr>
            <a:r>
              <a:rPr lang="en-US" altLang="zh-TW" sz="4000" dirty="0">
                <a:solidFill>
                  <a:schemeClr val="tx1"/>
                </a:solidFill>
                <a:latin typeface="Times New Roman" panose="02020603050405020304" pitchFamily="18" charset="0"/>
              </a:rPr>
              <a:t>Match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Analysis</a:t>
            </a:r>
            <a:endParaRPr lang="en-US" altLang="zh-TW" sz="4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a point</a:t>
            </a:r>
          </a:p>
          <a:p>
            <a:pPr lvl="1"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players, average length: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</a:p>
          <a:p>
            <a:pPr lvl="1"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Attacking players: 4.8 ± 0.4 sec</a:t>
            </a:r>
          </a:p>
          <a:p>
            <a:pPr lvl="1"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Whole-court players: 8.2 ± 1.2 sec (range: 6-11 sec)</a:t>
            </a:r>
          </a:p>
          <a:p>
            <a:pPr lvl="1"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players: 15.7 ± 3.5 sec</a:t>
            </a:r>
          </a:p>
          <a:p>
            <a:pPr>
              <a:defRPr/>
            </a:pPr>
            <a:endParaRPr lang="en-US" altLang="zh-TW" sz="2800" dirty="0"/>
          </a:p>
        </p:txBody>
      </p:sp>
      <p:sp>
        <p:nvSpPr>
          <p:cNvPr id="4" name="文字方塊 2"/>
          <p:cNvSpPr txBox="1">
            <a:spLocks noChangeArrowheads="1"/>
          </p:cNvSpPr>
          <p:nvPr/>
        </p:nvSpPr>
        <p:spPr bwMode="auto">
          <a:xfrm>
            <a:off x="2975074" y="5921371"/>
            <a:ext cx="60166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Kovacs, M. S. (2007). </a:t>
            </a:r>
            <a:r>
              <a:rPr lang="en-US" altLang="zh-TW" sz="2000" b="1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Sports Medicine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000" b="1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</a:rPr>
              <a:t>(3), 189-198. </a:t>
            </a:r>
          </a:p>
        </p:txBody>
      </p:sp>
    </p:spTree>
    <p:extLst>
      <p:ext uri="{BB962C8B-B14F-4D97-AF65-F5344CB8AC3E}">
        <p14:creationId xmlns:p14="http://schemas.microsoft.com/office/powerpoint/2010/main" val="177585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910101"/>
          </a:xfrm>
        </p:spPr>
        <p:txBody>
          <a:bodyPr/>
          <a:lstStyle/>
          <a:p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Folbrot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(1941)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最早提出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Hans </a:t>
            </a:r>
            <a:r>
              <a:rPr lang="en-US" altLang="zh-TW" sz="2800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Selye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(1956) 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稱之為一般適應症候群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(general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adaptation syndrome, GAS)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警覺反應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此時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感受到環境變化與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壓力、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fight or flight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適應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及抵抗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階段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此時漸漸抵抗與適應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外界壓力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，增加對壓力源的耐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衰竭階段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或過度的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壓力、造成抵抗力下降、進入耗盡期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3" descr="D:\工作站\藝軒\jpg\01\表1-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056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3" name="Picture 3" descr="D:\工作站\藝軒\jpg\01\表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9" y="165252"/>
            <a:ext cx="4949857" cy="60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85078" y="1381173"/>
            <a:ext cx="25244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800" b="1" dirty="0" smtClean="0"/>
              <a:t>許多書籍都會有類似表格，但是都不一樣？</a:t>
            </a:r>
            <a:endParaRPr lang="en-US" altLang="zh-TW" sz="28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TW" sz="2800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800" b="1" dirty="0" smtClean="0"/>
              <a:t>教練知道這些比例，有什麼幫助？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5756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2008-4-7 下午 12-38-41_000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9214" y="1329179"/>
            <a:ext cx="6426976" cy="47804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03575" y="6308725"/>
            <a:ext cx="575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Times New Roman" panose="02020603050405020304" pitchFamily="18" charset="0"/>
              </a:rPr>
              <a:t>Sharkey &amp; </a:t>
            </a:r>
            <a:r>
              <a:rPr lang="en-US" altLang="zh-TW" sz="1800" b="1" dirty="0" err="1">
                <a:latin typeface="Times New Roman" panose="02020603050405020304" pitchFamily="18" charset="0"/>
              </a:rPr>
              <a:t>Gaskill</a:t>
            </a:r>
            <a:r>
              <a:rPr lang="en-US" altLang="zh-TW" sz="1800" b="1" dirty="0">
                <a:latin typeface="Times New Roman" panose="02020603050405020304" pitchFamily="18" charset="0"/>
              </a:rPr>
              <a:t>. (2006). Sport Physiology for Coaches.</a:t>
            </a:r>
          </a:p>
        </p:txBody>
      </p:sp>
      <p:sp>
        <p:nvSpPr>
          <p:cNvPr id="5" name="標題 5"/>
          <p:cNvSpPr txBox="1">
            <a:spLocks/>
          </p:cNvSpPr>
          <p:nvPr/>
        </p:nvSpPr>
        <p:spPr>
          <a:xfrm>
            <a:off x="335568" y="345298"/>
            <a:ext cx="8229600" cy="90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32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  <a:cs typeface="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000" dirty="0" smtClean="0">
                <a:solidFill>
                  <a:schemeClr val="tx1"/>
                </a:solidFill>
              </a:rPr>
              <a:t>運動時的能源</a:t>
            </a:r>
            <a:endParaRPr lang="zh-TW" altLang="en-US" sz="4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1285" y="2705493"/>
            <a:ext cx="223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/>
              <a:t>乳酸濃度的高低，也可供判斷運動供能的比例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39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19209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LT1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未受過訓練者：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50-60%VO</a:t>
            </a:r>
            <a:r>
              <a:rPr lang="en-US" altLang="zh-TW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受過訓練者：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&gt;80%VO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優秀耐力運動員：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83-93%VO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LT2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；血乳酸堆積起點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(onset of lactate accumulation, OBLA)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受過訓練者：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90-93%VO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乳酸閾值</a:t>
            </a:r>
          </a:p>
        </p:txBody>
      </p:sp>
    </p:spTree>
    <p:extLst>
      <p:ext uri="{BB962C8B-B14F-4D97-AF65-F5344CB8AC3E}">
        <p14:creationId xmlns:p14="http://schemas.microsoft.com/office/powerpoint/2010/main" val="260693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High-Intensity Interval Training</a:t>
            </a:r>
            <a:endParaRPr lang="zh-TW" alt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32874"/>
            <a:ext cx="8229600" cy="506347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HIT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（高強度間歇訓練）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相對強度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、接近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sz="24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≥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90%VO</a:t>
            </a:r>
            <a:r>
              <a:rPr lang="en-US" altLang="zh-TW" sz="24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max, LT2)</a:t>
            </a:r>
          </a:p>
          <a:p>
            <a:pPr lvl="1" eaLnBrk="1" hangingPunct="1"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(4~24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堂訓練課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90%~130%VO</a:t>
            </a:r>
            <a:r>
              <a:rPr lang="en-US" altLang="zh-TW" sz="24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1-4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分鐘、組間休息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1-4.5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sz="24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LT: +5.5%~10%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4%~15%</a:t>
            </a:r>
          </a:p>
          <a:p>
            <a:pPr eaLnBrk="1" hangingPunct="1">
              <a:defRPr/>
            </a:pPr>
            <a:r>
              <a:rPr lang="en-US" altLang="zh-TW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SIT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（間歇衝刺訓練）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以全力衝刺至「衰竭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all-out effort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」的方式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秒溫蓋特衝刺 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(6~21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堂訓練課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4~10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組、組間休息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4~4.5 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VO</a:t>
            </a:r>
            <a:r>
              <a:rPr lang="en-US" altLang="zh-TW" sz="2400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max: +5.5%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10%</a:t>
            </a:r>
            <a:endParaRPr lang="zh-TW" altLang="en-US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0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28" y="367645"/>
            <a:ext cx="6011197" cy="5966480"/>
          </a:xfrm>
        </p:spPr>
      </p:pic>
      <p:sp>
        <p:nvSpPr>
          <p:cNvPr id="20483" name="文字方塊 6"/>
          <p:cNvSpPr txBox="1">
            <a:spLocks noChangeArrowheads="1"/>
          </p:cNvSpPr>
          <p:nvPr/>
        </p:nvSpPr>
        <p:spPr bwMode="auto">
          <a:xfrm>
            <a:off x="3348038" y="6372225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鄭景峰（</a:t>
            </a:r>
            <a:r>
              <a:rPr lang="en-US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r>
              <a:rPr lang="zh-TW" altLang="zh-TW" sz="1800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中華體育季刊，</a:t>
            </a:r>
            <a:r>
              <a:rPr lang="en-US" altLang="zh-TW" sz="1800" b="1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</a:t>
            </a:r>
            <a:r>
              <a:rPr lang="en-US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18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8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052513"/>
            <a:ext cx="8137525" cy="5089525"/>
          </a:xfrm>
        </p:spPr>
      </p:pic>
      <p:sp>
        <p:nvSpPr>
          <p:cNvPr id="21507" name="文字方塊 4"/>
          <p:cNvSpPr txBox="1">
            <a:spLocks noChangeArrowheads="1"/>
          </p:cNvSpPr>
          <p:nvPr/>
        </p:nvSpPr>
        <p:spPr bwMode="auto">
          <a:xfrm>
            <a:off x="3404599" y="6249676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Garamond" panose="02020404030301010803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鄭景峰（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r>
              <a:rPr lang="zh-TW" altLang="zh-TW" sz="18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中華體育季刊，</a:t>
            </a:r>
            <a:r>
              <a:rPr lang="en-US" altLang="zh-TW" sz="18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r>
            <a:r>
              <a:rPr lang="zh-TW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峰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</a:t>
            </a:r>
            <a:r>
              <a:rPr lang="zh-TW" altLang="zh-TW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(2006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 descr="D:\工作站\藝軒\jpg\01\圖1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4" y="1358246"/>
            <a:ext cx="8586788" cy="4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19493" y="416042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一般適應症候群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558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D:\工作站\藝軒\jpg\01\圖1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3" y="1874592"/>
            <a:ext cx="87630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337846" y="3544479"/>
            <a:ext cx="99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rgbClr val="FF0000"/>
                </a:solidFill>
              </a:rPr>
              <a:t>h</a:t>
            </a:r>
            <a:r>
              <a:rPr lang="en-US" altLang="zh-TW" dirty="0" err="1" smtClean="0">
                <a:solidFill>
                  <a:srgbClr val="FF0000"/>
                </a:solidFill>
              </a:rPr>
              <a:t>rs</a:t>
            </a:r>
            <a:r>
              <a:rPr lang="en-US" altLang="zh-TW" dirty="0" smtClean="0">
                <a:solidFill>
                  <a:srgbClr val="FF0000"/>
                </a:solidFill>
              </a:rPr>
              <a:t>/days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81393" y="576723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35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3" descr="D:\工作站\藝軒\jpg\01\圖1.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9" y="1068194"/>
            <a:ext cx="7295561" cy="53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smtClean="0"/>
              <a:t>超補償循環週期與適應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38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階段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(1-2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中樞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周邊疲勞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神經肌肉的活化降低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血清素濃度增加、心理疲勞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降低鈣離子的釋放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能源物質耗盡：肝醣、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乳酸堆積（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堆積）、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堆積（鈣離子釋放與敏感度）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（延遲性肌肉酸痛）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863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0372"/>
            <a:ext cx="8229600" cy="903711"/>
          </a:xfrm>
        </p:spPr>
        <p:txBody>
          <a:bodyPr/>
          <a:lstStyle/>
          <a:p>
            <a:r>
              <a:rPr lang="zh-TW" altLang="en-US" dirty="0"/>
              <a:t>超補償循環週期與適應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0002" y="952108"/>
            <a:ext cx="8403996" cy="5401558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階段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(24-48 </a:t>
            </a:r>
            <a:r>
              <a:rPr lang="en-US" altLang="zh-TW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能源物質的恢復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儲存量：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分鐘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PCr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儲存量：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分鐘（極高強度時需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分鐘）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牽張縮短循環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(stretch shortening cycle, SSC)</a:t>
            </a: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肌肉活性與收縮力：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小時內、完全恢復可能需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肌肉肝醣：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20-24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運動後過攝氧量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(excess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postexercise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oxygen consumption, EPOC)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24-38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小時，依據運動類型與強度而定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阻力訓練後，蛋白質合成速率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運動後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小時：約提升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運動後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小時：約提升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109%</a:t>
            </a: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回到基準值：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3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超補償循環週期與適應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階段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(36-72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力量輸出、肌肉酸痛：運動後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心理：自信心增加、充滿活力、正面思考等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肝醣儲存量完全恢復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階段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(3-7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若沒有接受訓練刺激，超補償的益處便會開始衰退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D:\工作站\藝軒\jpg\01\圖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80388"/>
            <a:ext cx="84328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444607"/>
            <a:ext cx="8229600" cy="1143000"/>
          </a:xfrm>
          <a:prstGeom prst="rect">
            <a:avLst/>
          </a:prstGeom>
        </p:spPr>
        <p:txBody>
          <a:bodyPr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defRPr>
            </a:lvl1pPr>
          </a:lstStyle>
          <a:p>
            <a:r>
              <a:rPr lang="zh-TW" altLang="en-US" dirty="0" smtClean="0"/>
              <a:t>超補償循環週期與適應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457200" y="5090474"/>
            <a:ext cx="738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/>
              <a:t>訓練期的訓練間隔可能不超過</a:t>
            </a:r>
            <a:r>
              <a:rPr lang="en-US" altLang="zh-TW" sz="2400" dirty="0" smtClean="0"/>
              <a:t>24</a:t>
            </a:r>
            <a:r>
              <a:rPr lang="zh-TW" altLang="en-US" sz="2400" dirty="0" smtClean="0"/>
              <a:t>小時，超補償現象出現前，便需接受下一個刺激</a:t>
            </a:r>
            <a:endParaRPr lang="en-US" altLang="zh-TW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sz="2400" dirty="0" smtClean="0"/>
              <a:t>有效監控訓練，避免疲勞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9026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1453</TotalTime>
  <Words>1015</Words>
  <Application>Microsoft Office PowerPoint</Application>
  <PresentationFormat>如螢幕大小 (4:3)</PresentationFormat>
  <Paragraphs>125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運動訓練學</vt:lpstr>
      <vt:lpstr>超補償循環週期與適應</vt:lpstr>
      <vt:lpstr>PowerPoint 簡報</vt:lpstr>
      <vt:lpstr>PowerPoint 簡報</vt:lpstr>
      <vt:lpstr>PowerPoint 簡報</vt:lpstr>
      <vt:lpstr>超補償循環週期與適應</vt:lpstr>
      <vt:lpstr>超補償循環週期與適應</vt:lpstr>
      <vt:lpstr>超補償循環週期與適應</vt:lpstr>
      <vt:lpstr>PowerPoint 簡報</vt:lpstr>
      <vt:lpstr>PowerPoint 簡報</vt:lpstr>
      <vt:lpstr>PowerPoint 簡報</vt:lpstr>
      <vt:lpstr>運動時的能源</vt:lpstr>
      <vt:lpstr>運動時的能源</vt:lpstr>
      <vt:lpstr>PowerPoint 簡報</vt:lpstr>
      <vt:lpstr>PowerPoint 簡報</vt:lpstr>
      <vt:lpstr>PowerPoint 簡報</vt:lpstr>
      <vt:lpstr>運動時的能源</vt:lpstr>
      <vt:lpstr>Match Analysis</vt:lpstr>
      <vt:lpstr>Match Analysis</vt:lpstr>
      <vt:lpstr>PowerPoint 簡報</vt:lpstr>
      <vt:lpstr>PowerPoint 簡報</vt:lpstr>
      <vt:lpstr>PowerPoint 簡報</vt:lpstr>
      <vt:lpstr>乳酸閾值</vt:lpstr>
      <vt:lpstr>High-Intensity Interval Training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64</cp:revision>
  <dcterms:created xsi:type="dcterms:W3CDTF">2017-11-07T02:54:43Z</dcterms:created>
  <dcterms:modified xsi:type="dcterms:W3CDTF">2018-05-08T04:59:28Z</dcterms:modified>
</cp:coreProperties>
</file>