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4" r:id="rId13"/>
    <p:sldId id="269" r:id="rId14"/>
    <p:sldId id="270" r:id="rId15"/>
    <p:sldId id="271" r:id="rId16"/>
    <p:sldId id="273" r:id="rId17"/>
    <p:sldId id="277" r:id="rId18"/>
    <p:sldId id="275" r:id="rId19"/>
    <p:sldId id="276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 autoAdjust="0"/>
    <p:restoredTop sz="90679" autoAdjust="0"/>
  </p:normalViewPr>
  <p:slideViewPr>
    <p:cSldViewPr snapToGrid="0" snapToObjects="1">
      <p:cViewPr varScale="1">
        <p:scale>
          <a:sx n="118" d="100"/>
          <a:sy n="118" d="100"/>
        </p:scale>
        <p:origin x="150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/>
              <a:t>女性參與奧運會項目與人數情形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女性運動種類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工作表1!$A$2:$A$7</c:f>
              <c:strCache>
                <c:ptCount val="6"/>
                <c:pt idx="0">
                  <c:v>Moscow 1980</c:v>
                </c:pt>
                <c:pt idx="1">
                  <c:v>Los Angeles 1984</c:v>
                </c:pt>
                <c:pt idx="2">
                  <c:v>Seoul 1988</c:v>
                </c:pt>
                <c:pt idx="3">
                  <c:v>Barcelona 1992</c:v>
                </c:pt>
                <c:pt idx="4">
                  <c:v>Atlanta 1996</c:v>
                </c:pt>
                <c:pt idx="5">
                  <c:v>Sydney 2000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24.0</c:v>
                </c:pt>
                <c:pt idx="1">
                  <c:v>28.0</c:v>
                </c:pt>
                <c:pt idx="2">
                  <c:v>30.0</c:v>
                </c:pt>
                <c:pt idx="3">
                  <c:v>33.0</c:v>
                </c:pt>
                <c:pt idx="4">
                  <c:v>35.0</c:v>
                </c:pt>
                <c:pt idx="5">
                  <c:v>40.0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5F-40DA-9893-64CCEA173102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女性參與人數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工作表1!$A$2:$A$7</c:f>
              <c:strCache>
                <c:ptCount val="6"/>
                <c:pt idx="0">
                  <c:v>Moscow 1980</c:v>
                </c:pt>
                <c:pt idx="1">
                  <c:v>Los Angeles 1984</c:v>
                </c:pt>
                <c:pt idx="2">
                  <c:v>Seoul 1988</c:v>
                </c:pt>
                <c:pt idx="3">
                  <c:v>Barcelona 1992</c:v>
                </c:pt>
                <c:pt idx="4">
                  <c:v>Atlanta 1996</c:v>
                </c:pt>
                <c:pt idx="5">
                  <c:v>Sydney 2000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21.0</c:v>
                </c:pt>
                <c:pt idx="1">
                  <c:v>23.0</c:v>
                </c:pt>
                <c:pt idx="2">
                  <c:v>25.0</c:v>
                </c:pt>
                <c:pt idx="3">
                  <c:v>28.0</c:v>
                </c:pt>
                <c:pt idx="4">
                  <c:v>28.0</c:v>
                </c:pt>
                <c:pt idx="5">
                  <c:v>38.0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5F-40DA-9893-64CCEA173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7110384"/>
        <c:axId val="-2128962544"/>
      </c:lineChart>
      <c:catAx>
        <c:axId val="-212711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2128962544"/>
        <c:crosses val="autoZero"/>
        <c:auto val="1"/>
        <c:lblAlgn val="ctr"/>
        <c:lblOffset val="100"/>
        <c:noMultiLvlLbl val="0"/>
      </c:catAx>
      <c:valAx>
        <c:axId val="-2128962544"/>
        <c:scaling>
          <c:orientation val="minMax"/>
          <c:max val="50.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212711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/>
              <a:t>美國參與運動之性別與比例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男性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工作表1!$A$2:$A$17</c:f>
              <c:strCache>
                <c:ptCount val="16"/>
                <c:pt idx="0">
                  <c:v>有氧運動</c:v>
                </c:pt>
                <c:pt idx="1">
                  <c:v>棒球</c:v>
                </c:pt>
                <c:pt idx="2">
                  <c:v>籃球</c:v>
                </c:pt>
                <c:pt idx="3">
                  <c:v>保齡球</c:v>
                </c:pt>
                <c:pt idx="4">
                  <c:v>走路運動</c:v>
                </c:pt>
                <c:pt idx="5">
                  <c:v>器材運動</c:v>
                </c:pt>
                <c:pt idx="6">
                  <c:v>高爾夫</c:v>
                </c:pt>
                <c:pt idx="7">
                  <c:v>足球</c:v>
                </c:pt>
                <c:pt idx="8">
                  <c:v>壘球</c:v>
                </c:pt>
                <c:pt idx="9">
                  <c:v>游泳</c:v>
                </c:pt>
                <c:pt idx="10">
                  <c:v>網球</c:v>
                </c:pt>
                <c:pt idx="11">
                  <c:v>排球</c:v>
                </c:pt>
                <c:pt idx="12">
                  <c:v>冰上曲棍球</c:v>
                </c:pt>
                <c:pt idx="13">
                  <c:v>滑雪</c:v>
                </c:pt>
                <c:pt idx="14">
                  <c:v>太極、瑜珈</c:v>
                </c:pt>
                <c:pt idx="15">
                  <c:v>俱樂部運動</c:v>
                </c:pt>
              </c:strCache>
            </c:strRef>
          </c:cat>
          <c:val>
            <c:numRef>
              <c:f>工作表1!$B$2:$B$17</c:f>
              <c:numCache>
                <c:formatCode>General</c:formatCode>
                <c:ptCount val="16"/>
                <c:pt idx="0">
                  <c:v>26.2</c:v>
                </c:pt>
                <c:pt idx="1">
                  <c:v>77.9</c:v>
                </c:pt>
                <c:pt idx="2">
                  <c:v>68.8</c:v>
                </c:pt>
                <c:pt idx="3">
                  <c:v>51.3</c:v>
                </c:pt>
                <c:pt idx="4">
                  <c:v>38.2</c:v>
                </c:pt>
                <c:pt idx="5">
                  <c:v>46.3</c:v>
                </c:pt>
                <c:pt idx="6">
                  <c:v>76.6</c:v>
                </c:pt>
                <c:pt idx="7">
                  <c:v>58.3</c:v>
                </c:pt>
                <c:pt idx="8">
                  <c:v>48.2</c:v>
                </c:pt>
                <c:pt idx="9">
                  <c:v>46.4</c:v>
                </c:pt>
                <c:pt idx="10">
                  <c:v>47.1</c:v>
                </c:pt>
                <c:pt idx="11">
                  <c:v>41.5</c:v>
                </c:pt>
                <c:pt idx="12">
                  <c:v>75.2</c:v>
                </c:pt>
                <c:pt idx="13">
                  <c:v>55.6</c:v>
                </c:pt>
                <c:pt idx="14">
                  <c:v>12.8</c:v>
                </c:pt>
                <c:pt idx="15">
                  <c:v>44.1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51-4729-8043-C6855994F36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女性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工作表1!$A$2:$A$17</c:f>
              <c:strCache>
                <c:ptCount val="16"/>
                <c:pt idx="0">
                  <c:v>有氧運動</c:v>
                </c:pt>
                <c:pt idx="1">
                  <c:v>棒球</c:v>
                </c:pt>
                <c:pt idx="2">
                  <c:v>籃球</c:v>
                </c:pt>
                <c:pt idx="3">
                  <c:v>保齡球</c:v>
                </c:pt>
                <c:pt idx="4">
                  <c:v>走路運動</c:v>
                </c:pt>
                <c:pt idx="5">
                  <c:v>器材運動</c:v>
                </c:pt>
                <c:pt idx="6">
                  <c:v>高爾夫</c:v>
                </c:pt>
                <c:pt idx="7">
                  <c:v>足球</c:v>
                </c:pt>
                <c:pt idx="8">
                  <c:v>壘球</c:v>
                </c:pt>
                <c:pt idx="9">
                  <c:v>游泳</c:v>
                </c:pt>
                <c:pt idx="10">
                  <c:v>網球</c:v>
                </c:pt>
                <c:pt idx="11">
                  <c:v>排球</c:v>
                </c:pt>
                <c:pt idx="12">
                  <c:v>冰上曲棍球</c:v>
                </c:pt>
                <c:pt idx="13">
                  <c:v>滑雪</c:v>
                </c:pt>
                <c:pt idx="14">
                  <c:v>太極、瑜珈</c:v>
                </c:pt>
                <c:pt idx="15">
                  <c:v>俱樂部運動</c:v>
                </c:pt>
              </c:strCache>
            </c:strRef>
          </c:cat>
          <c:val>
            <c:numRef>
              <c:f>工作表1!$C$2:$C$17</c:f>
              <c:numCache>
                <c:formatCode>General</c:formatCode>
                <c:ptCount val="16"/>
                <c:pt idx="0">
                  <c:v>73.8</c:v>
                </c:pt>
                <c:pt idx="1">
                  <c:v>22.1</c:v>
                </c:pt>
                <c:pt idx="2">
                  <c:v>31.2</c:v>
                </c:pt>
                <c:pt idx="3">
                  <c:v>48.7</c:v>
                </c:pt>
                <c:pt idx="4">
                  <c:v>61.8</c:v>
                </c:pt>
                <c:pt idx="5">
                  <c:v>53.7</c:v>
                </c:pt>
                <c:pt idx="6">
                  <c:v>23.4</c:v>
                </c:pt>
                <c:pt idx="7">
                  <c:v>41.7</c:v>
                </c:pt>
                <c:pt idx="8">
                  <c:v>51.8</c:v>
                </c:pt>
                <c:pt idx="9">
                  <c:v>53.6</c:v>
                </c:pt>
                <c:pt idx="10">
                  <c:v>52.9</c:v>
                </c:pt>
                <c:pt idx="11">
                  <c:v>58.5</c:v>
                </c:pt>
                <c:pt idx="12">
                  <c:v>24.8</c:v>
                </c:pt>
                <c:pt idx="13">
                  <c:v>44.4</c:v>
                </c:pt>
                <c:pt idx="14">
                  <c:v>87.2</c:v>
                </c:pt>
                <c:pt idx="15">
                  <c:v>55.9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51-4729-8043-C6855994F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8612144"/>
        <c:axId val="2138636736"/>
      </c:barChart>
      <c:catAx>
        <c:axId val="213861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38636736"/>
        <c:crosses val="autoZero"/>
        <c:auto val="1"/>
        <c:lblAlgn val="ctr"/>
        <c:lblOffset val="100"/>
        <c:noMultiLvlLbl val="0"/>
      </c:catAx>
      <c:valAx>
        <c:axId val="2138636736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3861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F8C4A-5CD9-6445-93C5-A21939BFDD0E}" type="datetimeFigureOut">
              <a:rPr kumimoji="1" lang="zh-TW" altLang="en-US" smtClean="0"/>
              <a:t>2018/7/1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704E2-7FE2-6B47-A9B1-182A2E3E6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535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5618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56338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8853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523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168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745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950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5417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756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2104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443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04E2-7FE2-6B47-A9B1-182A2E3E61EE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0990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4DDCE7F4-86F4-479D-B566-21F443C3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41D1AF4F-EA94-4180-B03A-E4DD52C5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A220FA5-E6E2-4ADB-BA5F-5D37570CAAC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4E48074A-0274-4CD7-83F9-693861ED90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AD9F8B3-6052-46BB-A34D-2A6300F7A7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B24D540-1A8B-114E-9797-DD5254607DBE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52C2F11-F89C-498A-9D3F-61A88B7687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2CD317D-13D2-42E6-B877-DFBCC8348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E3149CE-FF63-4B9C-902F-5D04E847B5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81087E8B-2A95-40F3-9837-42C8B783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196A0B58-ABE2-41CC-AE1C-B48CF3EF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E6F76CF-4A77-4982-A100-7614670C5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DAE474B-E34B-4DB2-8D2C-28D3B15361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3535303-7098-46ED-8E3F-C2E7DD46C1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C497F99-7752-7D44-BC45-BF2344D62D39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7EC9D63-A1C8-4F5F-B201-9C0C88B9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10396BD-ACC4-4636-9833-6AE379BB95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BAFB97A-2356-478F-AA7B-62770B99E0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7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1F378848-4416-4BE9-AA41-DF5DBA5A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E3F1280B-A510-42EE-ACB7-4300D94F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8A249DBC-7FBA-45FB-968F-F030BFF99E5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A38511CE-2575-4985-BCE2-24AC525EEBC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468B33B-7800-4D58-8443-1FE85272A6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8D0D382-F719-164E-8E2A-E94879BC809B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A91AB96-C49B-449C-833C-643BCE021F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5EBA5D8-214A-4E42-9CC3-A686506B3B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FC6988F-8CB5-4E8D-8194-3BABA44E1E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C68458DB-34C2-4B49-B110-BC8A52C6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936B3C95-D7C0-4E0B-93C9-AAC6969C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84BF02F-FCFC-49B4-896E-F6BB347BE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7A00B19-7D14-414E-8497-E64FB1A3E1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0B090E2-C23E-45C3-B87D-88C307DB55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5D67D0E-AFCA-DC46-B3C2-DBF05E11BF77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38E6F95-EB4E-4E42-8515-189F632B2C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6FCE347-BCE6-4E83-8718-221019EBCD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ECE3F86-B6ED-4AAD-ABB2-DECD00EBF3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B3755B0C-2699-4063-BFE2-DE185681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5362FB08-AC44-4061-AFF3-B82162C8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32A7B92-1F65-4F26-8AF5-EF18098E1C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625EBCE-0ED6-46FE-BEC9-70F737F7D8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2F50B2A-010A-48ED-823E-8841F28B38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D1324FA-AC8B-3843-AA3D-63EDE38F5767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9A4BCF6-4914-41DF-97F4-965DFEF4E5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949F642-0C27-4FD1-A1C5-37A6EF1557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020A85D-204E-4FFF-8DD5-30F9851E11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xmlns="" id="{48387A25-631A-4617-92C4-F63A3E86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95D37CE0-0213-4AA2-BCD9-32365C74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3A51C5F-16A4-4BB3-BEE3-47F3736CA6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F16D9B5-B276-46EF-AFF1-323830CCFF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11B7794-8849-4727-B347-48F8EECE7DD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05B349A-C59A-4D10-A9D6-EC3CA7415B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6885F2C-E56D-D445-9F6A-6A28029A285A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BAFBCC6-9758-456A-98C5-37BCF7B042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7ABD3F6-C038-4346-8E6E-A54E54173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80698CD-1859-4572-AD55-54CDDB6C87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4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PC\Downloads\教育部logo991006-1.png">
            <a:extLst>
              <a:ext uri="{FF2B5EF4-FFF2-40B4-BE49-F238E27FC236}">
                <a16:creationId xmlns:a16="http://schemas.microsoft.com/office/drawing/2014/main" xmlns="" id="{CA7DB41E-512E-45C2-8AC9-6B574DD4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8B251052-67D9-414C-AC66-BF74EC77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8136CC-1FAC-4847-BD1D-4500878C0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D207D36-CC97-4B81-8D48-69F7F0EBB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ADBEDE40-2687-4611-ABB6-18BC2ACFCCE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338D9A26-D5CC-4DE2-BC1C-E705F15349B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16392358-649C-4DC2-95E8-07B4B599328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4EAB876A-A342-442B-8E37-F0B1FAD516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96F51DD-F765-DA4C-A137-E9C8690737E4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73B91603-A6C4-4934-9849-E91F3BD165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557EC2AA-881B-4D2A-9F2E-1171BC742A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160AB84-31A0-4DE3-ACE9-3FAB59694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PC\Downloads\教育部logo991006-1.png">
            <a:extLst>
              <a:ext uri="{FF2B5EF4-FFF2-40B4-BE49-F238E27FC236}">
                <a16:creationId xmlns:a16="http://schemas.microsoft.com/office/drawing/2014/main" xmlns="" id="{9C025174-9103-4602-B8DC-68E23946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194F6A3E-B2EB-4145-B270-65333ECB60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AF1DD1C-0CA2-44A0-A146-1246CBB58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CF4D4840-C4D9-4100-9DF1-C588BE2616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9473B0C-F7EC-A94D-9BA3-EF3887DCA007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6BCEC56F-E468-48C6-8108-C6845CB3A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4241F976-A8F1-468B-B273-86E9E48D9C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0108A94-483C-4A1A-8715-123F934BBB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PC\Downloads\教育部logo991006-1.png">
            <a:extLst>
              <a:ext uri="{FF2B5EF4-FFF2-40B4-BE49-F238E27FC236}">
                <a16:creationId xmlns:a16="http://schemas.microsoft.com/office/drawing/2014/main" xmlns="" id="{55772E3F-FA37-415F-B4EB-A7AD0AA5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BC805DB8-5C12-44C3-952A-80582D6374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E7D11D90-673F-4AEE-BF9E-4EE39331E1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F7CECA2-521A-C64E-813C-ADA671A6ED18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E08C0245-51D9-466C-B165-D00AC7C5CD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DD5799-032E-4670-BBED-637193F24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14C753B-55BE-4FB9-864A-82E3E93593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xmlns="" id="{8810FC3E-62A5-4CF7-A837-9FD51AFF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EBFB7CD7-557B-49B3-9E59-056F084E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F5870A6-4EDA-466E-AED3-2479263BF3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4BFDF45-8F6E-41FB-8197-3F34B74C57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68A001F-0FE9-4BB7-A668-65E807DF17D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FFA2372-1CFD-4404-BCCB-05201FF08F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0191284-9F79-634C-ACF1-75B11703BA43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C950F3E3-76D9-40F5-8874-5A1D379626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F622D66-19E1-44AD-A21D-5642E6E8B4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EE2A1E8-9201-479D-8271-90A2BBEA5E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4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xmlns="" id="{26E60E8E-DF00-4441-A8D7-047D535B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86868FCB-0974-4E5D-BC9E-7AB42663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38543F-41AA-4537-8036-B8B930D36E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E2D56FF5-D07C-457B-9645-7320D100D48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AB4880D-6FD0-4D24-ACF4-4D2D27925CF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32A6FFE-2643-496A-B93A-58850B442F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4003FA2-7439-BE44-B994-31D914BA22BD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95421A71-5A41-41E5-A37E-D851A0BE95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4C43EA6-A93C-4FEC-81FA-6D696B8A24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9A9A51D-D4BF-4E97-97F9-A89BEB0DFD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5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9F78509A-2842-4C60-B2EC-865143C50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D240657-314A-4EE3-B69C-047093124A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66C13D3-9298-40A4-A52B-5E97C75101B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E8F1D913-8886-6C4E-B164-80AC6B4EAAEB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186C0C6-F514-4A20-9190-D2493A39D11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6C1FDEE-4BEB-4914-8AAE-03611FFC2EA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6FDD3D73-3D11-48CE-BBE3-1036B0D0241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C2312091-E7C7-456F-8976-63A4A4093DF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7F0DAC8-9536-4FA7-8A69-3BD63E0351D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arch.books.com.tw/search/query/cat/all/key/Toril+Moi/adv_author/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tiff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6867A2C-4807-47AC-B418-B7B42B47B1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運動與性別</a:t>
            </a:r>
            <a:endParaRPr 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7C0A779F-1B1C-452B-BADD-CD715D31E4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吳忠誼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90B8A990-9C07-40A0-B7D8-C1B399DD31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D70F472B-E2CD-49B4-9070-5F6C3A3919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xmlns="" id="{A56C88B1-FFEB-4BC0-9600-27617B0AE662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21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E3149CE-FF63-4B9C-902F-5D04E847B57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二、女性主義的發展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9048" y="1600200"/>
            <a:ext cx="4582274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女性主義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重要的思想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生態主義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代表人物：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Francoise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D'Eaubonne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從大規模災變反思女性被男性的剝奪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察覺並拆解意識形態，性別、種族、階級、人類中心思想等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02" y="2160434"/>
            <a:ext cx="2517882" cy="367804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1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二、女性主義的發展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3289" y="1600200"/>
            <a:ext cx="5157627" cy="4525959"/>
          </a:xfrm>
        </p:spPr>
        <p:txBody>
          <a:bodyPr/>
          <a:lstStyle/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女性主義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重要的思想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後現代主義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代表人物：</a:t>
            </a:r>
            <a:r>
              <a:rPr lang="fr-FR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Hélène </a:t>
            </a:r>
            <a:r>
              <a:rPr lang="fr-FR" altLang="zh-TW" sz="22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Cixous</a:t>
            </a:r>
            <a:r>
              <a:rPr lang="fr-FR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, </a:t>
            </a:r>
            <a:r>
              <a:rPr lang="en-US" altLang="zh-TW" sz="22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Luce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 </a:t>
            </a:r>
            <a:r>
              <a:rPr lang="en-US" altLang="zh-TW" sz="22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Irigaray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, Julia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Kristeva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等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去中心化的思考，多元對立與差異的考量</a:t>
            </a:r>
            <a:endParaRPr kumimoji="1"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重新肯定女性特質與性別差異</a:t>
            </a:r>
            <a:endParaRPr kumimoji="1"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打破二元對立的思考（男</a:t>
            </a:r>
            <a:r>
              <a:rPr kumimoji="1"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/</a:t>
            </a:r>
            <a:r>
              <a:rPr kumimoji="1"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女，陰</a:t>
            </a:r>
            <a:r>
              <a:rPr kumimoji="1"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/</a:t>
            </a:r>
            <a:r>
              <a:rPr kumimoji="1"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陽等），鬆動男性價值體系</a:t>
            </a:r>
            <a:endParaRPr kumimoji="1"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更多元、更開放、更尊重</a:t>
            </a:r>
            <a:endParaRPr kumimoji="1"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33" y="2051076"/>
            <a:ext cx="2578813" cy="38682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54" y="2691830"/>
            <a:ext cx="3616123" cy="27855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54" y="2691830"/>
            <a:ext cx="3614886" cy="278554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98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三、性別認同、意識與酷兒理論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7127" y="1600200"/>
            <a:ext cx="5178175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性別認同</a:t>
            </a:r>
            <a:r>
              <a:rPr kumimoji="1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kumimoji="1"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gender identity</a:t>
            </a:r>
            <a:r>
              <a:rPr kumimoji="1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kumimoji="1"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自我對性別上的認同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社會性或生物性的觀點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標籤化、穩定性與持續性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男性、女性、中性</a:t>
            </a:r>
            <a:r>
              <a:rPr kumimoji="1" lang="mr-IN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……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順性別與跨性別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性傾向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在親密情感與情慾層面被不同性別吸引的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認同感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異性戀、同性戀、雙性戀等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44" y="2165471"/>
            <a:ext cx="2937510" cy="39606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44" y="2165471"/>
            <a:ext cx="2937510" cy="39606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43" y="2179214"/>
            <a:ext cx="2937511" cy="3946945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6854" y="1415266"/>
            <a:ext cx="8157681" cy="4112231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性別意識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kumimoji="1"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gender consciousness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對性別認定、權力不滿、體制的選擇集體行動的認識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性別察覺</a:t>
            </a:r>
            <a:endParaRPr kumimoji="1"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作為發展的根基</a:t>
            </a:r>
            <a:endParaRPr kumimoji="1"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女性或男性意識</a:t>
            </a:r>
            <a:endParaRPr kumimoji="1"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認識男女中的相互的權利與責任關係</a:t>
            </a:r>
            <a:endParaRPr kumimoji="1"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女性主義或反女性主義意識</a:t>
            </a:r>
            <a:endParaRPr kumimoji="1"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是一種意識型態</a:t>
            </a:r>
            <a:endParaRPr kumimoji="1"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挑戰或防衛</a:t>
            </a:r>
            <a:endParaRPr kumimoji="1"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30802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三、性別認同、意識與酷兒理論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1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6854" y="1273802"/>
            <a:ext cx="5003515" cy="4112231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性解放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知識上破除迷信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政治上達到平等與民主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身體自主權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酷兒理論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性別認同與性傾向都是由社會或文化建構的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Judith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Butler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的影響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質疑異性戀正常化的有效性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性別流動：超越身份的身份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30802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三、性別認同、意識與酷兒理論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69" y="2743200"/>
            <a:ext cx="3619613" cy="22911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47" y="2110796"/>
            <a:ext cx="2268349" cy="341670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四、當代運動與性別的關係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社會氛圍的質疑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對女性身體的謬論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女性參與運動有害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生理期與運動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懷孕與運動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運動世界建構的男性主體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社會文化的鼓勵與激賞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教育與媒體的催化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女性男性化的預想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展演能力的差距</a:t>
            </a:r>
            <a:endParaRPr kumimoji="1"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69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四、當代運動與性別的關係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831422"/>
          </a:xfrm>
        </p:spPr>
        <p:txBody>
          <a:bodyPr/>
          <a:lstStyle/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社會氛圍的質疑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對女性身體的謬論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女性參與運動有害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生理期與運動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懷孕與運動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運動世界建構的男性主體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社會文化的鼓勵與激賞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教育與媒體的催化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女性男性化的預想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展演能力的差距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運動與男子氣概的連結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20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四、當代運動與性別的關係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4690153" cy="4831422"/>
          </a:xfrm>
        </p:spPr>
        <p:txBody>
          <a:bodyPr/>
          <a:lstStyle/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競技運動的差別待遇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奧運賽事的參與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獎金（男生普遍較高）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溫布頓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2007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年開始男女獎金一致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運動團體或組織的領導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運動教練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謝玉娟首位女性接任中華籃球隊總教練（</a:t>
            </a:r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2018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）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3" y="2383605"/>
            <a:ext cx="1962364" cy="25942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17" y="2383605"/>
            <a:ext cx="1905825" cy="25942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65" y="2383605"/>
            <a:ext cx="3876377" cy="260379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0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438644"/>
              </p:ext>
            </p:extLst>
          </p:nvPr>
        </p:nvGraphicFramePr>
        <p:xfrm>
          <a:off x="678094" y="1458930"/>
          <a:ext cx="7859731" cy="454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385280" y="141076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四、當代運動與性別的關係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0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版面配置區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995033"/>
              </p:ext>
            </p:extLst>
          </p:nvPr>
        </p:nvGraphicFramePr>
        <p:xfrm>
          <a:off x="413538" y="2034283"/>
          <a:ext cx="8273262" cy="404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四、當代運動與性別的關係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9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FB7763F-777F-4C57-855F-B7A5DC6696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運動與性別～第一部分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939AFC3E-728F-4212-9C8E-7D86A822B7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03532" y="2276515"/>
            <a:ext cx="7257376" cy="3363998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一、性別的建構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二、女性主義的發展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kern="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三、性別認同、意識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與酷兒理論</a:t>
            </a:r>
            <a:endParaRPr lang="en-US" altLang="zh-TW" kern="1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kern="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四、當代運動與性別的關係</a:t>
            </a:r>
            <a:endParaRPr lang="en-US" altLang="zh-TW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charset="0"/>
            </a:endParaRPr>
          </a:p>
          <a:p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791D71BF-8F96-4DFA-8979-3392927AF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AD1DCB2D-BA42-47F3-81E2-DEA16E98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E3149CE-FF63-4B9C-902F-5D04E847B579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060022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女性主義與女權運動抬頭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做自己身體的主人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女性參與運動比例提高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106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年規律運動比率：男生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85.7%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，女生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85%(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較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103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年提升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5%)</a:t>
            </a: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領導階層的逐漸提升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競技運動地位的平權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endParaRPr kumimoji="1" lang="zh-TW" altLang="en-US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四、當代運動與性別的關係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73" y="2106202"/>
            <a:ext cx="2699811" cy="370383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5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40"/>
          </a:xfrm>
        </p:spPr>
        <p:txBody>
          <a:bodyPr/>
          <a:lstStyle/>
          <a:p>
            <a:r>
              <a:rPr kumimoji="1" lang="zh-TW" altLang="en-US" dirty="0" smtClean="0"/>
              <a:t>參考文獻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4462" y="960440"/>
            <a:ext cx="8616461" cy="522934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Hoffman . S.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(2013). Introduction to kinesiology. Human Kinetics.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王奕婷（譯）（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2005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）。性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文本政治：女性主義文學理論。（</a:t>
            </a:r>
            <a:r>
              <a:rPr lang="sk-SK" altLang="zh-TW" sz="16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tooltip="Toril Moi"/>
              </a:rPr>
              <a:t> </a:t>
            </a:r>
            <a:r>
              <a:rPr lang="sk-SK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Toril</a:t>
            </a:r>
            <a:r>
              <a:rPr lang="sk-SK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sk-SK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Moi</a:t>
            </a:r>
            <a:r>
              <a:rPr lang="sk-SK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2002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王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瑞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香（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1997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）。基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進女性主義”， 女性主義理論與流派，顧燕翎編，頁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105-138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。台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北：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女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書店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何定照（譯）（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2007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）。像女孩那樣丟球：論女性身體經驗。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台北市：商周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Iris Marion 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Young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2005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朱崇儀（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）。伊瑞葛來：堅持性別差異的哲學。台北：國立台灣大學。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林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芳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玫（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1997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）。自由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主義女性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主義，女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性主義理論與流派，顧燕翎編，頁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1-26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台北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女書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店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邱瑞鑾（譯）（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）。第二性。台北市：貓頭鷹。（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Simone de Beauvoir,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1949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/>
              <a:t>陳益</a:t>
            </a:r>
            <a:r>
              <a:rPr lang="zh-TW" altLang="en-US" sz="1600" dirty="0" smtClean="0"/>
              <a:t>祥（</a:t>
            </a:r>
            <a:r>
              <a:rPr lang="en-US" altLang="zh-TW" sz="1600" dirty="0" smtClean="0"/>
              <a:t>1999</a:t>
            </a:r>
            <a:r>
              <a:rPr lang="zh-TW" altLang="en-US" sz="1600" dirty="0" smtClean="0"/>
              <a:t>）。</a:t>
            </a:r>
            <a:r>
              <a:rPr lang="zh-TW" altLang="en-US" sz="1600" dirty="0"/>
              <a:t>運動世界中的性別刻板印象。國民教育，</a:t>
            </a:r>
            <a:r>
              <a:rPr lang="en-US" altLang="zh-TW" sz="1600" dirty="0"/>
              <a:t>39(5)</a:t>
            </a:r>
            <a:r>
              <a:rPr lang="zh-TW" altLang="en-US" sz="1600" dirty="0"/>
              <a:t>，</a:t>
            </a:r>
            <a:r>
              <a:rPr lang="en-US" altLang="zh-TW" sz="1600" dirty="0"/>
              <a:t>46-50</a:t>
            </a:r>
            <a:r>
              <a:rPr lang="zh-TW" altLang="en-US" sz="1600" dirty="0"/>
              <a:t>。 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 smtClean="0"/>
              <a:t>畢恆達（</a:t>
            </a:r>
            <a:r>
              <a:rPr lang="en-US" altLang="zh-TW" sz="1600" dirty="0" smtClean="0"/>
              <a:t>2000b</a:t>
            </a:r>
            <a:r>
              <a:rPr lang="zh-TW" altLang="en-US" sz="1600" dirty="0" smtClean="0"/>
              <a:t>）。</a:t>
            </a:r>
            <a:r>
              <a:rPr lang="zh-TW" altLang="en-US" sz="1600" dirty="0"/>
              <a:t>走入歧途的男性氣概養成過程。兩性平等教育季刊，</a:t>
            </a:r>
            <a:r>
              <a:rPr lang="en-US" altLang="zh-TW" sz="1600" dirty="0"/>
              <a:t>12</a:t>
            </a:r>
            <a:r>
              <a:rPr lang="zh-TW" altLang="en-US" sz="1600" dirty="0"/>
              <a:t>，</a:t>
            </a:r>
            <a:r>
              <a:rPr lang="en-US" altLang="zh-TW" sz="1600" dirty="0"/>
              <a:t>44-46</a:t>
            </a:r>
            <a:r>
              <a:rPr lang="zh-TW" altLang="en-US" sz="1600" dirty="0"/>
              <a:t>。 </a:t>
            </a:r>
            <a:endParaRPr lang="en-US" altLang="zh-TW" sz="1600" dirty="0"/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 smtClean="0"/>
              <a:t>畢恆達（</a:t>
            </a:r>
            <a:r>
              <a:rPr lang="en-US" altLang="zh-TW" sz="1600" dirty="0" smtClean="0"/>
              <a:t>2004</a:t>
            </a:r>
            <a:r>
              <a:rPr lang="zh-TW" altLang="en-US" sz="1600" dirty="0" smtClean="0"/>
              <a:t>）。</a:t>
            </a:r>
            <a:r>
              <a:rPr lang="zh-TW" altLang="en-US" sz="1600" dirty="0"/>
              <a:t>空間就是性別。台北</a:t>
            </a:r>
            <a:r>
              <a:rPr lang="en-US" altLang="zh-TW" sz="1600" dirty="0"/>
              <a:t>:</a:t>
            </a:r>
            <a:r>
              <a:rPr lang="zh-TW" altLang="en-US" sz="1600" dirty="0"/>
              <a:t>心靈工坊。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淑玲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(1997)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。烏托邦社會主義／馬克斯主義女性主義，</a:t>
            </a:r>
            <a:r>
              <a:rPr lang="zh-TW" altLang="en-US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女性主義理論與流派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，顧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燕翎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編，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27-70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。台北：女書店。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劉亞蘭（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2008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）。平等與差異：漫遊女性主義。台北：三民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TW" altLang="en-US" sz="1600" dirty="0"/>
              <a:t>附註：</a:t>
            </a:r>
            <a:r>
              <a:rPr lang="en-US" altLang="zh-TW" sz="1600" dirty="0"/>
              <a:t>PPT</a:t>
            </a:r>
            <a:r>
              <a:rPr lang="zh-TW" altLang="en-US" sz="1600" dirty="0"/>
              <a:t>中相關圖片皆透過</a:t>
            </a:r>
            <a:r>
              <a:rPr lang="en-US" altLang="zh-TW" sz="1600" dirty="0"/>
              <a:t>Google</a:t>
            </a:r>
            <a:r>
              <a:rPr lang="zh-TW" altLang="en-US" sz="1600" dirty="0"/>
              <a:t>搜尋獲得（</a:t>
            </a:r>
            <a:r>
              <a:rPr lang="en-US" altLang="zh-TW" sz="1600" dirty="0"/>
              <a:t>2018.6.10</a:t>
            </a:r>
            <a:r>
              <a:rPr lang="zh-TW" altLang="en-US" sz="1600" dirty="0"/>
              <a:t>搜尋）</a:t>
            </a:r>
            <a:endParaRPr lang="zh-TW" altLang="zh-TW" sz="1600" dirty="0"/>
          </a:p>
          <a:p>
            <a:pPr marL="0" indent="0">
              <a:buNone/>
            </a:pP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1800" b="1" dirty="0">
              <a:latin typeface="Kaiti TC" charset="-120"/>
              <a:ea typeface="Kaiti TC" charset="-120"/>
              <a:cs typeface="Kaiti TC" charset="-120"/>
            </a:endParaRPr>
          </a:p>
          <a:p>
            <a:pPr marL="0" indent="0">
              <a:buNone/>
            </a:pPr>
            <a:endParaRPr lang="zh-TW" altLang="en-US" sz="1800" b="1" dirty="0"/>
          </a:p>
          <a:p>
            <a:pPr marL="0" indent="0">
              <a:buNone/>
            </a:pPr>
            <a:endParaRPr lang="zh-TW" altLang="zh-TW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kumimoji="1" lang="zh-TW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8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FDE8352-1CD4-4EBA-B695-96AF53D96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一、性別的建構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C80DCF9-3E28-439F-BE99-2C7D1AF77B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生物性別（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Sex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是遺傳和生物觀點來分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以性器官為區辨依據（解剖或生理觀點）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是先天的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男女性差異的認定（雄性與雌性）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骨骼或肌肉上及其改善空間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能量使用、肺活量和血液循環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心理和個性差異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3"/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33C1346-1F77-4AB2-B88B-E007FF4D8E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6652" y="1600200"/>
            <a:ext cx="4751797" cy="4525959"/>
          </a:xfrm>
        </p:spPr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社會性別（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Gender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是社會或文化影響的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以社會或文化的期待為認定依據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是建構的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男女性的論調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社會或文化認定的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陽剛與陰柔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男性運動：足球、拳擊、舉重等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女性運動：國標舞、啦啦隊、瑜珈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中性運動：網球、羽球、排球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marL="457200" lvl="1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（上述運動分類取自陳益祥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(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1999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)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DFDE8352-1CD4-4EBA-B695-96AF53D96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一、性別的建構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42" y="2441376"/>
            <a:ext cx="3498351" cy="28050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42" y="2441376"/>
            <a:ext cx="3498351" cy="27791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642" y="2458167"/>
            <a:ext cx="3498351" cy="280124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92" y="1600200"/>
            <a:ext cx="2821449" cy="429263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42" y="2458168"/>
            <a:ext cx="3498351" cy="281804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40" y="2443275"/>
            <a:ext cx="3498351" cy="2834832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二、女性主義的發展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女性主義發展的三階段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第一波女性主義：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1900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年前後，女性意識逐漸喚醒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第二波女性主義：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1960~1980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年代，婦女解放運動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第三波女性主義：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90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年代之後，在建構與建構之間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二、女性主義的發展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564" y="1600200"/>
            <a:ext cx="5085708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女性主義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重要的思想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自由主義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代表人物：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Mary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Wollstonecraft,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Margaret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Fuller,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John Stuart 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Mill,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Betty Friedan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習俗與教育造成男女不平等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理性的人，在理性的原則下男女追求個人自由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天賦人權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爭取立法保障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30" y="2288379"/>
            <a:ext cx="2578100" cy="314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72" y="2288379"/>
            <a:ext cx="3149600" cy="31496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72" y="2288379"/>
            <a:ext cx="3149600" cy="31496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72" y="2288380"/>
            <a:ext cx="3221502" cy="314960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3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二、女性主義的發展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9048" y="1600200"/>
            <a:ext cx="4582274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女性主義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重要的思想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社會主義與馬克思主義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代表人物：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Charles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Fourier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兩性在知識、權力及財富上應當平等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改造整體社會、政治與經濟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男性為主的宰制世界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28" y="1859623"/>
            <a:ext cx="3107455" cy="385794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67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二、女性主義的發展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9048" y="1600200"/>
            <a:ext cx="4582274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女性主義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重要的思想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存在主義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代表人物：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Simone de Beauvoir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第二性與女性他者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女人是被形塑的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透過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覺察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自身處境，改變現況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6" y="2074385"/>
            <a:ext cx="2864921" cy="357758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6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二、女性主義的發展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9048" y="1600200"/>
            <a:ext cx="4582274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女性主義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重要的思想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激進主義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代表人物：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Germaine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Greer, Kate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charset="0"/>
              </a:rPr>
              <a:t>Millett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找出女性受壓迫的根源，並將之根除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種族、經驗與政治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-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父權制度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82" y="2280959"/>
            <a:ext cx="3053606" cy="31644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83" y="2280960"/>
            <a:ext cx="3053606" cy="316444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9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8213</TotalTime>
  <Words>1277</Words>
  <Application>Microsoft Macintosh PowerPoint</Application>
  <PresentationFormat>如螢幕大小 (4:3)</PresentationFormat>
  <Paragraphs>206</Paragraphs>
  <Slides>21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Calibri</vt:lpstr>
      <vt:lpstr>KaiTi</vt:lpstr>
      <vt:lpstr>Kaiti TC</vt:lpstr>
      <vt:lpstr>Times New Roman</vt:lpstr>
      <vt:lpstr>新細明體</vt:lpstr>
      <vt:lpstr>標楷體</vt:lpstr>
      <vt:lpstr>Arial</vt:lpstr>
      <vt:lpstr>課程名稱</vt:lpstr>
      <vt:lpstr>運動與性別</vt:lpstr>
      <vt:lpstr>運動與性別～第一部分</vt:lpstr>
      <vt:lpstr>一、性別的建構</vt:lpstr>
      <vt:lpstr>一、性別的建構</vt:lpstr>
      <vt:lpstr>二、女性主義的發展</vt:lpstr>
      <vt:lpstr>二、女性主義的發展</vt:lpstr>
      <vt:lpstr>二、女性主義的發展</vt:lpstr>
      <vt:lpstr>二、女性主義的發展</vt:lpstr>
      <vt:lpstr>二、女性主義的發展</vt:lpstr>
      <vt:lpstr>二、女性主義的發展</vt:lpstr>
      <vt:lpstr>二、女性主義的發展</vt:lpstr>
      <vt:lpstr>三、性別認同、意識與酷兒理論</vt:lpstr>
      <vt:lpstr>三、性別認同、意識與酷兒理論</vt:lpstr>
      <vt:lpstr>三、性別認同、意識與酷兒理論</vt:lpstr>
      <vt:lpstr>四、當代運動與性別的關係</vt:lpstr>
      <vt:lpstr>四、當代運動與性別的關係</vt:lpstr>
      <vt:lpstr>四、當代運動與性別的關係</vt:lpstr>
      <vt:lpstr>四、當代運動與性別的關係</vt:lpstr>
      <vt:lpstr>四、當代運動與性別的關係</vt:lpstr>
      <vt:lpstr>四、當代運動與性別的關係</vt:lpstr>
      <vt:lpstr>參考文獻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Microsoft Office 使用者</cp:lastModifiedBy>
  <cp:revision>59</cp:revision>
  <dcterms:created xsi:type="dcterms:W3CDTF">2017-11-07T02:54:43Z</dcterms:created>
  <dcterms:modified xsi:type="dcterms:W3CDTF">2018-07-01T04:12:22Z</dcterms:modified>
</cp:coreProperties>
</file>