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tiff" ContentType="image/tiff"/>
  <Default Extension="xlsx" ContentType="application/vnd.openxmlformats-officedocument.spreadsheetml.sheet"/>
  <Default Extension="rels" ContentType="application/vnd.openxmlformats-package.relationships+xml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1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5" r:id="rId9"/>
    <p:sldId id="266" r:id="rId10"/>
    <p:sldId id="267" r:id="rId11"/>
    <p:sldId id="268" r:id="rId12"/>
    <p:sldId id="264" r:id="rId13"/>
    <p:sldId id="269" r:id="rId14"/>
    <p:sldId id="270" r:id="rId15"/>
    <p:sldId id="271" r:id="rId16"/>
    <p:sldId id="273" r:id="rId17"/>
    <p:sldId id="277" r:id="rId18"/>
    <p:sldId id="275" r:id="rId19"/>
    <p:sldId id="276" r:id="rId20"/>
    <p:sldId id="274" r:id="rId21"/>
    <p:sldId id="278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730" autoAdjust="0"/>
    <p:restoredTop sz="90679" autoAdjust="0"/>
  </p:normalViewPr>
  <p:slideViewPr>
    <p:cSldViewPr snapToGrid="0" snapToObjects="1">
      <p:cViewPr varScale="1">
        <p:scale>
          <a:sx n="118" d="100"/>
          <a:sy n="118" d="100"/>
        </p:scale>
        <p:origin x="1504" y="20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microsoft.com/office/2011/relationships/chartStyle" Target="style1.xml"/><Relationship Id="rId2" Type="http://schemas.microsoft.com/office/2011/relationships/chartColorStyle" Target="colors1.xml"/><Relationship Id="rId3" Type="http://schemas.openxmlformats.org/officeDocument/2006/relationships/package" Target="../embeddings/Microsoft_Excel____1.xlsx"/></Relationships>
</file>

<file path=ppt/charts/_rels/chart2.xml.rels><?xml version="1.0" encoding="UTF-8" standalone="yes"?>
<Relationships xmlns="http://schemas.openxmlformats.org/package/2006/relationships"><Relationship Id="rId1" Type="http://schemas.microsoft.com/office/2011/relationships/chartStyle" Target="style2.xml"/><Relationship Id="rId2" Type="http://schemas.microsoft.com/office/2011/relationships/chartColorStyle" Target="colors2.xml"/><Relationship Id="rId3" Type="http://schemas.openxmlformats.org/officeDocument/2006/relationships/package" Target="../embeddings/Microsoft_Excel____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zh-TW"/>
              <a:t>女性參與奧運會項目與人數情形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zh-TW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工作表1!$B$1</c:f>
              <c:strCache>
                <c:ptCount val="1"/>
                <c:pt idx="0">
                  <c:v>女性運動種類</c:v>
                </c:pt>
              </c:strCache>
            </c:strRef>
          </c:tx>
          <c:spPr>
            <a:ln w="34925" cap="rnd">
              <a:solidFill>
                <a:schemeClr val="accent1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cat>
            <c:strRef>
              <c:f>工作表1!$A$2:$A$7</c:f>
              <c:strCache>
                <c:ptCount val="6"/>
                <c:pt idx="0">
                  <c:v>Moscow 1980</c:v>
                </c:pt>
                <c:pt idx="1">
                  <c:v>Los Angeles 1984</c:v>
                </c:pt>
                <c:pt idx="2">
                  <c:v>Seoul 1988</c:v>
                </c:pt>
                <c:pt idx="3">
                  <c:v>Barcelona 1992</c:v>
                </c:pt>
                <c:pt idx="4">
                  <c:v>Atlanta 1996</c:v>
                </c:pt>
                <c:pt idx="5">
                  <c:v>Sydney 2000</c:v>
                </c:pt>
              </c:strCache>
            </c:strRef>
          </c:cat>
          <c:val>
            <c:numRef>
              <c:f>工作表1!$B$2:$B$7</c:f>
              <c:numCache>
                <c:formatCode>General</c:formatCode>
                <c:ptCount val="6"/>
                <c:pt idx="0">
                  <c:v>24.0</c:v>
                </c:pt>
                <c:pt idx="1">
                  <c:v>28.0</c:v>
                </c:pt>
                <c:pt idx="2">
                  <c:v>30.0</c:v>
                </c:pt>
                <c:pt idx="3">
                  <c:v>33.0</c:v>
                </c:pt>
                <c:pt idx="4">
                  <c:v>35.0</c:v>
                </c:pt>
                <c:pt idx="5">
                  <c:v>40.0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B85F-40DA-9893-64CCEA173102}"/>
            </c:ext>
          </c:extLst>
        </c:ser>
        <c:ser>
          <c:idx val="1"/>
          <c:order val="1"/>
          <c:tx>
            <c:strRef>
              <c:f>工作表1!$C$1</c:f>
              <c:strCache>
                <c:ptCount val="1"/>
                <c:pt idx="0">
                  <c:v>女性參與人數</c:v>
                </c:pt>
              </c:strCache>
            </c:strRef>
          </c:tx>
          <c:spPr>
            <a:ln w="34925" cap="rnd">
              <a:solidFill>
                <a:schemeClr val="accent2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cat>
            <c:strRef>
              <c:f>工作表1!$A$2:$A$7</c:f>
              <c:strCache>
                <c:ptCount val="6"/>
                <c:pt idx="0">
                  <c:v>Moscow 1980</c:v>
                </c:pt>
                <c:pt idx="1">
                  <c:v>Los Angeles 1984</c:v>
                </c:pt>
                <c:pt idx="2">
                  <c:v>Seoul 1988</c:v>
                </c:pt>
                <c:pt idx="3">
                  <c:v>Barcelona 1992</c:v>
                </c:pt>
                <c:pt idx="4">
                  <c:v>Atlanta 1996</c:v>
                </c:pt>
                <c:pt idx="5">
                  <c:v>Sydney 2000</c:v>
                </c:pt>
              </c:strCache>
            </c:strRef>
          </c:cat>
          <c:val>
            <c:numRef>
              <c:f>工作表1!$C$2:$C$7</c:f>
              <c:numCache>
                <c:formatCode>General</c:formatCode>
                <c:ptCount val="6"/>
                <c:pt idx="0">
                  <c:v>21.0</c:v>
                </c:pt>
                <c:pt idx="1">
                  <c:v>23.0</c:v>
                </c:pt>
                <c:pt idx="2">
                  <c:v>25.0</c:v>
                </c:pt>
                <c:pt idx="3">
                  <c:v>28.0</c:v>
                </c:pt>
                <c:pt idx="4">
                  <c:v>28.0</c:v>
                </c:pt>
                <c:pt idx="5">
                  <c:v>38.0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B85F-40DA-9893-64CCEA17310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-2127110384"/>
        <c:axId val="-2128962544"/>
      </c:lineChart>
      <c:catAx>
        <c:axId val="-2127110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lt1">
                <a:lumMod val="95000"/>
                <a:alpha val="1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-2128962544"/>
        <c:crosses val="autoZero"/>
        <c:auto val="1"/>
        <c:lblAlgn val="ctr"/>
        <c:lblOffset val="100"/>
        <c:noMultiLvlLbl val="0"/>
      </c:catAx>
      <c:valAx>
        <c:axId val="-2128962544"/>
        <c:scaling>
          <c:orientation val="minMax"/>
          <c:max val="50.0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-21271103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zh-TW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zh-TW"/>
              <a:t>美國參與運動之性別與比例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zh-TW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工作表1!$B$1</c:f>
              <c:strCache>
                <c:ptCount val="1"/>
                <c:pt idx="0">
                  <c:v>男性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工作表1!$A$2:$A$17</c:f>
              <c:strCache>
                <c:ptCount val="16"/>
                <c:pt idx="0">
                  <c:v>有氧運動</c:v>
                </c:pt>
                <c:pt idx="1">
                  <c:v>棒球</c:v>
                </c:pt>
                <c:pt idx="2">
                  <c:v>籃球</c:v>
                </c:pt>
                <c:pt idx="3">
                  <c:v>保齡球</c:v>
                </c:pt>
                <c:pt idx="4">
                  <c:v>走路運動</c:v>
                </c:pt>
                <c:pt idx="5">
                  <c:v>器材運動</c:v>
                </c:pt>
                <c:pt idx="6">
                  <c:v>高爾夫</c:v>
                </c:pt>
                <c:pt idx="7">
                  <c:v>足球</c:v>
                </c:pt>
                <c:pt idx="8">
                  <c:v>壘球</c:v>
                </c:pt>
                <c:pt idx="9">
                  <c:v>游泳</c:v>
                </c:pt>
                <c:pt idx="10">
                  <c:v>網球</c:v>
                </c:pt>
                <c:pt idx="11">
                  <c:v>排球</c:v>
                </c:pt>
                <c:pt idx="12">
                  <c:v>冰上曲棍球</c:v>
                </c:pt>
                <c:pt idx="13">
                  <c:v>滑雪</c:v>
                </c:pt>
                <c:pt idx="14">
                  <c:v>太極、瑜珈</c:v>
                </c:pt>
                <c:pt idx="15">
                  <c:v>俱樂部運動</c:v>
                </c:pt>
              </c:strCache>
            </c:strRef>
          </c:cat>
          <c:val>
            <c:numRef>
              <c:f>工作表1!$B$2:$B$17</c:f>
              <c:numCache>
                <c:formatCode>General</c:formatCode>
                <c:ptCount val="16"/>
                <c:pt idx="0">
                  <c:v>26.2</c:v>
                </c:pt>
                <c:pt idx="1">
                  <c:v>77.9</c:v>
                </c:pt>
                <c:pt idx="2">
                  <c:v>68.8</c:v>
                </c:pt>
                <c:pt idx="3">
                  <c:v>51.3</c:v>
                </c:pt>
                <c:pt idx="4">
                  <c:v>38.2</c:v>
                </c:pt>
                <c:pt idx="5">
                  <c:v>46.3</c:v>
                </c:pt>
                <c:pt idx="6">
                  <c:v>76.6</c:v>
                </c:pt>
                <c:pt idx="7">
                  <c:v>58.3</c:v>
                </c:pt>
                <c:pt idx="8">
                  <c:v>48.2</c:v>
                </c:pt>
                <c:pt idx="9">
                  <c:v>46.4</c:v>
                </c:pt>
                <c:pt idx="10">
                  <c:v>47.1</c:v>
                </c:pt>
                <c:pt idx="11">
                  <c:v>41.5</c:v>
                </c:pt>
                <c:pt idx="12">
                  <c:v>75.2</c:v>
                </c:pt>
                <c:pt idx="13">
                  <c:v>55.6</c:v>
                </c:pt>
                <c:pt idx="14">
                  <c:v>12.8</c:v>
                </c:pt>
                <c:pt idx="15">
                  <c:v>44.1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751-4729-8043-C6855994F36D}"/>
            </c:ext>
          </c:extLst>
        </c:ser>
        <c:ser>
          <c:idx val="1"/>
          <c:order val="1"/>
          <c:tx>
            <c:strRef>
              <c:f>工作表1!$C$1</c:f>
              <c:strCache>
                <c:ptCount val="1"/>
                <c:pt idx="0">
                  <c:v>女性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工作表1!$A$2:$A$17</c:f>
              <c:strCache>
                <c:ptCount val="16"/>
                <c:pt idx="0">
                  <c:v>有氧運動</c:v>
                </c:pt>
                <c:pt idx="1">
                  <c:v>棒球</c:v>
                </c:pt>
                <c:pt idx="2">
                  <c:v>籃球</c:v>
                </c:pt>
                <c:pt idx="3">
                  <c:v>保齡球</c:v>
                </c:pt>
                <c:pt idx="4">
                  <c:v>走路運動</c:v>
                </c:pt>
                <c:pt idx="5">
                  <c:v>器材運動</c:v>
                </c:pt>
                <c:pt idx="6">
                  <c:v>高爾夫</c:v>
                </c:pt>
                <c:pt idx="7">
                  <c:v>足球</c:v>
                </c:pt>
                <c:pt idx="8">
                  <c:v>壘球</c:v>
                </c:pt>
                <c:pt idx="9">
                  <c:v>游泳</c:v>
                </c:pt>
                <c:pt idx="10">
                  <c:v>網球</c:v>
                </c:pt>
                <c:pt idx="11">
                  <c:v>排球</c:v>
                </c:pt>
                <c:pt idx="12">
                  <c:v>冰上曲棍球</c:v>
                </c:pt>
                <c:pt idx="13">
                  <c:v>滑雪</c:v>
                </c:pt>
                <c:pt idx="14">
                  <c:v>太極、瑜珈</c:v>
                </c:pt>
                <c:pt idx="15">
                  <c:v>俱樂部運動</c:v>
                </c:pt>
              </c:strCache>
            </c:strRef>
          </c:cat>
          <c:val>
            <c:numRef>
              <c:f>工作表1!$C$2:$C$17</c:f>
              <c:numCache>
                <c:formatCode>General</c:formatCode>
                <c:ptCount val="16"/>
                <c:pt idx="0">
                  <c:v>73.8</c:v>
                </c:pt>
                <c:pt idx="1">
                  <c:v>22.1</c:v>
                </c:pt>
                <c:pt idx="2">
                  <c:v>31.2</c:v>
                </c:pt>
                <c:pt idx="3">
                  <c:v>48.7</c:v>
                </c:pt>
                <c:pt idx="4">
                  <c:v>61.8</c:v>
                </c:pt>
                <c:pt idx="5">
                  <c:v>53.7</c:v>
                </c:pt>
                <c:pt idx="6">
                  <c:v>23.4</c:v>
                </c:pt>
                <c:pt idx="7">
                  <c:v>41.7</c:v>
                </c:pt>
                <c:pt idx="8">
                  <c:v>51.8</c:v>
                </c:pt>
                <c:pt idx="9">
                  <c:v>53.6</c:v>
                </c:pt>
                <c:pt idx="10">
                  <c:v>52.9</c:v>
                </c:pt>
                <c:pt idx="11">
                  <c:v>58.5</c:v>
                </c:pt>
                <c:pt idx="12">
                  <c:v>24.8</c:v>
                </c:pt>
                <c:pt idx="13">
                  <c:v>44.4</c:v>
                </c:pt>
                <c:pt idx="14">
                  <c:v>87.2</c:v>
                </c:pt>
                <c:pt idx="15">
                  <c:v>55.9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3751-4729-8043-C6855994F3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2138612144"/>
        <c:axId val="2138636736"/>
      </c:barChart>
      <c:catAx>
        <c:axId val="21386121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2138636736"/>
        <c:crosses val="autoZero"/>
        <c:auto val="1"/>
        <c:lblAlgn val="ctr"/>
        <c:lblOffset val="100"/>
        <c:noMultiLvlLbl val="0"/>
      </c:catAx>
      <c:valAx>
        <c:axId val="2138636736"/>
        <c:scaling>
          <c:orientation val="minMax"/>
          <c:max val="100.0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21386121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zh-TW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33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9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lt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lt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AF8C4A-5CD9-6445-93C5-A21939BFDD0E}" type="datetimeFigureOut">
              <a:rPr kumimoji="1" lang="zh-TW" altLang="en-US" smtClean="0"/>
              <a:t>2018/7/1</a:t>
            </a:fld>
            <a:endParaRPr kumimoji="1"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C704E2-7FE2-6B47-A9B1-182A2E3E61EE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0953579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C704E2-7FE2-6B47-A9B1-182A2E3E61EE}" type="slidenum">
              <a:rPr kumimoji="1" lang="zh-TW" altLang="en-US" smtClean="0"/>
              <a:t>1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5256181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zh-TW" dirty="0" smtClean="0"/>
          </a:p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C704E2-7FE2-6B47-A9B1-182A2E3E61EE}" type="slidenum">
              <a:rPr kumimoji="1" lang="zh-TW" altLang="en-US" smtClean="0"/>
              <a:t>14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2563380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C704E2-7FE2-6B47-A9B1-182A2E3E61EE}" type="slidenum">
              <a:rPr kumimoji="1" lang="zh-TW" altLang="en-US" smtClean="0"/>
              <a:t>19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0488535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C704E2-7FE2-6B47-A9B1-182A2E3E61EE}" type="slidenum">
              <a:rPr kumimoji="1" lang="zh-TW" altLang="en-US" smtClean="0"/>
              <a:t>20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652320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C704E2-7FE2-6B47-A9B1-182A2E3E61EE}" type="slidenum">
              <a:rPr kumimoji="1" lang="zh-TW" altLang="en-US" smtClean="0"/>
              <a:t>4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4516805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C704E2-7FE2-6B47-A9B1-182A2E3E61EE}" type="slidenum">
              <a:rPr kumimoji="1" lang="zh-TW" altLang="en-US" smtClean="0"/>
              <a:t>5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5274532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C704E2-7FE2-6B47-A9B1-182A2E3E61EE}" type="slidenum">
              <a:rPr kumimoji="1" lang="zh-TW" altLang="en-US" smtClean="0"/>
              <a:t>6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9895086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C704E2-7FE2-6B47-A9B1-182A2E3E61EE}" type="slidenum">
              <a:rPr kumimoji="1" lang="zh-TW" altLang="en-US" smtClean="0"/>
              <a:t>7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5541732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C704E2-7FE2-6B47-A9B1-182A2E3E61EE}" type="slidenum">
              <a:rPr kumimoji="1" lang="zh-TW" altLang="en-US" smtClean="0"/>
              <a:t>8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2775631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C704E2-7FE2-6B47-A9B1-182A2E3E61EE}" type="slidenum">
              <a:rPr kumimoji="1" lang="zh-TW" altLang="en-US" smtClean="0"/>
              <a:t>9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9921041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C704E2-7FE2-6B47-A9B1-182A2E3E61EE}" type="slidenum">
              <a:rPr kumimoji="1" lang="zh-TW" altLang="en-US" smtClean="0"/>
              <a:t>10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1144386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C704E2-7FE2-6B47-A9B1-182A2E3E61EE}" type="slidenum">
              <a:rPr kumimoji="1" lang="zh-TW" altLang="en-US" smtClean="0"/>
              <a:t>11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0099096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xmlns="" id="{4DDCE7F4-86F4-479D-B566-21F443C3F77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41D1AF4F-EA94-4180-B03A-E4DD52C53BE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0A220FA5-E6E2-4ADB-BA5F-5D37570CAACF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xmlns="" id="{4E48074A-0274-4CD7-83F9-693861ED901C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4AD9F8B3-6052-46BB-A34D-2A6300F7A7F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DB24D540-1A8B-114E-9797-DD5254607DBE}" type="datetime1">
              <a:rPr lang="zh-TW" altLang="en-US" smtClean="0"/>
              <a:t>2018/7/1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652C2F11-F89C-498A-9D3F-61A88B7687E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72CD317D-13D2-42E6-B877-DFBCC834845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FE3149CE-FF63-4B9C-902F-5D04E847B57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4862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xmlns="" id="{81087E8B-2A95-40F3-9837-42C8B78312B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196A0B58-ABE2-41CC-AE1C-B48CF3EF4DA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7E6F76CF-4A77-4982-A100-7614670C51D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xmlns="" id="{FDAE474B-E34B-4DB2-8D2C-28D3B153616B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5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73535303-7098-46ED-8E3F-C2E7DD46C1F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AC497F99-7752-7D44-BC45-BF2344D62D39}" type="datetime1">
              <a:rPr lang="zh-TW" altLang="en-US" smtClean="0"/>
              <a:t>2018/7/1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17EC9D63-A1C8-4F5F-B201-9C0C88B9BAB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E10396BD-ACC4-4636-9833-6AE379BB950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4BAFB97A-2356-478F-AA7B-62770B99E00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3799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xmlns="" id="{1F378848-4416-4BE9-AA41-DF5DBA5ADD8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E3F1280B-A510-42EE-ACB7-4300D94FF8A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直排標題 1">
            <a:extLst>
              <a:ext uri="{FF2B5EF4-FFF2-40B4-BE49-F238E27FC236}">
                <a16:creationId xmlns:a16="http://schemas.microsoft.com/office/drawing/2014/main" xmlns="" id="{8A249DBC-7FBA-45FB-968F-F030BFF99E5A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xmlns="" id="{A38511CE-2575-4985-BCE2-24AC525EEBC0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3468B33B-7800-4D58-8443-1FE85272A6F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88D0D382-F719-164E-8E2A-E94879BC809B}" type="datetime1">
              <a:rPr lang="zh-TW" altLang="en-US" smtClean="0"/>
              <a:t>2018/7/1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AA91AB96-C49B-449C-833C-643BCE021FA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25EBA5D8-214A-4E42-9CC3-A686506B3B8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BFC6988F-8CB5-4E8D-8194-3BABA44E1E2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7933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xmlns="" id="{C68458DB-34C2-4B49-B110-BC8A52C65DE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936B3C95-D7C0-4E0B-93C9-AAC6969CDA8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184BF02F-FCFC-49B4-896E-F6BB347BE04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D7A00B19-7D14-414E-8497-E64FB1A3E164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8229600" cy="452595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10B090E2-C23E-45C3-B87D-88C307DB556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75D67D0E-AFCA-DC46-B3C2-DBF05E11BF77}" type="datetime1">
              <a:rPr lang="zh-TW" altLang="en-US" smtClean="0"/>
              <a:t>2018/7/1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838E6F95-EB4E-4E42-8515-189F632B2C1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D6FCE347-BCE6-4E83-8718-221019EBCDA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4ECE3F86-B6ED-4AAD-ABB2-DECD00EBF3F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163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xmlns="" id="{B3755B0C-2699-4063-BFE2-DE185681075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5362FB08-AC44-4061-AFF3-B82162C8A6A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232A7B92-1F65-4F26-8AF5-EF18098E1C4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xmlns="" id="{B625EBCE-0ED6-46FE-BEC9-70F737F7D87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F2F50B2A-010A-48ED-823E-8841F28B382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9D1324FA-AC8B-3843-AA3D-63EDE38F5767}" type="datetime1">
              <a:rPr lang="zh-TW" altLang="en-US" smtClean="0"/>
              <a:t>2018/7/1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19A4BCF6-4914-41DF-97F4-965DFEF4E5B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D949F642-0C27-4FD1-A1C5-37A6EF1557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D020A85D-204E-4FFF-8DD5-30F9851E11E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792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BPC\Downloads\教育部logo991006-1.png">
            <a:extLst>
              <a:ext uri="{FF2B5EF4-FFF2-40B4-BE49-F238E27FC236}">
                <a16:creationId xmlns:a16="http://schemas.microsoft.com/office/drawing/2014/main" xmlns="" id="{48387A25-631A-4617-92C4-F63A3E86C8D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95D37CE0-0213-4AA2-BCD9-32365C74347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F3A51C5F-16A4-4BB3-BEE3-47F3736CA66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5F16D9B5-B276-46EF-AFF1-323830CCFFF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xmlns="" id="{C11B7794-8849-4727-B347-48F8EECE7DD4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xmlns="" id="{405B349A-C59A-4D10-A9D6-EC3CA7415B4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C6885F2C-E56D-D445-9F6A-6A28029A285A}" type="datetime1">
              <a:rPr lang="zh-TW" altLang="en-US" smtClean="0"/>
              <a:t>2018/7/1</a:t>
            </a:fld>
            <a:endParaRPr 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xmlns="" id="{5BAFBCC6-9758-456A-98C5-37BCF7B0426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xmlns="" id="{E7ABD3F6-C038-4346-8E6E-A54E541735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280698CD-1859-4572-AD55-54CDDB6C875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840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BPC\Downloads\教育部logo991006-1.png">
            <a:extLst>
              <a:ext uri="{FF2B5EF4-FFF2-40B4-BE49-F238E27FC236}">
                <a16:creationId xmlns:a16="http://schemas.microsoft.com/office/drawing/2014/main" xmlns="" id="{CA7DB41E-512E-45C2-8AC9-6B574DD456A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8B251052-67D9-414C-AC66-BF74EC77F2A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778136CC-1FAC-4847-BD1D-4500878C0A2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xmlns="" id="{4D207D36-CC97-4B81-8D48-69F7F0EBBA7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xmlns="" id="{ADBEDE40-2687-4611-ABB6-18BC2ACFCCEB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xmlns="" id="{338D9A26-D5CC-4DE2-BC1C-E705F15349B6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xmlns="" id="{16392358-649C-4DC2-95E8-07B4B5993285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xmlns="" id="{4EAB876A-A342-442B-8E37-F0B1FAD5161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C96F51DD-F765-DA4C-A137-E9C8690737E4}" type="datetime1">
              <a:rPr lang="zh-TW" altLang="en-US" smtClean="0"/>
              <a:t>2018/7/1</a:t>
            </a:fld>
            <a:endParaRPr 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xmlns="" id="{73B91603-A6C4-4934-9849-E91F3BD1659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xmlns="" id="{557EC2AA-881B-4D2A-9F2E-1171BC742A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6160AB84-31A0-4DE3-ACE9-3FAB59694A7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037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BPC\Downloads\教育部logo991006-1.png">
            <a:extLst>
              <a:ext uri="{FF2B5EF4-FFF2-40B4-BE49-F238E27FC236}">
                <a16:creationId xmlns:a16="http://schemas.microsoft.com/office/drawing/2014/main" xmlns="" id="{9C025174-9103-4602-B8DC-68E23946E2D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194F6A3E-B2EB-4145-B270-65333ECB60D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2AF1DD1C-0CA2-44A0-A146-1246CBB5819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xmlns="" id="{CF4D4840-C4D9-4100-9DF1-C588BE2616A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89473B0C-F7EC-A94D-9BA3-EF3887DCA007}" type="datetime1">
              <a:rPr lang="zh-TW" altLang="en-US" smtClean="0"/>
              <a:t>2018/7/1</a:t>
            </a:fld>
            <a:endParaRPr 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xmlns="" id="{6BCEC56F-E468-48C6-8108-C6845CB3A29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xmlns="" id="{4241F976-A8F1-468B-B273-86E9E48D9C3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50108A94-483C-4A1A-8715-123F934BBBF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04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BPC\Downloads\教育部logo991006-1.png">
            <a:extLst>
              <a:ext uri="{FF2B5EF4-FFF2-40B4-BE49-F238E27FC236}">
                <a16:creationId xmlns:a16="http://schemas.microsoft.com/office/drawing/2014/main" xmlns="" id="{55772E3F-FA37-415F-B4EB-A7AD0AA552F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BC805DB8-5C12-44C3-952A-80582D63743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xmlns="" id="{E7D11D90-673F-4AEE-BF9E-4EE39331E1A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9F7CECA2-521A-C64E-813C-ADA671A6ED18}" type="datetime1">
              <a:rPr lang="zh-TW" altLang="en-US" smtClean="0"/>
              <a:t>2018/7/1</a:t>
            </a:fld>
            <a:endParaRPr 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xmlns="" id="{E08C0245-51D9-466C-B165-D00AC7C5CDA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F0DD5799-032E-4670-BBED-637193F248D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A14C753B-55BE-4FB9-864A-82E3E935934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965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BPC\Downloads\教育部logo991006-1.png">
            <a:extLst>
              <a:ext uri="{FF2B5EF4-FFF2-40B4-BE49-F238E27FC236}">
                <a16:creationId xmlns:a16="http://schemas.microsoft.com/office/drawing/2014/main" xmlns="" id="{8810FC3E-62A5-4CF7-A837-9FD51AFFC7E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EBFB7CD7-557B-49B3-9E59-056F084EFA9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FF5870A6-4EDA-466E-AED3-2479263BF39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74BFDF45-8F6E-41FB-8197-3F34B74C578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xmlns="" id="{E68A001F-0FE9-4BB7-A668-65E807DF17D8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xmlns="" id="{DFFA2372-1CFD-4404-BCCB-05201FF08F7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80191284-9F79-634C-ACF1-75B11703BA43}" type="datetime1">
              <a:rPr lang="zh-TW" altLang="en-US" smtClean="0"/>
              <a:t>2018/7/1</a:t>
            </a:fld>
            <a:endParaRPr 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xmlns="" id="{C950F3E3-76D9-40F5-8874-5A1D379626E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xmlns="" id="{2F622D66-19E1-44AD-A21D-5642E6E8B43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CEE2A1E8-9201-479D-8271-90A2BBEA5EB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2445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BPC\Downloads\教育部logo991006-1.png">
            <a:extLst>
              <a:ext uri="{FF2B5EF4-FFF2-40B4-BE49-F238E27FC236}">
                <a16:creationId xmlns:a16="http://schemas.microsoft.com/office/drawing/2014/main" xmlns="" id="{26E60E8E-DF00-4441-A8D7-047D535B8F7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86868FCB-0974-4E5D-BC9E-7AB426634E7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D938543F-41AA-4537-8036-B8B930D36EB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xmlns="" id="{E2D56FF5-D07C-457B-9645-7320D100D48A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xmlns="" id="{DAB4880D-6FD0-4D24-ACF4-4D2D27925CFE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xmlns="" id="{532A6FFE-2643-496A-B93A-58850B442F1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E4003FA2-7439-BE44-B994-31D914BA22BD}" type="datetime1">
              <a:rPr lang="zh-TW" altLang="en-US" smtClean="0"/>
              <a:t>2018/7/1</a:t>
            </a:fld>
            <a:endParaRPr 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xmlns="" id="{95421A71-5A41-41E5-A37E-D851A0BE958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xmlns="" id="{14C43EA6-A93C-4FEC-81FA-6D696B8A24D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49A9A51D-D4BF-4E97-97F9-A89BEB0DFD1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357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xmlns="" id="{9F78509A-2842-4C60-B2EC-865143C502F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xmlns="" id="{3D240657-314A-4EE3-B69C-047093124AA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766C13D3-9298-40A4-A52B-5E97C75101BF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E8F1D913-8886-6C4E-B164-80AC6B4EAAEB}" type="datetime1">
              <a:rPr lang="zh-TW" altLang="en-US" smtClean="0"/>
              <a:t>2018/7/1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4186C0C6-F514-4A20-9190-D2493A39D11C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16C1FDEE-4BEB-4914-8AAE-03611FFC2EAE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6FDD3D73-3D11-48CE-BBE3-1036B0D0241D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xmlns="" id="{C2312091-E7C7-456F-8976-63A4A4093DFF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07F0DAC8-9536-4FA7-8A69-3BD63E0351D5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7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4" Type="http://schemas.openxmlformats.org/officeDocument/2006/relationships/image" Target="../media/image19.jpg"/><Relationship Id="rId5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4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4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4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chart" Target="../charts/char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9.jp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search.books.com.tw/search/query/cat/all/key/Toril+Moi/adv_author/1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4" Type="http://schemas.openxmlformats.org/officeDocument/2006/relationships/image" Target="../media/image4.jpg"/><Relationship Id="rId5" Type="http://schemas.openxmlformats.org/officeDocument/2006/relationships/image" Target="../media/image5.tiff"/><Relationship Id="rId6" Type="http://schemas.openxmlformats.org/officeDocument/2006/relationships/image" Target="../media/image6.jpg"/><Relationship Id="rId7" Type="http://schemas.openxmlformats.org/officeDocument/2006/relationships/image" Target="../media/image7.jpg"/><Relationship Id="rId8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4" Type="http://schemas.openxmlformats.org/officeDocument/2006/relationships/image" Target="../media/image10.jpg"/><Relationship Id="rId5" Type="http://schemas.openxmlformats.org/officeDocument/2006/relationships/image" Target="../media/image11.jpg"/><Relationship Id="rId6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3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4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4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16867A2C-4807-47AC-B418-B7B42B47B113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1470026"/>
          </a:xfrm>
        </p:spPr>
        <p:txBody>
          <a:bodyPr/>
          <a:lstStyle/>
          <a:p>
            <a:pPr lv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運動與性別</a:t>
            </a:r>
            <a:endParaRPr 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xmlns="" id="{7C0A779F-1B1C-452B-BADD-CD715D31E4A7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475658" y="1988838"/>
            <a:ext cx="6400800" cy="648071"/>
          </a:xfrm>
        </p:spPr>
        <p:txBody>
          <a:bodyPr/>
          <a:lstStyle/>
          <a:p>
            <a:pPr lv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吳忠誼</a:t>
            </a:r>
            <a:endParaRPr 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xmlns="" id="{90B8A990-9C07-40A0-B7D8-C1B399DD31B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D70F472B-E2CD-49B4-9070-5F6C3A3919F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副標題 2">
            <a:extLst>
              <a:ext uri="{FF2B5EF4-FFF2-40B4-BE49-F238E27FC236}">
                <a16:creationId xmlns:a16="http://schemas.microsoft.com/office/drawing/2014/main" xmlns="" id="{A56C88B1-FFEB-4BC0-9600-27617B0AE662}"/>
              </a:ext>
            </a:extLst>
          </p:cNvPr>
          <p:cNvSpPr txBox="1"/>
          <p:nvPr/>
        </p:nvSpPr>
        <p:spPr>
          <a:xfrm>
            <a:off x="1535579" y="2996955"/>
            <a:ext cx="6400800" cy="64807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b="0" i="0" u="none" strike="noStrike" kern="1200" cap="none" spc="0" baseline="0" dirty="0" smtClean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rPr>
              <a:t>21</a:t>
            </a:r>
            <a:endParaRPr lang="en-US" sz="3200" b="0" i="0" u="none" strike="noStrike" kern="1200" cap="none" spc="0" baseline="0" dirty="0">
              <a:solidFill>
                <a:srgbClr val="898989"/>
              </a:solidFill>
              <a:uFillTx/>
              <a:latin typeface="Calibri"/>
              <a:ea typeface="新細明體"/>
              <a:cs typeface=""/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FE3149CE-FF63-4B9C-902F-5D04E847B579}" type="slidenum">
              <a:rPr lang="uk-UA" smtClean="0"/>
              <a:t>1</a:t>
            </a:fld>
            <a:endParaRPr lang="uk-UA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二、女性主義的發展</a:t>
            </a:r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39048" y="1600200"/>
            <a:ext cx="4582274" cy="4525959"/>
          </a:xfrm>
        </p:spPr>
        <p:txBody>
          <a:bodyPr/>
          <a:lstStyle/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女性主義</a:t>
            </a:r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重要的思想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生態主義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2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代表人物：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Francoise </a:t>
            </a:r>
            <a:r>
              <a:rPr lang="en-US" altLang="zh-TW" dirty="0" err="1">
                <a:latin typeface="標楷體" panose="03000509000000000000" pitchFamily="65" charset="-120"/>
                <a:ea typeface="標楷體" panose="03000509000000000000" pitchFamily="65" charset="-120"/>
              </a:rPr>
              <a:t>D'Eaubonne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等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2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從大規模災變反思女性被男性的剝奪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2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察覺並拆解意識形態，性別、種族、階級、人類中心思想等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8702" y="2160434"/>
            <a:ext cx="2517882" cy="3678047"/>
          </a:xfrm>
          <a:prstGeom prst="rect">
            <a:avLst/>
          </a:prstGeom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49199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二、女性主義的發展</a:t>
            </a:r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3289" y="1600200"/>
            <a:ext cx="5157627" cy="4525959"/>
          </a:xfrm>
        </p:spPr>
        <p:txBody>
          <a:bodyPr/>
          <a:lstStyle/>
          <a:p>
            <a:r>
              <a:rPr kumimoji="1"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女性主義</a:t>
            </a:r>
            <a:r>
              <a:rPr kumimoji="1"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重要的思想</a:t>
            </a:r>
            <a:endParaRPr kumimoji="1"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kumimoji="1"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後現代主義</a:t>
            </a:r>
            <a:endParaRPr kumimoji="1"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2"/>
            <a:r>
              <a:rPr kumimoji="1"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代表人物：</a:t>
            </a:r>
            <a:r>
              <a:rPr lang="fr-FR" altLang="zh-TW" sz="22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charset="0"/>
              </a:rPr>
              <a:t>Hélène </a:t>
            </a:r>
            <a:r>
              <a:rPr lang="fr-FR" altLang="zh-TW" sz="2200" dirty="0" err="1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charset="0"/>
              </a:rPr>
              <a:t>Cixous</a:t>
            </a:r>
            <a:r>
              <a:rPr lang="fr-FR" altLang="zh-TW" sz="22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charset="0"/>
              </a:rPr>
              <a:t>, </a:t>
            </a:r>
            <a:r>
              <a:rPr lang="en-US" altLang="zh-TW" sz="2200" dirty="0" err="1">
                <a:latin typeface="標楷體" panose="03000509000000000000" pitchFamily="65" charset="-120"/>
                <a:ea typeface="標楷體" panose="03000509000000000000" pitchFamily="65" charset="-120"/>
                <a:cs typeface="Times New Roman" charset="0"/>
              </a:rPr>
              <a:t>Luce</a:t>
            </a:r>
            <a:r>
              <a:rPr lang="en-US" altLang="zh-TW" sz="22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charset="0"/>
              </a:rPr>
              <a:t> </a:t>
            </a:r>
            <a:r>
              <a:rPr lang="en-US" altLang="zh-TW" sz="2200" dirty="0" err="1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charset="0"/>
              </a:rPr>
              <a:t>Irigaray</a:t>
            </a:r>
            <a:r>
              <a:rPr lang="en-US" altLang="zh-TW" sz="22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charset="0"/>
              </a:rPr>
              <a:t>, Julia </a:t>
            </a:r>
            <a:r>
              <a:rPr lang="en-US" altLang="zh-TW" sz="22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charset="0"/>
              </a:rPr>
              <a:t>Kristeva</a:t>
            </a:r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等</a:t>
            </a:r>
            <a:endParaRPr lang="en-US" altLang="zh-TW" sz="2200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2"/>
            <a:r>
              <a:rPr kumimoji="1"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去中心化的思考，多元對立與差異的考量</a:t>
            </a:r>
            <a:endParaRPr kumimoji="1" lang="en-US" altLang="zh-TW" sz="2200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2"/>
            <a:r>
              <a:rPr kumimoji="1"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重新肯定女性特質與性別差異</a:t>
            </a:r>
            <a:endParaRPr kumimoji="1" lang="en-US" altLang="zh-TW" sz="2200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2"/>
            <a:r>
              <a:rPr kumimoji="1"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打破二元對立的思考（男</a:t>
            </a:r>
            <a:r>
              <a:rPr kumimoji="1" lang="en-US" altLang="zh-TW" sz="2200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/</a:t>
            </a:r>
            <a:r>
              <a:rPr kumimoji="1"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女，陰</a:t>
            </a:r>
            <a:r>
              <a:rPr kumimoji="1" lang="en-US" altLang="zh-TW" sz="2200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/</a:t>
            </a:r>
            <a:r>
              <a:rPr kumimoji="1"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陽等），鬆動男性價值體系</a:t>
            </a:r>
            <a:endParaRPr kumimoji="1" lang="en-US" altLang="zh-TW" sz="2200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2"/>
            <a:r>
              <a:rPr kumimoji="1"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更多元、更開放、更尊重</a:t>
            </a:r>
            <a:endParaRPr kumimoji="1" lang="en-US" altLang="zh-TW" sz="2200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9833" y="2051076"/>
            <a:ext cx="2578813" cy="3868220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8354" y="2691830"/>
            <a:ext cx="3616123" cy="2785545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8354" y="2691830"/>
            <a:ext cx="3614886" cy="2785545"/>
          </a:xfrm>
          <a:prstGeom prst="rect">
            <a:avLst/>
          </a:prstGeo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11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09899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三、性別認同、意識與酷兒理論</a:t>
            </a:r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67127" y="1600200"/>
            <a:ext cx="5178175" cy="4525959"/>
          </a:xfrm>
        </p:spPr>
        <p:txBody>
          <a:bodyPr/>
          <a:lstStyle/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性別認同</a:t>
            </a:r>
            <a:r>
              <a:rPr kumimoji="1"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（</a:t>
            </a:r>
            <a:r>
              <a:rPr kumimoji="1" lang="en-US" altLang="zh-TW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gender identity</a:t>
            </a:r>
            <a:r>
              <a:rPr kumimoji="1"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</a:t>
            </a:r>
            <a:endParaRPr kumimoji="1" lang="en-US" altLang="zh-TW" sz="28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kumimoji="1"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自我對性別上的認同</a:t>
            </a:r>
            <a:endParaRPr kumimoji="1"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kumimoji="1"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社會性或生物性的觀點</a:t>
            </a:r>
            <a:endParaRPr kumimoji="1"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kumimoji="1"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標籤化、穩定性與持續性</a:t>
            </a:r>
            <a:endParaRPr kumimoji="1"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kumimoji="1"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男性、女性、中性</a:t>
            </a:r>
            <a:r>
              <a:rPr kumimoji="1" lang="mr-IN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……</a:t>
            </a:r>
            <a:endParaRPr kumimoji="1"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kumimoji="1"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順性別與跨性別</a:t>
            </a:r>
            <a:endParaRPr kumimoji="1"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性傾向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人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在親密情感與情慾層面被不同性別吸引的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認同感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kumimoji="1"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異性戀、同性戀、雙性戀等</a:t>
            </a:r>
            <a:endParaRPr kumimoji="1"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2"/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7344" y="2165471"/>
            <a:ext cx="2937510" cy="3960688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7344" y="2165471"/>
            <a:ext cx="2937510" cy="3960688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7343" y="2179214"/>
            <a:ext cx="2937511" cy="3946945"/>
          </a:xfrm>
          <a:prstGeom prst="rect">
            <a:avLst/>
          </a:prstGeom>
        </p:spPr>
      </p:pic>
      <p:sp>
        <p:nvSpPr>
          <p:cNvPr id="7" name="投影片編號版面配置區 6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12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529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56854" y="1415266"/>
            <a:ext cx="8157681" cy="4112231"/>
          </a:xfrm>
        </p:spPr>
        <p:txBody>
          <a:bodyPr/>
          <a:lstStyle/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性別意識</a:t>
            </a:r>
            <a:r>
              <a:rPr kumimoji="1"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（</a:t>
            </a:r>
            <a:r>
              <a:rPr kumimoji="1"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gender consciousness</a:t>
            </a:r>
            <a:r>
              <a:rPr kumimoji="1"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）</a:t>
            </a:r>
            <a:endParaRPr kumimoji="1"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kumimoji="1"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對性別認定、權力不滿、體制的選擇集體行動的認識</a:t>
            </a:r>
            <a:endParaRPr kumimoji="1"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kumimoji="1" lang="zh-TW" altLang="en-US" sz="24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性別察覺</a:t>
            </a:r>
            <a:endParaRPr kumimoji="1" lang="en-US" altLang="zh-TW" sz="24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2"/>
            <a:r>
              <a:rPr kumimoji="1" lang="zh-TW" altLang="en-US" sz="20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作為發展的根基</a:t>
            </a:r>
            <a:endParaRPr kumimoji="1" lang="en-US" altLang="zh-TW" sz="20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kumimoji="1" lang="zh-TW" altLang="en-US" sz="24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女性或男性意識</a:t>
            </a:r>
            <a:endParaRPr kumimoji="1" lang="en-US" altLang="zh-TW" sz="24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2"/>
            <a:r>
              <a:rPr kumimoji="1" lang="zh-TW" altLang="en-US" sz="20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認識男女中的相互的權利與責任關係</a:t>
            </a:r>
            <a:endParaRPr kumimoji="1" lang="en-US" altLang="zh-TW" sz="20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kumimoji="1" lang="zh-TW" altLang="en-US" sz="24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女性主義或反女性主義意識</a:t>
            </a:r>
            <a:endParaRPr kumimoji="1" lang="en-US" altLang="zh-TW" sz="24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2"/>
            <a:r>
              <a:rPr kumimoji="1" lang="zh-TW" altLang="en-US" sz="20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是一種意識型態</a:t>
            </a:r>
            <a:endParaRPr kumimoji="1" lang="en-US" altLang="zh-TW" sz="20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2"/>
            <a:r>
              <a:rPr kumimoji="1" lang="zh-TW" altLang="en-US" sz="20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挑戰或防衛</a:t>
            </a:r>
            <a:endParaRPr kumimoji="1" lang="en-US" altLang="zh-TW" sz="28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457200" y="130802"/>
            <a:ext cx="8229600" cy="1143000"/>
          </a:xfrm>
        </p:spPr>
        <p:txBody>
          <a:bodyPr/>
          <a:lstStyle/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三、性別認同、意識與酷兒理論</a:t>
            </a:r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13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65169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56854" y="1273802"/>
            <a:ext cx="5003515" cy="4112231"/>
          </a:xfrm>
        </p:spPr>
        <p:txBody>
          <a:bodyPr/>
          <a:lstStyle/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性解放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知識上破除迷信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政治上達到平等與民主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身體自主權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酷兒理論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性別認同與性傾向都是由社會或文化建構的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Times New Roman" charset="0"/>
              </a:rPr>
              <a:t>Judith 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charset="0"/>
              </a:rPr>
              <a:t>Butler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的影響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2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質疑異性戀正常化的有效性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2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性別流動：超越身份的身份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</p:txBody>
      </p:sp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457200" y="130802"/>
            <a:ext cx="8229600" cy="1143000"/>
          </a:xfrm>
        </p:spPr>
        <p:txBody>
          <a:bodyPr/>
          <a:lstStyle/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三、性別認同、意識與酷兒理論</a:t>
            </a:r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0369" y="2743200"/>
            <a:ext cx="3619613" cy="2291138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2347" y="2110796"/>
            <a:ext cx="2268349" cy="3416701"/>
          </a:xfrm>
          <a:prstGeom prst="rect">
            <a:avLst/>
          </a:prstGeom>
        </p:spPr>
      </p:pic>
      <p:sp>
        <p:nvSpPr>
          <p:cNvPr id="6" name="投影片編號版面配置區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14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1733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四、當代運動與性別的關係</a:t>
            </a:r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社會氛圍的質疑</a:t>
            </a:r>
            <a:endParaRPr kumimoji="1"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kumimoji="1"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對女性身體的謬論</a:t>
            </a:r>
            <a:endParaRPr kumimoji="1"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2"/>
            <a:r>
              <a:rPr kumimoji="1"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女性參與運動有害</a:t>
            </a:r>
            <a:endParaRPr kumimoji="1"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2"/>
            <a:r>
              <a:rPr kumimoji="1"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生理期與運動</a:t>
            </a:r>
            <a:endParaRPr kumimoji="1"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2"/>
            <a:r>
              <a:rPr kumimoji="1"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懷孕與運動</a:t>
            </a:r>
            <a:endParaRPr kumimoji="1"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r>
              <a:rPr kumimoji="1"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運動世界建構的男性主體</a:t>
            </a:r>
            <a:endParaRPr kumimoji="1"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kumimoji="1"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社會文化的鼓勵與激賞</a:t>
            </a:r>
            <a:endParaRPr kumimoji="1"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kumimoji="1"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教育與媒體的催化</a:t>
            </a:r>
            <a:endParaRPr kumimoji="1"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kumimoji="1"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女性男性化的預想</a:t>
            </a:r>
            <a:endParaRPr kumimoji="1"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kumimoji="1"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展演能力的差距</a:t>
            </a:r>
            <a:endParaRPr kumimoji="1" lang="zh-TW" altLang="en-US" sz="2400" dirty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15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76967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四、當代運動與性別的關係</a:t>
            </a:r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417640"/>
            <a:ext cx="8229600" cy="4831422"/>
          </a:xfrm>
        </p:spPr>
        <p:txBody>
          <a:bodyPr/>
          <a:lstStyle/>
          <a:p>
            <a:r>
              <a:rPr kumimoji="1"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社會氛圍的質疑</a:t>
            </a:r>
            <a:endParaRPr kumimoji="1"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kumimoji="1"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對女性身體的謬論</a:t>
            </a:r>
            <a:endParaRPr kumimoji="1"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2"/>
            <a:r>
              <a:rPr kumimoji="1"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女性參與運動有害</a:t>
            </a:r>
            <a:endParaRPr kumimoji="1"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2"/>
            <a:r>
              <a:rPr kumimoji="1"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生理期與運動</a:t>
            </a:r>
            <a:endParaRPr kumimoji="1"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2"/>
            <a:r>
              <a:rPr kumimoji="1"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懷孕與運動</a:t>
            </a:r>
            <a:endParaRPr kumimoji="1"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r>
              <a:rPr kumimoji="1"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運動世界建構的男性主體</a:t>
            </a:r>
            <a:endParaRPr kumimoji="1"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kumimoji="1"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社會文化的鼓勵與激賞</a:t>
            </a:r>
            <a:endParaRPr kumimoji="1"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kumimoji="1"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教育與媒體的催化</a:t>
            </a:r>
            <a:endParaRPr kumimoji="1"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kumimoji="1"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女性男性化的預想</a:t>
            </a:r>
            <a:endParaRPr kumimoji="1"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kumimoji="1"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展演能力的差距</a:t>
            </a:r>
            <a:endParaRPr kumimoji="1"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kumimoji="1"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運動與男子氣概的連結</a:t>
            </a:r>
            <a:endParaRPr kumimoji="1"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16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22003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四、當代運動與性別的關係</a:t>
            </a:r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417640"/>
            <a:ext cx="4690153" cy="4831422"/>
          </a:xfrm>
        </p:spPr>
        <p:txBody>
          <a:bodyPr/>
          <a:lstStyle/>
          <a:p>
            <a:r>
              <a:rPr kumimoji="1"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競技運動的差別待遇</a:t>
            </a:r>
            <a:endParaRPr kumimoji="1"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kumimoji="1"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奧運賽事的參與</a:t>
            </a:r>
            <a:endParaRPr kumimoji="1"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kumimoji="1"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獎金（男生普遍較高）</a:t>
            </a:r>
            <a:endParaRPr kumimoji="1"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2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溫布頓</a:t>
            </a:r>
            <a:r>
              <a:rPr kumimoji="1"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2007</a:t>
            </a:r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年開始男女獎金一致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kumimoji="1"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運動團體或組織的領導</a:t>
            </a:r>
            <a:endParaRPr kumimoji="1"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運動教練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2"/>
            <a:r>
              <a:rPr kumimoji="1"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謝玉娟首位女性接任中華籃球隊總教練（</a:t>
            </a:r>
            <a:r>
              <a:rPr kumimoji="1"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2018</a:t>
            </a:r>
            <a:r>
              <a:rPr kumimoji="1"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）</a:t>
            </a:r>
            <a:endParaRPr kumimoji="1"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endParaRPr kumimoji="1"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7353" y="2383605"/>
            <a:ext cx="1962364" cy="2594224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9717" y="2383605"/>
            <a:ext cx="1905825" cy="2594224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9165" y="2383605"/>
            <a:ext cx="3876377" cy="2603794"/>
          </a:xfrm>
          <a:prstGeom prst="rect">
            <a:avLst/>
          </a:prstGeom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17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75041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內容版面配置區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35438644"/>
              </p:ext>
            </p:extLst>
          </p:nvPr>
        </p:nvGraphicFramePr>
        <p:xfrm>
          <a:off x="678094" y="1458930"/>
          <a:ext cx="7859731" cy="45411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標題 1"/>
          <p:cNvSpPr>
            <a:spLocks noGrp="1"/>
          </p:cNvSpPr>
          <p:nvPr>
            <p:ph type="title"/>
          </p:nvPr>
        </p:nvSpPr>
        <p:spPr>
          <a:xfrm>
            <a:off x="385280" y="141076"/>
            <a:ext cx="8229600" cy="1143000"/>
          </a:xfrm>
        </p:spPr>
        <p:txBody>
          <a:bodyPr/>
          <a:lstStyle/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四、當代運動與性別的關係</a:t>
            </a:r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18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86037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內容版面配置區 1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73995033"/>
              </p:ext>
            </p:extLst>
          </p:nvPr>
        </p:nvGraphicFramePr>
        <p:xfrm>
          <a:off x="413538" y="2034283"/>
          <a:ext cx="8273262" cy="40480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四、當代運動與性別的關係</a:t>
            </a:r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19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65954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2FB7763F-777F-4C57-855F-B7A5DC669621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1470026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運動與性別～第一部分</a:t>
            </a:r>
            <a:endParaRPr 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xmlns="" id="{939AFC3E-728F-4212-9C8E-7D86A822B7BD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903532" y="2276515"/>
            <a:ext cx="7257376" cy="3363998"/>
          </a:xfrm>
        </p:spPr>
        <p:txBody>
          <a:bodyPr/>
          <a:lstStyle/>
          <a:p>
            <a:pPr algn="l"/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一、性別的建構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二、女性主義的發展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r>
              <a:rPr lang="zh-TW" altLang="en-US" kern="100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三、性別認同、意識</a:t>
            </a:r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與酷兒理論</a:t>
            </a:r>
            <a:endParaRPr lang="en-US" altLang="zh-TW" kern="100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r>
              <a:rPr lang="zh-TW" altLang="en-US" kern="100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四、當代運動與性別的關係</a:t>
            </a:r>
            <a:endParaRPr lang="en-US" altLang="zh-TW" kern="1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zh-TW" sz="2800" kern="100" dirty="0">
              <a:latin typeface="標楷體" panose="03000509000000000000" pitchFamily="65" charset="-120"/>
              <a:ea typeface="標楷體" panose="03000509000000000000" pitchFamily="65" charset="-120"/>
              <a:cs typeface="Times New Roman" charset="0"/>
            </a:endParaRPr>
          </a:p>
          <a:p>
            <a:endParaRPr 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xmlns="" id="{791D71BF-8F96-4DFA-8979-3392927AF9C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AD1DCB2D-BA42-47F3-81E2-DEA16E98F76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投影片編號版面配置區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FE3149CE-FF63-4B9C-902F-5D04E847B579}" type="slidenum">
              <a:rPr lang="uk-UA" smtClean="0"/>
              <a:t>2</a:t>
            </a:fld>
            <a:endParaRPr lang="uk-UA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5060022" cy="4525959"/>
          </a:xfrm>
        </p:spPr>
        <p:txBody>
          <a:bodyPr/>
          <a:lstStyle/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女性主義與女權運動抬頭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做自己身體的主人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女性參與運動比例提高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2"/>
            <a:r>
              <a:rPr kumimoji="1"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106</a:t>
            </a:r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年規律運動比率：男生</a:t>
            </a:r>
            <a:r>
              <a:rPr kumimoji="1"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85.7%</a:t>
            </a:r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，女生</a:t>
            </a:r>
            <a:r>
              <a:rPr kumimoji="1"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85%(</a:t>
            </a:r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較</a:t>
            </a:r>
            <a:r>
              <a:rPr kumimoji="1"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103</a:t>
            </a:r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年提升</a:t>
            </a:r>
            <a:r>
              <a:rPr kumimoji="1"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5%)</a:t>
            </a:r>
          </a:p>
          <a:p>
            <a:pPr lvl="1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領導階層的逐漸提升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競技運動地位的平權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endParaRPr kumimoji="1" lang="zh-TW" altLang="en-US" dirty="0">
              <a:latin typeface="KaiTi" charset="-122"/>
              <a:ea typeface="KaiTi" charset="-122"/>
              <a:cs typeface="KaiTi" charset="-122"/>
            </a:endParaRPr>
          </a:p>
        </p:txBody>
      </p:sp>
      <p:sp>
        <p:nvSpPr>
          <p:cNvPr id="5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四、當代運動與性別的關係</a:t>
            </a:r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9273" y="2106202"/>
            <a:ext cx="2699811" cy="3703834"/>
          </a:xfrm>
          <a:prstGeom prst="rect">
            <a:avLst/>
          </a:prstGeom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20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95549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60440"/>
          </a:xfrm>
        </p:spPr>
        <p:txBody>
          <a:bodyPr/>
          <a:lstStyle/>
          <a:p>
            <a:r>
              <a:rPr kumimoji="1" lang="zh-TW" altLang="en-US" dirty="0" smtClean="0"/>
              <a:t>參考文獻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34462" y="960440"/>
            <a:ext cx="8616461" cy="5229345"/>
          </a:xfrm>
        </p:spPr>
        <p:txBody>
          <a:bodyPr/>
          <a:lstStyle/>
          <a:p>
            <a:pPr marL="0" indent="0">
              <a:spcBef>
                <a:spcPts val="200"/>
              </a:spcBef>
              <a:buNone/>
            </a:pPr>
            <a:r>
              <a:rPr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Hoffman . S.</a:t>
            </a: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(2013). Introduction to kinesiology. Human Kinetics.</a:t>
            </a:r>
            <a:endParaRPr lang="zh-TW" altLang="zh-TW" sz="16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>
              <a:spcBef>
                <a:spcPts val="200"/>
              </a:spcBef>
              <a:buNone/>
            </a:pP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王奕婷（譯）（</a:t>
            </a:r>
            <a:r>
              <a:rPr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2005</a:t>
            </a: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）。性</a:t>
            </a:r>
            <a:r>
              <a:rPr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文本政治：女性主義文學理論。（</a:t>
            </a:r>
            <a:r>
              <a:rPr lang="sk-SK" altLang="zh-TW" sz="1600" u="sng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hlinkClick r:id="rId2" tooltip="Toril Moi"/>
              </a:rPr>
              <a:t> </a:t>
            </a:r>
            <a:r>
              <a:rPr lang="sk-SK" altLang="zh-TW" sz="1600" dirty="0" err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Toril</a:t>
            </a:r>
            <a:r>
              <a:rPr lang="sk-SK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sk-SK" altLang="zh-TW" sz="1600" dirty="0" err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Moi</a:t>
            </a:r>
            <a:r>
              <a:rPr lang="sk-SK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2002</a:t>
            </a: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</a:t>
            </a:r>
            <a:endParaRPr lang="en-US" altLang="zh-TW" sz="16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>
              <a:spcBef>
                <a:spcPts val="200"/>
              </a:spcBef>
              <a:buNone/>
            </a:pPr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王</a:t>
            </a: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瑞</a:t>
            </a:r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香（</a:t>
            </a:r>
            <a:r>
              <a:rPr lang="en-US" altLang="zh-TW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1997 </a:t>
            </a:r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）。基</a:t>
            </a: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進女性主義”， 女性主義理論與流派，顧燕翎編，頁</a:t>
            </a:r>
            <a:r>
              <a:rPr lang="en-US" altLang="zh-TW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105-138</a:t>
            </a:r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。台</a:t>
            </a: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北：</a:t>
            </a:r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女</a:t>
            </a:r>
            <a:endParaRPr lang="en-US" altLang="zh-TW" sz="16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>
              <a:spcBef>
                <a:spcPts val="200"/>
              </a:spcBef>
              <a:buNone/>
            </a:pP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  </a:t>
            </a:r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書店</a:t>
            </a:r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sz="16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>
              <a:spcBef>
                <a:spcPts val="200"/>
              </a:spcBef>
              <a:buNone/>
            </a:pPr>
            <a:r>
              <a:rPr lang="zh-TW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何定照（譯）（</a:t>
            </a:r>
            <a:r>
              <a:rPr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2007</a:t>
            </a:r>
            <a:r>
              <a:rPr lang="zh-TW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）。像女孩那樣丟球：論女性身體經驗。</a:t>
            </a: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台北市：商周</a:t>
            </a:r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r>
              <a:rPr lang="zh-TW" altLang="zh-TW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（</a:t>
            </a:r>
            <a:r>
              <a:rPr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Iris Marion </a:t>
            </a:r>
            <a:endParaRPr lang="en-US" altLang="zh-TW" sz="16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>
              <a:spcBef>
                <a:spcPts val="200"/>
              </a:spcBef>
              <a:buNone/>
            </a:pP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  </a:t>
            </a:r>
            <a:r>
              <a:rPr lang="en-US" altLang="zh-TW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Young</a:t>
            </a:r>
            <a:r>
              <a:rPr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2005</a:t>
            </a:r>
            <a:r>
              <a:rPr lang="zh-TW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</a:t>
            </a:r>
            <a:endParaRPr lang="en-US" altLang="zh-TW" sz="16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>
              <a:spcBef>
                <a:spcPts val="200"/>
              </a:spcBef>
              <a:buNone/>
            </a:pP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朱崇儀（</a:t>
            </a:r>
            <a:r>
              <a:rPr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2014</a:t>
            </a: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）。伊瑞葛來：堅持性別差異的哲學。台北：國立台灣大學。</a:t>
            </a:r>
            <a:endParaRPr lang="en-US" altLang="zh-TW" sz="16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>
              <a:spcBef>
                <a:spcPts val="200"/>
              </a:spcBef>
              <a:buNone/>
            </a:pPr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林</a:t>
            </a: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芳</a:t>
            </a:r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玫（</a:t>
            </a:r>
            <a:r>
              <a:rPr lang="en-US" altLang="zh-TW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1997</a:t>
            </a:r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）。自由</a:t>
            </a: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主義女性</a:t>
            </a:r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主義，女</a:t>
            </a: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性主義理論與流派，顧燕翎編，頁</a:t>
            </a:r>
            <a:r>
              <a:rPr lang="en-US" altLang="zh-TW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1-26</a:t>
            </a: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台北</a:t>
            </a:r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：</a:t>
            </a:r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女書</a:t>
            </a:r>
            <a:endParaRPr lang="en-US" altLang="zh-TW" sz="16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>
              <a:spcBef>
                <a:spcPts val="200"/>
              </a:spcBef>
              <a:buNone/>
            </a:pP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  </a:t>
            </a:r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店</a:t>
            </a:r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sz="16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>
              <a:spcBef>
                <a:spcPts val="200"/>
              </a:spcBef>
              <a:buNone/>
            </a:pP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邱瑞鑾（譯）（</a:t>
            </a:r>
            <a:r>
              <a:rPr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2015</a:t>
            </a: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）。第二性。台北市：貓頭鷹。（</a:t>
            </a:r>
            <a:r>
              <a:rPr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Simone de Beauvoir, </a:t>
            </a:r>
            <a:r>
              <a:rPr lang="en-US" altLang="zh-TW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1949</a:t>
            </a:r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</a:t>
            </a:r>
            <a:endParaRPr lang="en-US" altLang="zh-TW" sz="16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>
              <a:spcBef>
                <a:spcPts val="200"/>
              </a:spcBef>
              <a:buNone/>
            </a:pPr>
            <a:r>
              <a:rPr lang="zh-TW" altLang="en-US" sz="1600" dirty="0"/>
              <a:t>陳益</a:t>
            </a:r>
            <a:r>
              <a:rPr lang="zh-TW" altLang="en-US" sz="1600" dirty="0" smtClean="0"/>
              <a:t>祥（</a:t>
            </a:r>
            <a:r>
              <a:rPr lang="en-US" altLang="zh-TW" sz="1600" dirty="0" smtClean="0"/>
              <a:t>1999</a:t>
            </a:r>
            <a:r>
              <a:rPr lang="zh-TW" altLang="en-US" sz="1600" dirty="0" smtClean="0"/>
              <a:t>）。</a:t>
            </a:r>
            <a:r>
              <a:rPr lang="zh-TW" altLang="en-US" sz="1600" dirty="0"/>
              <a:t>運動世界中的性別刻板印象。國民教育，</a:t>
            </a:r>
            <a:r>
              <a:rPr lang="en-US" altLang="zh-TW" sz="1600" dirty="0"/>
              <a:t>39(5)</a:t>
            </a:r>
            <a:r>
              <a:rPr lang="zh-TW" altLang="en-US" sz="1600" dirty="0"/>
              <a:t>，</a:t>
            </a:r>
            <a:r>
              <a:rPr lang="en-US" altLang="zh-TW" sz="1600" dirty="0"/>
              <a:t>46-50</a:t>
            </a:r>
            <a:r>
              <a:rPr lang="zh-TW" altLang="en-US" sz="1600" dirty="0"/>
              <a:t>。 </a:t>
            </a:r>
            <a:endParaRPr lang="en-US" altLang="zh-TW" sz="16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>
              <a:spcBef>
                <a:spcPts val="200"/>
              </a:spcBef>
              <a:buNone/>
            </a:pPr>
            <a:r>
              <a:rPr lang="zh-TW" altLang="en-US" sz="1600" dirty="0" smtClean="0"/>
              <a:t>畢恆達（</a:t>
            </a:r>
            <a:r>
              <a:rPr lang="en-US" altLang="zh-TW" sz="1600" dirty="0" smtClean="0"/>
              <a:t>2000b</a:t>
            </a:r>
            <a:r>
              <a:rPr lang="zh-TW" altLang="en-US" sz="1600" dirty="0" smtClean="0"/>
              <a:t>）。</a:t>
            </a:r>
            <a:r>
              <a:rPr lang="zh-TW" altLang="en-US" sz="1600" dirty="0"/>
              <a:t>走入歧途的男性氣概養成過程。兩性平等教育季刊，</a:t>
            </a:r>
            <a:r>
              <a:rPr lang="en-US" altLang="zh-TW" sz="1600" dirty="0"/>
              <a:t>12</a:t>
            </a:r>
            <a:r>
              <a:rPr lang="zh-TW" altLang="en-US" sz="1600" dirty="0"/>
              <a:t>，</a:t>
            </a:r>
            <a:r>
              <a:rPr lang="en-US" altLang="zh-TW" sz="1600" dirty="0"/>
              <a:t>44-46</a:t>
            </a:r>
            <a:r>
              <a:rPr lang="zh-TW" altLang="en-US" sz="1600" dirty="0"/>
              <a:t>。 </a:t>
            </a:r>
            <a:endParaRPr lang="en-US" altLang="zh-TW" sz="1600" dirty="0"/>
          </a:p>
          <a:p>
            <a:pPr marL="0" indent="0">
              <a:spcBef>
                <a:spcPts val="200"/>
              </a:spcBef>
              <a:buNone/>
            </a:pPr>
            <a:r>
              <a:rPr lang="zh-TW" altLang="en-US" sz="1600" dirty="0" smtClean="0"/>
              <a:t>畢恆達（</a:t>
            </a:r>
            <a:r>
              <a:rPr lang="en-US" altLang="zh-TW" sz="1600" dirty="0" smtClean="0"/>
              <a:t>2004</a:t>
            </a:r>
            <a:r>
              <a:rPr lang="zh-TW" altLang="en-US" sz="1600" dirty="0" smtClean="0"/>
              <a:t>）。</a:t>
            </a:r>
            <a:r>
              <a:rPr lang="zh-TW" altLang="en-US" sz="1600" dirty="0"/>
              <a:t>空間就是性別。台北</a:t>
            </a:r>
            <a:r>
              <a:rPr lang="en-US" altLang="zh-TW" sz="1600" dirty="0"/>
              <a:t>:</a:t>
            </a:r>
            <a:r>
              <a:rPr lang="zh-TW" altLang="en-US" sz="1600" dirty="0"/>
              <a:t>心靈工坊。 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黃</a:t>
            </a: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淑玲</a:t>
            </a:r>
            <a:r>
              <a:rPr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(1997)</a:t>
            </a: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。烏托邦社會主義／馬克斯主義女性主義，</a:t>
            </a:r>
            <a:r>
              <a:rPr lang="zh-TW" altLang="en-US" sz="1600" i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女性主義理論與流派</a:t>
            </a: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，顧</a:t>
            </a:r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燕翎</a:t>
            </a: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編，</a:t>
            </a:r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頁</a:t>
            </a:r>
            <a:endParaRPr lang="en-US" altLang="zh-TW" sz="16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>
              <a:spcBef>
                <a:spcPts val="200"/>
              </a:spcBef>
              <a:buNone/>
            </a:pP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  </a:t>
            </a:r>
            <a:r>
              <a:rPr lang="en-US" altLang="zh-TW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27-70</a:t>
            </a: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。台北：女書店。</a:t>
            </a:r>
            <a:endParaRPr lang="en-US" altLang="zh-TW" sz="16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>
              <a:spcBef>
                <a:spcPts val="200"/>
              </a:spcBef>
              <a:buNone/>
            </a:pPr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劉亞蘭（</a:t>
            </a:r>
            <a:r>
              <a:rPr lang="en-US" altLang="zh-TW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2008</a:t>
            </a:r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）。平等與差異：漫遊女性主義。台北：三民</a:t>
            </a:r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sz="16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>
              <a:spcBef>
                <a:spcPts val="200"/>
              </a:spcBef>
              <a:buNone/>
            </a:pPr>
            <a:r>
              <a:rPr lang="zh-TW" altLang="en-US" sz="1600" dirty="0"/>
              <a:t>附註：</a:t>
            </a:r>
            <a:r>
              <a:rPr lang="en-US" altLang="zh-TW" sz="1600" dirty="0"/>
              <a:t>PPT</a:t>
            </a:r>
            <a:r>
              <a:rPr lang="zh-TW" altLang="en-US" sz="1600" dirty="0"/>
              <a:t>中相關圖片皆透過</a:t>
            </a:r>
            <a:r>
              <a:rPr lang="en-US" altLang="zh-TW" sz="1600" dirty="0"/>
              <a:t>Google</a:t>
            </a:r>
            <a:r>
              <a:rPr lang="zh-TW" altLang="en-US" sz="1600" dirty="0"/>
              <a:t>搜尋獲得（</a:t>
            </a:r>
            <a:r>
              <a:rPr lang="en-US" altLang="zh-TW" sz="1600" dirty="0"/>
              <a:t>2018.6.10</a:t>
            </a:r>
            <a:r>
              <a:rPr lang="zh-TW" altLang="en-US" sz="1600" dirty="0"/>
              <a:t>搜尋）</a:t>
            </a:r>
            <a:endParaRPr lang="zh-TW" altLang="zh-TW" sz="1600" dirty="0"/>
          </a:p>
          <a:p>
            <a:pPr marL="0" indent="0">
              <a:buNone/>
            </a:pPr>
            <a:endParaRPr lang="en-US" altLang="zh-TW" sz="16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altLang="zh-TW" sz="18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zh-TW" altLang="en-US" sz="1800" b="1" dirty="0">
              <a:latin typeface="Kaiti TC" charset="-120"/>
              <a:ea typeface="Kaiti TC" charset="-120"/>
              <a:cs typeface="Kaiti TC" charset="-120"/>
            </a:endParaRPr>
          </a:p>
          <a:p>
            <a:pPr marL="0" indent="0">
              <a:buNone/>
            </a:pPr>
            <a:endParaRPr lang="zh-TW" altLang="en-US" sz="1800" b="1" dirty="0"/>
          </a:p>
          <a:p>
            <a:pPr marL="0" indent="0">
              <a:buNone/>
            </a:pPr>
            <a:endParaRPr lang="zh-TW" altLang="zh-TW" sz="1800" dirty="0">
              <a:latin typeface="Times New Roman" charset="0"/>
              <a:ea typeface="Times New Roman" charset="0"/>
              <a:cs typeface="Times New Roman" charset="0"/>
            </a:endParaRPr>
          </a:p>
          <a:p>
            <a:endParaRPr kumimoji="1" lang="zh-TW" altLang="en-US" sz="18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21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4825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DFDE8352-1CD4-4EBA-B695-96AF53D96E8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一、性別的建構</a:t>
            </a:r>
            <a:endParaRPr 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1C80DCF9-3E28-439F-BE99-2C7D1AF77BBC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8229600" cy="4525959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生物性別（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Sex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）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是遺傳和生物觀點來分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以性器官為區辨依據（解剖或生理觀點）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是先天的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男女性差異的認定（雄性與雌性）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骨骼或肌肉上及其改善空間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能量使用、肺活量和血液循環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心理和個性差異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3"/>
            <a:endParaRPr 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3</a:t>
            </a:fld>
            <a:endParaRPr lang="uk-UA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033C1346-1F77-4AB2-B88B-E007FF4D8E99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36652" y="1600200"/>
            <a:ext cx="4751797" cy="4525959"/>
          </a:xfrm>
        </p:spPr>
        <p:txBody>
          <a:bodyPr/>
          <a:lstStyle/>
          <a:p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社會性別（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Gender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）</a:t>
            </a: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是社會或文化影響的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以社會或文化的期待為認定依據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是建構的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男女性的論調</a:t>
            </a: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社會或文化認定的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陽剛與陰柔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男性運動：足球、拳擊、舉重等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女性運動：國標舞、啦啦隊、瑜珈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中性運動：網球、羽球、排球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marL="457200" lvl="1" indent="0">
              <a:buNone/>
            </a:pP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（上述運動分類取自陳益祥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(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1999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) 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）</a:t>
            </a:r>
            <a:endParaRPr lang="en-US" altLang="zh-TW" sz="2000" dirty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</p:txBody>
      </p:sp>
      <p:sp>
        <p:nvSpPr>
          <p:cNvPr id="4" name="標題 1">
            <a:extLst>
              <a:ext uri="{FF2B5EF4-FFF2-40B4-BE49-F238E27FC236}">
                <a16:creationId xmlns:a16="http://schemas.microsoft.com/office/drawing/2014/main" xmlns="" id="{DFDE8352-1CD4-4EBA-B695-96AF53D96E8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一、性別的建構</a:t>
            </a:r>
            <a:endParaRPr 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0642" y="2441376"/>
            <a:ext cx="3498351" cy="2805080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0642" y="2441376"/>
            <a:ext cx="3498351" cy="2779160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70642" y="2458167"/>
            <a:ext cx="3498351" cy="2801249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9092" y="1600200"/>
            <a:ext cx="2821449" cy="4292633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0642" y="2458168"/>
            <a:ext cx="3498351" cy="2818040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0640" y="2443275"/>
            <a:ext cx="3498351" cy="2834832"/>
          </a:xfrm>
          <a:prstGeom prst="rect">
            <a:avLst/>
          </a:prstGeom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4</a:t>
            </a:fld>
            <a:endParaRPr lang="uk-UA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二、女性主義的發展</a:t>
            </a:r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女性主義發展的三階段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第一波女性主義：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2"/>
            <a:r>
              <a:rPr kumimoji="1"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1900</a:t>
            </a:r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年前後，女性意識逐漸喚醒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第二波女性主義：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2"/>
            <a:r>
              <a:rPr kumimoji="1"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1960~1980</a:t>
            </a:r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年代，婦女解放運動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第三波女性主義：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2"/>
            <a:r>
              <a:rPr kumimoji="1"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90</a:t>
            </a:r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年代之後，在建構與建構之間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33731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二、女性主義的發展</a:t>
            </a:r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33564" y="1600200"/>
            <a:ext cx="5085708" cy="4525959"/>
          </a:xfrm>
        </p:spPr>
        <p:txBody>
          <a:bodyPr/>
          <a:lstStyle/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女性主義</a:t>
            </a:r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重要的思想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自由主義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2"/>
            <a:r>
              <a:rPr kumimoji="1"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代表人物：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Mary 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Wollstonecraft, 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Margaret 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Fuller, 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John Stuart  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Mill, 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Betty Friedan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等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2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習俗與教育造成男女不平等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2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理性的人，在理性的原則下男女追求個人自由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2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天賦人權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2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爭取立法保障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9930" y="2288379"/>
            <a:ext cx="2578100" cy="3149600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9272" y="2288379"/>
            <a:ext cx="3149600" cy="3149600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9272" y="2288379"/>
            <a:ext cx="3149600" cy="3149600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9272" y="2288380"/>
            <a:ext cx="3221502" cy="3149600"/>
          </a:xfrm>
          <a:prstGeom prst="rect">
            <a:avLst/>
          </a:prstGeom>
        </p:spPr>
      </p:pic>
      <p:sp>
        <p:nvSpPr>
          <p:cNvPr id="8" name="投影片編號版面配置區 7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94354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二、女性主義的發展</a:t>
            </a:r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39048" y="1600200"/>
            <a:ext cx="4582274" cy="4525959"/>
          </a:xfrm>
        </p:spPr>
        <p:txBody>
          <a:bodyPr/>
          <a:lstStyle/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女性主義</a:t>
            </a:r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重要的思想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社會主義與馬克思主義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2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代表人物：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Charles 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Fourier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等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兩性在知識、權力及財富上應當平等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2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改造整體社會、政治與經濟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2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男性為主的宰制世界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7628" y="1859623"/>
            <a:ext cx="3107455" cy="3857946"/>
          </a:xfrm>
          <a:prstGeom prst="rect">
            <a:avLst/>
          </a:prstGeom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66717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二、女性主義的發展</a:t>
            </a:r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39048" y="1600200"/>
            <a:ext cx="4582274" cy="4525959"/>
          </a:xfrm>
        </p:spPr>
        <p:txBody>
          <a:bodyPr/>
          <a:lstStyle/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女性主義</a:t>
            </a:r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重要的思想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存在主義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2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代表人物：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Times New Roman" charset="0"/>
              </a:rPr>
              <a:t>Simone de Beauvoir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等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2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第二性與女性他者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2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女人是被形塑的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2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透過</a:t>
            </a:r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覺察</a:t>
            </a:r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自身處境，改變現況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5226" y="2074385"/>
            <a:ext cx="2864921" cy="3577588"/>
          </a:xfrm>
          <a:prstGeom prst="rect">
            <a:avLst/>
          </a:prstGeo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1661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二、女性主義的發展</a:t>
            </a:r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39048" y="1600200"/>
            <a:ext cx="4582274" cy="4525959"/>
          </a:xfrm>
        </p:spPr>
        <p:txBody>
          <a:bodyPr/>
          <a:lstStyle/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女性主義</a:t>
            </a:r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重要的思想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激進主義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2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代表人物：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Times New Roman" charset="0"/>
              </a:rPr>
              <a:t>Germaine 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charset="0"/>
              </a:rPr>
              <a:t>Greer, Kate 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Times New Roman" charset="0"/>
              </a:rPr>
              <a:t>Millett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等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2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找出女性受壓迫的根源，並將之根除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2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種族、經驗與政治</a:t>
            </a:r>
            <a:r>
              <a:rPr kumimoji="1"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-</a:t>
            </a:r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父權制度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1582" y="2280959"/>
            <a:ext cx="3053606" cy="3164440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1583" y="2280960"/>
            <a:ext cx="3053606" cy="3164440"/>
          </a:xfrm>
          <a:prstGeom prst="rect">
            <a:avLst/>
          </a:prstGeo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5940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8213</TotalTime>
  <Words>1277</Words>
  <Application>Microsoft Macintosh PowerPoint</Application>
  <PresentationFormat>如螢幕大小 (4:3)</PresentationFormat>
  <Paragraphs>206</Paragraphs>
  <Slides>21</Slides>
  <Notes>12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21</vt:i4>
      </vt:variant>
    </vt:vector>
  </HeadingPairs>
  <TitlesOfParts>
    <vt:vector size="29" baseType="lpstr">
      <vt:lpstr>Calibri</vt:lpstr>
      <vt:lpstr>KaiTi</vt:lpstr>
      <vt:lpstr>Kaiti TC</vt:lpstr>
      <vt:lpstr>Times New Roman</vt:lpstr>
      <vt:lpstr>新細明體</vt:lpstr>
      <vt:lpstr>標楷體</vt:lpstr>
      <vt:lpstr>Arial</vt:lpstr>
      <vt:lpstr>課程名稱</vt:lpstr>
      <vt:lpstr>運動與性別</vt:lpstr>
      <vt:lpstr>運動與性別～第一部分</vt:lpstr>
      <vt:lpstr>一、性別的建構</vt:lpstr>
      <vt:lpstr>一、性別的建構</vt:lpstr>
      <vt:lpstr>二、女性主義的發展</vt:lpstr>
      <vt:lpstr>二、女性主義的發展</vt:lpstr>
      <vt:lpstr>二、女性主義的發展</vt:lpstr>
      <vt:lpstr>二、女性主義的發展</vt:lpstr>
      <vt:lpstr>二、女性主義的發展</vt:lpstr>
      <vt:lpstr>二、女性主義的發展</vt:lpstr>
      <vt:lpstr>二、女性主義的發展</vt:lpstr>
      <vt:lpstr>三、性別認同、意識與酷兒理論</vt:lpstr>
      <vt:lpstr>三、性別認同、意識與酷兒理論</vt:lpstr>
      <vt:lpstr>三、性別認同、意識與酷兒理論</vt:lpstr>
      <vt:lpstr>四、當代運動與性別的關係</vt:lpstr>
      <vt:lpstr>四、當代運動與性別的關係</vt:lpstr>
      <vt:lpstr>四、當代運動與性別的關係</vt:lpstr>
      <vt:lpstr>四、當代運動與性別的關係</vt:lpstr>
      <vt:lpstr>四、當代運動與性別的關係</vt:lpstr>
      <vt:lpstr>四、當代運動與性別的關係</vt:lpstr>
      <vt:lpstr>參考文獻</vt:lpstr>
    </vt:vector>
  </TitlesOfParts>
  <LinksUpToDate>false</LinksUpToDate>
  <SharedDoc>false</SharedDoc>
  <HyperlinksChanged>false</HyperlinksChanged>
  <AppVersion>15.0023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Microsoft Office 使用者</cp:lastModifiedBy>
  <cp:revision>59</cp:revision>
  <dcterms:created xsi:type="dcterms:W3CDTF">2017-11-07T02:54:43Z</dcterms:created>
  <dcterms:modified xsi:type="dcterms:W3CDTF">2018-07-01T04:12:22Z</dcterms:modified>
</cp:coreProperties>
</file>