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83" r:id="rId2"/>
    <p:sldId id="288" r:id="rId3"/>
    <p:sldId id="385" r:id="rId4"/>
    <p:sldId id="386" r:id="rId5"/>
    <p:sldId id="388" r:id="rId6"/>
    <p:sldId id="392" r:id="rId7"/>
    <p:sldId id="290" r:id="rId8"/>
    <p:sldId id="389" r:id="rId9"/>
    <p:sldId id="390" r:id="rId10"/>
    <p:sldId id="391" r:id="rId11"/>
    <p:sldId id="291" r:id="rId12"/>
    <p:sldId id="292" r:id="rId13"/>
    <p:sldId id="293" r:id="rId14"/>
    <p:sldId id="294" r:id="rId15"/>
    <p:sldId id="432" r:id="rId16"/>
    <p:sldId id="433" r:id="rId17"/>
    <p:sldId id="441" r:id="rId18"/>
    <p:sldId id="434" r:id="rId19"/>
    <p:sldId id="435" r:id="rId20"/>
    <p:sldId id="436" r:id="rId21"/>
    <p:sldId id="437" r:id="rId22"/>
    <p:sldId id="438" r:id="rId23"/>
    <p:sldId id="439" r:id="rId24"/>
    <p:sldId id="440" r:id="rId25"/>
    <p:sldId id="393" r:id="rId26"/>
    <p:sldId id="418" r:id="rId27"/>
    <p:sldId id="409" r:id="rId28"/>
    <p:sldId id="417" r:id="rId29"/>
    <p:sldId id="411" r:id="rId30"/>
    <p:sldId id="412" r:id="rId31"/>
    <p:sldId id="410" r:id="rId32"/>
    <p:sldId id="413" r:id="rId33"/>
    <p:sldId id="415" r:id="rId34"/>
    <p:sldId id="416" r:id="rId35"/>
    <p:sldId id="442" r:id="rId3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13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頁首版面配置區 1"/>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3" name="日期版面配置區 2"/>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79207A8C-AD6F-4846-9BFF-D06F1AB5A40F}" type="datetime1">
              <a:rPr lang="en-US"/>
              <a:pPr lvl="0"/>
              <a:t>9/8/2018</a:t>
            </a:fld>
            <a:endParaRPr lang="en-US"/>
          </a:p>
        </p:txBody>
      </p:sp>
      <p:sp>
        <p:nvSpPr>
          <p:cNvPr id="4" name="投影片圖像版面配置區 3"/>
          <p:cNvSpPr>
            <a:spLocks noGrp="1" noRot="1" noChangeAspect="1"/>
          </p:cNvSpPr>
          <p:nvPr>
            <p:ph type="sldImg" idx="2"/>
          </p:nvPr>
        </p:nvSpPr>
        <p:spPr>
          <a:xfrm>
            <a:off x="1371600" y="1143000"/>
            <a:ext cx="4114800" cy="3086099"/>
          </a:xfrm>
          <a:prstGeom prst="rect">
            <a:avLst/>
          </a:prstGeom>
          <a:noFill/>
          <a:ln w="12701">
            <a:solidFill>
              <a:srgbClr val="000000"/>
            </a:solidFill>
            <a:prstDash val="solid"/>
          </a:ln>
        </p:spPr>
      </p:sp>
      <p:sp>
        <p:nvSpPr>
          <p:cNvPr id="5" name="備忘稿版面配置區 4"/>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zh-TW"/>
              <a:t>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6" name="頁尾版面配置區 5"/>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endParaRPr lang="en-US"/>
          </a:p>
        </p:txBody>
      </p:sp>
      <p:sp>
        <p:nvSpPr>
          <p:cNvPr id="7" name="投影片編號版面配置區 6"/>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ea typeface="新細明體" pitchFamily="18"/>
              </a:defRPr>
            </a:lvl1pPr>
          </a:lstStyle>
          <a:p>
            <a:pPr lvl="0"/>
            <a:fld id="{4C552217-4D15-4538-A715-2395D0E79D07}" type="slidenum">
              <a:t>‹#›</a:t>
            </a:fld>
            <a:endParaRPr lang="en-US"/>
          </a:p>
        </p:txBody>
      </p:sp>
    </p:spTree>
    <p:extLst>
      <p:ext uri="{BB962C8B-B14F-4D97-AF65-F5344CB8AC3E}">
        <p14:creationId xmlns:p14="http://schemas.microsoft.com/office/powerpoint/2010/main" val="3596112417"/>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1pPr>
    <a:lvl2pPr marL="457200" marR="0" lvl="1"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2pPr>
    <a:lvl3pPr marL="914400" marR="0" lvl="2"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3pPr>
    <a:lvl4pPr marL="1371600" marR="0" lvl="3"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4pPr>
    <a:lvl5pPr marL="1828800" marR="0" lvl="4" indent="0" algn="l" defTabSz="914400" rtl="0" fontAlgn="auto" hangingPunct="1">
      <a:lnSpc>
        <a:spcPct val="100000"/>
      </a:lnSpc>
      <a:spcBef>
        <a:spcPts val="0"/>
      </a:spcBef>
      <a:spcAft>
        <a:spcPts val="0"/>
      </a:spcAft>
      <a:buNone/>
      <a:tabLst/>
      <a:defRPr lang="zh-TW" sz="1200" b="0" i="0" u="none" strike="noStrike" kern="1200" cap="none" spc="0" baseline="0">
        <a:solidFill>
          <a:srgbClr val="000000"/>
        </a:solidFill>
        <a:uFillTx/>
        <a:latin typeface="Calibri"/>
        <a:ea typeface="新細明體" pitchFamily="1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2249893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106217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3160765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582305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1099960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3102650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1442136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2082535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168287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txBox="1">
            <a:spLocks noGrp="1"/>
          </p:cNvSpPr>
          <p:nvPr>
            <p:ph type="body" sz="quarter" idx="1"/>
          </p:nvPr>
        </p:nvSpPr>
        <p:spPr/>
        <p:txBody>
          <a:bodyPr/>
          <a:lstStyle/>
          <a:p>
            <a:endParaRPr lang="zh-TW" altLang="en-US"/>
          </a:p>
        </p:txBody>
      </p:sp>
      <p:sp>
        <p:nvSpPr>
          <p:cNvPr id="4" name="日期版面配置區 1"/>
          <p:cNvSpPr txBox="1"/>
          <p:nvPr/>
        </p:nvSpPr>
        <p:spPr>
          <a:xfrm>
            <a:off x="3884608" y="0"/>
            <a:ext cx="2971800" cy="458791"/>
          </a:xfrm>
          <a:prstGeom prst="rect">
            <a:avLst/>
          </a:prstGeom>
          <a:noFill/>
          <a:ln cap="flat">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FFFFFF"/>
              </a:solidFill>
              <a:uFillTx/>
              <a:latin typeface="Arial" pitchFamily="34"/>
              <a:ea typeface="標楷體" pitchFamily="65"/>
            </a:endParaRPr>
          </a:p>
        </p:txBody>
      </p:sp>
    </p:spTree>
    <p:extLst>
      <p:ext uri="{BB962C8B-B14F-4D97-AF65-F5344CB8AC3E}">
        <p14:creationId xmlns:p14="http://schemas.microsoft.com/office/powerpoint/2010/main" val="3360441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p:cNvSpPr txBox="1">
            <a:spLocks noGrp="1"/>
          </p:cNvSpPr>
          <p:nvPr>
            <p:ph type="dt" sz="half" idx="7"/>
          </p:nvPr>
        </p:nvSpPr>
        <p:spPr/>
        <p:txBody>
          <a:bodyPr/>
          <a:lstStyle>
            <a:lvl1pPr>
              <a:defRPr/>
            </a:lvl1pPr>
          </a:lstStyle>
          <a:p>
            <a:pPr lvl="0"/>
            <a:fld id="{CBEE8CC7-3751-4554-8836-5944B54D450B}"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B2CDC66F-C96D-4AE3-9BFC-7F16770C5B8E}" type="slidenum">
              <a:t>‹#›</a:t>
            </a:fld>
            <a:endParaRPr lang="en-US"/>
          </a:p>
        </p:txBody>
      </p:sp>
    </p:spTree>
    <p:extLst>
      <p:ext uri="{BB962C8B-B14F-4D97-AF65-F5344CB8AC3E}">
        <p14:creationId xmlns:p14="http://schemas.microsoft.com/office/powerpoint/2010/main" val="16186925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D9C932B1-09B6-4980-9F0E-EABBBCDF0F66}"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35EDF57D-C440-4A1A-A390-60731A25721C}" type="slidenum">
              <a:t>‹#›</a:t>
            </a:fld>
            <a:endParaRPr lang="en-US"/>
          </a:p>
        </p:txBody>
      </p:sp>
    </p:spTree>
    <p:extLst>
      <p:ext uri="{BB962C8B-B14F-4D97-AF65-F5344CB8AC3E}">
        <p14:creationId xmlns:p14="http://schemas.microsoft.com/office/powerpoint/2010/main" val="54528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CE6A81FB-79FE-4BD0-9409-FFB17A53DAF6}"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E7F0D7A7-AEDD-434E-82F6-1CDBFBCB2A06}" type="slidenum">
              <a:t>‹#›</a:t>
            </a:fld>
            <a:endParaRPr lang="en-US"/>
          </a:p>
        </p:txBody>
      </p:sp>
    </p:spTree>
    <p:extLst>
      <p:ext uri="{BB962C8B-B14F-4D97-AF65-F5344CB8AC3E}">
        <p14:creationId xmlns:p14="http://schemas.microsoft.com/office/powerpoint/2010/main" val="872944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標題，物件及文字">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648196" y="1600200"/>
            <a:ext cx="4038603" cy="4525959"/>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a:xfrm>
            <a:off x="457200" y="6245223"/>
            <a:ext cx="2133596" cy="476246"/>
          </a:xfrm>
        </p:spPr>
        <p:txBody>
          <a:bodyPr/>
          <a:lstStyle>
            <a:lvl1pPr>
              <a:defRPr/>
            </a:lvl1pPr>
          </a:lstStyle>
          <a:p>
            <a:pPr lvl="0"/>
            <a:endParaRPr lang="en-US"/>
          </a:p>
        </p:txBody>
      </p:sp>
      <p:sp>
        <p:nvSpPr>
          <p:cNvPr id="6" name="頁尾版面配置區 5"/>
          <p:cNvSpPr txBox="1">
            <a:spLocks noGrp="1"/>
          </p:cNvSpPr>
          <p:nvPr>
            <p:ph type="ftr" sz="quarter" idx="9"/>
          </p:nvPr>
        </p:nvSpPr>
        <p:spPr>
          <a:xfrm>
            <a:off x="3124203" y="6245223"/>
            <a:ext cx="2895603" cy="476246"/>
          </a:xfrm>
        </p:spPr>
        <p:txBody>
          <a:bodyPr/>
          <a:lstStyle>
            <a:lvl1pPr>
              <a:defRPr/>
            </a:lvl1pPr>
          </a:lstStyle>
          <a:p>
            <a:pPr lvl="0"/>
            <a:endParaRPr lang="en-US"/>
          </a:p>
        </p:txBody>
      </p:sp>
      <p:sp>
        <p:nvSpPr>
          <p:cNvPr id="7" name="投影片編號版面配置區 6"/>
          <p:cNvSpPr txBox="1">
            <a:spLocks noGrp="1"/>
          </p:cNvSpPr>
          <p:nvPr>
            <p:ph type="sldNum" sz="quarter" idx="8"/>
          </p:nvPr>
        </p:nvSpPr>
        <p:spPr>
          <a:xfrm>
            <a:off x="6553203" y="6245223"/>
            <a:ext cx="2133596" cy="476246"/>
          </a:xfrm>
        </p:spPr>
        <p:txBody>
          <a:bodyPr/>
          <a:lstStyle>
            <a:lvl1pPr>
              <a:defRPr/>
            </a:lvl1pPr>
          </a:lstStyle>
          <a:p>
            <a:pPr lvl="0"/>
            <a:fld id="{CB974396-3CE0-40E4-9A89-6D0FEB86E979}" type="slidenum">
              <a:t>‹#›</a:t>
            </a:fld>
            <a:endParaRPr lang="en-US"/>
          </a:p>
        </p:txBody>
      </p:sp>
    </p:spTree>
    <p:extLst>
      <p:ext uri="{BB962C8B-B14F-4D97-AF65-F5344CB8AC3E}">
        <p14:creationId xmlns:p14="http://schemas.microsoft.com/office/powerpoint/2010/main" val="3395705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標題及文字在物件之上">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2185992"/>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57200" y="3938585"/>
            <a:ext cx="8229600" cy="2187573"/>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a:xfrm>
            <a:off x="457200" y="6245223"/>
            <a:ext cx="2133596" cy="476246"/>
          </a:xfrm>
        </p:spPr>
        <p:txBody>
          <a:bodyPr/>
          <a:lstStyle>
            <a:lvl1pPr>
              <a:defRPr/>
            </a:lvl1pPr>
          </a:lstStyle>
          <a:p>
            <a:pPr lvl="0"/>
            <a:endParaRPr lang="en-US"/>
          </a:p>
        </p:txBody>
      </p:sp>
      <p:sp>
        <p:nvSpPr>
          <p:cNvPr id="6" name="頁尾版面配置區 5"/>
          <p:cNvSpPr txBox="1">
            <a:spLocks noGrp="1"/>
          </p:cNvSpPr>
          <p:nvPr>
            <p:ph type="ftr" sz="quarter" idx="9"/>
          </p:nvPr>
        </p:nvSpPr>
        <p:spPr>
          <a:xfrm>
            <a:off x="3124203" y="6245223"/>
            <a:ext cx="2895603" cy="476246"/>
          </a:xfrm>
        </p:spPr>
        <p:txBody>
          <a:bodyPr/>
          <a:lstStyle>
            <a:lvl1pPr>
              <a:defRPr/>
            </a:lvl1pPr>
          </a:lstStyle>
          <a:p>
            <a:pPr lvl="0"/>
            <a:endParaRPr lang="en-US"/>
          </a:p>
        </p:txBody>
      </p:sp>
      <p:sp>
        <p:nvSpPr>
          <p:cNvPr id="7" name="投影片編號版面配置區 6"/>
          <p:cNvSpPr txBox="1">
            <a:spLocks noGrp="1"/>
          </p:cNvSpPr>
          <p:nvPr>
            <p:ph type="sldNum" sz="quarter" idx="8"/>
          </p:nvPr>
        </p:nvSpPr>
        <p:spPr>
          <a:xfrm>
            <a:off x="6553203" y="6245223"/>
            <a:ext cx="2133596" cy="476246"/>
          </a:xfrm>
        </p:spPr>
        <p:txBody>
          <a:bodyPr/>
          <a:lstStyle>
            <a:lvl1pPr>
              <a:defRPr/>
            </a:lvl1pPr>
          </a:lstStyle>
          <a:p>
            <a:pPr lvl="0"/>
            <a:fld id="{B3A33FE2-B317-4939-BD56-1269A1AF12FD}" type="slidenum">
              <a:t>‹#›</a:t>
            </a:fld>
            <a:endParaRPr lang="en-US"/>
          </a:p>
        </p:txBody>
      </p:sp>
    </p:spTree>
    <p:extLst>
      <p:ext uri="{BB962C8B-B14F-4D97-AF65-F5344CB8AC3E}">
        <p14:creationId xmlns:p14="http://schemas.microsoft.com/office/powerpoint/2010/main" val="2376509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7"/>
          </p:nvPr>
        </p:nvSpPr>
        <p:spPr/>
        <p:txBody>
          <a:bodyPr/>
          <a:lstStyle>
            <a:lvl1pPr>
              <a:defRPr/>
            </a:lvl1pPr>
          </a:lstStyle>
          <a:p>
            <a:pPr lvl="0"/>
            <a:fld id="{5F50DEFF-FB28-4A8E-B23E-3683DEFDF667}"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9D2076AB-661E-48DB-AB40-3FCCB9651ECF}" type="slidenum">
              <a:t>‹#›</a:t>
            </a:fld>
            <a:endParaRPr lang="en-US"/>
          </a:p>
        </p:txBody>
      </p:sp>
    </p:spTree>
    <p:extLst>
      <p:ext uri="{BB962C8B-B14F-4D97-AF65-F5344CB8AC3E}">
        <p14:creationId xmlns:p14="http://schemas.microsoft.com/office/powerpoint/2010/main" val="3610660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p:cNvSpPr txBox="1">
            <a:spLocks noGrp="1"/>
          </p:cNvSpPr>
          <p:nvPr>
            <p:ph type="dt" sz="half" idx="7"/>
          </p:nvPr>
        </p:nvSpPr>
        <p:spPr/>
        <p:txBody>
          <a:bodyPr/>
          <a:lstStyle>
            <a:lvl1pPr>
              <a:defRPr/>
            </a:lvl1pPr>
          </a:lstStyle>
          <a:p>
            <a:pPr lvl="0"/>
            <a:fld id="{B3DAA33A-EB89-45EA-B529-9C8B9DD52EEF}" type="datetime1">
              <a:rPr lang="en-US"/>
              <a:pPr lvl="0"/>
              <a:t>9/8/2018</a:t>
            </a:fld>
            <a:endParaRPr lang="en-US"/>
          </a:p>
        </p:txBody>
      </p:sp>
      <p:sp>
        <p:nvSpPr>
          <p:cNvPr id="5" name="頁尾版面配置區 4"/>
          <p:cNvSpPr txBox="1">
            <a:spLocks noGrp="1"/>
          </p:cNvSpPr>
          <p:nvPr>
            <p:ph type="ftr" sz="quarter" idx="9"/>
          </p:nvPr>
        </p:nvSpPr>
        <p:spPr/>
        <p:txBody>
          <a:bodyPr/>
          <a:lstStyle>
            <a:lvl1pPr>
              <a:defRPr/>
            </a:lvl1pPr>
          </a:lstStyle>
          <a:p>
            <a:pPr lvl="0"/>
            <a:endParaRPr lang="en-US"/>
          </a:p>
        </p:txBody>
      </p:sp>
      <p:sp>
        <p:nvSpPr>
          <p:cNvPr id="6" name="投影片編號版面配置區 5"/>
          <p:cNvSpPr txBox="1">
            <a:spLocks noGrp="1"/>
          </p:cNvSpPr>
          <p:nvPr>
            <p:ph type="sldNum" sz="quarter" idx="8"/>
          </p:nvPr>
        </p:nvSpPr>
        <p:spPr/>
        <p:txBody>
          <a:bodyPr/>
          <a:lstStyle>
            <a:lvl1pPr>
              <a:defRPr/>
            </a:lvl1pPr>
          </a:lstStyle>
          <a:p>
            <a:pPr lvl="0"/>
            <a:fld id="{F9767B57-6BD5-4A6D-9FD4-E236A5B9B0FD}" type="slidenum">
              <a:t>‹#›</a:t>
            </a:fld>
            <a:endParaRPr lang="en-US"/>
          </a:p>
        </p:txBody>
      </p:sp>
    </p:spTree>
    <p:extLst>
      <p:ext uri="{BB962C8B-B14F-4D97-AF65-F5344CB8AC3E}">
        <p14:creationId xmlns:p14="http://schemas.microsoft.com/office/powerpoint/2010/main" val="39848302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p:cNvSpPr txBox="1">
            <a:spLocks noGrp="1"/>
          </p:cNvSpPr>
          <p:nvPr>
            <p:ph type="dt" sz="half" idx="7"/>
          </p:nvPr>
        </p:nvSpPr>
        <p:spPr/>
        <p:txBody>
          <a:bodyPr/>
          <a:lstStyle>
            <a:lvl1pPr>
              <a:defRPr/>
            </a:lvl1pPr>
          </a:lstStyle>
          <a:p>
            <a:pPr lvl="0"/>
            <a:fld id="{83E40094-EF07-4498-AC03-E8872B403DD9}" type="datetime1">
              <a:rPr lang="en-US"/>
              <a:pPr lvl="0"/>
              <a:t>9/8/2018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8F00D337-E425-4A4E-8D7E-BAF576E9C8C0}" type="slidenum">
              <a:t>‹#›</a:t>
            </a:fld>
            <a:endParaRPr lang="en-US"/>
          </a:p>
        </p:txBody>
      </p:sp>
    </p:spTree>
    <p:extLst>
      <p:ext uri="{BB962C8B-B14F-4D97-AF65-F5344CB8AC3E}">
        <p14:creationId xmlns:p14="http://schemas.microsoft.com/office/powerpoint/2010/main" val="4087471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p:cNvSpPr txBox="1">
            <a:spLocks noGrp="1"/>
          </p:cNvSpPr>
          <p:nvPr>
            <p:ph type="dt" sz="half" idx="7"/>
          </p:nvPr>
        </p:nvSpPr>
        <p:spPr/>
        <p:txBody>
          <a:bodyPr/>
          <a:lstStyle>
            <a:lvl1pPr>
              <a:defRPr/>
            </a:lvl1pPr>
          </a:lstStyle>
          <a:p>
            <a:pPr lvl="0"/>
            <a:fld id="{C0B7841E-7C4F-410B-8BA4-A4EB3BBA408A}" type="datetime1">
              <a:rPr lang="en-US"/>
              <a:pPr lvl="0"/>
              <a:t>9/8/2018</a:t>
            </a:fld>
            <a:endParaRPr lang="en-US"/>
          </a:p>
        </p:txBody>
      </p:sp>
      <p:sp>
        <p:nvSpPr>
          <p:cNvPr id="8" name="頁尾版面配置區 7"/>
          <p:cNvSpPr txBox="1">
            <a:spLocks noGrp="1"/>
          </p:cNvSpPr>
          <p:nvPr>
            <p:ph type="ftr" sz="quarter" idx="9"/>
          </p:nvPr>
        </p:nvSpPr>
        <p:spPr/>
        <p:txBody>
          <a:bodyPr/>
          <a:lstStyle>
            <a:lvl1pPr>
              <a:defRPr/>
            </a:lvl1pPr>
          </a:lstStyle>
          <a:p>
            <a:pPr lvl="0"/>
            <a:endParaRPr lang="en-US"/>
          </a:p>
        </p:txBody>
      </p:sp>
      <p:sp>
        <p:nvSpPr>
          <p:cNvPr id="9" name="投影片編號版面配置區 8"/>
          <p:cNvSpPr txBox="1">
            <a:spLocks noGrp="1"/>
          </p:cNvSpPr>
          <p:nvPr>
            <p:ph type="sldNum" sz="quarter" idx="8"/>
          </p:nvPr>
        </p:nvSpPr>
        <p:spPr/>
        <p:txBody>
          <a:bodyPr/>
          <a:lstStyle>
            <a:lvl1pPr>
              <a:defRPr/>
            </a:lvl1pPr>
          </a:lstStyle>
          <a:p>
            <a:pPr lvl="0"/>
            <a:fld id="{1A465E0E-0282-481A-B9AD-3740B826BF87}" type="slidenum">
              <a:t>‹#›</a:t>
            </a:fld>
            <a:endParaRPr lang="en-US"/>
          </a:p>
        </p:txBody>
      </p:sp>
    </p:spTree>
    <p:extLst>
      <p:ext uri="{BB962C8B-B14F-4D97-AF65-F5344CB8AC3E}">
        <p14:creationId xmlns:p14="http://schemas.microsoft.com/office/powerpoint/2010/main" val="32125540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p:cNvSpPr txBox="1">
            <a:spLocks noGrp="1"/>
          </p:cNvSpPr>
          <p:nvPr>
            <p:ph type="dt" sz="half" idx="7"/>
          </p:nvPr>
        </p:nvSpPr>
        <p:spPr/>
        <p:txBody>
          <a:bodyPr/>
          <a:lstStyle>
            <a:lvl1pPr>
              <a:defRPr/>
            </a:lvl1pPr>
          </a:lstStyle>
          <a:p>
            <a:pPr lvl="0"/>
            <a:fld id="{0AA54E70-1A16-4069-AE49-B2A577A8DC4B}" type="datetime1">
              <a:rPr lang="en-US"/>
              <a:pPr lvl="0"/>
              <a:t>9/8/2018</a:t>
            </a:fld>
            <a:endParaRPr lang="en-US"/>
          </a:p>
        </p:txBody>
      </p:sp>
      <p:sp>
        <p:nvSpPr>
          <p:cNvPr id="4" name="頁尾版面配置區 3"/>
          <p:cNvSpPr txBox="1">
            <a:spLocks noGrp="1"/>
          </p:cNvSpPr>
          <p:nvPr>
            <p:ph type="ftr" sz="quarter" idx="9"/>
          </p:nvPr>
        </p:nvSpPr>
        <p:spPr/>
        <p:txBody>
          <a:bodyPr/>
          <a:lstStyle>
            <a:lvl1pPr>
              <a:defRPr/>
            </a:lvl1pPr>
          </a:lstStyle>
          <a:p>
            <a:pPr lvl="0"/>
            <a:endParaRPr lang="en-US"/>
          </a:p>
        </p:txBody>
      </p:sp>
      <p:sp>
        <p:nvSpPr>
          <p:cNvPr id="5" name="投影片編號版面配置區 4"/>
          <p:cNvSpPr txBox="1">
            <a:spLocks noGrp="1"/>
          </p:cNvSpPr>
          <p:nvPr>
            <p:ph type="sldNum" sz="quarter" idx="8"/>
          </p:nvPr>
        </p:nvSpPr>
        <p:spPr/>
        <p:txBody>
          <a:bodyPr/>
          <a:lstStyle>
            <a:lvl1pPr>
              <a:defRPr/>
            </a:lvl1pPr>
          </a:lstStyle>
          <a:p>
            <a:pPr lvl="0"/>
            <a:fld id="{C2949764-CDE3-489F-A52F-5550C20C0473}" type="slidenum">
              <a:t>‹#›</a:t>
            </a:fld>
            <a:endParaRPr lang="en-US"/>
          </a:p>
        </p:txBody>
      </p:sp>
    </p:spTree>
    <p:extLst>
      <p:ext uri="{BB962C8B-B14F-4D97-AF65-F5344CB8AC3E}">
        <p14:creationId xmlns:p14="http://schemas.microsoft.com/office/powerpoint/2010/main" val="642512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txBox="1">
            <a:spLocks noGrp="1"/>
          </p:cNvSpPr>
          <p:nvPr>
            <p:ph type="dt" sz="half" idx="7"/>
          </p:nvPr>
        </p:nvSpPr>
        <p:spPr/>
        <p:txBody>
          <a:bodyPr/>
          <a:lstStyle>
            <a:lvl1pPr>
              <a:defRPr/>
            </a:lvl1pPr>
          </a:lstStyle>
          <a:p>
            <a:pPr lvl="0"/>
            <a:fld id="{690AC999-1386-4648-840D-1726071B3133}" type="datetime1">
              <a:rPr lang="en-US"/>
              <a:pPr lvl="0"/>
              <a:t>9/8/2018</a:t>
            </a:fld>
            <a:endParaRPr lang="en-US"/>
          </a:p>
        </p:txBody>
      </p:sp>
      <p:sp>
        <p:nvSpPr>
          <p:cNvPr id="3" name="頁尾版面配置區 2"/>
          <p:cNvSpPr txBox="1">
            <a:spLocks noGrp="1"/>
          </p:cNvSpPr>
          <p:nvPr>
            <p:ph type="ftr" sz="quarter" idx="9"/>
          </p:nvPr>
        </p:nvSpPr>
        <p:spPr/>
        <p:txBody>
          <a:bodyPr/>
          <a:lstStyle>
            <a:lvl1pPr>
              <a:defRPr/>
            </a:lvl1pPr>
          </a:lstStyle>
          <a:p>
            <a:pPr lvl="0"/>
            <a:endParaRPr lang="en-US"/>
          </a:p>
        </p:txBody>
      </p:sp>
      <p:sp>
        <p:nvSpPr>
          <p:cNvPr id="4" name="投影片編號版面配置區 3"/>
          <p:cNvSpPr txBox="1">
            <a:spLocks noGrp="1"/>
          </p:cNvSpPr>
          <p:nvPr>
            <p:ph type="sldNum" sz="quarter" idx="8"/>
          </p:nvPr>
        </p:nvSpPr>
        <p:spPr/>
        <p:txBody>
          <a:bodyPr/>
          <a:lstStyle>
            <a:lvl1pPr>
              <a:defRPr/>
            </a:lvl1pPr>
          </a:lstStyle>
          <a:p>
            <a:pPr lvl="0"/>
            <a:fld id="{726614FE-5DBF-4FC5-8512-E4B4591AFB1D}" type="slidenum">
              <a:t>‹#›</a:t>
            </a:fld>
            <a:endParaRPr lang="en-US"/>
          </a:p>
        </p:txBody>
      </p:sp>
    </p:spTree>
    <p:extLst>
      <p:ext uri="{BB962C8B-B14F-4D97-AF65-F5344CB8AC3E}">
        <p14:creationId xmlns:p14="http://schemas.microsoft.com/office/powerpoint/2010/main" val="2424259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829E07D9-9EA3-4CDE-AE24-9A4848E4AC7B}" type="datetime1">
              <a:rPr lang="en-US"/>
              <a:pPr lvl="0"/>
              <a:t>9/8/2018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EADD5F19-92A6-4CE7-855A-43C27B18A419}" type="slidenum">
              <a:t>‹#›</a:t>
            </a:fld>
            <a:endParaRPr lang="en-US"/>
          </a:p>
        </p:txBody>
      </p:sp>
    </p:spTree>
    <p:extLst>
      <p:ext uri="{BB962C8B-B14F-4D97-AF65-F5344CB8AC3E}">
        <p14:creationId xmlns:p14="http://schemas.microsoft.com/office/powerpoint/2010/main" val="2428044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p:cNvSpPr txBox="1">
            <a:spLocks noGrp="1"/>
          </p:cNvSpPr>
          <p:nvPr>
            <p:ph type="dt" sz="half" idx="7"/>
          </p:nvPr>
        </p:nvSpPr>
        <p:spPr/>
        <p:txBody>
          <a:bodyPr/>
          <a:lstStyle>
            <a:lvl1pPr>
              <a:defRPr/>
            </a:lvl1pPr>
          </a:lstStyle>
          <a:p>
            <a:pPr lvl="0"/>
            <a:fld id="{E8D41B92-A771-44F5-83CA-387A06FD2F01}" type="datetime1">
              <a:rPr lang="en-US"/>
              <a:pPr lvl="0"/>
              <a:t>9/8/2018</a:t>
            </a:fld>
            <a:endParaRPr lang="en-US"/>
          </a:p>
        </p:txBody>
      </p:sp>
      <p:sp>
        <p:nvSpPr>
          <p:cNvPr id="6" name="頁尾版面配置區 5"/>
          <p:cNvSpPr txBox="1">
            <a:spLocks noGrp="1"/>
          </p:cNvSpPr>
          <p:nvPr>
            <p:ph type="ftr" sz="quarter" idx="9"/>
          </p:nvPr>
        </p:nvSpPr>
        <p:spPr/>
        <p:txBody>
          <a:bodyPr/>
          <a:lstStyle>
            <a:lvl1pPr>
              <a:defRPr/>
            </a:lvl1pPr>
          </a:lstStyle>
          <a:p>
            <a:pPr lvl="0"/>
            <a:endParaRPr lang="en-US"/>
          </a:p>
        </p:txBody>
      </p:sp>
      <p:sp>
        <p:nvSpPr>
          <p:cNvPr id="7" name="投影片編號版面配置區 6"/>
          <p:cNvSpPr txBox="1">
            <a:spLocks noGrp="1"/>
          </p:cNvSpPr>
          <p:nvPr>
            <p:ph type="sldNum" sz="quarter" idx="8"/>
          </p:nvPr>
        </p:nvSpPr>
        <p:spPr/>
        <p:txBody>
          <a:bodyPr/>
          <a:lstStyle>
            <a:lvl1pPr>
              <a:defRPr/>
            </a:lvl1pPr>
          </a:lstStyle>
          <a:p>
            <a:pPr lvl="0"/>
            <a:fld id="{3BC5E036-1755-49A0-B068-6431FBA0E875}" type="slidenum">
              <a:t>‹#›</a:t>
            </a:fld>
            <a:endParaRPr lang="en-US"/>
          </a:p>
        </p:txBody>
      </p:sp>
    </p:spTree>
    <p:extLst>
      <p:ext uri="{BB962C8B-B14F-4D97-AF65-F5344CB8AC3E}">
        <p14:creationId xmlns:p14="http://schemas.microsoft.com/office/powerpoint/2010/main" val="2463067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A5B0C081-4201-4195-9C06-15C4F5FA0D4A}" type="slidenum">
              <a:t>‹#›</a:t>
            </a:fld>
            <a:endParaRPr lang="en-US"/>
          </a:p>
        </p:txBody>
      </p:sp>
      <p:pic>
        <p:nvPicPr>
          <p:cNvPr id="7" name="Picture 2" descr="C:\Users\BPC\Downloads\教育部logo991006-1.png"/>
          <p:cNvPicPr>
            <a:picLocks noChangeAspect="1"/>
          </p:cNvPicPr>
          <p:nvPr/>
        </p:nvPicPr>
        <p:blipFill>
          <a:blip r:embed="rId15"/>
          <a:srcRect/>
          <a:stretch>
            <a:fillRect/>
          </a:stretch>
        </p:blipFill>
        <p:spPr>
          <a:xfrm>
            <a:off x="0" y="6411443"/>
            <a:ext cx="1475658" cy="446556"/>
          </a:xfrm>
          <a:prstGeom prst="rect">
            <a:avLst/>
          </a:prstGeom>
          <a:noFill/>
          <a:ln cap="flat">
            <a:noFill/>
          </a:ln>
        </p:spPr>
      </p:pic>
      <p:pic>
        <p:nvPicPr>
          <p:cNvPr id="8" name="Picture 3" descr="C:\Users\BPC\AppData\Local\Temp\Rar$DR60.735\A703(修正型).png"/>
          <p:cNvPicPr>
            <a:picLocks noChangeAspect="1"/>
          </p:cNvPicPr>
          <p:nvPr/>
        </p:nvPicPr>
        <p:blipFill>
          <a:blip r:embed="rId16"/>
          <a:srcRect/>
          <a:stretch>
            <a:fillRect/>
          </a:stretch>
        </p:blipFill>
        <p:spPr>
          <a:xfrm>
            <a:off x="1547667" y="6508351"/>
            <a:ext cx="1263682" cy="252740"/>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128">
    <p:spTree>
      <p:nvGrpSpPr>
        <p:cNvPr id="1" name=""/>
        <p:cNvGrpSpPr/>
        <p:nvPr/>
      </p:nvGrpSpPr>
      <p:grpSpPr>
        <a:xfrm>
          <a:off x="0" y="0"/>
          <a:ext cx="0" cy="0"/>
          <a:chOff x="0" y="0"/>
          <a:chExt cx="0" cy="0"/>
        </a:xfrm>
      </p:grpSpPr>
      <p:sp>
        <p:nvSpPr>
          <p:cNvPr id="2" name="標題 1"/>
          <p:cNvSpPr txBox="1">
            <a:spLocks noGrp="1"/>
          </p:cNvSpPr>
          <p:nvPr>
            <p:ph type="ctrTitle"/>
          </p:nvPr>
        </p:nvSpPr>
        <p:spPr>
          <a:xfrm>
            <a:off x="737829" y="476667"/>
            <a:ext cx="7772400" cy="1470026"/>
          </a:xfrm>
        </p:spPr>
        <p:txBody>
          <a:bodyPr/>
          <a:lstStyle/>
          <a:p>
            <a:pPr lvl="0"/>
            <a:r>
              <a:rPr lang="zh-TW"/>
              <a:t>角運動學</a:t>
            </a:r>
          </a:p>
        </p:txBody>
      </p:sp>
      <p:sp>
        <p:nvSpPr>
          <p:cNvPr id="3" name="副標題 2"/>
          <p:cNvSpPr txBox="1">
            <a:spLocks noGrp="1"/>
          </p:cNvSpPr>
          <p:nvPr>
            <p:ph type="subTitle" idx="1"/>
          </p:nvPr>
        </p:nvSpPr>
        <p:spPr>
          <a:xfrm>
            <a:off x="1475658" y="1988838"/>
            <a:ext cx="6400800" cy="648071"/>
          </a:xfrm>
        </p:spPr>
        <p:txBody>
          <a:bodyPr/>
          <a:lstStyle/>
          <a:p>
            <a:pPr lvl="0"/>
            <a:r>
              <a:rPr lang="zh-TW"/>
              <a:t>彭賢德</a:t>
            </a:r>
            <a:endParaRPr lang="en-US"/>
          </a:p>
        </p:txBody>
      </p:sp>
      <p:pic>
        <p:nvPicPr>
          <p:cNvPr id="4" name="Picture 2" descr="C:\Users\BPC\Downloads\教育部logo991006-1.png"/>
          <p:cNvPicPr>
            <a:picLocks noChangeAspect="1"/>
          </p:cNvPicPr>
          <p:nvPr/>
        </p:nvPicPr>
        <p:blipFill>
          <a:blip r:embed="rId2"/>
          <a:srcRect/>
          <a:stretch>
            <a:fillRect/>
          </a:stretch>
        </p:blipFill>
        <p:spPr>
          <a:xfrm>
            <a:off x="0" y="6411443"/>
            <a:ext cx="1475658" cy="446556"/>
          </a:xfrm>
          <a:prstGeom prst="rect">
            <a:avLst/>
          </a:prstGeom>
          <a:noFill/>
          <a:ln cap="flat">
            <a:noFill/>
          </a:ln>
        </p:spPr>
      </p:pic>
      <p:pic>
        <p:nvPicPr>
          <p:cNvPr id="5" name="Picture 3" descr="C:\Users\BPC\AppData\Local\Temp\Rar$DR60.735\A703(修正型).png"/>
          <p:cNvPicPr>
            <a:picLocks noChangeAspect="1"/>
          </p:cNvPicPr>
          <p:nvPr/>
        </p:nvPicPr>
        <p:blipFill>
          <a:blip r:embed="rId3"/>
          <a:srcRect/>
          <a:stretch>
            <a:fillRect/>
          </a:stretch>
        </p:blipFill>
        <p:spPr>
          <a:xfrm>
            <a:off x="1547667" y="6508351"/>
            <a:ext cx="1263682" cy="252740"/>
          </a:xfrm>
          <a:prstGeom prst="rect">
            <a:avLst/>
          </a:prstGeom>
          <a:noFill/>
          <a:ln cap="flat">
            <a:noFill/>
          </a:ln>
        </p:spPr>
      </p:pic>
      <p:sp>
        <p:nvSpPr>
          <p:cNvPr id="6" name="副標題 2"/>
          <p:cNvSpPr txBox="1"/>
          <p:nvPr/>
        </p:nvSpPr>
        <p:spPr>
          <a:xfrm>
            <a:off x="1535579" y="2996955"/>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898989"/>
                </a:solidFill>
                <a:uFillTx/>
                <a:latin typeface="Calibri"/>
                <a:ea typeface="新細明體"/>
                <a:cs typeface=""/>
              </a:rPr>
              <a:t>10</a:t>
            </a:r>
            <a:endParaRPr lang="en-US" sz="3200" b="0" i="0" u="none" strike="noStrike" kern="1200" cap="none" spc="0" baseline="0">
              <a:solidFill>
                <a:srgbClr val="898989"/>
              </a:solidFill>
              <a:uFillTx/>
              <a:latin typeface="Calibri"/>
              <a:ea typeface="新細明體"/>
              <a:cs typeface=""/>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136">
    <p:spTree>
      <p:nvGrpSpPr>
        <p:cNvPr id="1" name=""/>
        <p:cNvGrpSpPr/>
        <p:nvPr/>
      </p:nvGrpSpPr>
      <p:grpSpPr>
        <a:xfrm>
          <a:off x="0" y="0"/>
          <a:ext cx="0" cy="0"/>
          <a:chOff x="0" y="0"/>
          <a:chExt cx="0" cy="0"/>
        </a:xfrm>
      </p:grpSpPr>
      <p:sp>
        <p:nvSpPr>
          <p:cNvPr id="2" name="文字方塊 2"/>
          <p:cNvSpPr txBox="1"/>
          <p:nvPr/>
        </p:nvSpPr>
        <p:spPr>
          <a:xfrm>
            <a:off x="609603" y="609603"/>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踢足球時，膝關節從拉到最後瞬間到踢到足球瞬間的膝關節角速度是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600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秒，請問這個踢足球過程中的膝關節角加速度是多少？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
        <p:nvSpPr>
          <p:cNvPr id="5" name="矩形 4"/>
          <p:cNvSpPr/>
          <p:nvPr/>
        </p:nvSpPr>
        <p:spPr>
          <a:xfrm>
            <a:off x="746616" y="2185480"/>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6" name="矩形 11"/>
          <p:cNvSpPr/>
          <p:nvPr/>
        </p:nvSpPr>
        <p:spPr>
          <a:xfrm>
            <a:off x="2253941" y="2385532"/>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7" name="直線接點 13"/>
          <p:cNvCxnSpPr/>
          <p:nvPr/>
        </p:nvCxnSpPr>
        <p:spPr>
          <a:xfrm flipV="1">
            <a:off x="2199388" y="2385532"/>
            <a:ext cx="1467072" cy="7992"/>
          </a:xfrm>
          <a:prstGeom prst="straightConnector1">
            <a:avLst/>
          </a:prstGeom>
          <a:noFill/>
          <a:ln w="19046" cap="flat">
            <a:solidFill>
              <a:srgbClr val="0000FF"/>
            </a:solidFill>
            <a:prstDash val="solid"/>
            <a:miter/>
          </a:ln>
        </p:spPr>
      </p:cxnSp>
      <p:sp>
        <p:nvSpPr>
          <p:cNvPr id="8" name="矩形 7"/>
          <p:cNvSpPr/>
          <p:nvPr/>
        </p:nvSpPr>
        <p:spPr>
          <a:xfrm>
            <a:off x="2199388" y="1986899"/>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
        <p:nvSpPr>
          <p:cNvPr id="9" name="矩形 8"/>
          <p:cNvSpPr/>
          <p:nvPr/>
        </p:nvSpPr>
        <p:spPr>
          <a:xfrm>
            <a:off x="1789572" y="3074267"/>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0" name="矩形 11"/>
          <p:cNvSpPr/>
          <p:nvPr/>
        </p:nvSpPr>
        <p:spPr>
          <a:xfrm>
            <a:off x="2416384" y="3281763"/>
            <a:ext cx="1657825"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2.36-2.24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1" name="直線接點 13"/>
          <p:cNvCxnSpPr/>
          <p:nvPr/>
        </p:nvCxnSpPr>
        <p:spPr>
          <a:xfrm>
            <a:off x="2318324" y="3281763"/>
            <a:ext cx="1544503" cy="0"/>
          </a:xfrm>
          <a:prstGeom prst="straightConnector1">
            <a:avLst/>
          </a:prstGeom>
          <a:noFill/>
          <a:ln w="19046" cap="flat">
            <a:solidFill>
              <a:srgbClr val="0000FF"/>
            </a:solidFill>
            <a:prstDash val="solid"/>
            <a:miter/>
          </a:ln>
        </p:spPr>
      </p:cxnSp>
      <p:sp>
        <p:nvSpPr>
          <p:cNvPr id="12" name="矩形 11"/>
          <p:cNvSpPr/>
          <p:nvPr/>
        </p:nvSpPr>
        <p:spPr>
          <a:xfrm>
            <a:off x="2250128" y="2855662"/>
            <a:ext cx="16001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600-0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
        <p:nvSpPr>
          <p:cNvPr id="13" name="矩形 12"/>
          <p:cNvSpPr/>
          <p:nvPr/>
        </p:nvSpPr>
        <p:spPr>
          <a:xfrm>
            <a:off x="1789572" y="3938028"/>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4" name="矩形 11"/>
          <p:cNvSpPr/>
          <p:nvPr/>
        </p:nvSpPr>
        <p:spPr>
          <a:xfrm>
            <a:off x="2548606" y="4135328"/>
            <a:ext cx="112402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0.12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5" name="直線接點 13"/>
          <p:cNvCxnSpPr/>
          <p:nvPr/>
        </p:nvCxnSpPr>
        <p:spPr>
          <a:xfrm>
            <a:off x="2318324" y="4145523"/>
            <a:ext cx="1544503" cy="0"/>
          </a:xfrm>
          <a:prstGeom prst="straightConnector1">
            <a:avLst/>
          </a:prstGeom>
          <a:noFill/>
          <a:ln w="19046" cap="flat">
            <a:solidFill>
              <a:srgbClr val="0000FF"/>
            </a:solidFill>
            <a:prstDash val="solid"/>
            <a:miter/>
          </a:ln>
        </p:spPr>
      </p:cxnSp>
      <p:sp>
        <p:nvSpPr>
          <p:cNvPr id="16" name="矩形 15"/>
          <p:cNvSpPr/>
          <p:nvPr/>
        </p:nvSpPr>
        <p:spPr>
          <a:xfrm>
            <a:off x="2416384" y="3707873"/>
            <a:ext cx="138691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600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
        <p:nvSpPr>
          <p:cNvPr id="17" name="矩形 16"/>
          <p:cNvSpPr/>
          <p:nvPr/>
        </p:nvSpPr>
        <p:spPr>
          <a:xfrm>
            <a:off x="1789572" y="4771686"/>
            <a:ext cx="1920715"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5000 (</a:t>
            </a:r>
            <a:r>
              <a:rPr lang="zh-TW" sz="2000" b="0" i="0" u="none" strike="noStrike" kern="0" cap="none" spc="0" baseline="0">
                <a:solidFill>
                  <a:srgbClr val="FF0000"/>
                </a:solidFill>
                <a:uFillTx/>
                <a:latin typeface="Times New Roman" pitchFamily="18"/>
                <a:ea typeface="標楷體" pitchFamily="65"/>
                <a:cs typeface="Times New Roman" pitchFamily="18"/>
              </a:rPr>
              <a:t>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30000">
                <a:solidFill>
                  <a:srgbClr val="FF0000"/>
                </a:solidFill>
                <a:uFillTx/>
                <a:latin typeface="Times New Roman" pitchFamily="18"/>
                <a:ea typeface="標楷體" pitchFamily="65"/>
                <a:cs typeface="Times New Roman" pitchFamily="18"/>
              </a:rPr>
              <a:t>2</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zh-CN" sz="2000" b="0" i="0" u="none" strike="noStrike" kern="0" cap="none" spc="0" baseline="0">
              <a:solidFill>
                <a:srgbClr val="FF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sp>
        <p:nvSpPr>
          <p:cNvPr id="2" name="Text Box 2"/>
          <p:cNvSpPr txBox="1"/>
          <p:nvPr/>
        </p:nvSpPr>
        <p:spPr>
          <a:xfrm>
            <a:off x="1219196" y="533396"/>
            <a:ext cx="6476996" cy="58420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90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000000"/>
                </a:solidFill>
                <a:uFillTx/>
                <a:latin typeface="Arial" pitchFamily="34"/>
                <a:ea typeface="標楷體" pitchFamily="65"/>
              </a:rPr>
              <a:t>線運動和角運動間的關係 －位移</a:t>
            </a:r>
          </a:p>
        </p:txBody>
      </p:sp>
      <p:sp>
        <p:nvSpPr>
          <p:cNvPr id="3" name="Text Box 5"/>
          <p:cNvSpPr txBox="1"/>
          <p:nvPr/>
        </p:nvSpPr>
        <p:spPr>
          <a:xfrm>
            <a:off x="4457690" y="1828800"/>
            <a:ext cx="4495803" cy="406265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S</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θ</a:t>
            </a: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1200" cap="none" spc="0" baseline="0">
                <a:solidFill>
                  <a:srgbClr val="0000FF"/>
                </a:solidFill>
                <a:uFillTx/>
                <a:latin typeface="Times New Roman" pitchFamily="18"/>
                <a:ea typeface="標楷體" pitchFamily="65"/>
                <a:cs typeface="Times New Roman" pitchFamily="18"/>
              </a:rPr>
              <a:t>S</a:t>
            </a:r>
            <a:r>
              <a:rPr lang="zh-TW" sz="2000" b="0" i="0" u="none" strike="noStrike" kern="120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弧長</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1200" cap="none" spc="0" baseline="0">
                <a:solidFill>
                  <a:srgbClr val="0000FF"/>
                </a:solidFill>
                <a:uFillTx/>
                <a:latin typeface="Times New Roman" pitchFamily="18"/>
                <a:ea typeface="標楷體" pitchFamily="65"/>
                <a:cs typeface="Times New Roman" pitchFamily="18"/>
              </a:rPr>
              <a:t>r</a:t>
            </a:r>
            <a:r>
              <a:rPr lang="zh-TW" sz="2000" b="0" i="0" u="none" strike="noStrike" kern="1200" cap="none" spc="0" baseline="0">
                <a:solidFill>
                  <a:srgbClr val="0000FF"/>
                </a:solidFill>
                <a:uFillTx/>
                <a:latin typeface="Times New Roman" pitchFamily="18"/>
                <a:ea typeface="標楷體" pitchFamily="65"/>
                <a:cs typeface="Times New Roman" pitchFamily="18"/>
              </a:rPr>
              <a:t>：旋轉半徑</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1200" cap="none" spc="0" baseline="0">
                <a:solidFill>
                  <a:srgbClr val="0000FF"/>
                </a:solidFill>
                <a:uFillTx/>
                <a:latin typeface="Times New Roman" pitchFamily="18"/>
                <a:ea typeface="標楷體" pitchFamily="65"/>
                <a:cs typeface="Times New Roman" pitchFamily="18"/>
              </a:rPr>
              <a:t>θ</a:t>
            </a:r>
            <a:r>
              <a:rPr lang="zh-TW" sz="2000" b="0" i="0" u="none" strike="noStrike" kern="1200" cap="none" spc="0" baseline="0">
                <a:solidFill>
                  <a:srgbClr val="0000FF"/>
                </a:solidFill>
                <a:uFillTx/>
                <a:latin typeface="Times New Roman" pitchFamily="18"/>
                <a:ea typeface="標楷體" pitchFamily="65"/>
                <a:cs typeface="Times New Roman" pitchFamily="18"/>
              </a:rPr>
              <a:t>：角位移</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弧長</a:t>
            </a:r>
            <a:r>
              <a:rPr lang="en-US" sz="2000" b="0" i="0" u="none" strike="noStrike" kern="1200" cap="none" spc="0" baseline="0">
                <a:solidFill>
                  <a:srgbClr val="0000FF"/>
                </a:solidFill>
                <a:uFillTx/>
                <a:latin typeface="Times New Roman" pitchFamily="18"/>
                <a:ea typeface="標楷體" pitchFamily="65"/>
                <a:cs typeface="Times New Roman" pitchFamily="18"/>
              </a:rPr>
              <a:t>S</a:t>
            </a:r>
            <a:r>
              <a:rPr lang="zh-TW" sz="2000" b="0" i="0" u="none" strike="noStrike" kern="1200" cap="none" spc="0" baseline="0">
                <a:solidFill>
                  <a:srgbClr val="0000FF"/>
                </a:solidFill>
                <a:uFillTx/>
                <a:latin typeface="Times New Roman" pitchFamily="18"/>
                <a:ea typeface="標楷體" pitchFamily="65"/>
                <a:cs typeface="Times New Roman" pitchFamily="18"/>
              </a:rPr>
              <a:t>及旋轉半徑</a:t>
            </a:r>
            <a:r>
              <a:rPr lang="en-US" sz="2000" b="0" i="0" u="none" strike="noStrike" kern="1200" cap="none" spc="0" baseline="0">
                <a:solidFill>
                  <a:srgbClr val="0000FF"/>
                </a:solidFill>
                <a:uFillTx/>
                <a:latin typeface="Times New Roman" pitchFamily="18"/>
                <a:ea typeface="標楷體" pitchFamily="65"/>
                <a:cs typeface="Times New Roman" pitchFamily="18"/>
              </a:rPr>
              <a:t>r</a:t>
            </a:r>
            <a:r>
              <a:rPr lang="en-US" sz="2000" b="0" i="0" u="none" strike="noStrike" kern="0" cap="none" spc="0" baseline="0">
                <a:solidFill>
                  <a:srgbClr val="0000FF"/>
                </a:solidFill>
                <a:uFillTx/>
                <a:latin typeface="Times New Roman" pitchFamily="18"/>
                <a:ea typeface="標楷體" pitchFamily="65"/>
                <a:cs typeface="Times New Roman" pitchFamily="18"/>
              </a:rPr>
              <a:t> </a:t>
            </a:r>
            <a:r>
              <a:rPr lang="zh-TW" sz="2000" b="0" i="0" u="none" strike="noStrike" kern="0" cap="none" spc="0" baseline="0">
                <a:solidFill>
                  <a:srgbClr val="0000FF"/>
                </a:solidFill>
                <a:uFillTx/>
                <a:latin typeface="Times New Roman" pitchFamily="18"/>
                <a:ea typeface="標楷體" pitchFamily="65"/>
                <a:cs typeface="Times New Roman" pitchFamily="18"/>
              </a:rPr>
              <a:t>是</a:t>
            </a:r>
            <a:r>
              <a:rPr lang="zh-TW" sz="2000" b="0" i="0" u="none" strike="noStrike" kern="1200" cap="none" spc="0" baseline="0">
                <a:solidFill>
                  <a:srgbClr val="0000FF"/>
                </a:solidFill>
                <a:uFillTx/>
                <a:latin typeface="Times New Roman" pitchFamily="18"/>
                <a:ea typeface="標楷體" pitchFamily="65"/>
                <a:cs typeface="Times New Roman" pitchFamily="18"/>
              </a:rPr>
              <a:t>相同的單位。</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角位移</a:t>
            </a:r>
            <a:r>
              <a:rPr lang="en-US" sz="2000" b="0" i="0" u="none" strike="noStrike" kern="1200" cap="none" spc="0" baseline="0">
                <a:solidFill>
                  <a:srgbClr val="0000FF"/>
                </a:solidFill>
                <a:uFillTx/>
                <a:latin typeface="Times New Roman" pitchFamily="18"/>
                <a:ea typeface="標楷體" pitchFamily="65"/>
                <a:cs typeface="Times New Roman" pitchFamily="18"/>
              </a:rPr>
              <a:t>θ</a:t>
            </a:r>
            <a:r>
              <a:rPr lang="zh-TW" sz="2000" b="0" i="0" u="none" strike="noStrike" kern="1200" cap="none" spc="0" baseline="0">
                <a:solidFill>
                  <a:srgbClr val="0000FF"/>
                </a:solidFill>
                <a:uFillTx/>
                <a:latin typeface="Times New Roman" pitchFamily="18"/>
                <a:ea typeface="標楷體" pitchFamily="65"/>
                <a:cs typeface="Times New Roman" pitchFamily="18"/>
              </a:rPr>
              <a:t>的單位必須用</a:t>
            </a:r>
            <a:r>
              <a:rPr lang="zh-TW" sz="2000" b="0" i="0" u="none" strike="noStrike" kern="1200" cap="none" spc="0" baseline="0">
                <a:solidFill>
                  <a:srgbClr val="FF0000"/>
                </a:solidFill>
                <a:uFillTx/>
                <a:latin typeface="Times New Roman" pitchFamily="18"/>
                <a:ea typeface="標楷體" pitchFamily="65"/>
                <a:cs typeface="Times New Roman" pitchFamily="18"/>
              </a:rPr>
              <a:t>弧度</a:t>
            </a:r>
            <a:r>
              <a:rPr lang="zh-TW" sz="2000" b="0" i="0" u="none" strike="noStrike" kern="120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1200" cap="none" spc="0" baseline="0">
                <a:solidFill>
                  <a:srgbClr val="0000FF"/>
                </a:solidFill>
                <a:uFillTx/>
                <a:latin typeface="Times New Roman" pitchFamily="18"/>
                <a:ea typeface="標楷體" pitchFamily="65"/>
                <a:cs typeface="Times New Roman" pitchFamily="18"/>
              </a:rPr>
              <a:t> </a:t>
            </a:r>
            <a:r>
              <a:rPr lang="zh-TW" sz="2000" b="0" i="0" u="none" strike="noStrike" kern="1200" cap="none" spc="0" baseline="0">
                <a:solidFill>
                  <a:srgbClr val="0000FF"/>
                </a:solidFill>
                <a:uFillTx/>
                <a:latin typeface="Times New Roman" pitchFamily="18"/>
                <a:ea typeface="標楷體" pitchFamily="65"/>
                <a:cs typeface="Times New Roman" pitchFamily="18"/>
              </a:rPr>
              <a:t>弧度被用做線運動及角</a:t>
            </a:r>
            <a:r>
              <a:rPr lang="zh-TW" sz="2000" b="0" i="0" u="none" strike="noStrike" kern="0" cap="none" spc="0" baseline="0">
                <a:solidFill>
                  <a:srgbClr val="0000FF"/>
                </a:solidFill>
                <a:uFillTx/>
                <a:latin typeface="Times New Roman" pitchFamily="18"/>
                <a:ea typeface="標楷體" pitchFamily="65"/>
                <a:cs typeface="Times New Roman" pitchFamily="18"/>
              </a:rPr>
              <a:t>運動</a:t>
            </a:r>
            <a:r>
              <a:rPr lang="zh-TW" sz="2000" b="0" i="0" u="none" strike="noStrike" kern="1200" cap="none" spc="0" baseline="0">
                <a:solidFill>
                  <a:srgbClr val="0000FF"/>
                </a:solidFill>
                <a:uFillTx/>
                <a:latin typeface="Times New Roman" pitchFamily="18"/>
                <a:ea typeface="標楷體" pitchFamily="65"/>
                <a:cs typeface="Times New Roman" pitchFamily="18"/>
              </a:rPr>
              <a:t>測量之間的轉換。</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p:txBody>
      </p:sp>
      <p:pic>
        <p:nvPicPr>
          <p:cNvPr id="4" name="圖片 11"/>
          <p:cNvPicPr>
            <a:picLocks noChangeAspect="1"/>
          </p:cNvPicPr>
          <p:nvPr/>
        </p:nvPicPr>
        <p:blipFill>
          <a:blip r:embed="rId2"/>
          <a:stretch>
            <a:fillRect/>
          </a:stretch>
        </p:blipFill>
        <p:spPr>
          <a:xfrm>
            <a:off x="301770" y="2013527"/>
            <a:ext cx="4009918" cy="2595414"/>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sp>
        <p:nvSpPr>
          <p:cNvPr id="2" name="Text Box 2"/>
          <p:cNvSpPr txBox="1"/>
          <p:nvPr/>
        </p:nvSpPr>
        <p:spPr>
          <a:xfrm>
            <a:off x="1410580" y="338648"/>
            <a:ext cx="6476996" cy="58420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90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000000"/>
                </a:solidFill>
                <a:uFillTx/>
                <a:latin typeface="Arial" pitchFamily="34"/>
                <a:ea typeface="標楷體" pitchFamily="65"/>
              </a:rPr>
              <a:t>線運動和角運動間的關係 －位移</a:t>
            </a:r>
          </a:p>
        </p:txBody>
      </p:sp>
      <p:sp>
        <p:nvSpPr>
          <p:cNvPr id="3" name="Text Box 8"/>
          <p:cNvSpPr txBox="1"/>
          <p:nvPr/>
        </p:nvSpPr>
        <p:spPr>
          <a:xfrm>
            <a:off x="5181603" y="2895603"/>
            <a:ext cx="3581403" cy="36671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zh-TW" sz="1800" b="0" i="0" u="none" strike="noStrike" kern="1200" cap="none" spc="0" baseline="0">
              <a:solidFill>
                <a:srgbClr val="FFFFFF"/>
              </a:solidFill>
              <a:uFillTx/>
              <a:latin typeface="Arial" pitchFamily="34"/>
              <a:ea typeface="標楷體" pitchFamily="65"/>
            </a:endParaRPr>
          </a:p>
        </p:txBody>
      </p:sp>
      <p:sp>
        <p:nvSpPr>
          <p:cNvPr id="4" name="Text Box 9"/>
          <p:cNvSpPr txBox="1"/>
          <p:nvPr/>
        </p:nvSpPr>
        <p:spPr>
          <a:xfrm>
            <a:off x="2416905" y="1201110"/>
            <a:ext cx="6103620" cy="2092878"/>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旋轉物上的各點，在相同角位移的情況下，距離旋轉中心越遠者，旋轉半徑越大，可形成越大的線</a:t>
            </a:r>
            <a:r>
              <a:rPr lang="zh-TW" sz="2000" b="0" i="0" u="none" strike="noStrike" kern="0" cap="none" spc="0" baseline="0">
                <a:solidFill>
                  <a:srgbClr val="0000FF"/>
                </a:solidFill>
                <a:uFillTx/>
                <a:latin typeface="Times New Roman" pitchFamily="18"/>
                <a:ea typeface="標楷體" pitchFamily="65"/>
                <a:cs typeface="Times New Roman" pitchFamily="18"/>
              </a:rPr>
              <a:t>位移</a:t>
            </a:r>
            <a:r>
              <a:rPr lang="zh-TW" sz="2000" b="0" i="0" u="none" strike="noStrike" kern="120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相同的觀念常運用在運動器材的使用上，例如：羽球選手的腕關節只需小小的角位移便可在拍面處形成大大的揮動範圍。 </a:t>
            </a:r>
            <a:r>
              <a:rPr lang="en-US" sz="2000" b="0" i="0" u="none" strike="noStrike" kern="1200" cap="none" spc="0" baseline="0">
                <a:solidFill>
                  <a:srgbClr val="0000FF"/>
                </a:solidFill>
                <a:uFillTx/>
                <a:latin typeface="Times New Roman" pitchFamily="18"/>
                <a:ea typeface="標楷體" pitchFamily="65"/>
                <a:cs typeface="Times New Roman" pitchFamily="18"/>
              </a:rPr>
              <a:t> </a:t>
            </a:r>
          </a:p>
        </p:txBody>
      </p:sp>
      <p:pic>
        <p:nvPicPr>
          <p:cNvPr id="5" name="圖片 12"/>
          <p:cNvPicPr>
            <a:picLocks noChangeAspect="1"/>
          </p:cNvPicPr>
          <p:nvPr/>
        </p:nvPicPr>
        <p:blipFill>
          <a:blip r:embed="rId2"/>
          <a:stretch>
            <a:fillRect/>
          </a:stretch>
        </p:blipFill>
        <p:spPr>
          <a:xfrm>
            <a:off x="2211439" y="3480279"/>
            <a:ext cx="4210619" cy="2956209"/>
          </a:xfrm>
          <a:prstGeom prst="rect">
            <a:avLst/>
          </a:prstGeom>
          <a:noFill/>
          <a:ln cap="flat">
            <a:noFill/>
          </a:ln>
        </p:spPr>
      </p:pic>
      <p:pic>
        <p:nvPicPr>
          <p:cNvPr id="6" name="Picture 2" descr="ãbadmintonãçåçæå°çµæ"/>
          <p:cNvPicPr>
            <a:picLocks noChangeAspect="1"/>
          </p:cNvPicPr>
          <p:nvPr/>
        </p:nvPicPr>
        <p:blipFill>
          <a:blip r:embed="rId3"/>
          <a:srcRect/>
          <a:stretch>
            <a:fillRect/>
          </a:stretch>
        </p:blipFill>
        <p:spPr>
          <a:xfrm>
            <a:off x="6667100" y="3564450"/>
            <a:ext cx="2440945" cy="1223074"/>
          </a:xfrm>
          <a:prstGeom prst="rect">
            <a:avLst/>
          </a:prstGeom>
          <a:noFill/>
          <a:ln cap="flat">
            <a:noFill/>
          </a:ln>
        </p:spPr>
      </p:pic>
      <p:grpSp>
        <p:nvGrpSpPr>
          <p:cNvPr id="7" name="群組 12"/>
          <p:cNvGrpSpPr/>
          <p:nvPr/>
        </p:nvGrpSpPr>
        <p:grpSpPr>
          <a:xfrm>
            <a:off x="117262" y="1013557"/>
            <a:ext cx="1971665" cy="2806540"/>
            <a:chOff x="117262" y="1013557"/>
            <a:chExt cx="1971665" cy="2806540"/>
          </a:xfrm>
        </p:grpSpPr>
        <p:pic>
          <p:nvPicPr>
            <p:cNvPr id="8" name="圖片 5"/>
            <p:cNvPicPr>
              <a:picLocks noChangeAspect="1"/>
            </p:cNvPicPr>
            <p:nvPr/>
          </p:nvPicPr>
          <p:blipFill>
            <a:blip r:embed="rId4"/>
            <a:stretch>
              <a:fillRect/>
            </a:stretch>
          </p:blipFill>
          <p:spPr>
            <a:xfrm>
              <a:off x="117262" y="1013557"/>
              <a:ext cx="1971665" cy="2806540"/>
            </a:xfrm>
            <a:prstGeom prst="rect">
              <a:avLst/>
            </a:prstGeom>
            <a:noFill/>
            <a:ln cap="flat">
              <a:noFill/>
            </a:ln>
          </p:spPr>
        </p:pic>
        <p:sp>
          <p:nvSpPr>
            <p:cNvPr id="9" name="橢圓 6"/>
            <p:cNvSpPr/>
            <p:nvPr/>
          </p:nvSpPr>
          <p:spPr>
            <a:xfrm>
              <a:off x="1719117" y="1905115"/>
              <a:ext cx="163138" cy="16313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10" name="橢圓 10"/>
            <p:cNvSpPr/>
            <p:nvPr/>
          </p:nvSpPr>
          <p:spPr>
            <a:xfrm>
              <a:off x="808265" y="2434498"/>
              <a:ext cx="163138" cy="16313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11" name="橢圓 11"/>
            <p:cNvSpPr/>
            <p:nvPr/>
          </p:nvSpPr>
          <p:spPr>
            <a:xfrm>
              <a:off x="300609" y="2731239"/>
              <a:ext cx="163138" cy="16313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0000"/>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12" name="文字方塊 7"/>
            <p:cNvSpPr txBox="1"/>
            <p:nvPr/>
          </p:nvSpPr>
          <p:spPr>
            <a:xfrm>
              <a:off x="648876" y="2078275"/>
              <a:ext cx="322527" cy="338556"/>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等线"/>
                  <a:ea typeface="等线" pitchFamily="2"/>
                </a:rPr>
                <a:t>A</a:t>
              </a:r>
            </a:p>
          </p:txBody>
        </p:sp>
        <p:sp>
          <p:nvSpPr>
            <p:cNvPr id="13" name="文字方塊 13"/>
            <p:cNvSpPr txBox="1"/>
            <p:nvPr/>
          </p:nvSpPr>
          <p:spPr>
            <a:xfrm>
              <a:off x="172181" y="2346789"/>
              <a:ext cx="308097" cy="338556"/>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600" b="1" i="0" u="none" strike="noStrike" kern="1200" cap="none" spc="0" baseline="0">
                  <a:solidFill>
                    <a:srgbClr val="000000"/>
                  </a:solidFill>
                  <a:uFillTx/>
                  <a:latin typeface="等线"/>
                  <a:ea typeface="等线" pitchFamily="2"/>
                </a:rPr>
                <a:t>B</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Text Box 2"/>
          <p:cNvSpPr txBox="1"/>
          <p:nvPr/>
        </p:nvSpPr>
        <p:spPr>
          <a:xfrm>
            <a:off x="1143000" y="533396"/>
            <a:ext cx="6476996" cy="58420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90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000000"/>
                </a:solidFill>
                <a:uFillTx/>
                <a:latin typeface="Arial" pitchFamily="34"/>
                <a:ea typeface="標楷體" pitchFamily="65"/>
              </a:rPr>
              <a:t>線運動和角運動間的關係 －速度</a:t>
            </a:r>
          </a:p>
        </p:txBody>
      </p:sp>
      <p:sp>
        <p:nvSpPr>
          <p:cNvPr id="3" name="Text Box 4"/>
          <p:cNvSpPr txBox="1"/>
          <p:nvPr/>
        </p:nvSpPr>
        <p:spPr>
          <a:xfrm>
            <a:off x="4820223" y="1957693"/>
            <a:ext cx="4546597" cy="32496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1200" cap="none" spc="0" baseline="0">
                <a:solidFill>
                  <a:srgbClr val="0000FF"/>
                </a:solidFill>
                <a:uFillTx/>
                <a:latin typeface="Times New Roman" pitchFamily="18"/>
                <a:ea typeface="標楷體" pitchFamily="65"/>
                <a:cs typeface="Times New Roman" pitchFamily="18"/>
              </a:rPr>
              <a:t>V</a:t>
            </a:r>
            <a:r>
              <a:rPr lang="zh-TW" sz="2000" b="0" i="0" u="none" strike="noStrike" kern="1200" cap="none" spc="0" baseline="0">
                <a:solidFill>
                  <a:srgbClr val="0000FF"/>
                </a:solidFill>
                <a:uFillTx/>
                <a:latin typeface="Times New Roman" pitchFamily="18"/>
                <a:ea typeface="標楷體" pitchFamily="65"/>
                <a:cs typeface="Times New Roman" pitchFamily="18"/>
              </a:rPr>
              <a:t>：線速度</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1200" cap="none" spc="0" baseline="0">
                <a:solidFill>
                  <a:srgbClr val="0000FF"/>
                </a:solidFill>
                <a:uFillTx/>
                <a:latin typeface="Times New Roman" pitchFamily="18"/>
                <a:ea typeface="標楷體" pitchFamily="65"/>
                <a:cs typeface="Times New Roman" pitchFamily="18"/>
              </a:rPr>
              <a:t>r</a:t>
            </a:r>
            <a:r>
              <a:rPr lang="zh-TW" sz="2000" b="0" i="0" u="none" strike="noStrike" kern="1200" cap="none" spc="0" baseline="0">
                <a:solidFill>
                  <a:srgbClr val="0000FF"/>
                </a:solidFill>
                <a:uFillTx/>
                <a:latin typeface="Times New Roman" pitchFamily="18"/>
                <a:ea typeface="標楷體" pitchFamily="65"/>
                <a:cs typeface="Times New Roman" pitchFamily="18"/>
              </a:rPr>
              <a:t>：旋轉半徑</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l-GR" sz="2000" b="0" i="0" u="none" strike="noStrike" kern="1200" cap="none" spc="0" baseline="0">
                <a:solidFill>
                  <a:srgbClr val="0000FF"/>
                </a:solidFill>
                <a:uFillTx/>
                <a:latin typeface="Times New Roman" pitchFamily="18"/>
                <a:ea typeface="標楷體" pitchFamily="65"/>
                <a:cs typeface="Times New Roman" pitchFamily="18"/>
              </a:rPr>
              <a:t>ω</a:t>
            </a:r>
            <a:r>
              <a:rPr lang="zh-TW" sz="2000" b="0" i="0" u="none" strike="noStrike" kern="1200" cap="none" spc="0" baseline="0">
                <a:solidFill>
                  <a:srgbClr val="0000FF"/>
                </a:solidFill>
                <a:uFillTx/>
                <a:latin typeface="Times New Roman" pitchFamily="18"/>
                <a:ea typeface="標楷體" pitchFamily="65"/>
                <a:cs typeface="Times New Roman" pitchFamily="18"/>
              </a:rPr>
              <a:t>：角速度</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1200" cap="none" spc="0" baseline="0">
                <a:solidFill>
                  <a:srgbClr val="FF0000"/>
                </a:solidFill>
                <a:uFillTx/>
                <a:latin typeface="Times New Roman" pitchFamily="18"/>
                <a:ea typeface="標楷體" pitchFamily="65"/>
                <a:cs typeface="Times New Roman" pitchFamily="18"/>
              </a:rPr>
              <a:t>弧度</a:t>
            </a:r>
            <a:r>
              <a:rPr lang="en-US" sz="2000" b="0" i="0" u="none" strike="noStrike" kern="1200" cap="none" spc="0" baseline="0">
                <a:solidFill>
                  <a:srgbClr val="FF0000"/>
                </a:solidFill>
                <a:uFillTx/>
                <a:latin typeface="Times New Roman" pitchFamily="18"/>
                <a:ea typeface="標楷體" pitchFamily="65"/>
                <a:cs typeface="Times New Roman" pitchFamily="18"/>
              </a:rPr>
              <a:t>/</a:t>
            </a:r>
            <a:r>
              <a:rPr lang="zh-TW" sz="2000" b="0" i="0" u="none" strike="noStrike" kern="1200" cap="none" spc="0" baseline="0">
                <a:solidFill>
                  <a:srgbClr val="FF0000"/>
                </a:solidFill>
                <a:uFillTx/>
                <a:latin typeface="Times New Roman" pitchFamily="18"/>
                <a:ea typeface="標楷體" pitchFamily="65"/>
                <a:cs typeface="Times New Roman" pitchFamily="18"/>
              </a:rPr>
              <a:t>秒</a:t>
            </a:r>
            <a:r>
              <a:rPr lang="en-US" sz="2000" b="0" i="0" u="none" strike="noStrike" kern="1200" cap="none" spc="0" baseline="0">
                <a:solidFill>
                  <a:srgbClr val="0000FF"/>
                </a:solidFill>
                <a:uFillTx/>
                <a:latin typeface="Times New Roman" pitchFamily="18"/>
                <a:ea typeface="標楷體" pitchFamily="65"/>
                <a:cs typeface="Times New Roman" pitchFamily="18"/>
              </a:rPr>
              <a:t> (rad/s)</a:t>
            </a:r>
            <a:r>
              <a:rPr lang="zh-TW" sz="2000" b="0" i="0" u="none" strike="noStrike" kern="1200" cap="none" spc="0" baseline="0">
                <a:solidFill>
                  <a:srgbClr val="0000FF"/>
                </a:solidFill>
                <a:uFillTx/>
                <a:latin typeface="Times New Roman" pitchFamily="18"/>
                <a:ea typeface="標楷體" pitchFamily="65"/>
                <a:cs typeface="Times New Roman" pitchFamily="18"/>
              </a:rPr>
              <a:t>單位</a:t>
            </a:r>
            <a:r>
              <a:rPr lang="en-US" sz="2000" b="0" i="0" u="none" strike="noStrike" kern="1200" cap="none" spc="0" baseline="0">
                <a:solidFill>
                  <a:srgbClr val="0000FF"/>
                </a:solidFill>
                <a:uFillTx/>
                <a:latin typeface="Times New Roman" pitchFamily="18"/>
                <a:ea typeface="標楷體" pitchFamily="65"/>
                <a:cs typeface="Times New Roman" pitchFamily="18"/>
              </a:rPr>
              <a:t> </a:t>
            </a: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pic>
        <p:nvPicPr>
          <p:cNvPr id="4" name="圖片 13"/>
          <p:cNvPicPr>
            <a:picLocks noChangeAspect="1"/>
          </p:cNvPicPr>
          <p:nvPr/>
        </p:nvPicPr>
        <p:blipFill>
          <a:blip r:embed="rId2"/>
          <a:stretch>
            <a:fillRect/>
          </a:stretch>
        </p:blipFill>
        <p:spPr>
          <a:xfrm>
            <a:off x="101598" y="1820204"/>
            <a:ext cx="4653098" cy="3429676"/>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sp>
        <p:nvSpPr>
          <p:cNvPr id="2" name="Text Box 2"/>
          <p:cNvSpPr txBox="1"/>
          <p:nvPr/>
        </p:nvSpPr>
        <p:spPr>
          <a:xfrm>
            <a:off x="1143000" y="533396"/>
            <a:ext cx="6476996" cy="58420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90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000000"/>
                </a:solidFill>
                <a:uFillTx/>
                <a:latin typeface="Arial" pitchFamily="34"/>
                <a:ea typeface="標楷體" pitchFamily="65"/>
              </a:rPr>
              <a:t>線運動和角運動間的關係 －速度</a:t>
            </a:r>
          </a:p>
        </p:txBody>
      </p:sp>
      <p:sp>
        <p:nvSpPr>
          <p:cNvPr id="3" name="Text Box 6"/>
          <p:cNvSpPr txBox="1"/>
          <p:nvPr/>
        </p:nvSpPr>
        <p:spPr>
          <a:xfrm>
            <a:off x="4373721" y="1716959"/>
            <a:ext cx="4502496" cy="3234214"/>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旋轉物上的各點，在相同角速度的情況下，距離旋轉中心越遠者，旋轉半徑越大，可形成越大的線速度。</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相同的觀念常運用在運動上，例如：揮棒擊中球的旋轉半徑越大則傳遞給球的線速度越快。</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高爾夫球的長桿用來做長打，短桿做短距離推打用。</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342900" marR="0" lvl="0" indent="-342900" algn="l" defTabSz="914400" rtl="0" fontAlgn="auto" hangingPunct="1">
              <a:lnSpc>
                <a:spcPct val="100000"/>
              </a:lnSpc>
              <a:spcBef>
                <a:spcPts val="500"/>
              </a:spcBef>
              <a:spcAft>
                <a:spcPts val="0"/>
              </a:spcAft>
              <a:buClr>
                <a:srgbClr val="0563C1"/>
              </a:buClr>
              <a:buSzPct val="70000"/>
              <a:buFont typeface="Wingdings" pitchFamily="2"/>
              <a:buChar char="n"/>
              <a:tabLst/>
              <a:defRPr sz="1800" b="0" i="0" u="none" strike="noStrike" kern="0" cap="none" spc="0" baseline="0">
                <a:solidFill>
                  <a:srgbClr val="000000"/>
                </a:solidFill>
                <a:uFillTx/>
              </a:defRPr>
            </a:pPr>
            <a:endParaRPr lang="en-US" sz="2000" b="0" i="0" u="none" strike="noStrike" kern="1200" cap="none" spc="0" baseline="0">
              <a:solidFill>
                <a:srgbClr val="000000"/>
              </a:solidFill>
              <a:effectLst>
                <a:outerShdw dist="38096" dir="2700000">
                  <a:srgbClr val="000000"/>
                </a:outerShdw>
              </a:effectLst>
              <a:uFillTx/>
              <a:latin typeface="Times New Roman" pitchFamily="18"/>
              <a:ea typeface="新細明體" pitchFamily="18"/>
            </a:endParaRPr>
          </a:p>
        </p:txBody>
      </p:sp>
      <p:grpSp>
        <p:nvGrpSpPr>
          <p:cNvPr id="4" name="群組 54"/>
          <p:cNvGrpSpPr/>
          <p:nvPr/>
        </p:nvGrpSpPr>
        <p:grpSpPr>
          <a:xfrm>
            <a:off x="2362196" y="1631847"/>
            <a:ext cx="1674477" cy="2120247"/>
            <a:chOff x="2362196" y="1631847"/>
            <a:chExt cx="1674477" cy="2120247"/>
          </a:xfrm>
        </p:grpSpPr>
        <p:sp>
          <p:nvSpPr>
            <p:cNvPr id="5" name="Text Box 10"/>
            <p:cNvSpPr txBox="1"/>
            <p:nvPr/>
          </p:nvSpPr>
          <p:spPr>
            <a:xfrm>
              <a:off x="2362196" y="3047996"/>
              <a:ext cx="474665" cy="3381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FF"/>
                  </a:solidFill>
                  <a:uFillTx/>
                  <a:latin typeface="Arial" pitchFamily="34"/>
                  <a:ea typeface="標楷體" pitchFamily="65"/>
                </a:rPr>
                <a:t>A</a:t>
              </a:r>
            </a:p>
          </p:txBody>
        </p:sp>
        <p:sp>
          <p:nvSpPr>
            <p:cNvPr id="6" name="Text Box 10"/>
            <p:cNvSpPr txBox="1"/>
            <p:nvPr/>
          </p:nvSpPr>
          <p:spPr>
            <a:xfrm>
              <a:off x="2362196" y="2133596"/>
              <a:ext cx="474665" cy="3381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FF"/>
                  </a:solidFill>
                  <a:uFillTx/>
                  <a:latin typeface="Arial" pitchFamily="34"/>
                  <a:ea typeface="標楷體" pitchFamily="65"/>
                </a:rPr>
                <a:t>C</a:t>
              </a:r>
            </a:p>
          </p:txBody>
        </p:sp>
        <p:sp>
          <p:nvSpPr>
            <p:cNvPr id="7" name="Text Box 10"/>
            <p:cNvSpPr txBox="1"/>
            <p:nvPr/>
          </p:nvSpPr>
          <p:spPr>
            <a:xfrm>
              <a:off x="2362196" y="2590796"/>
              <a:ext cx="474665" cy="3381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FF"/>
                  </a:solidFill>
                  <a:uFillTx/>
                  <a:latin typeface="Arial" pitchFamily="34"/>
                  <a:ea typeface="標楷體" pitchFamily="65"/>
                </a:rPr>
                <a:t>B</a:t>
              </a:r>
            </a:p>
          </p:txBody>
        </p:sp>
        <p:cxnSp>
          <p:nvCxnSpPr>
            <p:cNvPr id="8" name="直線接點 58"/>
            <p:cNvCxnSpPr/>
            <p:nvPr/>
          </p:nvCxnSpPr>
          <p:spPr>
            <a:xfrm flipV="1">
              <a:off x="2823438" y="3739201"/>
              <a:ext cx="860871" cy="4828"/>
            </a:xfrm>
            <a:prstGeom prst="straightConnector1">
              <a:avLst/>
            </a:prstGeom>
            <a:noFill/>
            <a:ln w="12701" cap="flat">
              <a:solidFill>
                <a:srgbClr val="000000"/>
              </a:solidFill>
              <a:prstDash val="solid"/>
              <a:miter/>
            </a:ln>
          </p:spPr>
        </p:cxnSp>
        <p:cxnSp>
          <p:nvCxnSpPr>
            <p:cNvPr id="9" name="直線接點 61"/>
            <p:cNvCxnSpPr/>
            <p:nvPr/>
          </p:nvCxnSpPr>
          <p:spPr>
            <a:xfrm flipV="1">
              <a:off x="2824737" y="2067330"/>
              <a:ext cx="860871" cy="4828"/>
            </a:xfrm>
            <a:prstGeom prst="straightConnector1">
              <a:avLst/>
            </a:prstGeom>
            <a:noFill/>
            <a:ln w="12701" cap="flat">
              <a:solidFill>
                <a:srgbClr val="000000"/>
              </a:solidFill>
              <a:prstDash val="solid"/>
              <a:miter/>
            </a:ln>
          </p:spPr>
        </p:cxnSp>
        <p:cxnSp>
          <p:nvCxnSpPr>
            <p:cNvPr id="10" name="直線接點 62"/>
            <p:cNvCxnSpPr/>
            <p:nvPr/>
          </p:nvCxnSpPr>
          <p:spPr>
            <a:xfrm flipV="1">
              <a:off x="2823438" y="2075422"/>
              <a:ext cx="0" cy="1676672"/>
            </a:xfrm>
            <a:prstGeom prst="straightConnector1">
              <a:avLst/>
            </a:prstGeom>
            <a:noFill/>
            <a:ln w="12701" cap="flat">
              <a:solidFill>
                <a:srgbClr val="000000"/>
              </a:solidFill>
              <a:prstDash val="solid"/>
              <a:miter/>
            </a:ln>
          </p:spPr>
        </p:cxnSp>
        <p:cxnSp>
          <p:nvCxnSpPr>
            <p:cNvPr id="11" name="直線接點 64"/>
            <p:cNvCxnSpPr/>
            <p:nvPr/>
          </p:nvCxnSpPr>
          <p:spPr>
            <a:xfrm flipV="1">
              <a:off x="3684309" y="2062529"/>
              <a:ext cx="0" cy="1676672"/>
            </a:xfrm>
            <a:prstGeom prst="straightConnector1">
              <a:avLst/>
            </a:prstGeom>
            <a:noFill/>
            <a:ln w="12701" cap="flat">
              <a:solidFill>
                <a:srgbClr val="000000"/>
              </a:solidFill>
              <a:prstDash val="solid"/>
              <a:miter/>
            </a:ln>
          </p:spPr>
        </p:cxnSp>
        <p:cxnSp>
          <p:nvCxnSpPr>
            <p:cNvPr id="12" name="直線接點 69"/>
            <p:cNvCxnSpPr/>
            <p:nvPr/>
          </p:nvCxnSpPr>
          <p:spPr>
            <a:xfrm flipV="1">
              <a:off x="2977752" y="2609130"/>
              <a:ext cx="1058921" cy="1027274"/>
            </a:xfrm>
            <a:prstGeom prst="straightConnector1">
              <a:avLst/>
            </a:prstGeom>
            <a:noFill/>
            <a:ln w="47621" cap="sq">
              <a:solidFill>
                <a:srgbClr val="000000"/>
              </a:solidFill>
              <a:prstDash val="solid"/>
              <a:round/>
              <a:headEnd type="arrow"/>
              <a:tailEnd type="arrow"/>
            </a:ln>
          </p:spPr>
        </p:cxnSp>
        <p:sp>
          <p:nvSpPr>
            <p:cNvPr id="13" name="橢圓 72"/>
            <p:cNvSpPr/>
            <p:nvPr/>
          </p:nvSpPr>
          <p:spPr>
            <a:xfrm>
              <a:off x="2810198" y="2243663"/>
              <a:ext cx="123498" cy="141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14" name="橢圓 73"/>
            <p:cNvSpPr/>
            <p:nvPr/>
          </p:nvSpPr>
          <p:spPr>
            <a:xfrm>
              <a:off x="2810198" y="2732492"/>
              <a:ext cx="123498" cy="141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15" name="橢圓 74"/>
            <p:cNvSpPr/>
            <p:nvPr/>
          </p:nvSpPr>
          <p:spPr>
            <a:xfrm>
              <a:off x="2810198" y="3192664"/>
              <a:ext cx="123498" cy="141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16" name="弧形 80"/>
            <p:cNvSpPr/>
            <p:nvPr/>
          </p:nvSpPr>
          <p:spPr>
            <a:xfrm>
              <a:off x="2462780" y="2306299"/>
              <a:ext cx="1463040" cy="878299"/>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63"/>
                <a:gd name="f11" fmla="+- 0 0 -270"/>
                <a:gd name="f12" fmla="+- 0 0 -401"/>
                <a:gd name="f13" fmla="+- 0 0 -533"/>
                <a:gd name="f14" fmla="abs f4"/>
                <a:gd name="f15" fmla="abs f5"/>
                <a:gd name="f16" fmla="abs f6"/>
                <a:gd name="f17" fmla="+- 0 0 f3"/>
                <a:gd name="f18" fmla="+- 0 0 f10"/>
                <a:gd name="f19" fmla="*/ f11 f0 1"/>
                <a:gd name="f20" fmla="*/ f12 f0 1"/>
                <a:gd name="f21" fmla="*/ f13 f0 1"/>
                <a:gd name="f22" fmla="?: f14 f4 1"/>
                <a:gd name="f23" fmla="?: f15 f5 1"/>
                <a:gd name="f24" fmla="?: f16 f6 1"/>
                <a:gd name="f25" fmla="*/ f17 f0 1"/>
                <a:gd name="f26" fmla="*/ f18 f0 1"/>
                <a:gd name="f27" fmla="*/ f19 1 f3"/>
                <a:gd name="f28" fmla="*/ f20 1 f3"/>
                <a:gd name="f29" fmla="*/ f21 1 f3"/>
                <a:gd name="f30" fmla="*/ f22 1 21600"/>
                <a:gd name="f31" fmla="*/ f23 1 21600"/>
                <a:gd name="f32" fmla="*/ 21600 f22 1"/>
                <a:gd name="f33" fmla="*/ 21600 f23 1"/>
                <a:gd name="f34" fmla="*/ f25 1 f3"/>
                <a:gd name="f35" fmla="*/ f26 1 f3"/>
                <a:gd name="f36" fmla="+- f27 0 f1"/>
                <a:gd name="f37" fmla="+- f28 0 f1"/>
                <a:gd name="f38" fmla="+- f29 0 f1"/>
                <a:gd name="f39" fmla="min f31 f30"/>
                <a:gd name="f40" fmla="*/ f32 1 f24"/>
                <a:gd name="f41" fmla="*/ f33 1 f24"/>
                <a:gd name="f42" fmla="+- f34 0 f1"/>
                <a:gd name="f43" fmla="+- f35 0 f1"/>
                <a:gd name="f44" fmla="val f40"/>
                <a:gd name="f45" fmla="val f41"/>
                <a:gd name="f46" fmla="+- 0 0 f42"/>
                <a:gd name="f47" fmla="+- 0 0 f43"/>
                <a:gd name="f48" fmla="+- f45 0 f7"/>
                <a:gd name="f49" fmla="+- f44 0 f7"/>
                <a:gd name="f50" fmla="+- f47 0 f46"/>
                <a:gd name="f51" fmla="+- f46 f1 0"/>
                <a:gd name="f52" fmla="+- f47 f1 0"/>
                <a:gd name="f53" fmla="+- 21600000 0 f46"/>
                <a:gd name="f54" fmla="+- f1 0 f46"/>
                <a:gd name="f55" fmla="+- 27000000 0 f46"/>
                <a:gd name="f56" fmla="+- f0 0 f46"/>
                <a:gd name="f57" fmla="+- 32400000 0 f46"/>
                <a:gd name="f58" fmla="+- f2 0 f46"/>
                <a:gd name="f59" fmla="+- 37800000 0 f46"/>
                <a:gd name="f60" fmla="*/ f48 1 2"/>
                <a:gd name="f61" fmla="*/ f49 1 2"/>
                <a:gd name="f62" fmla="+- f50 21600000 0"/>
                <a:gd name="f63" fmla="?: f54 f54 f55"/>
                <a:gd name="f64" fmla="?: f56 f56 f57"/>
                <a:gd name="f65" fmla="?: f58 f58 f59"/>
                <a:gd name="f66" fmla="*/ f51 f8 1"/>
                <a:gd name="f67" fmla="*/ f52 f8 1"/>
                <a:gd name="f68" fmla="+- f7 f60 0"/>
                <a:gd name="f69" fmla="+- f7 f61 0"/>
                <a:gd name="f70" fmla="?: f50 f50 f62"/>
                <a:gd name="f71" fmla="*/ f66 1 f0"/>
                <a:gd name="f72" fmla="*/ f67 1 f0"/>
                <a:gd name="f73" fmla="*/ f61 f39 1"/>
                <a:gd name="f74" fmla="*/ f60 f39 1"/>
                <a:gd name="f75" fmla="+- f70 0 f53"/>
                <a:gd name="f76" fmla="+- f70 0 f63"/>
                <a:gd name="f77" fmla="+- f70 0 f64"/>
                <a:gd name="f78" fmla="+- f70 0 f65"/>
                <a:gd name="f79" fmla="+- 0 0 f71"/>
                <a:gd name="f80" fmla="+- 0 0 f72"/>
                <a:gd name="f81" fmla="*/ f69 f39 1"/>
                <a:gd name="f82" fmla="*/ f68 f39 1"/>
                <a:gd name="f83" fmla="+- 0 0 f79"/>
                <a:gd name="f84" fmla="+- 0 0 f80"/>
                <a:gd name="f85" fmla="*/ f83 f0 1"/>
                <a:gd name="f86" fmla="*/ f84 f0 1"/>
                <a:gd name="f87" fmla="*/ f85 1 f8"/>
                <a:gd name="f88" fmla="*/ f86 1 f8"/>
                <a:gd name="f89" fmla="+- f87 0 f1"/>
                <a:gd name="f90" fmla="+- f88 0 f1"/>
                <a:gd name="f91" fmla="sin 1 f89"/>
                <a:gd name="f92" fmla="cos 1 f89"/>
                <a:gd name="f93" fmla="sin 1 f90"/>
                <a:gd name="f94" fmla="cos 1 f90"/>
                <a:gd name="f95" fmla="+- 0 0 f91"/>
                <a:gd name="f96" fmla="+- 0 0 f92"/>
                <a:gd name="f97" fmla="+- 0 0 f93"/>
                <a:gd name="f98" fmla="+- 0 0 f94"/>
                <a:gd name="f99" fmla="+- 0 0 f95"/>
                <a:gd name="f100" fmla="+- 0 0 f96"/>
                <a:gd name="f101" fmla="+- 0 0 f97"/>
                <a:gd name="f102" fmla="+- 0 0 f98"/>
                <a:gd name="f103" fmla="val f99"/>
                <a:gd name="f104" fmla="val f100"/>
                <a:gd name="f105" fmla="val f101"/>
                <a:gd name="f106" fmla="val f102"/>
                <a:gd name="f107" fmla="*/ f103 f61 1"/>
                <a:gd name="f108" fmla="*/ f104 f60 1"/>
                <a:gd name="f109" fmla="*/ f105 f61 1"/>
                <a:gd name="f110" fmla="*/ f106 f60 1"/>
                <a:gd name="f111" fmla="+- 0 0 f108"/>
                <a:gd name="f112" fmla="+- 0 0 f107"/>
                <a:gd name="f113" fmla="+- 0 0 f110"/>
                <a:gd name="f114" fmla="+- 0 0 f109"/>
                <a:gd name="f115" fmla="+- 0 0 f111"/>
                <a:gd name="f116" fmla="+- 0 0 f112"/>
                <a:gd name="f117" fmla="+- 0 0 f113"/>
                <a:gd name="f118" fmla="+- 0 0 f114"/>
                <a:gd name="f119" fmla="at2 f115 f116"/>
                <a:gd name="f120" fmla="at2 f117 f118"/>
                <a:gd name="f121" fmla="+- f119 f1 0"/>
                <a:gd name="f122" fmla="+- f120 f1 0"/>
                <a:gd name="f123" fmla="*/ f121 f8 1"/>
                <a:gd name="f124" fmla="*/ f122 f8 1"/>
                <a:gd name="f125" fmla="*/ f123 1 f0"/>
                <a:gd name="f126" fmla="*/ f124 1 f0"/>
                <a:gd name="f127" fmla="+- 0 0 f125"/>
                <a:gd name="f128" fmla="+- 0 0 f126"/>
                <a:gd name="f129" fmla="val f127"/>
                <a:gd name="f130" fmla="val f128"/>
                <a:gd name="f131" fmla="+- 0 0 f129"/>
                <a:gd name="f132" fmla="+- 0 0 f130"/>
                <a:gd name="f133" fmla="*/ f131 f0 1"/>
                <a:gd name="f134" fmla="*/ f132 f0 1"/>
                <a:gd name="f135" fmla="*/ f133 1 f8"/>
                <a:gd name="f136" fmla="*/ f134 1 f8"/>
                <a:gd name="f137" fmla="+- f135 0 f1"/>
                <a:gd name="f138" fmla="+- f136 0 f1"/>
                <a:gd name="f139" fmla="+- f137 f1 0"/>
                <a:gd name="f140" fmla="+- f138 f1 0"/>
                <a:gd name="f141" fmla="*/ f139 f8 1"/>
                <a:gd name="f142" fmla="*/ f140 f8 1"/>
                <a:gd name="f143" fmla="*/ f141 1 f0"/>
                <a:gd name="f144" fmla="*/ f142 1 f0"/>
                <a:gd name="f145" fmla="+- 0 0 f143"/>
                <a:gd name="f146" fmla="+- 0 0 f144"/>
                <a:gd name="f147" fmla="+- 0 0 f145"/>
                <a:gd name="f148" fmla="+- 0 0 f146"/>
                <a:gd name="f149" fmla="*/ f147 f0 1"/>
                <a:gd name="f150" fmla="*/ f148 f0 1"/>
                <a:gd name="f151" fmla="*/ f149 1 f8"/>
                <a:gd name="f152" fmla="*/ f150 1 f8"/>
                <a:gd name="f153" fmla="+- f151 0 f1"/>
                <a:gd name="f154" fmla="+- f152 0 f1"/>
                <a:gd name="f155" fmla="cos 1 f153"/>
                <a:gd name="f156" fmla="sin 1 f153"/>
                <a:gd name="f157" fmla="cos 1 f154"/>
                <a:gd name="f158" fmla="sin 1 f154"/>
                <a:gd name="f159" fmla="+- 0 0 f155"/>
                <a:gd name="f160" fmla="+- 0 0 f156"/>
                <a:gd name="f161" fmla="+- 0 0 f157"/>
                <a:gd name="f162" fmla="+- 0 0 f158"/>
                <a:gd name="f163" fmla="+- 0 0 f159"/>
                <a:gd name="f164" fmla="+- 0 0 f160"/>
                <a:gd name="f165" fmla="+- 0 0 f161"/>
                <a:gd name="f166" fmla="+- 0 0 f162"/>
                <a:gd name="f167" fmla="val f163"/>
                <a:gd name="f168" fmla="val f164"/>
                <a:gd name="f169" fmla="val f165"/>
                <a:gd name="f170" fmla="val f166"/>
                <a:gd name="f171" fmla="+- 0 0 f167"/>
                <a:gd name="f172" fmla="+- 0 0 f168"/>
                <a:gd name="f173" fmla="+- 0 0 f169"/>
                <a:gd name="f174" fmla="+- 0 0 f170"/>
                <a:gd name="f175" fmla="*/ f9 f171 1"/>
                <a:gd name="f176" fmla="*/ f9 f172 1"/>
                <a:gd name="f177" fmla="*/ f9 f173 1"/>
                <a:gd name="f178" fmla="*/ f9 f174 1"/>
                <a:gd name="f179" fmla="*/ f175 f61 1"/>
                <a:gd name="f180" fmla="*/ f176 f60 1"/>
                <a:gd name="f181" fmla="*/ f177 f61 1"/>
                <a:gd name="f182" fmla="*/ f178 f60 1"/>
                <a:gd name="f183" fmla="+- f69 f179 0"/>
                <a:gd name="f184" fmla="+- f68 f180 0"/>
                <a:gd name="f185" fmla="+- f69 f181 0"/>
                <a:gd name="f186" fmla="+- f68 f182 0"/>
                <a:gd name="f187" fmla="max f183 f185"/>
                <a:gd name="f188" fmla="max f184 f186"/>
                <a:gd name="f189" fmla="min f183 f185"/>
                <a:gd name="f190" fmla="min f184 f186"/>
                <a:gd name="f191" fmla="*/ f183 f39 1"/>
                <a:gd name="f192" fmla="*/ f184 f39 1"/>
                <a:gd name="f193" fmla="*/ f185 f39 1"/>
                <a:gd name="f194" fmla="*/ f186 f39 1"/>
                <a:gd name="f195" fmla="?: f75 f44 f187"/>
                <a:gd name="f196" fmla="?: f76 f45 f188"/>
                <a:gd name="f197" fmla="?: f77 f7 f189"/>
                <a:gd name="f198" fmla="?: f78 f7 f190"/>
                <a:gd name="f199" fmla="*/ f197 f39 1"/>
                <a:gd name="f200" fmla="*/ f198 f39 1"/>
                <a:gd name="f201" fmla="*/ f195 f39 1"/>
                <a:gd name="f202" fmla="*/ f196 f39 1"/>
              </a:gdLst>
              <a:ahLst/>
              <a:cxnLst>
                <a:cxn ang="3cd4">
                  <a:pos x="hc" y="t"/>
                </a:cxn>
                <a:cxn ang="0">
                  <a:pos x="r" y="vc"/>
                </a:cxn>
                <a:cxn ang="cd4">
                  <a:pos x="hc" y="b"/>
                </a:cxn>
                <a:cxn ang="cd2">
                  <a:pos x="l" y="vc"/>
                </a:cxn>
                <a:cxn ang="f36">
                  <a:pos x="f191" y="f192"/>
                </a:cxn>
                <a:cxn ang="f37">
                  <a:pos x="f81" y="f82"/>
                </a:cxn>
                <a:cxn ang="f38">
                  <a:pos x="f193" y="f194"/>
                </a:cxn>
              </a:cxnLst>
              <a:rect l="f199" t="f200" r="f201" b="f202"/>
              <a:pathLst>
                <a:path stroke="0">
                  <a:moveTo>
                    <a:pt x="f191" y="f192"/>
                  </a:moveTo>
                  <a:arcTo wR="f73" hR="f74" stAng="f46" swAng="f70"/>
                  <a:lnTo>
                    <a:pt x="f81" y="f82"/>
                  </a:lnTo>
                  <a:close/>
                </a:path>
                <a:path fill="none">
                  <a:moveTo>
                    <a:pt x="f191" y="f192"/>
                  </a:moveTo>
                  <a:arcTo wR="f73" hR="f74" stAng="f46" swAng="f70"/>
                </a:path>
              </a:pathLst>
            </a:custGeom>
            <a:noFill/>
            <a:ln w="19046" cap="flat">
              <a:solidFill>
                <a:srgbClr val="000000"/>
              </a:solidFill>
              <a:prstDash val="solid"/>
              <a:miter/>
              <a:head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等线"/>
                <a:ea typeface="等线" pitchFamily="2"/>
              </a:endParaRPr>
            </a:p>
          </p:txBody>
        </p:sp>
        <p:sp>
          <p:nvSpPr>
            <p:cNvPr id="17" name="弧形 81"/>
            <p:cNvSpPr/>
            <p:nvPr/>
          </p:nvSpPr>
          <p:spPr>
            <a:xfrm>
              <a:off x="2612815" y="2767486"/>
              <a:ext cx="974841" cy="734363"/>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63"/>
                <a:gd name="f11" fmla="+- 0 0 -270"/>
                <a:gd name="f12" fmla="+- 0 0 -401"/>
                <a:gd name="f13" fmla="+- 0 0 -533"/>
                <a:gd name="f14" fmla="abs f4"/>
                <a:gd name="f15" fmla="abs f5"/>
                <a:gd name="f16" fmla="abs f6"/>
                <a:gd name="f17" fmla="+- 0 0 f3"/>
                <a:gd name="f18" fmla="+- 0 0 f10"/>
                <a:gd name="f19" fmla="*/ f11 f0 1"/>
                <a:gd name="f20" fmla="*/ f12 f0 1"/>
                <a:gd name="f21" fmla="*/ f13 f0 1"/>
                <a:gd name="f22" fmla="?: f14 f4 1"/>
                <a:gd name="f23" fmla="?: f15 f5 1"/>
                <a:gd name="f24" fmla="?: f16 f6 1"/>
                <a:gd name="f25" fmla="*/ f17 f0 1"/>
                <a:gd name="f26" fmla="*/ f18 f0 1"/>
                <a:gd name="f27" fmla="*/ f19 1 f3"/>
                <a:gd name="f28" fmla="*/ f20 1 f3"/>
                <a:gd name="f29" fmla="*/ f21 1 f3"/>
                <a:gd name="f30" fmla="*/ f22 1 21600"/>
                <a:gd name="f31" fmla="*/ f23 1 21600"/>
                <a:gd name="f32" fmla="*/ 21600 f22 1"/>
                <a:gd name="f33" fmla="*/ 21600 f23 1"/>
                <a:gd name="f34" fmla="*/ f25 1 f3"/>
                <a:gd name="f35" fmla="*/ f26 1 f3"/>
                <a:gd name="f36" fmla="+- f27 0 f1"/>
                <a:gd name="f37" fmla="+- f28 0 f1"/>
                <a:gd name="f38" fmla="+- f29 0 f1"/>
                <a:gd name="f39" fmla="min f31 f30"/>
                <a:gd name="f40" fmla="*/ f32 1 f24"/>
                <a:gd name="f41" fmla="*/ f33 1 f24"/>
                <a:gd name="f42" fmla="+- f34 0 f1"/>
                <a:gd name="f43" fmla="+- f35 0 f1"/>
                <a:gd name="f44" fmla="val f40"/>
                <a:gd name="f45" fmla="val f41"/>
                <a:gd name="f46" fmla="+- 0 0 f42"/>
                <a:gd name="f47" fmla="+- 0 0 f43"/>
                <a:gd name="f48" fmla="+- f45 0 f7"/>
                <a:gd name="f49" fmla="+- f44 0 f7"/>
                <a:gd name="f50" fmla="+- f47 0 f46"/>
                <a:gd name="f51" fmla="+- f46 f1 0"/>
                <a:gd name="f52" fmla="+- f47 f1 0"/>
                <a:gd name="f53" fmla="+- 21600000 0 f46"/>
                <a:gd name="f54" fmla="+- f1 0 f46"/>
                <a:gd name="f55" fmla="+- 27000000 0 f46"/>
                <a:gd name="f56" fmla="+- f0 0 f46"/>
                <a:gd name="f57" fmla="+- 32400000 0 f46"/>
                <a:gd name="f58" fmla="+- f2 0 f46"/>
                <a:gd name="f59" fmla="+- 37800000 0 f46"/>
                <a:gd name="f60" fmla="*/ f48 1 2"/>
                <a:gd name="f61" fmla="*/ f49 1 2"/>
                <a:gd name="f62" fmla="+- f50 21600000 0"/>
                <a:gd name="f63" fmla="?: f54 f54 f55"/>
                <a:gd name="f64" fmla="?: f56 f56 f57"/>
                <a:gd name="f65" fmla="?: f58 f58 f59"/>
                <a:gd name="f66" fmla="*/ f51 f8 1"/>
                <a:gd name="f67" fmla="*/ f52 f8 1"/>
                <a:gd name="f68" fmla="+- f7 f60 0"/>
                <a:gd name="f69" fmla="+- f7 f61 0"/>
                <a:gd name="f70" fmla="?: f50 f50 f62"/>
                <a:gd name="f71" fmla="*/ f66 1 f0"/>
                <a:gd name="f72" fmla="*/ f67 1 f0"/>
                <a:gd name="f73" fmla="*/ f61 f39 1"/>
                <a:gd name="f74" fmla="*/ f60 f39 1"/>
                <a:gd name="f75" fmla="+- f70 0 f53"/>
                <a:gd name="f76" fmla="+- f70 0 f63"/>
                <a:gd name="f77" fmla="+- f70 0 f64"/>
                <a:gd name="f78" fmla="+- f70 0 f65"/>
                <a:gd name="f79" fmla="+- 0 0 f71"/>
                <a:gd name="f80" fmla="+- 0 0 f72"/>
                <a:gd name="f81" fmla="*/ f69 f39 1"/>
                <a:gd name="f82" fmla="*/ f68 f39 1"/>
                <a:gd name="f83" fmla="+- 0 0 f79"/>
                <a:gd name="f84" fmla="+- 0 0 f80"/>
                <a:gd name="f85" fmla="*/ f83 f0 1"/>
                <a:gd name="f86" fmla="*/ f84 f0 1"/>
                <a:gd name="f87" fmla="*/ f85 1 f8"/>
                <a:gd name="f88" fmla="*/ f86 1 f8"/>
                <a:gd name="f89" fmla="+- f87 0 f1"/>
                <a:gd name="f90" fmla="+- f88 0 f1"/>
                <a:gd name="f91" fmla="sin 1 f89"/>
                <a:gd name="f92" fmla="cos 1 f89"/>
                <a:gd name="f93" fmla="sin 1 f90"/>
                <a:gd name="f94" fmla="cos 1 f90"/>
                <a:gd name="f95" fmla="+- 0 0 f91"/>
                <a:gd name="f96" fmla="+- 0 0 f92"/>
                <a:gd name="f97" fmla="+- 0 0 f93"/>
                <a:gd name="f98" fmla="+- 0 0 f94"/>
                <a:gd name="f99" fmla="+- 0 0 f95"/>
                <a:gd name="f100" fmla="+- 0 0 f96"/>
                <a:gd name="f101" fmla="+- 0 0 f97"/>
                <a:gd name="f102" fmla="+- 0 0 f98"/>
                <a:gd name="f103" fmla="val f99"/>
                <a:gd name="f104" fmla="val f100"/>
                <a:gd name="f105" fmla="val f101"/>
                <a:gd name="f106" fmla="val f102"/>
                <a:gd name="f107" fmla="*/ f103 f61 1"/>
                <a:gd name="f108" fmla="*/ f104 f60 1"/>
                <a:gd name="f109" fmla="*/ f105 f61 1"/>
                <a:gd name="f110" fmla="*/ f106 f60 1"/>
                <a:gd name="f111" fmla="+- 0 0 f108"/>
                <a:gd name="f112" fmla="+- 0 0 f107"/>
                <a:gd name="f113" fmla="+- 0 0 f110"/>
                <a:gd name="f114" fmla="+- 0 0 f109"/>
                <a:gd name="f115" fmla="+- 0 0 f111"/>
                <a:gd name="f116" fmla="+- 0 0 f112"/>
                <a:gd name="f117" fmla="+- 0 0 f113"/>
                <a:gd name="f118" fmla="+- 0 0 f114"/>
                <a:gd name="f119" fmla="at2 f115 f116"/>
                <a:gd name="f120" fmla="at2 f117 f118"/>
                <a:gd name="f121" fmla="+- f119 f1 0"/>
                <a:gd name="f122" fmla="+- f120 f1 0"/>
                <a:gd name="f123" fmla="*/ f121 f8 1"/>
                <a:gd name="f124" fmla="*/ f122 f8 1"/>
                <a:gd name="f125" fmla="*/ f123 1 f0"/>
                <a:gd name="f126" fmla="*/ f124 1 f0"/>
                <a:gd name="f127" fmla="+- 0 0 f125"/>
                <a:gd name="f128" fmla="+- 0 0 f126"/>
                <a:gd name="f129" fmla="val f127"/>
                <a:gd name="f130" fmla="val f128"/>
                <a:gd name="f131" fmla="+- 0 0 f129"/>
                <a:gd name="f132" fmla="+- 0 0 f130"/>
                <a:gd name="f133" fmla="*/ f131 f0 1"/>
                <a:gd name="f134" fmla="*/ f132 f0 1"/>
                <a:gd name="f135" fmla="*/ f133 1 f8"/>
                <a:gd name="f136" fmla="*/ f134 1 f8"/>
                <a:gd name="f137" fmla="+- f135 0 f1"/>
                <a:gd name="f138" fmla="+- f136 0 f1"/>
                <a:gd name="f139" fmla="+- f137 f1 0"/>
                <a:gd name="f140" fmla="+- f138 f1 0"/>
                <a:gd name="f141" fmla="*/ f139 f8 1"/>
                <a:gd name="f142" fmla="*/ f140 f8 1"/>
                <a:gd name="f143" fmla="*/ f141 1 f0"/>
                <a:gd name="f144" fmla="*/ f142 1 f0"/>
                <a:gd name="f145" fmla="+- 0 0 f143"/>
                <a:gd name="f146" fmla="+- 0 0 f144"/>
                <a:gd name="f147" fmla="+- 0 0 f145"/>
                <a:gd name="f148" fmla="+- 0 0 f146"/>
                <a:gd name="f149" fmla="*/ f147 f0 1"/>
                <a:gd name="f150" fmla="*/ f148 f0 1"/>
                <a:gd name="f151" fmla="*/ f149 1 f8"/>
                <a:gd name="f152" fmla="*/ f150 1 f8"/>
                <a:gd name="f153" fmla="+- f151 0 f1"/>
                <a:gd name="f154" fmla="+- f152 0 f1"/>
                <a:gd name="f155" fmla="cos 1 f153"/>
                <a:gd name="f156" fmla="sin 1 f153"/>
                <a:gd name="f157" fmla="cos 1 f154"/>
                <a:gd name="f158" fmla="sin 1 f154"/>
                <a:gd name="f159" fmla="+- 0 0 f155"/>
                <a:gd name="f160" fmla="+- 0 0 f156"/>
                <a:gd name="f161" fmla="+- 0 0 f157"/>
                <a:gd name="f162" fmla="+- 0 0 f158"/>
                <a:gd name="f163" fmla="+- 0 0 f159"/>
                <a:gd name="f164" fmla="+- 0 0 f160"/>
                <a:gd name="f165" fmla="+- 0 0 f161"/>
                <a:gd name="f166" fmla="+- 0 0 f162"/>
                <a:gd name="f167" fmla="val f163"/>
                <a:gd name="f168" fmla="val f164"/>
                <a:gd name="f169" fmla="val f165"/>
                <a:gd name="f170" fmla="val f166"/>
                <a:gd name="f171" fmla="+- 0 0 f167"/>
                <a:gd name="f172" fmla="+- 0 0 f168"/>
                <a:gd name="f173" fmla="+- 0 0 f169"/>
                <a:gd name="f174" fmla="+- 0 0 f170"/>
                <a:gd name="f175" fmla="*/ f9 f171 1"/>
                <a:gd name="f176" fmla="*/ f9 f172 1"/>
                <a:gd name="f177" fmla="*/ f9 f173 1"/>
                <a:gd name="f178" fmla="*/ f9 f174 1"/>
                <a:gd name="f179" fmla="*/ f175 f61 1"/>
                <a:gd name="f180" fmla="*/ f176 f60 1"/>
                <a:gd name="f181" fmla="*/ f177 f61 1"/>
                <a:gd name="f182" fmla="*/ f178 f60 1"/>
                <a:gd name="f183" fmla="+- f69 f179 0"/>
                <a:gd name="f184" fmla="+- f68 f180 0"/>
                <a:gd name="f185" fmla="+- f69 f181 0"/>
                <a:gd name="f186" fmla="+- f68 f182 0"/>
                <a:gd name="f187" fmla="max f183 f185"/>
                <a:gd name="f188" fmla="max f184 f186"/>
                <a:gd name="f189" fmla="min f183 f185"/>
                <a:gd name="f190" fmla="min f184 f186"/>
                <a:gd name="f191" fmla="*/ f183 f39 1"/>
                <a:gd name="f192" fmla="*/ f184 f39 1"/>
                <a:gd name="f193" fmla="*/ f185 f39 1"/>
                <a:gd name="f194" fmla="*/ f186 f39 1"/>
                <a:gd name="f195" fmla="?: f75 f44 f187"/>
                <a:gd name="f196" fmla="?: f76 f45 f188"/>
                <a:gd name="f197" fmla="?: f77 f7 f189"/>
                <a:gd name="f198" fmla="?: f78 f7 f190"/>
                <a:gd name="f199" fmla="*/ f197 f39 1"/>
                <a:gd name="f200" fmla="*/ f198 f39 1"/>
                <a:gd name="f201" fmla="*/ f195 f39 1"/>
                <a:gd name="f202" fmla="*/ f196 f39 1"/>
              </a:gdLst>
              <a:ahLst/>
              <a:cxnLst>
                <a:cxn ang="3cd4">
                  <a:pos x="hc" y="t"/>
                </a:cxn>
                <a:cxn ang="0">
                  <a:pos x="r" y="vc"/>
                </a:cxn>
                <a:cxn ang="cd4">
                  <a:pos x="hc" y="b"/>
                </a:cxn>
                <a:cxn ang="cd2">
                  <a:pos x="l" y="vc"/>
                </a:cxn>
                <a:cxn ang="f36">
                  <a:pos x="f191" y="f192"/>
                </a:cxn>
                <a:cxn ang="f37">
                  <a:pos x="f81" y="f82"/>
                </a:cxn>
                <a:cxn ang="f38">
                  <a:pos x="f193" y="f194"/>
                </a:cxn>
              </a:cxnLst>
              <a:rect l="f199" t="f200" r="f201" b="f202"/>
              <a:pathLst>
                <a:path stroke="0">
                  <a:moveTo>
                    <a:pt x="f191" y="f192"/>
                  </a:moveTo>
                  <a:arcTo wR="f73" hR="f74" stAng="f46" swAng="f70"/>
                  <a:lnTo>
                    <a:pt x="f81" y="f82"/>
                  </a:lnTo>
                  <a:close/>
                </a:path>
                <a:path fill="none">
                  <a:moveTo>
                    <a:pt x="f191" y="f192"/>
                  </a:moveTo>
                  <a:arcTo wR="f73" hR="f74" stAng="f46" swAng="f70"/>
                </a:path>
              </a:pathLst>
            </a:custGeom>
            <a:noFill/>
            <a:ln w="19046" cap="flat">
              <a:solidFill>
                <a:srgbClr val="000000"/>
              </a:solidFill>
              <a:prstDash val="solid"/>
              <a:miter/>
              <a:head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等线"/>
                <a:ea typeface="等线" pitchFamily="2"/>
              </a:endParaRPr>
            </a:p>
          </p:txBody>
        </p:sp>
        <p:sp>
          <p:nvSpPr>
            <p:cNvPr id="18" name="弧形 82"/>
            <p:cNvSpPr/>
            <p:nvPr/>
          </p:nvSpPr>
          <p:spPr>
            <a:xfrm>
              <a:off x="2788920" y="3260658"/>
              <a:ext cx="478907" cy="237972"/>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63"/>
                <a:gd name="f11" fmla="+- 0 0 -270"/>
                <a:gd name="f12" fmla="+- 0 0 -401"/>
                <a:gd name="f13" fmla="+- 0 0 -533"/>
                <a:gd name="f14" fmla="abs f4"/>
                <a:gd name="f15" fmla="abs f5"/>
                <a:gd name="f16" fmla="abs f6"/>
                <a:gd name="f17" fmla="+- 0 0 f3"/>
                <a:gd name="f18" fmla="+- 0 0 f10"/>
                <a:gd name="f19" fmla="*/ f11 f0 1"/>
                <a:gd name="f20" fmla="*/ f12 f0 1"/>
                <a:gd name="f21" fmla="*/ f13 f0 1"/>
                <a:gd name="f22" fmla="?: f14 f4 1"/>
                <a:gd name="f23" fmla="?: f15 f5 1"/>
                <a:gd name="f24" fmla="?: f16 f6 1"/>
                <a:gd name="f25" fmla="*/ f17 f0 1"/>
                <a:gd name="f26" fmla="*/ f18 f0 1"/>
                <a:gd name="f27" fmla="*/ f19 1 f3"/>
                <a:gd name="f28" fmla="*/ f20 1 f3"/>
                <a:gd name="f29" fmla="*/ f21 1 f3"/>
                <a:gd name="f30" fmla="*/ f22 1 21600"/>
                <a:gd name="f31" fmla="*/ f23 1 21600"/>
                <a:gd name="f32" fmla="*/ 21600 f22 1"/>
                <a:gd name="f33" fmla="*/ 21600 f23 1"/>
                <a:gd name="f34" fmla="*/ f25 1 f3"/>
                <a:gd name="f35" fmla="*/ f26 1 f3"/>
                <a:gd name="f36" fmla="+- f27 0 f1"/>
                <a:gd name="f37" fmla="+- f28 0 f1"/>
                <a:gd name="f38" fmla="+- f29 0 f1"/>
                <a:gd name="f39" fmla="min f31 f30"/>
                <a:gd name="f40" fmla="*/ f32 1 f24"/>
                <a:gd name="f41" fmla="*/ f33 1 f24"/>
                <a:gd name="f42" fmla="+- f34 0 f1"/>
                <a:gd name="f43" fmla="+- f35 0 f1"/>
                <a:gd name="f44" fmla="val f40"/>
                <a:gd name="f45" fmla="val f41"/>
                <a:gd name="f46" fmla="+- 0 0 f42"/>
                <a:gd name="f47" fmla="+- 0 0 f43"/>
                <a:gd name="f48" fmla="+- f45 0 f7"/>
                <a:gd name="f49" fmla="+- f44 0 f7"/>
                <a:gd name="f50" fmla="+- f47 0 f46"/>
                <a:gd name="f51" fmla="+- f46 f1 0"/>
                <a:gd name="f52" fmla="+- f47 f1 0"/>
                <a:gd name="f53" fmla="+- 21600000 0 f46"/>
                <a:gd name="f54" fmla="+- f1 0 f46"/>
                <a:gd name="f55" fmla="+- 27000000 0 f46"/>
                <a:gd name="f56" fmla="+- f0 0 f46"/>
                <a:gd name="f57" fmla="+- 32400000 0 f46"/>
                <a:gd name="f58" fmla="+- f2 0 f46"/>
                <a:gd name="f59" fmla="+- 37800000 0 f46"/>
                <a:gd name="f60" fmla="*/ f48 1 2"/>
                <a:gd name="f61" fmla="*/ f49 1 2"/>
                <a:gd name="f62" fmla="+- f50 21600000 0"/>
                <a:gd name="f63" fmla="?: f54 f54 f55"/>
                <a:gd name="f64" fmla="?: f56 f56 f57"/>
                <a:gd name="f65" fmla="?: f58 f58 f59"/>
                <a:gd name="f66" fmla="*/ f51 f8 1"/>
                <a:gd name="f67" fmla="*/ f52 f8 1"/>
                <a:gd name="f68" fmla="+- f7 f60 0"/>
                <a:gd name="f69" fmla="+- f7 f61 0"/>
                <a:gd name="f70" fmla="?: f50 f50 f62"/>
                <a:gd name="f71" fmla="*/ f66 1 f0"/>
                <a:gd name="f72" fmla="*/ f67 1 f0"/>
                <a:gd name="f73" fmla="*/ f61 f39 1"/>
                <a:gd name="f74" fmla="*/ f60 f39 1"/>
                <a:gd name="f75" fmla="+- f70 0 f53"/>
                <a:gd name="f76" fmla="+- f70 0 f63"/>
                <a:gd name="f77" fmla="+- f70 0 f64"/>
                <a:gd name="f78" fmla="+- f70 0 f65"/>
                <a:gd name="f79" fmla="+- 0 0 f71"/>
                <a:gd name="f80" fmla="+- 0 0 f72"/>
                <a:gd name="f81" fmla="*/ f69 f39 1"/>
                <a:gd name="f82" fmla="*/ f68 f39 1"/>
                <a:gd name="f83" fmla="+- 0 0 f79"/>
                <a:gd name="f84" fmla="+- 0 0 f80"/>
                <a:gd name="f85" fmla="*/ f83 f0 1"/>
                <a:gd name="f86" fmla="*/ f84 f0 1"/>
                <a:gd name="f87" fmla="*/ f85 1 f8"/>
                <a:gd name="f88" fmla="*/ f86 1 f8"/>
                <a:gd name="f89" fmla="+- f87 0 f1"/>
                <a:gd name="f90" fmla="+- f88 0 f1"/>
                <a:gd name="f91" fmla="sin 1 f89"/>
                <a:gd name="f92" fmla="cos 1 f89"/>
                <a:gd name="f93" fmla="sin 1 f90"/>
                <a:gd name="f94" fmla="cos 1 f90"/>
                <a:gd name="f95" fmla="+- 0 0 f91"/>
                <a:gd name="f96" fmla="+- 0 0 f92"/>
                <a:gd name="f97" fmla="+- 0 0 f93"/>
                <a:gd name="f98" fmla="+- 0 0 f94"/>
                <a:gd name="f99" fmla="+- 0 0 f95"/>
                <a:gd name="f100" fmla="+- 0 0 f96"/>
                <a:gd name="f101" fmla="+- 0 0 f97"/>
                <a:gd name="f102" fmla="+- 0 0 f98"/>
                <a:gd name="f103" fmla="val f99"/>
                <a:gd name="f104" fmla="val f100"/>
                <a:gd name="f105" fmla="val f101"/>
                <a:gd name="f106" fmla="val f102"/>
                <a:gd name="f107" fmla="*/ f103 f61 1"/>
                <a:gd name="f108" fmla="*/ f104 f60 1"/>
                <a:gd name="f109" fmla="*/ f105 f61 1"/>
                <a:gd name="f110" fmla="*/ f106 f60 1"/>
                <a:gd name="f111" fmla="+- 0 0 f108"/>
                <a:gd name="f112" fmla="+- 0 0 f107"/>
                <a:gd name="f113" fmla="+- 0 0 f110"/>
                <a:gd name="f114" fmla="+- 0 0 f109"/>
                <a:gd name="f115" fmla="+- 0 0 f111"/>
                <a:gd name="f116" fmla="+- 0 0 f112"/>
                <a:gd name="f117" fmla="+- 0 0 f113"/>
                <a:gd name="f118" fmla="+- 0 0 f114"/>
                <a:gd name="f119" fmla="at2 f115 f116"/>
                <a:gd name="f120" fmla="at2 f117 f118"/>
                <a:gd name="f121" fmla="+- f119 f1 0"/>
                <a:gd name="f122" fmla="+- f120 f1 0"/>
                <a:gd name="f123" fmla="*/ f121 f8 1"/>
                <a:gd name="f124" fmla="*/ f122 f8 1"/>
                <a:gd name="f125" fmla="*/ f123 1 f0"/>
                <a:gd name="f126" fmla="*/ f124 1 f0"/>
                <a:gd name="f127" fmla="+- 0 0 f125"/>
                <a:gd name="f128" fmla="+- 0 0 f126"/>
                <a:gd name="f129" fmla="val f127"/>
                <a:gd name="f130" fmla="val f128"/>
                <a:gd name="f131" fmla="+- 0 0 f129"/>
                <a:gd name="f132" fmla="+- 0 0 f130"/>
                <a:gd name="f133" fmla="*/ f131 f0 1"/>
                <a:gd name="f134" fmla="*/ f132 f0 1"/>
                <a:gd name="f135" fmla="*/ f133 1 f8"/>
                <a:gd name="f136" fmla="*/ f134 1 f8"/>
                <a:gd name="f137" fmla="+- f135 0 f1"/>
                <a:gd name="f138" fmla="+- f136 0 f1"/>
                <a:gd name="f139" fmla="+- f137 f1 0"/>
                <a:gd name="f140" fmla="+- f138 f1 0"/>
                <a:gd name="f141" fmla="*/ f139 f8 1"/>
                <a:gd name="f142" fmla="*/ f140 f8 1"/>
                <a:gd name="f143" fmla="*/ f141 1 f0"/>
                <a:gd name="f144" fmla="*/ f142 1 f0"/>
                <a:gd name="f145" fmla="+- 0 0 f143"/>
                <a:gd name="f146" fmla="+- 0 0 f144"/>
                <a:gd name="f147" fmla="+- 0 0 f145"/>
                <a:gd name="f148" fmla="+- 0 0 f146"/>
                <a:gd name="f149" fmla="*/ f147 f0 1"/>
                <a:gd name="f150" fmla="*/ f148 f0 1"/>
                <a:gd name="f151" fmla="*/ f149 1 f8"/>
                <a:gd name="f152" fmla="*/ f150 1 f8"/>
                <a:gd name="f153" fmla="+- f151 0 f1"/>
                <a:gd name="f154" fmla="+- f152 0 f1"/>
                <a:gd name="f155" fmla="cos 1 f153"/>
                <a:gd name="f156" fmla="sin 1 f153"/>
                <a:gd name="f157" fmla="cos 1 f154"/>
                <a:gd name="f158" fmla="sin 1 f154"/>
                <a:gd name="f159" fmla="+- 0 0 f155"/>
                <a:gd name="f160" fmla="+- 0 0 f156"/>
                <a:gd name="f161" fmla="+- 0 0 f157"/>
                <a:gd name="f162" fmla="+- 0 0 f158"/>
                <a:gd name="f163" fmla="+- 0 0 f159"/>
                <a:gd name="f164" fmla="+- 0 0 f160"/>
                <a:gd name="f165" fmla="+- 0 0 f161"/>
                <a:gd name="f166" fmla="+- 0 0 f162"/>
                <a:gd name="f167" fmla="val f163"/>
                <a:gd name="f168" fmla="val f164"/>
                <a:gd name="f169" fmla="val f165"/>
                <a:gd name="f170" fmla="val f166"/>
                <a:gd name="f171" fmla="+- 0 0 f167"/>
                <a:gd name="f172" fmla="+- 0 0 f168"/>
                <a:gd name="f173" fmla="+- 0 0 f169"/>
                <a:gd name="f174" fmla="+- 0 0 f170"/>
                <a:gd name="f175" fmla="*/ f9 f171 1"/>
                <a:gd name="f176" fmla="*/ f9 f172 1"/>
                <a:gd name="f177" fmla="*/ f9 f173 1"/>
                <a:gd name="f178" fmla="*/ f9 f174 1"/>
                <a:gd name="f179" fmla="*/ f175 f61 1"/>
                <a:gd name="f180" fmla="*/ f176 f60 1"/>
                <a:gd name="f181" fmla="*/ f177 f61 1"/>
                <a:gd name="f182" fmla="*/ f178 f60 1"/>
                <a:gd name="f183" fmla="+- f69 f179 0"/>
                <a:gd name="f184" fmla="+- f68 f180 0"/>
                <a:gd name="f185" fmla="+- f69 f181 0"/>
                <a:gd name="f186" fmla="+- f68 f182 0"/>
                <a:gd name="f187" fmla="max f183 f185"/>
                <a:gd name="f188" fmla="max f184 f186"/>
                <a:gd name="f189" fmla="min f183 f185"/>
                <a:gd name="f190" fmla="min f184 f186"/>
                <a:gd name="f191" fmla="*/ f183 f39 1"/>
                <a:gd name="f192" fmla="*/ f184 f39 1"/>
                <a:gd name="f193" fmla="*/ f185 f39 1"/>
                <a:gd name="f194" fmla="*/ f186 f39 1"/>
                <a:gd name="f195" fmla="?: f75 f44 f187"/>
                <a:gd name="f196" fmla="?: f76 f45 f188"/>
                <a:gd name="f197" fmla="?: f77 f7 f189"/>
                <a:gd name="f198" fmla="?: f78 f7 f190"/>
                <a:gd name="f199" fmla="*/ f197 f39 1"/>
                <a:gd name="f200" fmla="*/ f198 f39 1"/>
                <a:gd name="f201" fmla="*/ f195 f39 1"/>
                <a:gd name="f202" fmla="*/ f196 f39 1"/>
              </a:gdLst>
              <a:ahLst/>
              <a:cxnLst>
                <a:cxn ang="3cd4">
                  <a:pos x="hc" y="t"/>
                </a:cxn>
                <a:cxn ang="0">
                  <a:pos x="r" y="vc"/>
                </a:cxn>
                <a:cxn ang="cd4">
                  <a:pos x="hc" y="b"/>
                </a:cxn>
                <a:cxn ang="cd2">
                  <a:pos x="l" y="vc"/>
                </a:cxn>
                <a:cxn ang="f36">
                  <a:pos x="f191" y="f192"/>
                </a:cxn>
                <a:cxn ang="f37">
                  <a:pos x="f81" y="f82"/>
                </a:cxn>
                <a:cxn ang="f38">
                  <a:pos x="f193" y="f194"/>
                </a:cxn>
              </a:cxnLst>
              <a:rect l="f199" t="f200" r="f201" b="f202"/>
              <a:pathLst>
                <a:path stroke="0">
                  <a:moveTo>
                    <a:pt x="f191" y="f192"/>
                  </a:moveTo>
                  <a:arcTo wR="f73" hR="f74" stAng="f46" swAng="f70"/>
                  <a:lnTo>
                    <a:pt x="f81" y="f82"/>
                  </a:lnTo>
                  <a:close/>
                </a:path>
                <a:path fill="none">
                  <a:moveTo>
                    <a:pt x="f191" y="f192"/>
                  </a:moveTo>
                  <a:arcTo wR="f73" hR="f74" stAng="f46" swAng="f70"/>
                </a:path>
              </a:pathLst>
            </a:custGeom>
            <a:noFill/>
            <a:ln w="19046" cap="flat">
              <a:solidFill>
                <a:srgbClr val="000000"/>
              </a:solidFill>
              <a:prstDash val="solid"/>
              <a:miter/>
              <a:head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等线"/>
                <a:ea typeface="等线" pitchFamily="2"/>
              </a:endParaRPr>
            </a:p>
          </p:txBody>
        </p:sp>
        <p:sp>
          <p:nvSpPr>
            <p:cNvPr id="19" name="Text Box 10"/>
            <p:cNvSpPr txBox="1"/>
            <p:nvPr/>
          </p:nvSpPr>
          <p:spPr>
            <a:xfrm>
              <a:off x="2873200" y="1631847"/>
              <a:ext cx="852495"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zh-TW" sz="1600" b="0" i="0" u="sng" strike="noStrike" kern="1200" cap="none" spc="0" baseline="0">
                  <a:solidFill>
                    <a:srgbClr val="0000FF"/>
                  </a:solidFill>
                  <a:uFillTx/>
                  <a:latin typeface="Arial" pitchFamily="34"/>
                  <a:ea typeface="標楷體" pitchFamily="65"/>
                </a:rPr>
                <a:t>上視圖</a:t>
              </a:r>
              <a:endParaRPr lang="en-US" sz="1600" b="0" i="0" u="sng" strike="noStrike" kern="1200" cap="none" spc="0" baseline="0">
                <a:solidFill>
                  <a:srgbClr val="0000FF"/>
                </a:solidFill>
                <a:uFillTx/>
                <a:latin typeface="Arial" pitchFamily="34"/>
                <a:ea typeface="標楷體" pitchFamily="65"/>
              </a:endParaRPr>
            </a:p>
          </p:txBody>
        </p:sp>
      </p:grpSp>
      <p:grpSp>
        <p:nvGrpSpPr>
          <p:cNvPr id="20" name="群組 53"/>
          <p:cNvGrpSpPr/>
          <p:nvPr/>
        </p:nvGrpSpPr>
        <p:grpSpPr>
          <a:xfrm>
            <a:off x="264307" y="4065148"/>
            <a:ext cx="3385676" cy="2080597"/>
            <a:chOff x="264307" y="4065148"/>
            <a:chExt cx="3385676" cy="2080597"/>
          </a:xfrm>
        </p:grpSpPr>
        <p:sp>
          <p:nvSpPr>
            <p:cNvPr id="21" name="Text Box 10"/>
            <p:cNvSpPr txBox="1"/>
            <p:nvPr/>
          </p:nvSpPr>
          <p:spPr>
            <a:xfrm>
              <a:off x="2057400" y="5791196"/>
              <a:ext cx="474665" cy="3381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FF"/>
                  </a:solidFill>
                  <a:uFillTx/>
                  <a:latin typeface="Arial" pitchFamily="34"/>
                  <a:ea typeface="標楷體" pitchFamily="65"/>
                </a:rPr>
                <a:t>A</a:t>
              </a:r>
            </a:p>
          </p:txBody>
        </p:sp>
        <p:sp>
          <p:nvSpPr>
            <p:cNvPr id="22" name="Text Box 10"/>
            <p:cNvSpPr txBox="1"/>
            <p:nvPr/>
          </p:nvSpPr>
          <p:spPr>
            <a:xfrm>
              <a:off x="1277938" y="5791196"/>
              <a:ext cx="474665" cy="3381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FF"/>
                  </a:solidFill>
                  <a:uFillTx/>
                  <a:latin typeface="Arial" pitchFamily="34"/>
                  <a:ea typeface="標楷體" pitchFamily="65"/>
                </a:rPr>
                <a:t>B</a:t>
              </a:r>
            </a:p>
          </p:txBody>
        </p:sp>
        <p:sp>
          <p:nvSpPr>
            <p:cNvPr id="23" name="Text Box 10"/>
            <p:cNvSpPr txBox="1"/>
            <p:nvPr/>
          </p:nvSpPr>
          <p:spPr>
            <a:xfrm>
              <a:off x="457200" y="5791196"/>
              <a:ext cx="474665" cy="3381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en-US" sz="1600" b="0" i="0" u="none" strike="noStrike" kern="1200" cap="none" spc="0" baseline="0">
                  <a:solidFill>
                    <a:srgbClr val="0000FF"/>
                  </a:solidFill>
                  <a:uFillTx/>
                  <a:latin typeface="Arial" pitchFamily="34"/>
                  <a:ea typeface="標楷體" pitchFamily="65"/>
                </a:rPr>
                <a:t>C</a:t>
              </a:r>
            </a:p>
          </p:txBody>
        </p:sp>
        <p:cxnSp>
          <p:nvCxnSpPr>
            <p:cNvPr id="24" name="直線接點 12"/>
            <p:cNvCxnSpPr/>
            <p:nvPr/>
          </p:nvCxnSpPr>
          <p:spPr>
            <a:xfrm>
              <a:off x="2613894" y="4525530"/>
              <a:ext cx="180740" cy="560819"/>
            </a:xfrm>
            <a:prstGeom prst="straightConnector1">
              <a:avLst/>
            </a:prstGeom>
            <a:noFill/>
            <a:ln w="12701" cap="flat">
              <a:solidFill>
                <a:srgbClr val="000000"/>
              </a:solidFill>
              <a:prstDash val="solid"/>
              <a:miter/>
            </a:ln>
          </p:spPr>
        </p:cxnSp>
        <p:cxnSp>
          <p:nvCxnSpPr>
            <p:cNvPr id="25" name="直線接點 14"/>
            <p:cNvCxnSpPr/>
            <p:nvPr/>
          </p:nvCxnSpPr>
          <p:spPr>
            <a:xfrm>
              <a:off x="2613693" y="4592208"/>
              <a:ext cx="175227" cy="547478"/>
            </a:xfrm>
            <a:prstGeom prst="straightConnector1">
              <a:avLst/>
            </a:prstGeom>
            <a:noFill/>
            <a:ln w="12701" cap="flat">
              <a:solidFill>
                <a:srgbClr val="000000"/>
              </a:solidFill>
              <a:prstDash val="solid"/>
              <a:miter/>
            </a:ln>
          </p:spPr>
        </p:cxnSp>
        <p:cxnSp>
          <p:nvCxnSpPr>
            <p:cNvPr id="26" name="直線接點 15"/>
            <p:cNvCxnSpPr/>
            <p:nvPr/>
          </p:nvCxnSpPr>
          <p:spPr>
            <a:xfrm flipH="1">
              <a:off x="2613885" y="4512198"/>
              <a:ext cx="674260" cy="13332"/>
            </a:xfrm>
            <a:prstGeom prst="straightConnector1">
              <a:avLst/>
            </a:prstGeom>
            <a:noFill/>
            <a:ln w="12701" cap="flat">
              <a:solidFill>
                <a:srgbClr val="000000"/>
              </a:solidFill>
              <a:prstDash val="solid"/>
              <a:miter/>
            </a:ln>
          </p:spPr>
        </p:cxnSp>
        <p:cxnSp>
          <p:nvCxnSpPr>
            <p:cNvPr id="27" name="直線接點 16"/>
            <p:cNvCxnSpPr/>
            <p:nvPr/>
          </p:nvCxnSpPr>
          <p:spPr>
            <a:xfrm>
              <a:off x="3288145" y="4512198"/>
              <a:ext cx="361838" cy="574151"/>
            </a:xfrm>
            <a:prstGeom prst="straightConnector1">
              <a:avLst/>
            </a:prstGeom>
            <a:noFill/>
            <a:ln w="12701" cap="flat">
              <a:solidFill>
                <a:srgbClr val="000000"/>
              </a:solidFill>
              <a:prstDash val="solid"/>
              <a:miter/>
            </a:ln>
          </p:spPr>
        </p:cxnSp>
        <p:cxnSp>
          <p:nvCxnSpPr>
            <p:cNvPr id="28" name="直線接點 19"/>
            <p:cNvCxnSpPr/>
            <p:nvPr/>
          </p:nvCxnSpPr>
          <p:spPr>
            <a:xfrm>
              <a:off x="2794753" y="5086349"/>
              <a:ext cx="855230" cy="0"/>
            </a:xfrm>
            <a:prstGeom prst="straightConnector1">
              <a:avLst/>
            </a:prstGeom>
            <a:noFill/>
            <a:ln w="12701" cap="flat">
              <a:solidFill>
                <a:srgbClr val="000000"/>
              </a:solidFill>
              <a:prstDash val="solid"/>
              <a:miter/>
            </a:ln>
          </p:spPr>
        </p:cxnSp>
        <p:cxnSp>
          <p:nvCxnSpPr>
            <p:cNvPr id="29" name="直線接點 21"/>
            <p:cNvCxnSpPr/>
            <p:nvPr/>
          </p:nvCxnSpPr>
          <p:spPr>
            <a:xfrm>
              <a:off x="2788920" y="5139686"/>
              <a:ext cx="861063" cy="0"/>
            </a:xfrm>
            <a:prstGeom prst="straightConnector1">
              <a:avLst/>
            </a:prstGeom>
            <a:noFill/>
            <a:ln w="12701" cap="flat">
              <a:solidFill>
                <a:srgbClr val="000000"/>
              </a:solidFill>
              <a:prstDash val="solid"/>
              <a:miter/>
            </a:ln>
          </p:spPr>
        </p:cxnSp>
        <p:cxnSp>
          <p:nvCxnSpPr>
            <p:cNvPr id="30" name="直線接點 24"/>
            <p:cNvCxnSpPr/>
            <p:nvPr/>
          </p:nvCxnSpPr>
          <p:spPr>
            <a:xfrm flipH="1">
              <a:off x="2612815" y="4525530"/>
              <a:ext cx="887" cy="66678"/>
            </a:xfrm>
            <a:prstGeom prst="straightConnector1">
              <a:avLst/>
            </a:prstGeom>
            <a:noFill/>
            <a:ln w="12701" cap="flat">
              <a:solidFill>
                <a:srgbClr val="000000"/>
              </a:solidFill>
              <a:prstDash val="solid"/>
              <a:miter/>
            </a:ln>
          </p:spPr>
        </p:cxnSp>
        <p:cxnSp>
          <p:nvCxnSpPr>
            <p:cNvPr id="31" name="直線接點 28"/>
            <p:cNvCxnSpPr/>
            <p:nvPr/>
          </p:nvCxnSpPr>
          <p:spPr>
            <a:xfrm flipH="1">
              <a:off x="2794406" y="5086349"/>
              <a:ext cx="192" cy="53337"/>
            </a:xfrm>
            <a:prstGeom prst="straightConnector1">
              <a:avLst/>
            </a:prstGeom>
            <a:noFill/>
            <a:ln w="12701" cap="flat">
              <a:solidFill>
                <a:srgbClr val="000000"/>
              </a:solidFill>
              <a:prstDash val="solid"/>
              <a:miter/>
            </a:ln>
          </p:spPr>
        </p:cxnSp>
        <p:cxnSp>
          <p:nvCxnSpPr>
            <p:cNvPr id="32" name="直線接點 29"/>
            <p:cNvCxnSpPr/>
            <p:nvPr/>
          </p:nvCxnSpPr>
          <p:spPr>
            <a:xfrm>
              <a:off x="3649791" y="5086349"/>
              <a:ext cx="192" cy="53337"/>
            </a:xfrm>
            <a:prstGeom prst="straightConnector1">
              <a:avLst/>
            </a:prstGeom>
            <a:noFill/>
            <a:ln w="12701" cap="flat">
              <a:solidFill>
                <a:srgbClr val="000000"/>
              </a:solidFill>
              <a:prstDash val="solid"/>
              <a:miter/>
            </a:ln>
          </p:spPr>
        </p:cxnSp>
        <p:cxnSp>
          <p:nvCxnSpPr>
            <p:cNvPr id="33" name="直線接點 36"/>
            <p:cNvCxnSpPr/>
            <p:nvPr/>
          </p:nvCxnSpPr>
          <p:spPr>
            <a:xfrm flipH="1">
              <a:off x="2698549" y="4865943"/>
              <a:ext cx="2762" cy="609027"/>
            </a:xfrm>
            <a:prstGeom prst="straightConnector1">
              <a:avLst/>
            </a:prstGeom>
            <a:noFill/>
            <a:ln w="12701" cap="flat">
              <a:solidFill>
                <a:srgbClr val="000000"/>
              </a:solidFill>
              <a:prstDash val="solid"/>
              <a:miter/>
            </a:ln>
          </p:spPr>
        </p:cxnSp>
        <p:cxnSp>
          <p:nvCxnSpPr>
            <p:cNvPr id="34" name="直線接點 39"/>
            <p:cNvCxnSpPr/>
            <p:nvPr/>
          </p:nvCxnSpPr>
          <p:spPr>
            <a:xfrm>
              <a:off x="2743501" y="5002819"/>
              <a:ext cx="229" cy="472151"/>
            </a:xfrm>
            <a:prstGeom prst="straightConnector1">
              <a:avLst/>
            </a:prstGeom>
            <a:noFill/>
            <a:ln w="12701" cap="flat">
              <a:solidFill>
                <a:srgbClr val="000000"/>
              </a:solidFill>
              <a:prstDash val="solid"/>
              <a:miter/>
            </a:ln>
          </p:spPr>
        </p:cxnSp>
        <p:cxnSp>
          <p:nvCxnSpPr>
            <p:cNvPr id="35" name="直線接點 41"/>
            <p:cNvCxnSpPr/>
            <p:nvPr/>
          </p:nvCxnSpPr>
          <p:spPr>
            <a:xfrm flipH="1">
              <a:off x="2815730" y="5144825"/>
              <a:ext cx="15426" cy="930220"/>
            </a:xfrm>
            <a:prstGeom prst="straightConnector1">
              <a:avLst/>
            </a:prstGeom>
            <a:noFill/>
            <a:ln w="12701" cap="flat">
              <a:solidFill>
                <a:srgbClr val="000000"/>
              </a:solidFill>
              <a:prstDash val="solid"/>
              <a:miter/>
            </a:ln>
          </p:spPr>
        </p:cxnSp>
        <p:cxnSp>
          <p:nvCxnSpPr>
            <p:cNvPr id="36" name="直線接點 42"/>
            <p:cNvCxnSpPr/>
            <p:nvPr/>
          </p:nvCxnSpPr>
          <p:spPr>
            <a:xfrm flipH="1">
              <a:off x="2886074" y="5144825"/>
              <a:ext cx="4417" cy="930220"/>
            </a:xfrm>
            <a:prstGeom prst="straightConnector1">
              <a:avLst/>
            </a:prstGeom>
            <a:noFill/>
            <a:ln w="12701" cap="flat">
              <a:solidFill>
                <a:srgbClr val="000000"/>
              </a:solidFill>
              <a:prstDash val="solid"/>
              <a:miter/>
            </a:ln>
          </p:spPr>
        </p:cxnSp>
        <p:cxnSp>
          <p:nvCxnSpPr>
            <p:cNvPr id="37" name="直線接點 45"/>
            <p:cNvCxnSpPr/>
            <p:nvPr/>
          </p:nvCxnSpPr>
          <p:spPr>
            <a:xfrm flipH="1">
              <a:off x="3537018" y="5144825"/>
              <a:ext cx="15426" cy="930220"/>
            </a:xfrm>
            <a:prstGeom prst="straightConnector1">
              <a:avLst/>
            </a:prstGeom>
            <a:noFill/>
            <a:ln w="12701" cap="flat">
              <a:solidFill>
                <a:srgbClr val="000000"/>
              </a:solidFill>
              <a:prstDash val="solid"/>
              <a:miter/>
            </a:ln>
          </p:spPr>
        </p:cxnSp>
        <p:cxnSp>
          <p:nvCxnSpPr>
            <p:cNvPr id="38" name="直線接點 46"/>
            <p:cNvCxnSpPr/>
            <p:nvPr/>
          </p:nvCxnSpPr>
          <p:spPr>
            <a:xfrm flipH="1">
              <a:off x="3607362" y="5144825"/>
              <a:ext cx="4417" cy="930220"/>
            </a:xfrm>
            <a:prstGeom prst="straightConnector1">
              <a:avLst/>
            </a:prstGeom>
            <a:noFill/>
            <a:ln w="12701" cap="flat">
              <a:solidFill>
                <a:srgbClr val="000000"/>
              </a:solidFill>
              <a:prstDash val="solid"/>
              <a:miter/>
            </a:ln>
          </p:spPr>
        </p:cxnSp>
        <p:cxnSp>
          <p:nvCxnSpPr>
            <p:cNvPr id="39" name="直線接點 47"/>
            <p:cNvCxnSpPr/>
            <p:nvPr/>
          </p:nvCxnSpPr>
          <p:spPr>
            <a:xfrm flipH="1">
              <a:off x="3240405" y="5144825"/>
              <a:ext cx="3639" cy="330145"/>
            </a:xfrm>
            <a:prstGeom prst="straightConnector1">
              <a:avLst/>
            </a:prstGeom>
            <a:noFill/>
            <a:ln w="12701" cap="flat">
              <a:solidFill>
                <a:srgbClr val="000000"/>
              </a:solidFill>
              <a:prstDash val="solid"/>
              <a:miter/>
            </a:ln>
          </p:spPr>
        </p:cxnSp>
        <p:cxnSp>
          <p:nvCxnSpPr>
            <p:cNvPr id="40" name="直線接點 48"/>
            <p:cNvCxnSpPr/>
            <p:nvPr/>
          </p:nvCxnSpPr>
          <p:spPr>
            <a:xfrm flipH="1">
              <a:off x="3282065" y="5144825"/>
              <a:ext cx="3922" cy="330145"/>
            </a:xfrm>
            <a:prstGeom prst="straightConnector1">
              <a:avLst/>
            </a:prstGeom>
            <a:noFill/>
            <a:ln w="12701" cap="flat">
              <a:solidFill>
                <a:srgbClr val="000000"/>
              </a:solidFill>
              <a:prstDash val="solid"/>
              <a:miter/>
            </a:ln>
          </p:spPr>
        </p:cxnSp>
        <p:cxnSp>
          <p:nvCxnSpPr>
            <p:cNvPr id="41" name="直線接點 52"/>
            <p:cNvCxnSpPr/>
            <p:nvPr/>
          </p:nvCxnSpPr>
          <p:spPr>
            <a:xfrm>
              <a:off x="2699930" y="5474970"/>
              <a:ext cx="43681" cy="0"/>
            </a:xfrm>
            <a:prstGeom prst="straightConnector1">
              <a:avLst/>
            </a:prstGeom>
            <a:noFill/>
            <a:ln w="12701" cap="flat">
              <a:solidFill>
                <a:srgbClr val="000000"/>
              </a:solidFill>
              <a:prstDash val="solid"/>
              <a:miter/>
            </a:ln>
          </p:spPr>
        </p:cxnSp>
        <p:cxnSp>
          <p:nvCxnSpPr>
            <p:cNvPr id="42" name="直線接點 54"/>
            <p:cNvCxnSpPr/>
            <p:nvPr/>
          </p:nvCxnSpPr>
          <p:spPr>
            <a:xfrm>
              <a:off x="3240405" y="5473068"/>
              <a:ext cx="43690" cy="0"/>
            </a:xfrm>
            <a:prstGeom prst="straightConnector1">
              <a:avLst/>
            </a:prstGeom>
            <a:noFill/>
            <a:ln w="12701" cap="flat">
              <a:solidFill>
                <a:srgbClr val="000000"/>
              </a:solidFill>
              <a:prstDash val="solid"/>
              <a:miter/>
            </a:ln>
          </p:spPr>
        </p:cxnSp>
        <p:cxnSp>
          <p:nvCxnSpPr>
            <p:cNvPr id="43" name="直線接點 55"/>
            <p:cNvCxnSpPr/>
            <p:nvPr/>
          </p:nvCxnSpPr>
          <p:spPr>
            <a:xfrm>
              <a:off x="2810198" y="6075045"/>
              <a:ext cx="75876" cy="0"/>
            </a:xfrm>
            <a:prstGeom prst="straightConnector1">
              <a:avLst/>
            </a:prstGeom>
            <a:noFill/>
            <a:ln w="12701" cap="flat">
              <a:solidFill>
                <a:srgbClr val="000000"/>
              </a:solidFill>
              <a:prstDash val="solid"/>
              <a:miter/>
            </a:ln>
          </p:spPr>
        </p:cxnSp>
        <p:cxnSp>
          <p:nvCxnSpPr>
            <p:cNvPr id="44" name="直線接點 57"/>
            <p:cNvCxnSpPr/>
            <p:nvPr/>
          </p:nvCxnSpPr>
          <p:spPr>
            <a:xfrm>
              <a:off x="3537018" y="6075045"/>
              <a:ext cx="75876" cy="0"/>
            </a:xfrm>
            <a:prstGeom prst="straightConnector1">
              <a:avLst/>
            </a:prstGeom>
            <a:noFill/>
            <a:ln w="12701" cap="flat">
              <a:solidFill>
                <a:srgbClr val="000000"/>
              </a:solidFill>
              <a:prstDash val="solid"/>
              <a:miter/>
            </a:ln>
          </p:spPr>
        </p:cxnSp>
        <p:cxnSp>
          <p:nvCxnSpPr>
            <p:cNvPr id="45" name="直線接點 68"/>
            <p:cNvCxnSpPr/>
            <p:nvPr/>
          </p:nvCxnSpPr>
          <p:spPr>
            <a:xfrm>
              <a:off x="2653661" y="4493891"/>
              <a:ext cx="196222" cy="523879"/>
            </a:xfrm>
            <a:prstGeom prst="straightConnector1">
              <a:avLst/>
            </a:prstGeom>
            <a:noFill/>
            <a:ln w="31747" cap="sq">
              <a:solidFill>
                <a:srgbClr val="000000"/>
              </a:solidFill>
              <a:prstDash val="solid"/>
              <a:round/>
              <a:headEnd type="arrow"/>
              <a:tailEnd type="arrow"/>
            </a:ln>
          </p:spPr>
        </p:cxnSp>
        <p:sp>
          <p:nvSpPr>
            <p:cNvPr id="46" name="橢圓 75"/>
            <p:cNvSpPr/>
            <p:nvPr/>
          </p:nvSpPr>
          <p:spPr>
            <a:xfrm>
              <a:off x="1843247" y="6004343"/>
              <a:ext cx="123498" cy="141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47" name="橢圓 76"/>
            <p:cNvSpPr/>
            <p:nvPr/>
          </p:nvSpPr>
          <p:spPr>
            <a:xfrm>
              <a:off x="1086499" y="5987930"/>
              <a:ext cx="123498" cy="141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48" name="橢圓 77"/>
            <p:cNvSpPr/>
            <p:nvPr/>
          </p:nvSpPr>
          <p:spPr>
            <a:xfrm>
              <a:off x="264307" y="5971251"/>
              <a:ext cx="123498" cy="141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9046"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49" name="手繪多邊形 84"/>
            <p:cNvSpPr/>
            <p:nvPr/>
          </p:nvSpPr>
          <p:spPr>
            <a:xfrm>
              <a:off x="341372" y="4592208"/>
              <a:ext cx="2279900" cy="1309475"/>
            </a:xfrm>
            <a:custGeom>
              <a:avLst/>
              <a:gdLst>
                <a:gd name="f0" fmla="val 10800000"/>
                <a:gd name="f1" fmla="val 5400000"/>
                <a:gd name="f2" fmla="val 180"/>
                <a:gd name="f3" fmla="val w"/>
                <a:gd name="f4" fmla="val h"/>
                <a:gd name="f5" fmla="val 0"/>
                <a:gd name="f6" fmla="val 2337880"/>
                <a:gd name="f7" fmla="val 1313739"/>
                <a:gd name="f8" fmla="val 1935544"/>
                <a:gd name="f9" fmla="val 110236"/>
                <a:gd name="f10" fmla="val 1533208"/>
                <a:gd name="f11" fmla="val 220472"/>
                <a:gd name="f12" fmla="val 1222312"/>
                <a:gd name="f13" fmla="val 341376"/>
                <a:gd name="f14" fmla="val 911416"/>
                <a:gd name="f15" fmla="val 462280"/>
                <a:gd name="f16" fmla="val 667576"/>
                <a:gd name="f17" fmla="val 574040"/>
                <a:gd name="f18" fmla="val 472504"/>
                <a:gd name="f19" fmla="val 725424"/>
                <a:gd name="f20" fmla="val 277432"/>
                <a:gd name="f21" fmla="val 876808"/>
                <a:gd name="f22" fmla="val 127064"/>
                <a:gd name="f23" fmla="val 1156208"/>
                <a:gd name="f24" fmla="val 51880"/>
                <a:gd name="f25" fmla="val 1249680"/>
                <a:gd name="f26" fmla="+- 0 0 23304"/>
                <a:gd name="f27" fmla="val 1343152"/>
                <a:gd name="f28" fmla="+- 0 0 952"/>
                <a:gd name="f29" fmla="val 1314704"/>
                <a:gd name="f30" fmla="val 21400"/>
                <a:gd name="f31" fmla="val 1286256"/>
                <a:gd name="f32" fmla="+- 0 0 -90"/>
                <a:gd name="f33" fmla="*/ f3 1 2337880"/>
                <a:gd name="f34" fmla="*/ f4 1 1313739"/>
                <a:gd name="f35" fmla="+- f7 0 f5"/>
                <a:gd name="f36" fmla="+- f6 0 f5"/>
                <a:gd name="f37" fmla="*/ f32 f0 1"/>
                <a:gd name="f38" fmla="*/ f36 1 2337880"/>
                <a:gd name="f39" fmla="*/ f35 1 1313739"/>
                <a:gd name="f40" fmla="*/ 2337880 f36 1"/>
                <a:gd name="f41" fmla="*/ 0 f35 1"/>
                <a:gd name="f42" fmla="*/ 1222312 f36 1"/>
                <a:gd name="f43" fmla="*/ 341376 f35 1"/>
                <a:gd name="f44" fmla="*/ 472504 f36 1"/>
                <a:gd name="f45" fmla="*/ 725424 f35 1"/>
                <a:gd name="f46" fmla="*/ 51880 f36 1"/>
                <a:gd name="f47" fmla="*/ 1249680 f35 1"/>
                <a:gd name="f48" fmla="*/ 21400 f36 1"/>
                <a:gd name="f49" fmla="*/ 1286256 f35 1"/>
                <a:gd name="f50" fmla="*/ f37 1 f2"/>
                <a:gd name="f51" fmla="*/ f40 1 2337880"/>
                <a:gd name="f52" fmla="*/ f41 1 1313739"/>
                <a:gd name="f53" fmla="*/ f42 1 2337880"/>
                <a:gd name="f54" fmla="*/ f43 1 1313739"/>
                <a:gd name="f55" fmla="*/ f44 1 2337880"/>
                <a:gd name="f56" fmla="*/ f45 1 1313739"/>
                <a:gd name="f57" fmla="*/ f46 1 2337880"/>
                <a:gd name="f58" fmla="*/ f47 1 1313739"/>
                <a:gd name="f59" fmla="*/ f48 1 2337880"/>
                <a:gd name="f60" fmla="*/ f49 1 1313739"/>
                <a:gd name="f61" fmla="*/ f5 1 f38"/>
                <a:gd name="f62" fmla="*/ f6 1 f38"/>
                <a:gd name="f63" fmla="*/ f5 1 f39"/>
                <a:gd name="f64" fmla="*/ f7 1 f39"/>
                <a:gd name="f65" fmla="+- f50 0 f1"/>
                <a:gd name="f66" fmla="*/ f51 1 f38"/>
                <a:gd name="f67" fmla="*/ f52 1 f39"/>
                <a:gd name="f68" fmla="*/ f53 1 f38"/>
                <a:gd name="f69" fmla="*/ f54 1 f39"/>
                <a:gd name="f70" fmla="*/ f55 1 f38"/>
                <a:gd name="f71" fmla="*/ f56 1 f39"/>
                <a:gd name="f72" fmla="*/ f57 1 f38"/>
                <a:gd name="f73" fmla="*/ f58 1 f39"/>
                <a:gd name="f74" fmla="*/ f59 1 f38"/>
                <a:gd name="f75" fmla="*/ f60 1 f39"/>
                <a:gd name="f76" fmla="*/ f61 f33 1"/>
                <a:gd name="f77" fmla="*/ f62 f33 1"/>
                <a:gd name="f78" fmla="*/ f64 f34 1"/>
                <a:gd name="f79" fmla="*/ f63 f34 1"/>
                <a:gd name="f80" fmla="*/ f66 f33 1"/>
                <a:gd name="f81" fmla="*/ f67 f34 1"/>
                <a:gd name="f82" fmla="*/ f68 f33 1"/>
                <a:gd name="f83" fmla="*/ f69 f34 1"/>
                <a:gd name="f84" fmla="*/ f70 f33 1"/>
                <a:gd name="f85" fmla="*/ f71 f34 1"/>
                <a:gd name="f86" fmla="*/ f72 f33 1"/>
                <a:gd name="f87" fmla="*/ f73 f34 1"/>
                <a:gd name="f88" fmla="*/ f74 f33 1"/>
                <a:gd name="f89" fmla="*/ f75 f34 1"/>
              </a:gdLst>
              <a:ahLst/>
              <a:cxnLst>
                <a:cxn ang="3cd4">
                  <a:pos x="hc" y="t"/>
                </a:cxn>
                <a:cxn ang="0">
                  <a:pos x="r" y="vc"/>
                </a:cxn>
                <a:cxn ang="cd4">
                  <a:pos x="hc" y="b"/>
                </a:cxn>
                <a:cxn ang="cd2">
                  <a:pos x="l" y="vc"/>
                </a:cxn>
                <a:cxn ang="f65">
                  <a:pos x="f80" y="f81"/>
                </a:cxn>
                <a:cxn ang="f65">
                  <a:pos x="f82" y="f83"/>
                </a:cxn>
                <a:cxn ang="f65">
                  <a:pos x="f84" y="f85"/>
                </a:cxn>
                <a:cxn ang="f65">
                  <a:pos x="f86" y="f87"/>
                </a:cxn>
                <a:cxn ang="f65">
                  <a:pos x="f88" y="f89"/>
                </a:cxn>
              </a:cxnLst>
              <a:rect l="f76" t="f79" r="f77" b="f78"/>
              <a:pathLst>
                <a:path w="2337880" h="1313739">
                  <a:moveTo>
                    <a:pt x="f6" y="f5"/>
                  </a:moveTo>
                  <a:cubicBezTo>
                    <a:pt x="f8" y="f9"/>
                    <a:pt x="f10" y="f11"/>
                    <a:pt x="f12" y="f13"/>
                  </a:cubicBezTo>
                  <a:cubicBezTo>
                    <a:pt x="f14" y="f15"/>
                    <a:pt x="f16" y="f17"/>
                    <a:pt x="f18" y="f19"/>
                  </a:cubicBezTo>
                  <a:cubicBezTo>
                    <a:pt x="f20" y="f21"/>
                    <a:pt x="f22" y="f23"/>
                    <a:pt x="f24" y="f25"/>
                  </a:cubicBezTo>
                  <a:cubicBezTo>
                    <a:pt x="f26" y="f27"/>
                    <a:pt x="f28" y="f29"/>
                    <a:pt x="f30" y="f31"/>
                  </a:cubicBezTo>
                </a:path>
              </a:pathLst>
            </a:custGeom>
            <a:noFill/>
            <a:ln w="19046" cap="flat">
              <a:solidFill>
                <a:srgbClr val="000000"/>
              </a:solidFill>
              <a:prstDash val="solid"/>
              <a:miter/>
              <a:headEnd type="arrow"/>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50" name="手繪多邊形 85"/>
            <p:cNvSpPr/>
            <p:nvPr/>
          </p:nvSpPr>
          <p:spPr>
            <a:xfrm>
              <a:off x="1126312" y="4778498"/>
              <a:ext cx="1571131" cy="1123184"/>
            </a:xfrm>
            <a:custGeom>
              <a:avLst/>
              <a:gdLst>
                <a:gd name="f0" fmla="val 10800000"/>
                <a:gd name="f1" fmla="val 5400000"/>
                <a:gd name="f2" fmla="val 180"/>
                <a:gd name="f3" fmla="val w"/>
                <a:gd name="f4" fmla="val h"/>
                <a:gd name="f5" fmla="val 0"/>
                <a:gd name="f6" fmla="val 2337880"/>
                <a:gd name="f7" fmla="val 1313739"/>
                <a:gd name="f8" fmla="val 1935544"/>
                <a:gd name="f9" fmla="val 110236"/>
                <a:gd name="f10" fmla="val 1533208"/>
                <a:gd name="f11" fmla="val 220472"/>
                <a:gd name="f12" fmla="val 1222312"/>
                <a:gd name="f13" fmla="val 341376"/>
                <a:gd name="f14" fmla="val 911416"/>
                <a:gd name="f15" fmla="val 462280"/>
                <a:gd name="f16" fmla="val 667576"/>
                <a:gd name="f17" fmla="val 574040"/>
                <a:gd name="f18" fmla="val 472504"/>
                <a:gd name="f19" fmla="val 725424"/>
                <a:gd name="f20" fmla="val 277432"/>
                <a:gd name="f21" fmla="val 876808"/>
                <a:gd name="f22" fmla="val 127064"/>
                <a:gd name="f23" fmla="val 1156208"/>
                <a:gd name="f24" fmla="val 51880"/>
                <a:gd name="f25" fmla="val 1249680"/>
                <a:gd name="f26" fmla="+- 0 0 23304"/>
                <a:gd name="f27" fmla="val 1343152"/>
                <a:gd name="f28" fmla="+- 0 0 952"/>
                <a:gd name="f29" fmla="val 1314704"/>
                <a:gd name="f30" fmla="val 21400"/>
                <a:gd name="f31" fmla="val 1286256"/>
                <a:gd name="f32" fmla="+- 0 0 -90"/>
                <a:gd name="f33" fmla="*/ f3 1 2337880"/>
                <a:gd name="f34" fmla="*/ f4 1 1313739"/>
                <a:gd name="f35" fmla="+- f7 0 f5"/>
                <a:gd name="f36" fmla="+- f6 0 f5"/>
                <a:gd name="f37" fmla="*/ f32 f0 1"/>
                <a:gd name="f38" fmla="*/ f36 1 2337880"/>
                <a:gd name="f39" fmla="*/ f35 1 1313739"/>
                <a:gd name="f40" fmla="*/ 2337880 f36 1"/>
                <a:gd name="f41" fmla="*/ 0 f35 1"/>
                <a:gd name="f42" fmla="*/ 1222312 f36 1"/>
                <a:gd name="f43" fmla="*/ 341376 f35 1"/>
                <a:gd name="f44" fmla="*/ 472504 f36 1"/>
                <a:gd name="f45" fmla="*/ 725424 f35 1"/>
                <a:gd name="f46" fmla="*/ 51880 f36 1"/>
                <a:gd name="f47" fmla="*/ 1249680 f35 1"/>
                <a:gd name="f48" fmla="*/ 21400 f36 1"/>
                <a:gd name="f49" fmla="*/ 1286256 f35 1"/>
                <a:gd name="f50" fmla="*/ f37 1 f2"/>
                <a:gd name="f51" fmla="*/ f40 1 2337880"/>
                <a:gd name="f52" fmla="*/ f41 1 1313739"/>
                <a:gd name="f53" fmla="*/ f42 1 2337880"/>
                <a:gd name="f54" fmla="*/ f43 1 1313739"/>
                <a:gd name="f55" fmla="*/ f44 1 2337880"/>
                <a:gd name="f56" fmla="*/ f45 1 1313739"/>
                <a:gd name="f57" fmla="*/ f46 1 2337880"/>
                <a:gd name="f58" fmla="*/ f47 1 1313739"/>
                <a:gd name="f59" fmla="*/ f48 1 2337880"/>
                <a:gd name="f60" fmla="*/ f49 1 1313739"/>
                <a:gd name="f61" fmla="*/ f5 1 f38"/>
                <a:gd name="f62" fmla="*/ f6 1 f38"/>
                <a:gd name="f63" fmla="*/ f5 1 f39"/>
                <a:gd name="f64" fmla="*/ f7 1 f39"/>
                <a:gd name="f65" fmla="+- f50 0 f1"/>
                <a:gd name="f66" fmla="*/ f51 1 f38"/>
                <a:gd name="f67" fmla="*/ f52 1 f39"/>
                <a:gd name="f68" fmla="*/ f53 1 f38"/>
                <a:gd name="f69" fmla="*/ f54 1 f39"/>
                <a:gd name="f70" fmla="*/ f55 1 f38"/>
                <a:gd name="f71" fmla="*/ f56 1 f39"/>
                <a:gd name="f72" fmla="*/ f57 1 f38"/>
                <a:gd name="f73" fmla="*/ f58 1 f39"/>
                <a:gd name="f74" fmla="*/ f59 1 f38"/>
                <a:gd name="f75" fmla="*/ f60 1 f39"/>
                <a:gd name="f76" fmla="*/ f61 f33 1"/>
                <a:gd name="f77" fmla="*/ f62 f33 1"/>
                <a:gd name="f78" fmla="*/ f64 f34 1"/>
                <a:gd name="f79" fmla="*/ f63 f34 1"/>
                <a:gd name="f80" fmla="*/ f66 f33 1"/>
                <a:gd name="f81" fmla="*/ f67 f34 1"/>
                <a:gd name="f82" fmla="*/ f68 f33 1"/>
                <a:gd name="f83" fmla="*/ f69 f34 1"/>
                <a:gd name="f84" fmla="*/ f70 f33 1"/>
                <a:gd name="f85" fmla="*/ f71 f34 1"/>
                <a:gd name="f86" fmla="*/ f72 f33 1"/>
                <a:gd name="f87" fmla="*/ f73 f34 1"/>
                <a:gd name="f88" fmla="*/ f74 f33 1"/>
                <a:gd name="f89" fmla="*/ f75 f34 1"/>
              </a:gdLst>
              <a:ahLst/>
              <a:cxnLst>
                <a:cxn ang="3cd4">
                  <a:pos x="hc" y="t"/>
                </a:cxn>
                <a:cxn ang="0">
                  <a:pos x="r" y="vc"/>
                </a:cxn>
                <a:cxn ang="cd4">
                  <a:pos x="hc" y="b"/>
                </a:cxn>
                <a:cxn ang="cd2">
                  <a:pos x="l" y="vc"/>
                </a:cxn>
                <a:cxn ang="f65">
                  <a:pos x="f80" y="f81"/>
                </a:cxn>
                <a:cxn ang="f65">
                  <a:pos x="f82" y="f83"/>
                </a:cxn>
                <a:cxn ang="f65">
                  <a:pos x="f84" y="f85"/>
                </a:cxn>
                <a:cxn ang="f65">
                  <a:pos x="f86" y="f87"/>
                </a:cxn>
                <a:cxn ang="f65">
                  <a:pos x="f88" y="f89"/>
                </a:cxn>
              </a:cxnLst>
              <a:rect l="f76" t="f79" r="f77" b="f78"/>
              <a:pathLst>
                <a:path w="2337880" h="1313739">
                  <a:moveTo>
                    <a:pt x="f6" y="f5"/>
                  </a:moveTo>
                  <a:cubicBezTo>
                    <a:pt x="f8" y="f9"/>
                    <a:pt x="f10" y="f11"/>
                    <a:pt x="f12" y="f13"/>
                  </a:cubicBezTo>
                  <a:cubicBezTo>
                    <a:pt x="f14" y="f15"/>
                    <a:pt x="f16" y="f17"/>
                    <a:pt x="f18" y="f19"/>
                  </a:cubicBezTo>
                  <a:cubicBezTo>
                    <a:pt x="f20" y="f21"/>
                    <a:pt x="f22" y="f23"/>
                    <a:pt x="f24" y="f25"/>
                  </a:cubicBezTo>
                  <a:cubicBezTo>
                    <a:pt x="f26" y="f27"/>
                    <a:pt x="f28" y="f29"/>
                    <a:pt x="f30" y="f31"/>
                  </a:cubicBezTo>
                </a:path>
              </a:pathLst>
            </a:custGeom>
            <a:noFill/>
            <a:ln w="19046" cap="flat">
              <a:solidFill>
                <a:srgbClr val="000000"/>
              </a:solidFill>
              <a:prstDash val="solid"/>
              <a:miter/>
              <a:headEnd type="arrow"/>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51" name="手繪多邊形 86"/>
            <p:cNvSpPr/>
            <p:nvPr/>
          </p:nvSpPr>
          <p:spPr>
            <a:xfrm>
              <a:off x="1904228" y="4967002"/>
              <a:ext cx="860514" cy="1001359"/>
            </a:xfrm>
            <a:custGeom>
              <a:avLst/>
              <a:gdLst>
                <a:gd name="f0" fmla="val 10800000"/>
                <a:gd name="f1" fmla="val 5400000"/>
                <a:gd name="f2" fmla="val 180"/>
                <a:gd name="f3" fmla="val w"/>
                <a:gd name="f4" fmla="val h"/>
                <a:gd name="f5" fmla="val 0"/>
                <a:gd name="f6" fmla="val 2337880"/>
                <a:gd name="f7" fmla="val 1313739"/>
                <a:gd name="f8" fmla="val 1935544"/>
                <a:gd name="f9" fmla="val 110236"/>
                <a:gd name="f10" fmla="val 1533208"/>
                <a:gd name="f11" fmla="val 220472"/>
                <a:gd name="f12" fmla="val 1222312"/>
                <a:gd name="f13" fmla="val 341376"/>
                <a:gd name="f14" fmla="val 911416"/>
                <a:gd name="f15" fmla="val 462280"/>
                <a:gd name="f16" fmla="val 667576"/>
                <a:gd name="f17" fmla="val 574040"/>
                <a:gd name="f18" fmla="val 472504"/>
                <a:gd name="f19" fmla="val 725424"/>
                <a:gd name="f20" fmla="val 277432"/>
                <a:gd name="f21" fmla="val 876808"/>
                <a:gd name="f22" fmla="val 127064"/>
                <a:gd name="f23" fmla="val 1156208"/>
                <a:gd name="f24" fmla="val 51880"/>
                <a:gd name="f25" fmla="val 1249680"/>
                <a:gd name="f26" fmla="+- 0 0 23304"/>
                <a:gd name="f27" fmla="val 1343152"/>
                <a:gd name="f28" fmla="+- 0 0 952"/>
                <a:gd name="f29" fmla="val 1314704"/>
                <a:gd name="f30" fmla="val 21400"/>
                <a:gd name="f31" fmla="val 1286256"/>
                <a:gd name="f32" fmla="+- 0 0 -90"/>
                <a:gd name="f33" fmla="*/ f3 1 2337880"/>
                <a:gd name="f34" fmla="*/ f4 1 1313739"/>
                <a:gd name="f35" fmla="+- f7 0 f5"/>
                <a:gd name="f36" fmla="+- f6 0 f5"/>
                <a:gd name="f37" fmla="*/ f32 f0 1"/>
                <a:gd name="f38" fmla="*/ f36 1 2337880"/>
                <a:gd name="f39" fmla="*/ f35 1 1313739"/>
                <a:gd name="f40" fmla="*/ 2337880 f36 1"/>
                <a:gd name="f41" fmla="*/ 0 f35 1"/>
                <a:gd name="f42" fmla="*/ 1222312 f36 1"/>
                <a:gd name="f43" fmla="*/ 341376 f35 1"/>
                <a:gd name="f44" fmla="*/ 472504 f36 1"/>
                <a:gd name="f45" fmla="*/ 725424 f35 1"/>
                <a:gd name="f46" fmla="*/ 51880 f36 1"/>
                <a:gd name="f47" fmla="*/ 1249680 f35 1"/>
                <a:gd name="f48" fmla="*/ 21400 f36 1"/>
                <a:gd name="f49" fmla="*/ 1286256 f35 1"/>
                <a:gd name="f50" fmla="*/ f37 1 f2"/>
                <a:gd name="f51" fmla="*/ f40 1 2337880"/>
                <a:gd name="f52" fmla="*/ f41 1 1313739"/>
                <a:gd name="f53" fmla="*/ f42 1 2337880"/>
                <a:gd name="f54" fmla="*/ f43 1 1313739"/>
                <a:gd name="f55" fmla="*/ f44 1 2337880"/>
                <a:gd name="f56" fmla="*/ f45 1 1313739"/>
                <a:gd name="f57" fmla="*/ f46 1 2337880"/>
                <a:gd name="f58" fmla="*/ f47 1 1313739"/>
                <a:gd name="f59" fmla="*/ f48 1 2337880"/>
                <a:gd name="f60" fmla="*/ f49 1 1313739"/>
                <a:gd name="f61" fmla="*/ f5 1 f38"/>
                <a:gd name="f62" fmla="*/ f6 1 f38"/>
                <a:gd name="f63" fmla="*/ f5 1 f39"/>
                <a:gd name="f64" fmla="*/ f7 1 f39"/>
                <a:gd name="f65" fmla="+- f50 0 f1"/>
                <a:gd name="f66" fmla="*/ f51 1 f38"/>
                <a:gd name="f67" fmla="*/ f52 1 f39"/>
                <a:gd name="f68" fmla="*/ f53 1 f38"/>
                <a:gd name="f69" fmla="*/ f54 1 f39"/>
                <a:gd name="f70" fmla="*/ f55 1 f38"/>
                <a:gd name="f71" fmla="*/ f56 1 f39"/>
                <a:gd name="f72" fmla="*/ f57 1 f38"/>
                <a:gd name="f73" fmla="*/ f58 1 f39"/>
                <a:gd name="f74" fmla="*/ f59 1 f38"/>
                <a:gd name="f75" fmla="*/ f60 1 f39"/>
                <a:gd name="f76" fmla="*/ f61 f33 1"/>
                <a:gd name="f77" fmla="*/ f62 f33 1"/>
                <a:gd name="f78" fmla="*/ f64 f34 1"/>
                <a:gd name="f79" fmla="*/ f63 f34 1"/>
                <a:gd name="f80" fmla="*/ f66 f33 1"/>
                <a:gd name="f81" fmla="*/ f67 f34 1"/>
                <a:gd name="f82" fmla="*/ f68 f33 1"/>
                <a:gd name="f83" fmla="*/ f69 f34 1"/>
                <a:gd name="f84" fmla="*/ f70 f33 1"/>
                <a:gd name="f85" fmla="*/ f71 f34 1"/>
                <a:gd name="f86" fmla="*/ f72 f33 1"/>
                <a:gd name="f87" fmla="*/ f73 f34 1"/>
                <a:gd name="f88" fmla="*/ f74 f33 1"/>
                <a:gd name="f89" fmla="*/ f75 f34 1"/>
              </a:gdLst>
              <a:ahLst/>
              <a:cxnLst>
                <a:cxn ang="3cd4">
                  <a:pos x="hc" y="t"/>
                </a:cxn>
                <a:cxn ang="0">
                  <a:pos x="r" y="vc"/>
                </a:cxn>
                <a:cxn ang="cd4">
                  <a:pos x="hc" y="b"/>
                </a:cxn>
                <a:cxn ang="cd2">
                  <a:pos x="l" y="vc"/>
                </a:cxn>
                <a:cxn ang="f65">
                  <a:pos x="f80" y="f81"/>
                </a:cxn>
                <a:cxn ang="f65">
                  <a:pos x="f82" y="f83"/>
                </a:cxn>
                <a:cxn ang="f65">
                  <a:pos x="f84" y="f85"/>
                </a:cxn>
                <a:cxn ang="f65">
                  <a:pos x="f86" y="f87"/>
                </a:cxn>
                <a:cxn ang="f65">
                  <a:pos x="f88" y="f89"/>
                </a:cxn>
              </a:cxnLst>
              <a:rect l="f76" t="f79" r="f77" b="f78"/>
              <a:pathLst>
                <a:path w="2337880" h="1313739">
                  <a:moveTo>
                    <a:pt x="f6" y="f5"/>
                  </a:moveTo>
                  <a:cubicBezTo>
                    <a:pt x="f8" y="f9"/>
                    <a:pt x="f10" y="f11"/>
                    <a:pt x="f12" y="f13"/>
                  </a:cubicBezTo>
                  <a:cubicBezTo>
                    <a:pt x="f14" y="f15"/>
                    <a:pt x="f16" y="f17"/>
                    <a:pt x="f18" y="f19"/>
                  </a:cubicBezTo>
                  <a:cubicBezTo>
                    <a:pt x="f20" y="f21"/>
                    <a:pt x="f22" y="f23"/>
                    <a:pt x="f24" y="f25"/>
                  </a:cubicBezTo>
                  <a:cubicBezTo>
                    <a:pt x="f26" y="f27"/>
                    <a:pt x="f28" y="f29"/>
                    <a:pt x="f30" y="f31"/>
                  </a:cubicBezTo>
                </a:path>
              </a:pathLst>
            </a:custGeom>
            <a:noFill/>
            <a:ln w="19046" cap="flat">
              <a:solidFill>
                <a:srgbClr val="000000"/>
              </a:solidFill>
              <a:prstDash val="solid"/>
              <a:miter/>
              <a:headEnd type="arrow"/>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52" name="Text Box 10"/>
            <p:cNvSpPr txBox="1"/>
            <p:nvPr/>
          </p:nvSpPr>
          <p:spPr>
            <a:xfrm>
              <a:off x="2621283" y="4065148"/>
              <a:ext cx="852495" cy="33855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000"/>
                </a:spcBef>
                <a:spcAft>
                  <a:spcPts val="0"/>
                </a:spcAft>
                <a:buNone/>
                <a:tabLst/>
                <a:defRPr sz="1800" b="0" i="0" u="none" strike="noStrike" kern="0" cap="none" spc="0" baseline="0">
                  <a:solidFill>
                    <a:srgbClr val="000000"/>
                  </a:solidFill>
                  <a:uFillTx/>
                </a:defRPr>
              </a:pPr>
              <a:r>
                <a:rPr lang="zh-TW" sz="1600" b="0" i="0" u="sng" strike="noStrike" kern="1200" cap="none" spc="0" baseline="0">
                  <a:solidFill>
                    <a:srgbClr val="0000FF"/>
                  </a:solidFill>
                  <a:uFillTx/>
                  <a:latin typeface="Arial" pitchFamily="34"/>
                  <a:ea typeface="標楷體" pitchFamily="65"/>
                </a:rPr>
                <a:t>立體圖</a:t>
              </a:r>
              <a:endParaRPr lang="en-US" sz="1600" b="0" i="0" u="sng" strike="noStrike" kern="1200" cap="none" spc="0" baseline="0">
                <a:solidFill>
                  <a:srgbClr val="0000FF"/>
                </a:solidFill>
                <a:uFillTx/>
                <a:latin typeface="Arial" pitchFamily="34"/>
                <a:ea typeface="標楷體" pitchFamily="65"/>
              </a:endParaRPr>
            </a:p>
          </p:txBody>
        </p:sp>
      </p:grpSp>
      <p:pic>
        <p:nvPicPr>
          <p:cNvPr id="53" name="Picture 2" descr="ãgolf CLUBãçåçæå°çµæ"/>
          <p:cNvPicPr>
            <a:picLocks noChangeAspect="1"/>
          </p:cNvPicPr>
          <p:nvPr/>
        </p:nvPicPr>
        <p:blipFill>
          <a:blip r:embed="rId2"/>
          <a:srcRect/>
          <a:stretch>
            <a:fillRect/>
          </a:stretch>
        </p:blipFill>
        <p:spPr>
          <a:xfrm>
            <a:off x="6456230" y="4865943"/>
            <a:ext cx="2419987" cy="1689591"/>
          </a:xfrm>
          <a:prstGeom prst="rect">
            <a:avLst/>
          </a:prstGeom>
          <a:noFill/>
          <a:ln cap="flat">
            <a:noFill/>
          </a:ln>
        </p:spPr>
      </p:pic>
      <p:pic>
        <p:nvPicPr>
          <p:cNvPr id="54" name="圖片 55"/>
          <p:cNvPicPr>
            <a:picLocks noChangeAspect="1"/>
          </p:cNvPicPr>
          <p:nvPr/>
        </p:nvPicPr>
        <p:blipFill>
          <a:blip r:embed="rId3"/>
          <a:stretch>
            <a:fillRect/>
          </a:stretch>
        </p:blipFill>
        <p:spPr>
          <a:xfrm>
            <a:off x="4301173" y="4865943"/>
            <a:ext cx="1902528" cy="1620865"/>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177">
    <p:spTree>
      <p:nvGrpSpPr>
        <p:cNvPr id="1" name=""/>
        <p:cNvGrpSpPr/>
        <p:nvPr/>
      </p:nvGrpSpPr>
      <p:grpSpPr>
        <a:xfrm>
          <a:off x="0" y="0"/>
          <a:ext cx="0" cy="0"/>
          <a:chOff x="0" y="0"/>
          <a:chExt cx="0" cy="0"/>
        </a:xfrm>
      </p:grpSpPr>
      <p:sp>
        <p:nvSpPr>
          <p:cNvPr id="2" name="Text Box 2"/>
          <p:cNvSpPr txBox="1"/>
          <p:nvPr/>
        </p:nvSpPr>
        <p:spPr>
          <a:xfrm>
            <a:off x="1189186" y="276285"/>
            <a:ext cx="6476996" cy="58420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900"/>
              </a:spcBef>
              <a:spcAft>
                <a:spcPts val="0"/>
              </a:spcAft>
              <a:buNone/>
              <a:tabLst/>
              <a:defRPr sz="1800" b="0" i="0" u="none" strike="noStrike" kern="0" cap="none" spc="0" baseline="0">
                <a:solidFill>
                  <a:srgbClr val="000000"/>
                </a:solidFill>
                <a:uFillTx/>
              </a:defRPr>
            </a:pPr>
            <a:r>
              <a:rPr lang="zh-TW" sz="3200" b="1" i="0" u="none" strike="noStrike" kern="1200" cap="none" spc="0" baseline="0">
                <a:solidFill>
                  <a:srgbClr val="000000"/>
                </a:solidFill>
                <a:uFillTx/>
                <a:latin typeface="Arial" pitchFamily="34"/>
                <a:ea typeface="標楷體" pitchFamily="65"/>
              </a:rPr>
              <a:t>線運動和角運動間的關係 －加速度</a:t>
            </a:r>
          </a:p>
        </p:txBody>
      </p:sp>
      <p:grpSp>
        <p:nvGrpSpPr>
          <p:cNvPr id="3" name="Group 13"/>
          <p:cNvGrpSpPr/>
          <p:nvPr/>
        </p:nvGrpSpPr>
        <p:grpSpPr>
          <a:xfrm>
            <a:off x="838203" y="1015998"/>
            <a:ext cx="3352792" cy="3276607"/>
            <a:chOff x="838203" y="1015998"/>
            <a:chExt cx="3352792" cy="3276607"/>
          </a:xfrm>
        </p:grpSpPr>
        <p:sp>
          <p:nvSpPr>
            <p:cNvPr id="4" name="Oval 4"/>
            <p:cNvSpPr/>
            <p:nvPr/>
          </p:nvSpPr>
          <p:spPr>
            <a:xfrm>
              <a:off x="1019427" y="1397002"/>
              <a:ext cx="3171568" cy="28956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28575" cap="flat">
              <a:solidFill>
                <a:srgbClr val="000000"/>
              </a:solidFill>
              <a:prstDash val="solid"/>
              <a:round/>
            </a:ln>
          </p:spPr>
          <p:txBody>
            <a:bodyPr vert="horz" wrap="non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zh-TW" sz="1800" b="0" i="0" u="none" strike="noStrike" kern="1200" cap="none" spc="0" baseline="0">
                <a:solidFill>
                  <a:srgbClr val="000000"/>
                </a:solidFill>
                <a:uFillTx/>
                <a:latin typeface="Arial" pitchFamily="34"/>
                <a:ea typeface="標楷體" pitchFamily="65"/>
              </a:endParaRPr>
            </a:p>
          </p:txBody>
        </p:sp>
        <p:sp>
          <p:nvSpPr>
            <p:cNvPr id="5" name="Line 5"/>
            <p:cNvSpPr/>
            <p:nvPr/>
          </p:nvSpPr>
          <p:spPr>
            <a:xfrm>
              <a:off x="838203" y="1397002"/>
              <a:ext cx="1812322"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FF9900"/>
              </a:solidFill>
              <a:prstDash val="solid"/>
              <a:round/>
              <a:headEnd type="arrow"/>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a typeface="新細明體" pitchFamily="18"/>
              </a:endParaRPr>
            </a:p>
          </p:txBody>
        </p:sp>
        <p:sp>
          <p:nvSpPr>
            <p:cNvPr id="6" name="Line 6"/>
            <p:cNvSpPr/>
            <p:nvPr/>
          </p:nvSpPr>
          <p:spPr>
            <a:xfrm>
              <a:off x="2650525" y="1397002"/>
              <a:ext cx="0" cy="137160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38103" cap="flat">
              <a:solidFill>
                <a:srgbClr val="FF9900"/>
              </a:solidFill>
              <a:prstDash val="solid"/>
              <a:round/>
              <a:tailEnd type="arrow"/>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ea typeface="新細明體" pitchFamily="18"/>
              </a:endParaRPr>
            </a:p>
          </p:txBody>
        </p:sp>
        <p:sp>
          <p:nvSpPr>
            <p:cNvPr id="7" name="Text Box 7"/>
            <p:cNvSpPr txBox="1"/>
            <p:nvPr/>
          </p:nvSpPr>
          <p:spPr>
            <a:xfrm>
              <a:off x="1381896" y="1015998"/>
              <a:ext cx="543693" cy="36671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34"/>
                  <a:ea typeface="標楷體" pitchFamily="65"/>
                </a:rPr>
                <a:t>a</a:t>
              </a:r>
              <a:r>
                <a:rPr lang="en-US" sz="1800" b="0" i="0" u="none" strike="noStrike" kern="1200" cap="none" spc="0" baseline="-25000">
                  <a:solidFill>
                    <a:srgbClr val="000000"/>
                  </a:solidFill>
                  <a:uFillTx/>
                  <a:latin typeface="Arial" pitchFamily="34"/>
                  <a:ea typeface="標楷體" pitchFamily="65"/>
                </a:rPr>
                <a:t>t</a:t>
              </a:r>
            </a:p>
          </p:txBody>
        </p:sp>
        <p:sp>
          <p:nvSpPr>
            <p:cNvPr id="8" name="Text Box 8"/>
            <p:cNvSpPr txBox="1"/>
            <p:nvPr/>
          </p:nvSpPr>
          <p:spPr>
            <a:xfrm>
              <a:off x="2741142" y="1930398"/>
              <a:ext cx="543693" cy="36671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Arial" pitchFamily="34"/>
                  <a:ea typeface="標楷體" pitchFamily="65"/>
                </a:rPr>
                <a:t>a</a:t>
              </a:r>
              <a:r>
                <a:rPr lang="en-US" sz="1800" b="0" i="0" u="none" strike="noStrike" kern="1200" cap="none" spc="0" baseline="-25000">
                  <a:solidFill>
                    <a:srgbClr val="000000"/>
                  </a:solidFill>
                  <a:uFillTx/>
                  <a:latin typeface="Arial" pitchFamily="34"/>
                  <a:ea typeface="標楷體" pitchFamily="65"/>
                </a:rPr>
                <a:t>r</a:t>
              </a:r>
            </a:p>
          </p:txBody>
        </p:sp>
      </p:grpSp>
      <p:sp>
        <p:nvSpPr>
          <p:cNvPr id="9" name="Text Box 12"/>
          <p:cNvSpPr txBox="1"/>
          <p:nvPr/>
        </p:nvSpPr>
        <p:spPr>
          <a:xfrm>
            <a:off x="5181603" y="1447796"/>
            <a:ext cx="3733796" cy="3292470"/>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角運動之加速度可分解成二個互相垂直的切線加速度</a:t>
            </a:r>
            <a:r>
              <a:rPr lang="en-US" sz="2000" b="0" i="0" u="none" strike="noStrike" kern="1200" cap="none" spc="0" baseline="0">
                <a:solidFill>
                  <a:srgbClr val="0000FF"/>
                </a:solidFill>
                <a:uFillTx/>
                <a:latin typeface="Times New Roman" pitchFamily="18"/>
                <a:ea typeface="標楷體" pitchFamily="65"/>
                <a:cs typeface="Times New Roman" pitchFamily="18"/>
              </a:rPr>
              <a:t>(a</a:t>
            </a:r>
            <a:r>
              <a:rPr lang="en-US" sz="2000" b="0" i="0" u="none" strike="noStrike" kern="1200" cap="none" spc="0" baseline="-25000">
                <a:solidFill>
                  <a:srgbClr val="0000FF"/>
                </a:solidFill>
                <a:uFillTx/>
                <a:latin typeface="Times New Roman" pitchFamily="18"/>
                <a:ea typeface="標楷體" pitchFamily="65"/>
                <a:cs typeface="Times New Roman" pitchFamily="18"/>
              </a:rPr>
              <a:t>t</a:t>
            </a:r>
            <a:r>
              <a:rPr lang="en-US" sz="2000" b="0" i="0" u="none" strike="noStrike" kern="1200" cap="none" spc="0" baseline="0">
                <a:solidFill>
                  <a:srgbClr val="0000FF"/>
                </a:solidFill>
                <a:uFillTx/>
                <a:latin typeface="Times New Roman" pitchFamily="18"/>
                <a:ea typeface="標楷體" pitchFamily="65"/>
                <a:cs typeface="Times New Roman" pitchFamily="18"/>
              </a:rPr>
              <a:t>)</a:t>
            </a:r>
            <a:r>
              <a:rPr lang="zh-TW" sz="2000" b="0" i="0" u="none" strike="noStrike" kern="1200" cap="none" spc="0" baseline="0">
                <a:solidFill>
                  <a:srgbClr val="0000FF"/>
                </a:solidFill>
                <a:uFillTx/>
                <a:latin typeface="Times New Roman" pitchFamily="18"/>
                <a:ea typeface="標楷體" pitchFamily="65"/>
                <a:cs typeface="Times New Roman" pitchFamily="18"/>
              </a:rPr>
              <a:t>與向心加速度</a:t>
            </a:r>
            <a:r>
              <a:rPr lang="en-US" sz="2000" b="0" i="0" u="none" strike="noStrike" kern="1200" cap="none" spc="0" baseline="0">
                <a:solidFill>
                  <a:srgbClr val="0000FF"/>
                </a:solidFill>
                <a:uFillTx/>
                <a:latin typeface="Times New Roman" pitchFamily="18"/>
                <a:ea typeface="標楷體" pitchFamily="65"/>
                <a:cs typeface="Times New Roman" pitchFamily="18"/>
              </a:rPr>
              <a:t>(a</a:t>
            </a:r>
            <a:r>
              <a:rPr lang="en-US" sz="2000" b="0" i="0" u="none" strike="noStrike" kern="1200" cap="none" spc="0" baseline="-25000">
                <a:solidFill>
                  <a:srgbClr val="0000FF"/>
                </a:solidFill>
                <a:uFillTx/>
                <a:latin typeface="Times New Roman" pitchFamily="18"/>
                <a:ea typeface="標楷體" pitchFamily="65"/>
                <a:cs typeface="Times New Roman" pitchFamily="18"/>
              </a:rPr>
              <a:t>r</a:t>
            </a:r>
            <a:r>
              <a:rPr lang="en-US" sz="2000" b="0" i="0" u="none" strike="noStrike" kern="1200" cap="none" spc="0" baseline="0">
                <a:solidFill>
                  <a:srgbClr val="0000FF"/>
                </a:solidFill>
                <a:uFillTx/>
                <a:latin typeface="Times New Roman" pitchFamily="18"/>
                <a:ea typeface="標楷體" pitchFamily="65"/>
                <a:cs typeface="Times New Roman" pitchFamily="18"/>
              </a:rPr>
              <a:t>) </a:t>
            </a:r>
            <a:r>
              <a:rPr lang="zh-TW" sz="2000" b="0" i="0" u="none" strike="noStrike" kern="1200" cap="none" spc="0" baseline="0">
                <a:solidFill>
                  <a:srgbClr val="0000FF"/>
                </a:solidFill>
                <a:uFillTx/>
                <a:latin typeface="Times New Roman" pitchFamily="18"/>
                <a:ea typeface="標楷體" pitchFamily="65"/>
                <a:cs typeface="Times New Roman" pitchFamily="18"/>
              </a:rPr>
              <a:t>。</a:t>
            </a: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切線加速度的方向與該瞬間物體與旋轉中心之連線相垂直，是改變物體切線速度的因素。</a:t>
            </a:r>
            <a:endParaRPr lang="en-US" sz="2000" b="0" i="0" u="none" strike="noStrike" kern="1200" cap="none" spc="0" baseline="0">
              <a:solidFill>
                <a:srgbClr val="0000FF"/>
              </a:solidFill>
              <a:uFillTx/>
              <a:latin typeface="Times New Roman" pitchFamily="18"/>
              <a:ea typeface="標楷體" pitchFamily="65"/>
              <a:cs typeface="Times New Roman" pitchFamily="18"/>
            </a:endParaRPr>
          </a:p>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Times New Roman" pitchFamily="18"/>
                <a:ea typeface="標楷體" pitchFamily="65"/>
                <a:cs typeface="Times New Roman" pitchFamily="18"/>
              </a:rPr>
              <a:t>向心加速度的方向便是該瞬間物體朝向旋轉中心之連線，是改變物體運動方向的因素。 </a:t>
            </a:r>
            <a:r>
              <a:rPr lang="en-US" sz="2000" b="0" i="0" u="none" strike="noStrike" kern="1200" cap="none" spc="0" baseline="0">
                <a:solidFill>
                  <a:srgbClr val="0000FF"/>
                </a:solidFill>
                <a:uFillTx/>
                <a:latin typeface="Times New Roman" pitchFamily="18"/>
                <a:ea typeface="標楷體" pitchFamily="65"/>
                <a:cs typeface="Times New Roman" pitchFamily="18"/>
              </a:rPr>
              <a:t> </a:t>
            </a:r>
          </a:p>
        </p:txBody>
      </p:sp>
      <p:sp>
        <p:nvSpPr>
          <p:cNvPr id="10" name="矩形 14"/>
          <p:cNvSpPr/>
          <p:nvPr/>
        </p:nvSpPr>
        <p:spPr>
          <a:xfrm>
            <a:off x="1600200" y="1015998"/>
            <a:ext cx="1338260" cy="36988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Times New Roman" pitchFamily="18"/>
                <a:ea typeface="標楷體" pitchFamily="65"/>
              </a:rPr>
              <a:t>切線加速度</a:t>
            </a:r>
            <a:endParaRPr lang="en-US" sz="1800" b="0" i="0" u="none" strike="noStrike" kern="1200" cap="none" spc="0" baseline="0">
              <a:solidFill>
                <a:srgbClr val="000000"/>
              </a:solidFill>
              <a:uFillTx/>
              <a:latin typeface="Arial" pitchFamily="34"/>
              <a:ea typeface="標楷體" pitchFamily="65"/>
            </a:endParaRPr>
          </a:p>
        </p:txBody>
      </p:sp>
      <p:sp>
        <p:nvSpPr>
          <p:cNvPr id="11" name="矩形 16"/>
          <p:cNvSpPr/>
          <p:nvPr/>
        </p:nvSpPr>
        <p:spPr>
          <a:xfrm>
            <a:off x="2667003" y="2235205"/>
            <a:ext cx="1338260" cy="36988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Times New Roman" pitchFamily="18"/>
                <a:ea typeface="標楷體" pitchFamily="65"/>
              </a:rPr>
              <a:t>向心加速度</a:t>
            </a:r>
            <a:endParaRPr lang="en-US" sz="1800" b="0" i="0" u="none" strike="noStrike" kern="1200" cap="none" spc="0" baseline="0">
              <a:solidFill>
                <a:srgbClr val="000000"/>
              </a:solidFill>
              <a:uFillTx/>
              <a:latin typeface="Arial" pitchFamily="34"/>
              <a:ea typeface="標楷體" pitchFamily="65"/>
            </a:endParaRPr>
          </a:p>
        </p:txBody>
      </p:sp>
      <p:sp>
        <p:nvSpPr>
          <p:cNvPr id="12" name="矩形 17"/>
          <p:cNvSpPr/>
          <p:nvPr/>
        </p:nvSpPr>
        <p:spPr>
          <a:xfrm>
            <a:off x="611184" y="4395785"/>
            <a:ext cx="2031997" cy="36988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Times New Roman" pitchFamily="18"/>
                <a:ea typeface="標楷體" pitchFamily="65"/>
              </a:rPr>
              <a:t>切線加速度公式：</a:t>
            </a:r>
            <a:endParaRPr lang="en-US" sz="1800" b="0" i="0" u="none" strike="noStrike" kern="1200" cap="none" spc="0" baseline="0">
              <a:solidFill>
                <a:srgbClr val="000000"/>
              </a:solidFill>
              <a:uFillTx/>
              <a:latin typeface="Arial" pitchFamily="34"/>
              <a:ea typeface="標楷體" pitchFamily="65"/>
            </a:endParaRPr>
          </a:p>
        </p:txBody>
      </p:sp>
      <p:sp>
        <p:nvSpPr>
          <p:cNvPr id="13" name="矩形 18"/>
          <p:cNvSpPr/>
          <p:nvPr/>
        </p:nvSpPr>
        <p:spPr>
          <a:xfrm>
            <a:off x="365897" y="5547774"/>
            <a:ext cx="2031997" cy="36988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Times New Roman" pitchFamily="18"/>
                <a:ea typeface="標楷體" pitchFamily="65"/>
              </a:rPr>
              <a:t>向心加速度公式：</a:t>
            </a:r>
            <a:endParaRPr lang="en-US" sz="1800" b="0" i="0" u="none" strike="noStrike" kern="1200" cap="none" spc="0" baseline="0">
              <a:solidFill>
                <a:srgbClr val="000000"/>
              </a:solidFill>
              <a:uFillTx/>
              <a:latin typeface="Arial" pitchFamily="34"/>
              <a:ea typeface="標楷體" pitchFamily="65"/>
            </a:endParaRPr>
          </a:p>
        </p:txBody>
      </p:sp>
      <p:sp>
        <p:nvSpPr>
          <p:cNvPr id="14" name="矩形 20"/>
          <p:cNvSpPr/>
          <p:nvPr/>
        </p:nvSpPr>
        <p:spPr>
          <a:xfrm>
            <a:off x="5075486" y="5257928"/>
            <a:ext cx="1800225" cy="36988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1800" b="0" i="0" u="none" strike="noStrike" kern="1200" cap="none" spc="0" baseline="0">
                <a:solidFill>
                  <a:srgbClr val="000000"/>
                </a:solidFill>
                <a:uFillTx/>
                <a:latin typeface="Times New Roman" pitchFamily="18"/>
                <a:ea typeface="標楷體" pitchFamily="65"/>
              </a:rPr>
              <a:t>合加速度公式：</a:t>
            </a:r>
            <a:endParaRPr lang="en-US" sz="1800" b="0" i="0" u="none" strike="noStrike" kern="1200" cap="none" spc="0" baseline="0">
              <a:solidFill>
                <a:srgbClr val="000000"/>
              </a:solidFill>
              <a:uFillTx/>
              <a:latin typeface="Arial" pitchFamily="34"/>
              <a:ea typeface="標楷體" pitchFamily="65"/>
            </a:endParaRPr>
          </a:p>
        </p:txBody>
      </p:sp>
      <p:pic>
        <p:nvPicPr>
          <p:cNvPr id="15" name="圖片 19"/>
          <p:cNvPicPr>
            <a:picLocks noChangeAspect="1"/>
          </p:cNvPicPr>
          <p:nvPr/>
        </p:nvPicPr>
        <p:blipFill>
          <a:blip r:embed="rId2"/>
          <a:stretch>
            <a:fillRect/>
          </a:stretch>
        </p:blipFill>
        <p:spPr>
          <a:xfrm>
            <a:off x="2291340" y="5568942"/>
            <a:ext cx="2592726" cy="856381"/>
          </a:xfrm>
          <a:prstGeom prst="rect">
            <a:avLst/>
          </a:prstGeom>
          <a:noFill/>
          <a:ln cap="flat">
            <a:noFill/>
          </a:ln>
        </p:spPr>
      </p:pic>
      <p:pic>
        <p:nvPicPr>
          <p:cNvPr id="16" name="圖片 20"/>
          <p:cNvPicPr>
            <a:picLocks noChangeAspect="1"/>
          </p:cNvPicPr>
          <p:nvPr/>
        </p:nvPicPr>
        <p:blipFill>
          <a:blip r:embed="rId3"/>
          <a:stretch>
            <a:fillRect/>
          </a:stretch>
        </p:blipFill>
        <p:spPr>
          <a:xfrm>
            <a:off x="2602830" y="4395785"/>
            <a:ext cx="2281235" cy="862142"/>
          </a:xfrm>
          <a:prstGeom prst="rect">
            <a:avLst/>
          </a:prstGeom>
          <a:noFill/>
          <a:ln cap="flat">
            <a:noFill/>
          </a:ln>
        </p:spPr>
      </p:pic>
      <p:pic>
        <p:nvPicPr>
          <p:cNvPr id="17" name="圖片 21"/>
          <p:cNvPicPr>
            <a:picLocks noChangeAspect="1"/>
          </p:cNvPicPr>
          <p:nvPr/>
        </p:nvPicPr>
        <p:blipFill>
          <a:blip r:embed="rId4"/>
          <a:stretch>
            <a:fillRect/>
          </a:stretch>
        </p:blipFill>
        <p:spPr>
          <a:xfrm>
            <a:off x="6768233" y="5204938"/>
            <a:ext cx="2375766" cy="923909"/>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178">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186">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
        <p:nvSpPr>
          <p:cNvPr id="5"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179">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
        <p:nvSpPr>
          <p:cNvPr id="5"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6"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pic>
        <p:nvPicPr>
          <p:cNvPr id="5" name="圖片 5"/>
          <p:cNvPicPr>
            <a:picLocks noChangeAspect="1"/>
          </p:cNvPicPr>
          <p:nvPr/>
        </p:nvPicPr>
        <p:blipFill>
          <a:blip r:embed="rId4"/>
          <a:stretch>
            <a:fillRect/>
          </a:stretch>
        </p:blipFill>
        <p:spPr>
          <a:xfrm>
            <a:off x="1952335" y="3286829"/>
            <a:ext cx="2909456" cy="3019851"/>
          </a:xfrm>
          <a:prstGeom prst="rect">
            <a:avLst/>
          </a:prstGeom>
          <a:noFill/>
          <a:ln cap="flat">
            <a:noFill/>
          </a:ln>
        </p:spPr>
      </p:pic>
      <p:sp>
        <p:nvSpPr>
          <p:cNvPr id="6"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7"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sp>
        <p:nvSpPr>
          <p:cNvPr id="2" name="文字方塊 2"/>
          <p:cNvSpPr txBox="1"/>
          <p:nvPr/>
        </p:nvSpPr>
        <p:spPr>
          <a:xfrm>
            <a:off x="609603" y="609603"/>
            <a:ext cx="7772400" cy="1569659"/>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例題　</a:t>
            </a:r>
            <a:r>
              <a:rPr lang="zh-TW" sz="2400" b="0" i="0" u="none" strike="noStrike" kern="0" cap="none" spc="0" baseline="0">
                <a:solidFill>
                  <a:srgbClr val="0000FF"/>
                </a:solidFill>
                <a:uFillTx/>
                <a:latin typeface="Times New Roman" pitchFamily="18"/>
                <a:ea typeface="標楷體" pitchFamily="65"/>
                <a:cs typeface="Times New Roman" pitchFamily="18"/>
              </a:rPr>
              <a:t>體操選手在做單槓大廻環動作時，選手在上端時的身體旋轉瞬間角速度為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45</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秒，在經過</a:t>
            </a:r>
            <a:r>
              <a:rPr lang="en-US" sz="2400" b="0" i="0" u="none" strike="noStrike" kern="0" cap="none" spc="0" baseline="0">
                <a:solidFill>
                  <a:srgbClr val="0000FF"/>
                </a:solidFill>
                <a:uFillTx/>
                <a:latin typeface="Times New Roman" pitchFamily="18"/>
                <a:ea typeface="標楷體" pitchFamily="65"/>
                <a:cs typeface="Times New Roman" pitchFamily="18"/>
              </a:rPr>
              <a:t>0.45</a:t>
            </a:r>
            <a:r>
              <a:rPr lang="zh-TW" sz="2400" b="0" i="0" u="none" strike="noStrike" kern="0" cap="none" spc="0" baseline="0">
                <a:solidFill>
                  <a:srgbClr val="0000FF"/>
                </a:solidFill>
                <a:uFillTx/>
                <a:latin typeface="Times New Roman" pitchFamily="18"/>
                <a:ea typeface="標楷體" pitchFamily="65"/>
                <a:cs typeface="Times New Roman" pitchFamily="18"/>
              </a:rPr>
              <a:t>秒後，選手擺動到下端時的身體旋轉瞬間角速度為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180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秒，請問體操選手下擺身體旋轉角加速度為多少？</a:t>
            </a:r>
          </a:p>
        </p:txBody>
      </p:sp>
      <p:pic>
        <p:nvPicPr>
          <p:cNvPr id="3" name="圖片 2"/>
          <p:cNvPicPr>
            <a:picLocks noChangeAspect="1"/>
          </p:cNvPicPr>
          <p:nvPr/>
        </p:nvPicPr>
        <p:blipFill>
          <a:blip r:embed="rId2"/>
          <a:stretch>
            <a:fillRect/>
          </a:stretch>
        </p:blipFill>
        <p:spPr>
          <a:xfrm>
            <a:off x="5613401" y="2623669"/>
            <a:ext cx="3530598" cy="4234330"/>
          </a:xfrm>
          <a:prstGeom prst="rect">
            <a:avLst/>
          </a:prstGeom>
          <a:no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181">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pic>
        <p:nvPicPr>
          <p:cNvPr id="5" name="圖片 5"/>
          <p:cNvPicPr>
            <a:picLocks noChangeAspect="1"/>
          </p:cNvPicPr>
          <p:nvPr/>
        </p:nvPicPr>
        <p:blipFill>
          <a:blip r:embed="rId4"/>
          <a:stretch>
            <a:fillRect/>
          </a:stretch>
        </p:blipFill>
        <p:spPr>
          <a:xfrm>
            <a:off x="1952335" y="3286829"/>
            <a:ext cx="2909456" cy="3019851"/>
          </a:xfrm>
          <a:prstGeom prst="rect">
            <a:avLst/>
          </a:prstGeom>
          <a:noFill/>
          <a:ln cap="flat">
            <a:noFill/>
          </a:ln>
        </p:spPr>
      </p:pic>
      <p:sp>
        <p:nvSpPr>
          <p:cNvPr id="6"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7"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
        <p:nvSpPr>
          <p:cNvPr id="8" name="矩形 7"/>
          <p:cNvSpPr/>
          <p:nvPr/>
        </p:nvSpPr>
        <p:spPr>
          <a:xfrm>
            <a:off x="153116" y="4618350"/>
            <a:ext cx="178767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a:solidFill>
                  <a:srgbClr val="FF0000"/>
                </a:solidFill>
                <a:uFillTx/>
                <a:latin typeface="Times New Roman" pitchFamily="18"/>
                <a:ea typeface="標楷體" pitchFamily="65"/>
                <a:cs typeface="Times New Roman" pitchFamily="18"/>
              </a:rPr>
              <a:t>1</a:t>
            </a:r>
            <a:r>
              <a:rPr lang="zh-TW" sz="2000" b="0" i="0" u="none" strike="noStrike" kern="1200" cap="none" spc="0" baseline="0">
                <a:solidFill>
                  <a:srgbClr val="FF0000"/>
                </a:solidFill>
                <a:uFillTx/>
                <a:latin typeface="Times New Roman" pitchFamily="18"/>
                <a:ea typeface="標楷體" pitchFamily="65"/>
                <a:cs typeface="Times New Roman" pitchFamily="18"/>
              </a:rPr>
              <a:t>弧度＝</a:t>
            </a:r>
            <a:r>
              <a:rPr lang="en-US" sz="2000" b="0" i="0" u="none" strike="noStrike" kern="1200" cap="none" spc="0" baseline="0">
                <a:solidFill>
                  <a:srgbClr val="FF0000"/>
                </a:solidFill>
                <a:uFillTx/>
                <a:latin typeface="Times New Roman" pitchFamily="18"/>
                <a:ea typeface="標楷體" pitchFamily="65"/>
                <a:cs typeface="Times New Roman" pitchFamily="18"/>
              </a:rPr>
              <a:t>57.3</a:t>
            </a:r>
            <a:r>
              <a:rPr lang="zh-TW" sz="2000" b="0" i="0" u="none" strike="noStrike" kern="1200" cap="none" spc="0" baseline="0">
                <a:solidFill>
                  <a:srgbClr val="FF0000"/>
                </a:solidFill>
                <a:uFillTx/>
                <a:latin typeface="Times New Roman" pitchFamily="18"/>
                <a:ea typeface="標楷體" pitchFamily="65"/>
                <a:cs typeface="Times New Roman" pitchFamily="18"/>
              </a:rPr>
              <a:t>度</a:t>
            </a:r>
            <a:endParaRPr lang="en-US" sz="2000" b="0" i="0" u="none" strike="noStrike" kern="1200" cap="none" spc="0" baseline="0">
              <a:solidFill>
                <a:srgbClr val="000000"/>
              </a:solidFill>
              <a:uFillTx/>
              <a:latin typeface="等线"/>
              <a:ea typeface="等线" pitchFamily="2"/>
            </a:endParaRPr>
          </a:p>
        </p:txBody>
      </p:sp>
      <p:cxnSp>
        <p:nvCxnSpPr>
          <p:cNvPr id="9" name="直線單箭頭接點 9"/>
          <p:cNvCxnSpPr/>
          <p:nvPr/>
        </p:nvCxnSpPr>
        <p:spPr>
          <a:xfrm flipH="1" flipV="1">
            <a:off x="1311560" y="5098474"/>
            <a:ext cx="1782623" cy="350984"/>
          </a:xfrm>
          <a:prstGeom prst="straightConnector1">
            <a:avLst/>
          </a:prstGeom>
          <a:noFill/>
          <a:ln w="38103" cap="flat">
            <a:solidFill>
              <a:srgbClr val="000000"/>
            </a:solidFill>
            <a:prstDash val="solid"/>
            <a:miter/>
            <a:tailEnd type="arrow"/>
          </a:ln>
        </p:spPr>
      </p:cxn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182">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514106" y="1883828"/>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514106" y="4248723"/>
            <a:ext cx="3450762" cy="2096508"/>
          </a:xfrm>
          <a:prstGeom prst="rect">
            <a:avLst/>
          </a:prstGeom>
          <a:solidFill>
            <a:srgbClr val="EDEDED"/>
          </a:solidFill>
          <a:ln cap="flat">
            <a:noFill/>
          </a:ln>
        </p:spPr>
      </p:pic>
      <p:sp>
        <p:nvSpPr>
          <p:cNvPr id="5"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6"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
        <p:nvSpPr>
          <p:cNvPr id="7" name="矩形 7"/>
          <p:cNvSpPr/>
          <p:nvPr/>
        </p:nvSpPr>
        <p:spPr>
          <a:xfrm>
            <a:off x="168981" y="3086703"/>
            <a:ext cx="2242922"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57.3</a:t>
            </a:r>
            <a:r>
              <a:rPr lang="zh-TW" sz="2000" b="0" i="0" u="none" strike="noStrike" kern="0" cap="none" spc="0" baseline="0">
                <a:solidFill>
                  <a:srgbClr val="0000FF"/>
                </a:solidFill>
                <a:uFillTx/>
                <a:latin typeface="Times New Roman" pitchFamily="18"/>
                <a:ea typeface="標楷體" pitchFamily="65"/>
                <a:cs typeface="Times New Roman" pitchFamily="18"/>
              </a:rPr>
              <a:t>度</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8" name="矩形 10"/>
          <p:cNvSpPr/>
          <p:nvPr/>
        </p:nvSpPr>
        <p:spPr>
          <a:xfrm>
            <a:off x="364927" y="3664640"/>
            <a:ext cx="44294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膝關節角速度＝</a:t>
            </a:r>
            <a:r>
              <a:rPr lang="en-US" sz="2000" b="0" i="0" u="none" strike="noStrike" kern="0" cap="none" spc="0" baseline="0">
                <a:solidFill>
                  <a:srgbClr val="0000FF"/>
                </a:solidFill>
                <a:uFillTx/>
                <a:latin typeface="Times New Roman" pitchFamily="18"/>
                <a:ea typeface="標楷體" pitchFamily="65"/>
                <a:cs typeface="Times New Roman" pitchFamily="18"/>
              </a:rPr>
              <a:t>573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183">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514106" y="1883828"/>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514106" y="4248723"/>
            <a:ext cx="3450762" cy="2096508"/>
          </a:xfrm>
          <a:prstGeom prst="rect">
            <a:avLst/>
          </a:prstGeom>
          <a:solidFill>
            <a:srgbClr val="EDEDED"/>
          </a:solidFill>
          <a:ln cap="flat">
            <a:noFill/>
          </a:ln>
        </p:spPr>
      </p:pic>
      <p:sp>
        <p:nvSpPr>
          <p:cNvPr id="5"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6"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
        <p:nvSpPr>
          <p:cNvPr id="7" name="矩形 7"/>
          <p:cNvSpPr/>
          <p:nvPr/>
        </p:nvSpPr>
        <p:spPr>
          <a:xfrm>
            <a:off x="168981" y="3086703"/>
            <a:ext cx="2242922"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57.3</a:t>
            </a:r>
            <a:r>
              <a:rPr lang="zh-TW" sz="2000" b="0" i="0" u="none" strike="noStrike" kern="0" cap="none" spc="0" baseline="0">
                <a:solidFill>
                  <a:srgbClr val="0000FF"/>
                </a:solidFill>
                <a:uFillTx/>
                <a:latin typeface="Times New Roman" pitchFamily="18"/>
                <a:ea typeface="標楷體" pitchFamily="65"/>
                <a:cs typeface="Times New Roman" pitchFamily="18"/>
              </a:rPr>
              <a:t>度</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8" name="矩形 10"/>
          <p:cNvSpPr/>
          <p:nvPr/>
        </p:nvSpPr>
        <p:spPr>
          <a:xfrm>
            <a:off x="364927" y="3664640"/>
            <a:ext cx="44294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膝關節角速度＝</a:t>
            </a:r>
            <a:r>
              <a:rPr lang="en-US" sz="2000" b="0" i="0" u="none" strike="noStrike" kern="0" cap="none" spc="0" baseline="0">
                <a:solidFill>
                  <a:srgbClr val="0000FF"/>
                </a:solidFill>
                <a:uFillTx/>
                <a:latin typeface="Times New Roman" pitchFamily="18"/>
                <a:ea typeface="標楷體" pitchFamily="65"/>
                <a:cs typeface="Times New Roman" pitchFamily="18"/>
              </a:rPr>
              <a:t>573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endParaRPr lang="en-US" sz="2000" b="0" i="0" u="none" strike="noStrike" kern="1200" cap="none" spc="0" baseline="0">
              <a:solidFill>
                <a:srgbClr val="000000"/>
              </a:solidFill>
              <a:uFillTx/>
              <a:latin typeface="等线"/>
              <a:ea typeface="等线" pitchFamily="2"/>
            </a:endParaRPr>
          </a:p>
        </p:txBody>
      </p:sp>
      <p:sp>
        <p:nvSpPr>
          <p:cNvPr id="9" name="矩形 11"/>
          <p:cNvSpPr/>
          <p:nvPr/>
        </p:nvSpPr>
        <p:spPr>
          <a:xfrm>
            <a:off x="348157" y="4224107"/>
            <a:ext cx="5019324" cy="70788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小腿末端的線速度＝</a:t>
            </a:r>
            <a:r>
              <a:rPr lang="en-US" sz="2000" b="0" i="0" u="none" strike="noStrike" kern="0" cap="none" spc="0" baseline="0">
                <a:solidFill>
                  <a:srgbClr val="0000FF"/>
                </a:solidFill>
                <a:uFillTx/>
                <a:latin typeface="Times New Roman" pitchFamily="18"/>
                <a:ea typeface="標楷體" pitchFamily="65"/>
                <a:cs typeface="Times New Roman" pitchFamily="18"/>
              </a:rPr>
              <a:t>50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 x10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184">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514106" y="1883828"/>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514106" y="4248723"/>
            <a:ext cx="3450762" cy="2096508"/>
          </a:xfrm>
          <a:prstGeom prst="rect">
            <a:avLst/>
          </a:prstGeom>
          <a:solidFill>
            <a:srgbClr val="EDEDED"/>
          </a:solidFill>
          <a:ln cap="flat">
            <a:noFill/>
          </a:ln>
        </p:spPr>
      </p:pic>
      <p:sp>
        <p:nvSpPr>
          <p:cNvPr id="5"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6"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
        <p:nvSpPr>
          <p:cNvPr id="7" name="矩形 7"/>
          <p:cNvSpPr/>
          <p:nvPr/>
        </p:nvSpPr>
        <p:spPr>
          <a:xfrm>
            <a:off x="168981" y="3086703"/>
            <a:ext cx="2242922"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57.3</a:t>
            </a:r>
            <a:r>
              <a:rPr lang="zh-TW" sz="2000" b="0" i="0" u="none" strike="noStrike" kern="0" cap="none" spc="0" baseline="0">
                <a:solidFill>
                  <a:srgbClr val="0000FF"/>
                </a:solidFill>
                <a:uFillTx/>
                <a:latin typeface="Times New Roman" pitchFamily="18"/>
                <a:ea typeface="標楷體" pitchFamily="65"/>
                <a:cs typeface="Times New Roman" pitchFamily="18"/>
              </a:rPr>
              <a:t>度</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8" name="矩形 10"/>
          <p:cNvSpPr/>
          <p:nvPr/>
        </p:nvSpPr>
        <p:spPr>
          <a:xfrm>
            <a:off x="364927" y="3664640"/>
            <a:ext cx="44294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膝關節角速度＝</a:t>
            </a:r>
            <a:r>
              <a:rPr lang="en-US" sz="2000" b="0" i="0" u="none" strike="noStrike" kern="0" cap="none" spc="0" baseline="0">
                <a:solidFill>
                  <a:srgbClr val="0000FF"/>
                </a:solidFill>
                <a:uFillTx/>
                <a:latin typeface="Times New Roman" pitchFamily="18"/>
                <a:ea typeface="標楷體" pitchFamily="65"/>
                <a:cs typeface="Times New Roman" pitchFamily="18"/>
              </a:rPr>
              <a:t>573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endParaRPr lang="en-US" sz="2000" b="0" i="0" u="none" strike="noStrike" kern="1200" cap="none" spc="0" baseline="0">
              <a:solidFill>
                <a:srgbClr val="000000"/>
              </a:solidFill>
              <a:uFillTx/>
              <a:latin typeface="等线"/>
              <a:ea typeface="等线" pitchFamily="2"/>
            </a:endParaRPr>
          </a:p>
        </p:txBody>
      </p:sp>
      <p:sp>
        <p:nvSpPr>
          <p:cNvPr id="9" name="矩形 11"/>
          <p:cNvSpPr/>
          <p:nvPr/>
        </p:nvSpPr>
        <p:spPr>
          <a:xfrm>
            <a:off x="348157" y="4224107"/>
            <a:ext cx="5019324" cy="70788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小腿末端的線速度＝</a:t>
            </a:r>
            <a:r>
              <a:rPr lang="en-US" sz="2000" b="0" i="0" u="none" strike="noStrike" kern="0" cap="none" spc="0" baseline="0">
                <a:solidFill>
                  <a:srgbClr val="0000FF"/>
                </a:solidFill>
                <a:uFillTx/>
                <a:latin typeface="Times New Roman" pitchFamily="18"/>
                <a:ea typeface="標楷體" pitchFamily="65"/>
                <a:cs typeface="Times New Roman" pitchFamily="18"/>
              </a:rPr>
              <a:t>50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 x10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等线"/>
              <a:ea typeface="等线" pitchFamily="2"/>
            </a:endParaRPr>
          </a:p>
        </p:txBody>
      </p:sp>
      <p:sp>
        <p:nvSpPr>
          <p:cNvPr id="10" name="矩形 12"/>
          <p:cNvSpPr/>
          <p:nvPr/>
        </p:nvSpPr>
        <p:spPr>
          <a:xfrm>
            <a:off x="2399998" y="4781507"/>
            <a:ext cx="189987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r>
              <a:rPr lang="en-US" sz="2000" b="0" i="0" u="none" strike="noStrike" kern="0" cap="none" spc="0" baseline="0">
                <a:solidFill>
                  <a:srgbClr val="FF0000"/>
                </a:solidFill>
                <a:uFillTx/>
                <a:latin typeface="Times New Roman" pitchFamily="18"/>
                <a:ea typeface="標楷體" pitchFamily="65"/>
                <a:cs typeface="Times New Roman" pitchFamily="18"/>
              </a:rPr>
              <a:t>500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1200" cap="none" spc="0" baseline="0">
              <a:solidFill>
                <a:srgbClr val="FF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185">
    <p:spTree>
      <p:nvGrpSpPr>
        <p:cNvPr id="1" name=""/>
        <p:cNvGrpSpPr/>
        <p:nvPr/>
      </p:nvGrpSpPr>
      <p:grpSpPr>
        <a:xfrm>
          <a:off x="0" y="0"/>
          <a:ext cx="0" cy="0"/>
          <a:chOff x="0" y="0"/>
          <a:chExt cx="0" cy="0"/>
        </a:xfrm>
      </p:grpSpPr>
      <p:sp>
        <p:nvSpPr>
          <p:cNvPr id="2" name="文字方塊 2"/>
          <p:cNvSpPr txBox="1"/>
          <p:nvPr/>
        </p:nvSpPr>
        <p:spPr>
          <a:xfrm>
            <a:off x="609603" y="341217"/>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573</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秒，假設足球員小腿長約</a:t>
            </a:r>
            <a:r>
              <a:rPr lang="en-US" sz="2400" b="0" i="0" u="none" strike="noStrike" kern="0" cap="none" spc="0" baseline="0">
                <a:solidFill>
                  <a:srgbClr val="0000FF"/>
                </a:solidFill>
                <a:uFillTx/>
                <a:latin typeface="Times New Roman" pitchFamily="18"/>
                <a:ea typeface="標楷體" pitchFamily="65"/>
                <a:cs typeface="Times New Roman" pitchFamily="18"/>
              </a:rPr>
              <a:t>50</a:t>
            </a:r>
            <a:r>
              <a:rPr lang="zh-TW" sz="2400" b="0" i="0" u="none" strike="noStrike" kern="0" cap="none" spc="0" baseline="0">
                <a:solidFill>
                  <a:srgbClr val="0000FF"/>
                </a:solidFill>
                <a:uFillTx/>
                <a:latin typeface="Times New Roman" pitchFamily="18"/>
                <a:ea typeface="標楷體" pitchFamily="65"/>
                <a:cs typeface="Times New Roman" pitchFamily="18"/>
              </a:rPr>
              <a:t>公分，請問踢到足球瞬間小腿末端的線速度是多少？</a:t>
            </a:r>
          </a:p>
        </p:txBody>
      </p:sp>
      <p:pic>
        <p:nvPicPr>
          <p:cNvPr id="3" name="內容版面配置區 1"/>
          <p:cNvPicPr>
            <a:picLocks noChangeAspect="1"/>
          </p:cNvPicPr>
          <p:nvPr/>
        </p:nvPicPr>
        <p:blipFill>
          <a:blip r:embed="rId2"/>
          <a:stretch>
            <a:fillRect/>
          </a:stretch>
        </p:blipFill>
        <p:spPr>
          <a:xfrm>
            <a:off x="5514106" y="1883828"/>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514106" y="4248723"/>
            <a:ext cx="3450762" cy="2096508"/>
          </a:xfrm>
          <a:prstGeom prst="rect">
            <a:avLst/>
          </a:prstGeom>
          <a:solidFill>
            <a:srgbClr val="EDEDED"/>
          </a:solidFill>
          <a:ln cap="flat">
            <a:noFill/>
          </a:ln>
        </p:spPr>
      </p:pic>
      <p:sp>
        <p:nvSpPr>
          <p:cNvPr id="5" name="矩形 5"/>
          <p:cNvSpPr/>
          <p:nvPr/>
        </p:nvSpPr>
        <p:spPr>
          <a:xfrm>
            <a:off x="168981" y="2630929"/>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
        <p:nvSpPr>
          <p:cNvPr id="6" name="Text Box 4"/>
          <p:cNvSpPr txBox="1"/>
          <p:nvPr/>
        </p:nvSpPr>
        <p:spPr>
          <a:xfrm>
            <a:off x="820884" y="1590379"/>
            <a:ext cx="4546597" cy="98488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1800" b="0" i="0" u="none" strike="noStrike" kern="1200" cap="none" spc="0" baseline="0">
              <a:solidFill>
                <a:srgbClr val="0000FF"/>
              </a:solidFill>
              <a:uFillTx/>
              <a:latin typeface="標楷體" pitchFamily="65"/>
              <a:ea typeface="新細明體" pitchFamily="18"/>
            </a:endParaRPr>
          </a:p>
        </p:txBody>
      </p:sp>
      <p:sp>
        <p:nvSpPr>
          <p:cNvPr id="7" name="矩形 7"/>
          <p:cNvSpPr/>
          <p:nvPr/>
        </p:nvSpPr>
        <p:spPr>
          <a:xfrm>
            <a:off x="168981" y="3086703"/>
            <a:ext cx="2242922"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57.3</a:t>
            </a:r>
            <a:r>
              <a:rPr lang="zh-TW" sz="2000" b="0" i="0" u="none" strike="noStrike" kern="0" cap="none" spc="0" baseline="0">
                <a:solidFill>
                  <a:srgbClr val="0000FF"/>
                </a:solidFill>
                <a:uFillTx/>
                <a:latin typeface="Times New Roman" pitchFamily="18"/>
                <a:ea typeface="標楷體" pitchFamily="65"/>
                <a:cs typeface="Times New Roman" pitchFamily="18"/>
              </a:rPr>
              <a:t>度</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8" name="矩形 10"/>
          <p:cNvSpPr/>
          <p:nvPr/>
        </p:nvSpPr>
        <p:spPr>
          <a:xfrm>
            <a:off x="364927" y="3664640"/>
            <a:ext cx="44294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膝關節角速度＝</a:t>
            </a:r>
            <a:r>
              <a:rPr lang="en-US" sz="2000" b="0" i="0" u="none" strike="noStrike" kern="0" cap="none" spc="0" baseline="0">
                <a:solidFill>
                  <a:srgbClr val="0000FF"/>
                </a:solidFill>
                <a:uFillTx/>
                <a:latin typeface="Times New Roman" pitchFamily="18"/>
                <a:ea typeface="標楷體" pitchFamily="65"/>
                <a:cs typeface="Times New Roman" pitchFamily="18"/>
              </a:rPr>
              <a:t>573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endParaRPr lang="en-US" sz="2000" b="0" i="0" u="none" strike="noStrike" kern="1200" cap="none" spc="0" baseline="0">
              <a:solidFill>
                <a:srgbClr val="000000"/>
              </a:solidFill>
              <a:uFillTx/>
              <a:latin typeface="等线"/>
              <a:ea typeface="等线" pitchFamily="2"/>
            </a:endParaRPr>
          </a:p>
        </p:txBody>
      </p:sp>
      <p:sp>
        <p:nvSpPr>
          <p:cNvPr id="9" name="矩形 11"/>
          <p:cNvSpPr/>
          <p:nvPr/>
        </p:nvSpPr>
        <p:spPr>
          <a:xfrm>
            <a:off x="348157" y="4224107"/>
            <a:ext cx="5019324" cy="707882"/>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小腿末端的線速度＝</a:t>
            </a:r>
            <a:r>
              <a:rPr lang="en-US" sz="2000" b="0" i="0" u="none" strike="noStrike" kern="0" cap="none" spc="0" baseline="0">
                <a:solidFill>
                  <a:srgbClr val="0000FF"/>
                </a:solidFill>
                <a:uFillTx/>
                <a:latin typeface="Times New Roman" pitchFamily="18"/>
                <a:ea typeface="標楷體" pitchFamily="65"/>
                <a:cs typeface="Times New Roman" pitchFamily="18"/>
              </a:rPr>
              <a:t>50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 x10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2000" b="0" i="0" u="none" strike="noStrike" kern="1200" cap="none" spc="0" baseline="0">
              <a:solidFill>
                <a:srgbClr val="000000"/>
              </a:solidFill>
              <a:uFillTx/>
              <a:latin typeface="等线"/>
              <a:ea typeface="等线" pitchFamily="2"/>
            </a:endParaRPr>
          </a:p>
        </p:txBody>
      </p:sp>
      <p:sp>
        <p:nvSpPr>
          <p:cNvPr id="10" name="矩形 12"/>
          <p:cNvSpPr/>
          <p:nvPr/>
        </p:nvSpPr>
        <p:spPr>
          <a:xfrm>
            <a:off x="2399998" y="4781507"/>
            <a:ext cx="189987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r>
              <a:rPr lang="en-US" sz="2000" b="0" i="0" u="none" strike="noStrike" kern="0" cap="none" spc="0" baseline="0">
                <a:solidFill>
                  <a:srgbClr val="FF0000"/>
                </a:solidFill>
                <a:uFillTx/>
                <a:latin typeface="Times New Roman" pitchFamily="18"/>
                <a:ea typeface="標楷體" pitchFamily="65"/>
                <a:cs typeface="Times New Roman" pitchFamily="18"/>
              </a:rPr>
              <a:t>500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1200" cap="none" spc="0" baseline="0">
              <a:solidFill>
                <a:srgbClr val="FF0000"/>
              </a:solidFill>
              <a:uFillTx/>
              <a:latin typeface="等线"/>
              <a:ea typeface="等线" pitchFamily="2"/>
            </a:endParaRPr>
          </a:p>
        </p:txBody>
      </p:sp>
      <p:sp>
        <p:nvSpPr>
          <p:cNvPr id="11" name="矩形 13"/>
          <p:cNvSpPr/>
          <p:nvPr/>
        </p:nvSpPr>
        <p:spPr>
          <a:xfrm>
            <a:off x="2411894" y="5296972"/>
            <a:ext cx="164339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r>
              <a:rPr lang="en-US" sz="2000" b="0" i="0" u="none" strike="noStrike" kern="0" cap="none" spc="0" baseline="0">
                <a:solidFill>
                  <a:srgbClr val="FF0000"/>
                </a:solidFill>
                <a:uFillTx/>
                <a:latin typeface="Times New Roman" pitchFamily="18"/>
                <a:ea typeface="標楷體" pitchFamily="65"/>
                <a:cs typeface="Times New Roman" pitchFamily="18"/>
              </a:rPr>
              <a:t>5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1200" cap="none" spc="0" baseline="0">
              <a:solidFill>
                <a:srgbClr val="FF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138">
    <p:spTree>
      <p:nvGrpSpPr>
        <p:cNvPr id="1" name=""/>
        <p:cNvGrpSpPr/>
        <p:nvPr/>
      </p:nvGrpSpPr>
      <p:grpSpPr>
        <a:xfrm>
          <a:off x="0" y="0"/>
          <a:ext cx="0" cy="0"/>
          <a:chOff x="0" y="0"/>
          <a:chExt cx="0" cy="0"/>
        </a:xfrm>
      </p:grpSpPr>
      <p:pic>
        <p:nvPicPr>
          <p:cNvPr id="2" name="Picture 2" descr="ãbaseball battingãçåçæå°çµæ"/>
          <p:cNvPicPr>
            <a:picLocks noChangeAspect="1"/>
          </p:cNvPicPr>
          <p:nvPr/>
        </p:nvPicPr>
        <p:blipFill>
          <a:blip r:embed="rId3"/>
          <a:srcRect/>
          <a:stretch>
            <a:fillRect/>
          </a:stretch>
        </p:blipFill>
        <p:spPr>
          <a:xfrm>
            <a:off x="4535058" y="3632636"/>
            <a:ext cx="4403146" cy="2641884"/>
          </a:xfrm>
          <a:prstGeom prst="rect">
            <a:avLst/>
          </a:prstGeom>
          <a:noFill/>
          <a:ln cap="flat">
            <a:noFill/>
          </a:ln>
        </p:spPr>
      </p:pic>
      <p:sp>
        <p:nvSpPr>
          <p:cNvPr id="3" name="橢圓 2"/>
          <p:cNvSpPr/>
          <p:nvPr/>
        </p:nvSpPr>
        <p:spPr>
          <a:xfrm>
            <a:off x="5652656" y="5060006"/>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4" name="橢圓 4"/>
          <p:cNvSpPr/>
          <p:nvPr/>
        </p:nvSpPr>
        <p:spPr>
          <a:xfrm>
            <a:off x="6220690" y="497687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5" name="Rectangle 2"/>
          <p:cNvSpPr txBox="1"/>
          <p:nvPr/>
        </p:nvSpPr>
        <p:spPr>
          <a:xfrm>
            <a:off x="524161" y="427619"/>
            <a:ext cx="8229600" cy="4525959"/>
          </a:xfrm>
          <a:prstGeom prst="rect">
            <a:avLst/>
          </a:prstGeom>
          <a:noFill/>
          <a:ln cap="flat">
            <a:noFill/>
          </a:ln>
        </p:spPr>
        <p:txBody>
          <a:bodyPr vert="horz" wrap="square" lIns="91440" tIns="45720" rIns="91440" bIns="45720" anchor="t" anchorCtr="0" compatLnSpc="1">
            <a:noAutofit/>
          </a:bodyPr>
          <a:lstStyle/>
          <a:p>
            <a:pPr marL="342900" marR="0" lvl="0" indent="-342900" algn="l" defTabSz="914400" rtl="0" fontAlgn="auto" hangingPunct="1">
              <a:lnSpc>
                <a:spcPct val="8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例題　兩個球被球棒連續打中，第一球在球棒距旋轉軸</a:t>
            </a:r>
            <a:r>
              <a:rPr lang="en-US" sz="2400" b="0" i="0" u="none" strike="noStrike" kern="1200" cap="none" spc="0" baseline="0">
                <a:solidFill>
                  <a:srgbClr val="0000FF"/>
                </a:solidFill>
                <a:uFillTx/>
                <a:latin typeface="Times New Roman" pitchFamily="18"/>
                <a:ea typeface="標楷體" pitchFamily="65"/>
                <a:cs typeface="Times New Roman" pitchFamily="18"/>
              </a:rPr>
              <a:t>40</a:t>
            </a:r>
            <a:r>
              <a:rPr lang="zh-TW" sz="2400" b="0" i="0" u="none" strike="noStrike" kern="1200" cap="none" spc="0" baseline="0">
                <a:solidFill>
                  <a:srgbClr val="0000FF"/>
                </a:solidFill>
                <a:uFillTx/>
                <a:latin typeface="Times New Roman" pitchFamily="18"/>
                <a:ea typeface="標楷體" pitchFamily="65"/>
                <a:cs typeface="Times New Roman" pitchFamily="18"/>
              </a:rPr>
              <a:t>公分處被打中，第二球在距旋轉軸</a:t>
            </a:r>
            <a:r>
              <a:rPr lang="en-US" sz="2400" b="0" i="0" u="none" strike="noStrike" kern="1200" cap="none" spc="0" baseline="0">
                <a:solidFill>
                  <a:srgbClr val="0000FF"/>
                </a:solidFill>
                <a:uFillTx/>
                <a:latin typeface="Times New Roman" pitchFamily="18"/>
                <a:ea typeface="標楷體" pitchFamily="65"/>
                <a:cs typeface="Times New Roman" pitchFamily="18"/>
              </a:rPr>
              <a:t>60</a:t>
            </a:r>
            <a:r>
              <a:rPr lang="zh-TW" sz="2400" b="0" i="0" u="none" strike="noStrike" kern="1200" cap="none" spc="0" baseline="0">
                <a:solidFill>
                  <a:srgbClr val="0000FF"/>
                </a:solidFill>
                <a:uFillTx/>
                <a:latin typeface="Times New Roman" pitchFamily="18"/>
                <a:ea typeface="標楷體" pitchFamily="65"/>
                <a:cs typeface="Times New Roman" pitchFamily="18"/>
              </a:rPr>
              <a:t>公分處被打中，若兩球被打中的瞬間，球棒的角速度是</a:t>
            </a:r>
            <a:r>
              <a:rPr lang="en-US" sz="2400" b="0" i="0" u="none" strike="noStrike" kern="1200" cap="none" spc="0" baseline="0">
                <a:solidFill>
                  <a:srgbClr val="0000FF"/>
                </a:solidFill>
                <a:uFillTx/>
                <a:latin typeface="Times New Roman" pitchFamily="18"/>
                <a:ea typeface="標楷體" pitchFamily="65"/>
                <a:cs typeface="Times New Roman" pitchFamily="18"/>
              </a:rPr>
              <a:t>5</a:t>
            </a:r>
            <a:r>
              <a:rPr lang="zh-TW" sz="2400" b="0" i="0" u="none" strike="noStrike" kern="1200" cap="none" spc="0" baseline="0">
                <a:solidFill>
                  <a:srgbClr val="FF0000"/>
                </a:solidFill>
                <a:uFillTx/>
                <a:latin typeface="Times New Roman" pitchFamily="18"/>
                <a:ea typeface="標楷體" pitchFamily="65"/>
                <a:cs typeface="Times New Roman" pitchFamily="18"/>
              </a:rPr>
              <a:t>弧度</a:t>
            </a:r>
            <a:r>
              <a:rPr lang="en-US" sz="2400" b="0" i="0" u="none" strike="noStrike" kern="1200" cap="none" spc="0" baseline="0">
                <a:solidFill>
                  <a:srgbClr val="FF0000"/>
                </a:solidFill>
                <a:uFillTx/>
                <a:latin typeface="Times New Roman" pitchFamily="18"/>
                <a:ea typeface="標楷體" pitchFamily="65"/>
                <a:cs typeface="Times New Roman" pitchFamily="18"/>
              </a:rPr>
              <a:t>/</a:t>
            </a:r>
            <a:r>
              <a:rPr lang="zh-TW" sz="2400" b="0" i="0" u="none" strike="noStrike" kern="1200" cap="none" spc="0" baseline="0">
                <a:solidFill>
                  <a:srgbClr val="FF0000"/>
                </a:solidFill>
                <a:uFillTx/>
                <a:latin typeface="Times New Roman" pitchFamily="18"/>
                <a:ea typeface="標楷體" pitchFamily="65"/>
                <a:cs typeface="Times New Roman" pitchFamily="18"/>
              </a:rPr>
              <a:t>秒</a:t>
            </a:r>
            <a:r>
              <a:rPr lang="zh-TW" sz="2400" b="0" i="0" u="none" strike="noStrike" kern="1200" cap="none" spc="0" baseline="0">
                <a:solidFill>
                  <a:srgbClr val="0000FF"/>
                </a:solidFill>
                <a:uFillTx/>
                <a:latin typeface="Times New Roman" pitchFamily="18"/>
                <a:ea typeface="標楷體" pitchFamily="65"/>
                <a:cs typeface="Times New Roman" pitchFamily="18"/>
              </a:rPr>
              <a:t>的，請問球棒在兩個打擊點的線速度？</a:t>
            </a:r>
            <a:endParaRPr lang="en-US" sz="2400" b="0" i="0" u="none" strike="noStrike" kern="1200" cap="none" spc="0" baseline="30000">
              <a:solidFill>
                <a:srgbClr val="0000FF"/>
              </a:solidFill>
              <a:uFillTx/>
              <a:latin typeface="Times New Roman" pitchFamily="18"/>
              <a:ea typeface="標楷體" pitchFamily="65"/>
              <a:cs typeface="Times New Roman" pitchFamily="18"/>
            </a:endParaRPr>
          </a:p>
          <a:p>
            <a:pPr marL="342900" marR="0" lvl="0" indent="-342900" algn="l" defTabSz="914400" rtl="0" fontAlgn="auto" hangingPunct="1">
              <a:lnSpc>
                <a:spcPct val="80000"/>
              </a:lnSpc>
              <a:spcBef>
                <a:spcPts val="800"/>
              </a:spcBef>
              <a:spcAft>
                <a:spcPts val="0"/>
              </a:spcAft>
              <a:buSzPct val="100000"/>
              <a:buFont typeface="Arial" pitchFamily="34"/>
              <a:buChar char="•"/>
              <a:tabLst/>
              <a:defRPr sz="1800" b="0" i="0" u="none" strike="noStrike" kern="0" cap="none" spc="0" baseline="0">
                <a:solidFill>
                  <a:srgbClr val="000000"/>
                </a:solidFill>
                <a:uFillTx/>
              </a:defRPr>
            </a:pPr>
            <a:endParaRPr lang="en-US" sz="2400" b="0" i="0" u="none" strike="noStrike" kern="1200" cap="none" spc="0" baseline="0">
              <a:solidFill>
                <a:srgbClr val="0000FF"/>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163">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3"/>
          <p:cNvSpPr/>
          <p:nvPr/>
        </p:nvSpPr>
        <p:spPr>
          <a:xfrm>
            <a:off x="106747" y="2784997"/>
            <a:ext cx="4326821" cy="400114"/>
          </a:xfrm>
          <a:prstGeom prst="rect">
            <a:avLst/>
          </a:prstGeom>
          <a:noFill/>
          <a:ln cap="flat">
            <a:noFill/>
            <a:prstDash val="solid"/>
          </a:ln>
        </p:spPr>
        <p:txBody>
          <a:bodyPr vert="horz" wrap="none" lIns="91440" tIns="45720" rIns="91440" bIns="45720" anchor="t" anchorCtr="0" compatLnSpc="1">
            <a:spAutoFit/>
          </a:bodyPr>
          <a:lstStyle/>
          <a:p>
            <a:pPr marL="0" marR="0" lvl="0" indent="450854" algn="l" defTabSz="914400" rtl="0" fontAlgn="auto" hangingPunct="1">
              <a:lnSpc>
                <a:spcPct val="100000"/>
              </a:lnSpc>
              <a:spcBef>
                <a:spcPts val="12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角速度必須採</a:t>
            </a:r>
            <a:r>
              <a:rPr lang="zh-TW" sz="2000" b="0" i="0" u="none" strike="noStrike" kern="0" cap="none" spc="0" baseline="0">
                <a:solidFill>
                  <a:srgbClr val="FF0000"/>
                </a:solidFill>
                <a:uFillTx/>
                <a:latin typeface="Times New Roman" pitchFamily="18"/>
                <a:ea typeface="標楷體" pitchFamily="65"/>
                <a:cs typeface="Times New Roman" pitchFamily="18"/>
              </a:rPr>
              <a:t>弧度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 (rad/s)</a:t>
            </a:r>
            <a:r>
              <a:rPr lang="zh-TW" sz="2000" b="0" i="0" u="none" strike="noStrike" kern="0" cap="none" spc="0" baseline="0">
                <a:solidFill>
                  <a:srgbClr val="0000FF"/>
                </a:solidFill>
                <a:uFillTx/>
                <a:latin typeface="Times New Roman" pitchFamily="18"/>
                <a:ea typeface="標楷體" pitchFamily="65"/>
                <a:cs typeface="Times New Roman" pitchFamily="18"/>
              </a:rPr>
              <a:t>單位</a:t>
            </a:r>
            <a:r>
              <a:rPr lang="en-US" sz="2000" b="0" i="0" u="none" strike="noStrike" kern="0" cap="none" spc="0" baseline="0">
                <a:solidFill>
                  <a:srgbClr val="0000FF"/>
                </a:solidFill>
                <a:uFillTx/>
                <a:latin typeface="Times New Roman" pitchFamily="18"/>
                <a:ea typeface="標楷體" pitchFamily="65"/>
                <a:cs typeface="Times New Roman" pitchFamily="18"/>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154">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24929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162">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5275804"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156">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711925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200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130">
    <p:spTree>
      <p:nvGrpSpPr>
        <p:cNvPr id="1" name=""/>
        <p:cNvGrpSpPr/>
        <p:nvPr/>
      </p:nvGrpSpPr>
      <p:grpSpPr>
        <a:xfrm>
          <a:off x="0" y="0"/>
          <a:ext cx="0" cy="0"/>
          <a:chOff x="0" y="0"/>
          <a:chExt cx="0" cy="0"/>
        </a:xfrm>
      </p:grpSpPr>
      <p:sp>
        <p:nvSpPr>
          <p:cNvPr id="2" name="文字方塊 2"/>
          <p:cNvSpPr txBox="1"/>
          <p:nvPr/>
        </p:nvSpPr>
        <p:spPr>
          <a:xfrm>
            <a:off x="609603" y="609603"/>
            <a:ext cx="7772400" cy="1569659"/>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例題　</a:t>
            </a:r>
            <a:r>
              <a:rPr lang="zh-TW" sz="2400" b="0" i="0" u="none" strike="noStrike" kern="0" cap="none" spc="0" baseline="0">
                <a:solidFill>
                  <a:srgbClr val="0000FF"/>
                </a:solidFill>
                <a:uFillTx/>
                <a:latin typeface="Times New Roman" pitchFamily="18"/>
                <a:ea typeface="標楷體" pitchFamily="65"/>
                <a:cs typeface="Times New Roman" pitchFamily="18"/>
              </a:rPr>
              <a:t>體操選手在做單槓大廻環動作時，選手在上端時的身體旋轉瞬間角速度為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45</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秒，在經過</a:t>
            </a:r>
            <a:r>
              <a:rPr lang="en-US" sz="2400" b="0" i="0" u="none" strike="noStrike" kern="0" cap="none" spc="0" baseline="0">
                <a:solidFill>
                  <a:srgbClr val="0000FF"/>
                </a:solidFill>
                <a:uFillTx/>
                <a:latin typeface="Times New Roman" pitchFamily="18"/>
                <a:ea typeface="標楷體" pitchFamily="65"/>
                <a:cs typeface="Times New Roman" pitchFamily="18"/>
              </a:rPr>
              <a:t>0.45</a:t>
            </a:r>
            <a:r>
              <a:rPr lang="zh-TW" sz="2400" b="0" i="0" u="none" strike="noStrike" kern="0" cap="none" spc="0" baseline="0">
                <a:solidFill>
                  <a:srgbClr val="0000FF"/>
                </a:solidFill>
                <a:uFillTx/>
                <a:latin typeface="Times New Roman" pitchFamily="18"/>
                <a:ea typeface="標楷體" pitchFamily="65"/>
                <a:cs typeface="Times New Roman" pitchFamily="18"/>
              </a:rPr>
              <a:t>秒後，選手擺動到下端時的身體旋轉瞬間角速度為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180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秒，請問體操選手下擺身體旋轉角加速度為多少？</a:t>
            </a:r>
          </a:p>
        </p:txBody>
      </p:sp>
      <p:pic>
        <p:nvPicPr>
          <p:cNvPr id="3" name="圖片 2"/>
          <p:cNvPicPr>
            <a:picLocks noChangeAspect="1"/>
          </p:cNvPicPr>
          <p:nvPr/>
        </p:nvPicPr>
        <p:blipFill>
          <a:blip r:embed="rId2"/>
          <a:stretch>
            <a:fillRect/>
          </a:stretch>
        </p:blipFill>
        <p:spPr>
          <a:xfrm>
            <a:off x="5613401" y="2623669"/>
            <a:ext cx="3530598" cy="4234330"/>
          </a:xfrm>
          <a:prstGeom prst="rect">
            <a:avLst/>
          </a:prstGeom>
          <a:noFill/>
          <a:ln cap="flat">
            <a:noFill/>
          </a:ln>
        </p:spPr>
      </p:pic>
      <p:sp>
        <p:nvSpPr>
          <p:cNvPr id="4" name="矩形 3"/>
          <p:cNvSpPr/>
          <p:nvPr/>
        </p:nvSpPr>
        <p:spPr>
          <a:xfrm>
            <a:off x="737381" y="2868966"/>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5" name="矩形 11"/>
          <p:cNvSpPr/>
          <p:nvPr/>
        </p:nvSpPr>
        <p:spPr>
          <a:xfrm>
            <a:off x="2244705" y="3069019"/>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6" name="直線接點 13"/>
          <p:cNvCxnSpPr/>
          <p:nvPr/>
        </p:nvCxnSpPr>
        <p:spPr>
          <a:xfrm flipV="1">
            <a:off x="2190152" y="3069019"/>
            <a:ext cx="1467063" cy="7991"/>
          </a:xfrm>
          <a:prstGeom prst="straightConnector1">
            <a:avLst/>
          </a:prstGeom>
          <a:noFill/>
          <a:ln w="19046" cap="flat">
            <a:solidFill>
              <a:srgbClr val="0000FF"/>
            </a:solidFill>
            <a:prstDash val="solid"/>
            <a:miter/>
          </a:ln>
        </p:spPr>
      </p:cxnSp>
      <p:sp>
        <p:nvSpPr>
          <p:cNvPr id="7" name="矩形 6"/>
          <p:cNvSpPr/>
          <p:nvPr/>
        </p:nvSpPr>
        <p:spPr>
          <a:xfrm>
            <a:off x="2190152" y="2670386"/>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name="Slide157">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870623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200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2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155">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870623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200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2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9" name="矩形 9"/>
          <p:cNvSpPr/>
          <p:nvPr/>
        </p:nvSpPr>
        <p:spPr>
          <a:xfrm>
            <a:off x="328379" y="3556348"/>
            <a:ext cx="24929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endParaRPr lang="en-US" sz="2000" b="0" i="0" u="none" strike="noStrike" kern="0" cap="none" spc="0" baseline="0">
              <a:solidFill>
                <a:srgbClr val="FF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158">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870623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200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2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9" name="矩形 9"/>
          <p:cNvSpPr/>
          <p:nvPr/>
        </p:nvSpPr>
        <p:spPr>
          <a:xfrm>
            <a:off x="328379" y="3556348"/>
            <a:ext cx="5275804"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60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0" cap="none" spc="0" baseline="0">
              <a:solidFill>
                <a:srgbClr val="FF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name="Slide160">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870623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200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2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9" name="矩形 9"/>
          <p:cNvSpPr/>
          <p:nvPr/>
        </p:nvSpPr>
        <p:spPr>
          <a:xfrm>
            <a:off x="328379" y="3556348"/>
            <a:ext cx="711925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60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300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a:t>
            </a:r>
            <a:endParaRPr lang="en-US" sz="2000" b="0" i="0" u="none" strike="noStrike" kern="0" cap="none" spc="0" baseline="0">
              <a:solidFill>
                <a:srgbClr val="FF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name="Slide161">
    <p:spTree>
      <p:nvGrpSpPr>
        <p:cNvPr id="1" name=""/>
        <p:cNvGrpSpPr/>
        <p:nvPr/>
      </p:nvGrpSpPr>
      <p:grpSpPr>
        <a:xfrm>
          <a:off x="0" y="0"/>
          <a:ext cx="0" cy="0"/>
          <a:chOff x="0" y="0"/>
          <a:chExt cx="0" cy="0"/>
        </a:xfrm>
      </p:grpSpPr>
      <p:sp>
        <p:nvSpPr>
          <p:cNvPr id="2" name="Rectangle 2"/>
          <p:cNvSpPr txBox="1">
            <a:spLocks noGrp="1"/>
          </p:cNvSpPr>
          <p:nvPr>
            <p:ph idx="1"/>
          </p:nvPr>
        </p:nvSpPr>
        <p:spPr>
          <a:xfrm>
            <a:off x="524161" y="427619"/>
            <a:ext cx="8229600" cy="4525959"/>
          </a:xfrm>
        </p:spPr>
        <p:txBody>
          <a:bodyPr/>
          <a:lstStyle/>
          <a:p>
            <a:pPr lvl="0">
              <a:lnSpc>
                <a:spcPct val="80000"/>
              </a:lnSpc>
            </a:pPr>
            <a:r>
              <a:rPr lang="zh-TW" sz="2400">
                <a:latin typeface="Times New Roman" pitchFamily="18"/>
                <a:cs typeface="Times New Roman" pitchFamily="18"/>
              </a:rPr>
              <a:t>例題　兩個球被球棒連續打中，第一球在球棒距旋轉軸</a:t>
            </a:r>
            <a:r>
              <a:rPr lang="en-US" sz="2400">
                <a:latin typeface="Times New Roman" pitchFamily="18"/>
                <a:cs typeface="Times New Roman" pitchFamily="18"/>
              </a:rPr>
              <a:t>40</a:t>
            </a:r>
            <a:r>
              <a:rPr lang="zh-TW" sz="2400">
                <a:latin typeface="Times New Roman" pitchFamily="18"/>
                <a:cs typeface="Times New Roman" pitchFamily="18"/>
              </a:rPr>
              <a:t>公分處被打中，第二球在距旋轉軸</a:t>
            </a:r>
            <a:r>
              <a:rPr lang="en-US" sz="2400">
                <a:latin typeface="Times New Roman" pitchFamily="18"/>
                <a:cs typeface="Times New Roman" pitchFamily="18"/>
              </a:rPr>
              <a:t>60</a:t>
            </a:r>
            <a:r>
              <a:rPr lang="zh-TW" sz="2400">
                <a:latin typeface="Times New Roman" pitchFamily="18"/>
                <a:cs typeface="Times New Roman" pitchFamily="18"/>
              </a:rPr>
              <a:t>公分處被打中，若兩球被打中的瞬間，球棒的角速度是</a:t>
            </a:r>
            <a:r>
              <a:rPr lang="en-US" sz="2400">
                <a:latin typeface="Times New Roman" pitchFamily="18"/>
                <a:cs typeface="Times New Roman" pitchFamily="18"/>
              </a:rPr>
              <a:t>5</a:t>
            </a:r>
            <a:r>
              <a:rPr lang="zh-TW" sz="2400">
                <a:solidFill>
                  <a:srgbClr val="FF0000"/>
                </a:solidFill>
                <a:latin typeface="Times New Roman" pitchFamily="18"/>
                <a:cs typeface="Times New Roman" pitchFamily="18"/>
              </a:rPr>
              <a:t>弧度</a:t>
            </a:r>
            <a:r>
              <a:rPr lang="en-US" sz="2400">
                <a:solidFill>
                  <a:srgbClr val="FF0000"/>
                </a:solidFill>
                <a:latin typeface="Times New Roman" pitchFamily="18"/>
                <a:cs typeface="Times New Roman" pitchFamily="18"/>
              </a:rPr>
              <a:t>/</a:t>
            </a:r>
            <a:r>
              <a:rPr lang="zh-TW" sz="2400">
                <a:solidFill>
                  <a:srgbClr val="FF0000"/>
                </a:solidFill>
                <a:latin typeface="Times New Roman" pitchFamily="18"/>
                <a:cs typeface="Times New Roman" pitchFamily="18"/>
              </a:rPr>
              <a:t>秒</a:t>
            </a:r>
            <a:r>
              <a:rPr lang="zh-TW" sz="2400">
                <a:latin typeface="Times New Roman" pitchFamily="18"/>
                <a:cs typeface="Times New Roman" pitchFamily="18"/>
              </a:rPr>
              <a:t>的，請問球棒在兩個打擊點的線速度？</a:t>
            </a:r>
            <a:endParaRPr lang="en-US" sz="2400" baseline="30000">
              <a:latin typeface="Times New Roman" pitchFamily="18"/>
              <a:cs typeface="Times New Roman" pitchFamily="18"/>
            </a:endParaRPr>
          </a:p>
          <a:p>
            <a:pPr lvl="0">
              <a:lnSpc>
                <a:spcPct val="80000"/>
              </a:lnSpc>
            </a:pPr>
            <a:endParaRPr lang="en-US" sz="2400">
              <a:latin typeface="Times New Roman" pitchFamily="18"/>
              <a:cs typeface="Times New Roman" pitchFamily="18"/>
            </a:endParaRPr>
          </a:p>
        </p:txBody>
      </p:sp>
      <p:grpSp>
        <p:nvGrpSpPr>
          <p:cNvPr id="3" name="群組 7"/>
          <p:cNvGrpSpPr/>
          <p:nvPr/>
        </p:nvGrpSpPr>
        <p:grpSpPr>
          <a:xfrm>
            <a:off x="4898596" y="4407499"/>
            <a:ext cx="4403146" cy="2641884"/>
            <a:chOff x="4898596" y="4407499"/>
            <a:chExt cx="4403146" cy="2641884"/>
          </a:xfrm>
        </p:grpSpPr>
        <p:pic>
          <p:nvPicPr>
            <p:cNvPr id="4" name="Picture 2" descr="ãbaseball battingãçåçæå°çµæ"/>
            <p:cNvPicPr>
              <a:picLocks noChangeAspect="1"/>
            </p:cNvPicPr>
            <p:nvPr/>
          </p:nvPicPr>
          <p:blipFill>
            <a:blip r:embed="rId3"/>
            <a:srcRect/>
            <a:stretch>
              <a:fillRect/>
            </a:stretch>
          </p:blipFill>
          <p:spPr>
            <a:xfrm>
              <a:off x="4898596" y="4407499"/>
              <a:ext cx="4403146" cy="2641884"/>
            </a:xfrm>
            <a:prstGeom prst="rect">
              <a:avLst/>
            </a:prstGeom>
            <a:noFill/>
            <a:ln cap="flat">
              <a:noFill/>
            </a:ln>
          </p:spPr>
        </p:pic>
        <p:sp>
          <p:nvSpPr>
            <p:cNvPr id="5" name="橢圓 2"/>
            <p:cNvSpPr/>
            <p:nvPr/>
          </p:nvSpPr>
          <p:spPr>
            <a:xfrm>
              <a:off x="6016203" y="5834868"/>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sp>
          <p:nvSpPr>
            <p:cNvPr id="6" name="橢圓 4"/>
            <p:cNvSpPr/>
            <p:nvPr/>
          </p:nvSpPr>
          <p:spPr>
            <a:xfrm>
              <a:off x="6584237" y="5751740"/>
              <a:ext cx="258619" cy="258619"/>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F0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等线"/>
                <a:ea typeface="等线" pitchFamily="2"/>
              </a:endParaRPr>
            </a:p>
          </p:txBody>
        </p:sp>
      </p:grpSp>
      <p:sp>
        <p:nvSpPr>
          <p:cNvPr id="7" name="Text Box 4"/>
          <p:cNvSpPr txBox="1"/>
          <p:nvPr/>
        </p:nvSpPr>
        <p:spPr>
          <a:xfrm>
            <a:off x="236921" y="1782156"/>
            <a:ext cx="4546597" cy="140294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1700"/>
              </a:spcBef>
              <a:spcAft>
                <a:spcPts val="0"/>
              </a:spcAft>
              <a:buNone/>
              <a:tabLst/>
              <a:defRPr sz="1800" b="0" i="0" u="none" strike="noStrike" kern="0" cap="none" spc="0" baseline="0">
                <a:solidFill>
                  <a:srgbClr val="000000"/>
                </a:solidFill>
                <a:uFillTx/>
              </a:defRPr>
            </a:pPr>
            <a:r>
              <a:rPr lang="en-US" sz="2800" b="1" i="0" u="none" strike="noStrike" kern="1200" cap="none" spc="0" baseline="0">
                <a:solidFill>
                  <a:srgbClr val="0000FF"/>
                </a:solidFill>
                <a:uFillTx/>
                <a:latin typeface="Times New Roman" pitchFamily="18"/>
                <a:ea typeface="新細明體" pitchFamily="18"/>
                <a:cs typeface="Times New Roman" pitchFamily="18"/>
              </a:rPr>
              <a:t>  V</a:t>
            </a:r>
            <a:r>
              <a:rPr lang="zh-TW" sz="2800" b="1" i="0" u="none" strike="noStrike" kern="1200" cap="none" spc="0" baseline="0">
                <a:solidFill>
                  <a:srgbClr val="0000FF"/>
                </a:solidFill>
                <a:uFillTx/>
                <a:latin typeface="Times New Roman" pitchFamily="18"/>
                <a:ea typeface="新細明體" pitchFamily="18"/>
                <a:cs typeface="Times New Roman" pitchFamily="18"/>
              </a:rPr>
              <a:t>＝</a:t>
            </a:r>
            <a:r>
              <a:rPr lang="en-US" sz="2800" b="1" i="0" u="none" strike="noStrike" kern="1200" cap="none" spc="0" baseline="0">
                <a:solidFill>
                  <a:srgbClr val="0000FF"/>
                </a:solidFill>
                <a:uFillTx/>
                <a:latin typeface="Times New Roman" pitchFamily="18"/>
                <a:ea typeface="新細明體" pitchFamily="18"/>
                <a:cs typeface="Times New Roman" pitchFamily="18"/>
              </a:rPr>
              <a:t>r ω</a:t>
            </a:r>
          </a:p>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zh-TW" sz="2000" b="0" i="0" u="none" strike="noStrike" kern="1200" cap="none" spc="0" baseline="0">
                <a:solidFill>
                  <a:srgbClr val="0000FF"/>
                </a:solidFill>
                <a:uFillTx/>
                <a:latin typeface="Arial" pitchFamily="34"/>
                <a:ea typeface="標楷體" pitchFamily="65"/>
                <a:cs typeface="Arial" pitchFamily="34"/>
              </a:rPr>
              <a:t>線速度</a:t>
            </a:r>
            <a:r>
              <a:rPr lang="zh-TW" sz="2000" b="1" i="0" u="none" strike="noStrike" kern="0" cap="none" spc="0" baseline="0">
                <a:solidFill>
                  <a:srgbClr val="0000FF"/>
                </a:solidFill>
                <a:uFillTx/>
                <a:latin typeface="Arial" pitchFamily="34"/>
                <a:ea typeface="新細明體" pitchFamily="18"/>
                <a:cs typeface="Arial" pitchFamily="34"/>
              </a:rPr>
              <a:t>＝</a:t>
            </a:r>
            <a:r>
              <a:rPr lang="zh-TW" sz="2000" b="0" i="0" u="none" strike="noStrike" kern="0" cap="none" spc="0" baseline="0">
                <a:solidFill>
                  <a:srgbClr val="0000FF"/>
                </a:solidFill>
                <a:uFillTx/>
                <a:latin typeface="Arial" pitchFamily="34"/>
                <a:ea typeface="標楷體" pitchFamily="65"/>
                <a:cs typeface="Arial" pitchFamily="34"/>
              </a:rPr>
              <a:t>旋轉半徑ｘ角速度</a:t>
            </a:r>
            <a:endParaRPr lang="en-US" sz="2000" b="0" i="0" u="none" strike="noStrike" kern="0" cap="none" spc="0" baseline="0">
              <a:solidFill>
                <a:srgbClr val="0000FF"/>
              </a:solidFill>
              <a:uFillTx/>
              <a:latin typeface="Arial" pitchFamily="34"/>
              <a:ea typeface="標楷體" pitchFamily="65"/>
              <a:cs typeface="Arial" pitchFamily="34"/>
            </a:endParaRPr>
          </a:p>
          <a:p>
            <a:pPr marL="0" marR="0" lvl="0" indent="0" algn="l" defTabSz="914400" rtl="0" fontAlgn="auto" hangingPunct="1">
              <a:lnSpc>
                <a:spcPct val="100000"/>
              </a:lnSpc>
              <a:spcBef>
                <a:spcPts val="110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FF"/>
              </a:solidFill>
              <a:uFillTx/>
              <a:latin typeface="標楷體" pitchFamily="65"/>
              <a:ea typeface="新細明體" pitchFamily="18"/>
            </a:endParaRPr>
          </a:p>
        </p:txBody>
      </p:sp>
      <p:sp>
        <p:nvSpPr>
          <p:cNvPr id="8" name="矩形 6"/>
          <p:cNvSpPr/>
          <p:nvPr/>
        </p:nvSpPr>
        <p:spPr>
          <a:xfrm>
            <a:off x="328379" y="3051489"/>
            <a:ext cx="870623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40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40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200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2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en-US"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9" name="矩形 9"/>
          <p:cNvSpPr/>
          <p:nvPr/>
        </p:nvSpPr>
        <p:spPr>
          <a:xfrm>
            <a:off x="328379" y="3556348"/>
            <a:ext cx="8706230"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2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a:t>
            </a:r>
            <a:r>
              <a:rPr lang="zh-TW" sz="2000" b="0" i="0" u="none" strike="noStrike" kern="0" cap="none" spc="0" baseline="0">
                <a:solidFill>
                  <a:srgbClr val="0000FF"/>
                </a:solidFill>
                <a:uFillTx/>
                <a:latin typeface="Times New Roman" pitchFamily="18"/>
                <a:ea typeface="標楷體" pitchFamily="65"/>
                <a:cs typeface="Times New Roman" pitchFamily="18"/>
              </a:rPr>
              <a:t>公分處球的線速度</a:t>
            </a:r>
            <a:r>
              <a:rPr lang="zh-TW" sz="2000" b="1" i="0" u="none" strike="noStrike" kern="0" cap="none" spc="0" baseline="0">
                <a:solidFill>
                  <a:srgbClr val="0000FF"/>
                </a:solidFill>
                <a:uFillTx/>
                <a:latin typeface="Times New Roman" pitchFamily="18"/>
                <a:ea typeface="新細明體" pitchFamily="18"/>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60 (</a:t>
            </a:r>
            <a:r>
              <a:rPr lang="zh-TW" sz="2000" b="0" i="0" u="none" strike="noStrike" kern="0" cap="none" spc="0" baseline="0">
                <a:solidFill>
                  <a:srgbClr val="0000FF"/>
                </a:solidFill>
                <a:uFillTx/>
                <a:latin typeface="Times New Roman" pitchFamily="18"/>
                <a:ea typeface="標楷體" pitchFamily="65"/>
                <a:cs typeface="Times New Roman" pitchFamily="18"/>
              </a:rPr>
              <a:t>公分</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ｘ</a:t>
            </a:r>
            <a:r>
              <a:rPr lang="en-US" sz="2000" b="0" i="0" u="none" strike="noStrike" kern="0" cap="none" spc="0" baseline="0">
                <a:solidFill>
                  <a:srgbClr val="0000FF"/>
                </a:solidFill>
                <a:uFillTx/>
                <a:latin typeface="Times New Roman" pitchFamily="18"/>
                <a:ea typeface="標楷體" pitchFamily="65"/>
                <a:cs typeface="Times New Roman" pitchFamily="18"/>
              </a:rPr>
              <a:t>5 (</a:t>
            </a:r>
            <a:r>
              <a:rPr lang="zh-TW" sz="2000" b="0" i="0" u="none" strike="noStrike" kern="0" cap="none" spc="0" baseline="0">
                <a:solidFill>
                  <a:srgbClr val="0000FF"/>
                </a:solidFill>
                <a:uFillTx/>
                <a:latin typeface="Times New Roman" pitchFamily="18"/>
                <a:ea typeface="標楷體" pitchFamily="65"/>
                <a:cs typeface="Times New Roman" pitchFamily="18"/>
              </a:rPr>
              <a:t>弧度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300 (</a:t>
            </a:r>
            <a:r>
              <a:rPr lang="zh-TW" sz="2000" b="0" i="0" u="none" strike="noStrike" kern="0" cap="none" spc="0" baseline="0">
                <a:solidFill>
                  <a:srgbClr val="FF0000"/>
                </a:solidFill>
                <a:uFillTx/>
                <a:latin typeface="Times New Roman" pitchFamily="18"/>
                <a:ea typeface="標楷體" pitchFamily="65"/>
                <a:cs typeface="Times New Roman" pitchFamily="18"/>
              </a:rPr>
              <a:t>公分</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新細明體" pitchFamily="18"/>
                <a:cs typeface="Times New Roman" pitchFamily="18"/>
              </a:rPr>
              <a:t>)</a:t>
            </a:r>
            <a:r>
              <a:rPr lang="zh-TW" sz="2000" b="1" i="0" u="none" strike="noStrike" kern="0" cap="none" spc="0" baseline="0">
                <a:solidFill>
                  <a:srgbClr val="0000FF"/>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新細明體" pitchFamily="18"/>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3 (</a:t>
            </a:r>
            <a:r>
              <a:rPr lang="zh-TW" sz="2000" b="0" i="0" u="none" strike="noStrike" kern="0" cap="none" spc="0" baseline="0">
                <a:solidFill>
                  <a:srgbClr val="FF0000"/>
                </a:solidFill>
                <a:uFillTx/>
                <a:latin typeface="Times New Roman" pitchFamily="18"/>
                <a:ea typeface="標楷體" pitchFamily="65"/>
                <a:cs typeface="Times New Roman" pitchFamily="18"/>
              </a:rPr>
              <a:t>公尺</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0">
                <a:solidFill>
                  <a:srgbClr val="FF0000"/>
                </a:solidFill>
                <a:uFillTx/>
                <a:latin typeface="Times New Roman" pitchFamily="18"/>
                <a:ea typeface="標楷體" pitchFamily="65"/>
                <a:cs typeface="Times New Roman" pitchFamily="18"/>
              </a:rPr>
              <a: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name="Slide187">
    <p:spTree>
      <p:nvGrpSpPr>
        <p:cNvPr id="1" name=""/>
        <p:cNvGrpSpPr/>
        <p:nvPr/>
      </p:nvGrpSpPr>
      <p:grpSpPr>
        <a:xfrm>
          <a:off x="0" y="0"/>
          <a:ext cx="0" cy="0"/>
          <a:chOff x="0" y="0"/>
          <a:chExt cx="0" cy="0"/>
        </a:xfrm>
      </p:grpSpPr>
      <p:sp>
        <p:nvSpPr>
          <p:cNvPr id="2" name="標題 1"/>
          <p:cNvSpPr txBox="1">
            <a:spLocks noGrp="1"/>
          </p:cNvSpPr>
          <p:nvPr>
            <p:ph type="title"/>
          </p:nvPr>
        </p:nvSpPr>
        <p:spPr>
          <a:xfrm>
            <a:off x="609603" y="2667003"/>
            <a:ext cx="8229600" cy="1143000"/>
          </a:xfrm>
        </p:spPr>
        <p:txBody>
          <a:bodyPr/>
          <a:lstStyle/>
          <a:p>
            <a:pPr lvl="0"/>
            <a:r>
              <a:rPr lang="en-US" sz="8000"/>
              <a:t>The End !</a:t>
            </a:r>
          </a:p>
        </p:txBody>
      </p:sp>
      <p:sp>
        <p:nvSpPr>
          <p:cNvPr id="3" name="標題 1"/>
          <p:cNvSpPr txBox="1"/>
          <p:nvPr/>
        </p:nvSpPr>
        <p:spPr>
          <a:xfrm>
            <a:off x="737829" y="476667"/>
            <a:ext cx="7772400" cy="1470026"/>
          </a:xfrm>
          <a:prstGeom prst="rect">
            <a:avLst/>
          </a:prstGeom>
          <a:noFill/>
          <a:ln cap="flat">
            <a:noFill/>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CN" sz="4400" b="0" i="0" u="none" strike="noStrike" kern="1200" cap="none" spc="0" baseline="0">
                <a:solidFill>
                  <a:srgbClr val="000000"/>
                </a:solidFill>
                <a:uFillTx/>
                <a:latin typeface="標楷體" pitchFamily="65"/>
                <a:ea typeface="標楷體" pitchFamily="65"/>
                <a:cs typeface="標楷體" pitchFamily="65"/>
              </a:rPr>
              <a:t>角運動學</a:t>
            </a:r>
            <a:endParaRPr lang="en-US" sz="4400" b="0" i="0" u="none" strike="noStrike" kern="1200" cap="none" spc="0" baseline="0">
              <a:solidFill>
                <a:srgbClr val="000000"/>
              </a:solidFill>
              <a:uFillTx/>
              <a:latin typeface="標楷體" pitchFamily="65"/>
              <a:ea typeface="標楷體" pitchFamily="65"/>
              <a:cs typeface="標楷體" pitchFamily="65"/>
            </a:endParaRPr>
          </a:p>
        </p:txBody>
      </p:sp>
      <p:sp>
        <p:nvSpPr>
          <p:cNvPr id="4" name="副標題 2"/>
          <p:cNvSpPr txBox="1"/>
          <p:nvPr/>
        </p:nvSpPr>
        <p:spPr>
          <a:xfrm>
            <a:off x="1524003" y="1809570"/>
            <a:ext cx="6400800" cy="648071"/>
          </a:xfrm>
          <a:prstGeom prst="rect">
            <a:avLst/>
          </a:prstGeom>
          <a:noFill/>
          <a:ln cap="flat">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0" cap="none" spc="0" baseline="0">
                <a:solidFill>
                  <a:srgbClr val="898989"/>
                </a:solidFill>
                <a:uFillTx/>
                <a:latin typeface="Calibri"/>
                <a:ea typeface="新細明體"/>
                <a:cs typeface=""/>
              </a:rPr>
              <a:t>10</a:t>
            </a:r>
            <a:endParaRPr lang="en-US" sz="3200" b="0" i="0" u="none" strike="noStrike" kern="1200" cap="none" spc="0" baseline="0">
              <a:solidFill>
                <a:srgbClr val="898989"/>
              </a:solidFill>
              <a:uFillTx/>
              <a:latin typeface="Calibri"/>
              <a:ea typeface="新細明體"/>
              <a:cs typeface=""/>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131">
    <p:spTree>
      <p:nvGrpSpPr>
        <p:cNvPr id="1" name=""/>
        <p:cNvGrpSpPr/>
        <p:nvPr/>
      </p:nvGrpSpPr>
      <p:grpSpPr>
        <a:xfrm>
          <a:off x="0" y="0"/>
          <a:ext cx="0" cy="0"/>
          <a:chOff x="0" y="0"/>
          <a:chExt cx="0" cy="0"/>
        </a:xfrm>
      </p:grpSpPr>
      <p:sp>
        <p:nvSpPr>
          <p:cNvPr id="2" name="文字方塊 2"/>
          <p:cNvSpPr txBox="1"/>
          <p:nvPr/>
        </p:nvSpPr>
        <p:spPr>
          <a:xfrm>
            <a:off x="609603" y="609603"/>
            <a:ext cx="7772400" cy="1569659"/>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例題　</a:t>
            </a:r>
            <a:r>
              <a:rPr lang="zh-TW" sz="2400" b="0" i="0" u="none" strike="noStrike" kern="0" cap="none" spc="0" baseline="0">
                <a:solidFill>
                  <a:srgbClr val="0000FF"/>
                </a:solidFill>
                <a:uFillTx/>
                <a:latin typeface="Times New Roman" pitchFamily="18"/>
                <a:ea typeface="標楷體" pitchFamily="65"/>
                <a:cs typeface="Times New Roman" pitchFamily="18"/>
              </a:rPr>
              <a:t>體操選手在做單槓大廻環動作時，選手在上端時的身體旋轉瞬間角速度為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45</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秒，在經過</a:t>
            </a:r>
            <a:r>
              <a:rPr lang="en-US" sz="2400" b="0" i="0" u="none" strike="noStrike" kern="0" cap="none" spc="0" baseline="0">
                <a:solidFill>
                  <a:srgbClr val="0000FF"/>
                </a:solidFill>
                <a:uFillTx/>
                <a:latin typeface="Times New Roman" pitchFamily="18"/>
                <a:ea typeface="標楷體" pitchFamily="65"/>
                <a:cs typeface="Times New Roman" pitchFamily="18"/>
              </a:rPr>
              <a:t>0.45</a:t>
            </a:r>
            <a:r>
              <a:rPr lang="zh-TW" sz="2400" b="0" i="0" u="none" strike="noStrike" kern="0" cap="none" spc="0" baseline="0">
                <a:solidFill>
                  <a:srgbClr val="0000FF"/>
                </a:solidFill>
                <a:uFillTx/>
                <a:latin typeface="Times New Roman" pitchFamily="18"/>
                <a:ea typeface="標楷體" pitchFamily="65"/>
                <a:cs typeface="Times New Roman" pitchFamily="18"/>
              </a:rPr>
              <a:t>秒後，選手擺動到下端時的身體旋轉瞬間角速度為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180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秒，請問體操選手下擺身體旋轉角加速度為多少？</a:t>
            </a:r>
          </a:p>
        </p:txBody>
      </p:sp>
      <p:pic>
        <p:nvPicPr>
          <p:cNvPr id="3" name="圖片 2"/>
          <p:cNvPicPr>
            <a:picLocks noChangeAspect="1"/>
          </p:cNvPicPr>
          <p:nvPr/>
        </p:nvPicPr>
        <p:blipFill>
          <a:blip r:embed="rId2"/>
          <a:stretch>
            <a:fillRect/>
          </a:stretch>
        </p:blipFill>
        <p:spPr>
          <a:xfrm>
            <a:off x="5613401" y="2623669"/>
            <a:ext cx="3530598" cy="4234330"/>
          </a:xfrm>
          <a:prstGeom prst="rect">
            <a:avLst/>
          </a:prstGeom>
          <a:noFill/>
          <a:ln cap="flat">
            <a:noFill/>
          </a:ln>
        </p:spPr>
      </p:pic>
      <p:sp>
        <p:nvSpPr>
          <p:cNvPr id="4" name="矩形 3"/>
          <p:cNvSpPr/>
          <p:nvPr/>
        </p:nvSpPr>
        <p:spPr>
          <a:xfrm>
            <a:off x="737381" y="2868966"/>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5" name="矩形 11"/>
          <p:cNvSpPr/>
          <p:nvPr/>
        </p:nvSpPr>
        <p:spPr>
          <a:xfrm>
            <a:off x="2244705" y="3069019"/>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6" name="直線接點 13"/>
          <p:cNvCxnSpPr/>
          <p:nvPr/>
        </p:nvCxnSpPr>
        <p:spPr>
          <a:xfrm flipV="1">
            <a:off x="2190152" y="3069019"/>
            <a:ext cx="1467063" cy="7991"/>
          </a:xfrm>
          <a:prstGeom prst="straightConnector1">
            <a:avLst/>
          </a:prstGeom>
          <a:noFill/>
          <a:ln w="19046" cap="flat">
            <a:solidFill>
              <a:srgbClr val="0000FF"/>
            </a:solidFill>
            <a:prstDash val="solid"/>
            <a:miter/>
          </a:ln>
        </p:spPr>
      </p:cxnSp>
      <p:sp>
        <p:nvSpPr>
          <p:cNvPr id="7" name="矩形 6"/>
          <p:cNvSpPr/>
          <p:nvPr/>
        </p:nvSpPr>
        <p:spPr>
          <a:xfrm>
            <a:off x="2190152" y="2670386"/>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
        <p:nvSpPr>
          <p:cNvPr id="8" name="矩形 8"/>
          <p:cNvSpPr/>
          <p:nvPr/>
        </p:nvSpPr>
        <p:spPr>
          <a:xfrm>
            <a:off x="1780336" y="3757754"/>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9" name="矩形 11"/>
          <p:cNvSpPr/>
          <p:nvPr/>
        </p:nvSpPr>
        <p:spPr>
          <a:xfrm>
            <a:off x="2407148" y="3965259"/>
            <a:ext cx="112402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0.45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0" name="直線接點 13"/>
          <p:cNvCxnSpPr/>
          <p:nvPr/>
        </p:nvCxnSpPr>
        <p:spPr>
          <a:xfrm>
            <a:off x="2309088" y="3965259"/>
            <a:ext cx="1544504" cy="0"/>
          </a:xfrm>
          <a:prstGeom prst="straightConnector1">
            <a:avLst/>
          </a:prstGeom>
          <a:noFill/>
          <a:ln w="19046" cap="flat">
            <a:solidFill>
              <a:srgbClr val="0000FF"/>
            </a:solidFill>
            <a:prstDash val="solid"/>
            <a:miter/>
          </a:ln>
        </p:spPr>
      </p:cxnSp>
      <p:sp>
        <p:nvSpPr>
          <p:cNvPr id="11" name="矩形 11"/>
          <p:cNvSpPr/>
          <p:nvPr/>
        </p:nvSpPr>
        <p:spPr>
          <a:xfrm>
            <a:off x="2240892" y="3539148"/>
            <a:ext cx="172836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180-45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
        <p:nvSpPr>
          <p:cNvPr id="12" name="矩形 13"/>
          <p:cNvSpPr/>
          <p:nvPr/>
        </p:nvSpPr>
        <p:spPr>
          <a:xfrm>
            <a:off x="1780336" y="4621514"/>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3" name="矩形 11"/>
          <p:cNvSpPr/>
          <p:nvPr/>
        </p:nvSpPr>
        <p:spPr>
          <a:xfrm>
            <a:off x="2539371" y="4818814"/>
            <a:ext cx="112402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0.45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4" name="直線接點 13"/>
          <p:cNvCxnSpPr/>
          <p:nvPr/>
        </p:nvCxnSpPr>
        <p:spPr>
          <a:xfrm>
            <a:off x="2309088" y="4829019"/>
            <a:ext cx="1544504" cy="0"/>
          </a:xfrm>
          <a:prstGeom prst="straightConnector1">
            <a:avLst/>
          </a:prstGeom>
          <a:noFill/>
          <a:ln w="19046" cap="flat">
            <a:solidFill>
              <a:srgbClr val="0000FF"/>
            </a:solidFill>
            <a:prstDash val="solid"/>
            <a:miter/>
          </a:ln>
        </p:spPr>
      </p:cxnSp>
      <p:sp>
        <p:nvSpPr>
          <p:cNvPr id="15" name="矩形 16"/>
          <p:cNvSpPr/>
          <p:nvPr/>
        </p:nvSpPr>
        <p:spPr>
          <a:xfrm>
            <a:off x="2407148" y="4391369"/>
            <a:ext cx="138691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135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133">
    <p:spTree>
      <p:nvGrpSpPr>
        <p:cNvPr id="1" name=""/>
        <p:cNvGrpSpPr/>
        <p:nvPr/>
      </p:nvGrpSpPr>
      <p:grpSpPr>
        <a:xfrm>
          <a:off x="0" y="0"/>
          <a:ext cx="0" cy="0"/>
          <a:chOff x="0" y="0"/>
          <a:chExt cx="0" cy="0"/>
        </a:xfrm>
      </p:grpSpPr>
      <p:sp>
        <p:nvSpPr>
          <p:cNvPr id="2" name="文字方塊 2"/>
          <p:cNvSpPr txBox="1"/>
          <p:nvPr/>
        </p:nvSpPr>
        <p:spPr>
          <a:xfrm>
            <a:off x="609603" y="609603"/>
            <a:ext cx="7772400" cy="1569659"/>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1200" cap="none" spc="0" baseline="0">
                <a:solidFill>
                  <a:srgbClr val="0000FF"/>
                </a:solidFill>
                <a:uFillTx/>
                <a:latin typeface="Times New Roman" pitchFamily="18"/>
                <a:ea typeface="標楷體" pitchFamily="65"/>
                <a:cs typeface="Times New Roman" pitchFamily="18"/>
              </a:rPr>
              <a:t>例題　</a:t>
            </a:r>
            <a:r>
              <a:rPr lang="zh-TW" sz="2400" b="0" i="0" u="none" strike="noStrike" kern="0" cap="none" spc="0" baseline="0">
                <a:solidFill>
                  <a:srgbClr val="0000FF"/>
                </a:solidFill>
                <a:uFillTx/>
                <a:latin typeface="Times New Roman" pitchFamily="18"/>
                <a:ea typeface="標楷體" pitchFamily="65"/>
                <a:cs typeface="Times New Roman" pitchFamily="18"/>
              </a:rPr>
              <a:t>體操選手在做單槓大廻環動作時，選手在上端時的身體旋轉瞬間角速度為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45</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秒，在經過</a:t>
            </a:r>
            <a:r>
              <a:rPr lang="en-US" sz="2400" b="0" i="0" u="none" strike="noStrike" kern="0" cap="none" spc="0" baseline="0">
                <a:solidFill>
                  <a:srgbClr val="0000FF"/>
                </a:solidFill>
                <a:uFillTx/>
                <a:latin typeface="Times New Roman" pitchFamily="18"/>
                <a:ea typeface="標楷體" pitchFamily="65"/>
                <a:cs typeface="Times New Roman" pitchFamily="18"/>
              </a:rPr>
              <a:t>0.45</a:t>
            </a:r>
            <a:r>
              <a:rPr lang="zh-TW" sz="2400" b="0" i="0" u="none" strike="noStrike" kern="0" cap="none" spc="0" baseline="0">
                <a:solidFill>
                  <a:srgbClr val="0000FF"/>
                </a:solidFill>
                <a:uFillTx/>
                <a:latin typeface="Times New Roman" pitchFamily="18"/>
                <a:ea typeface="標楷體" pitchFamily="65"/>
                <a:cs typeface="Times New Roman" pitchFamily="18"/>
              </a:rPr>
              <a:t>秒後，選手擺動到下端時的身體旋轉瞬間角速度為</a:t>
            </a:r>
            <a:r>
              <a:rPr lang="en-US" sz="2400" b="0" i="0" u="none" strike="noStrike" kern="0" cap="none" spc="0" baseline="0">
                <a:solidFill>
                  <a:srgbClr val="0000FF"/>
                </a:solidFill>
                <a:uFillTx/>
                <a:latin typeface="Times New Roman" pitchFamily="18"/>
                <a:ea typeface="標楷體" pitchFamily="65"/>
                <a:cs typeface="Times New Roman" pitchFamily="18"/>
              </a:rPr>
              <a:t>180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秒，請問體操選手下擺身體旋轉角加速度為多少？</a:t>
            </a:r>
          </a:p>
        </p:txBody>
      </p:sp>
      <p:pic>
        <p:nvPicPr>
          <p:cNvPr id="3" name="圖片 2"/>
          <p:cNvPicPr>
            <a:picLocks noChangeAspect="1"/>
          </p:cNvPicPr>
          <p:nvPr/>
        </p:nvPicPr>
        <p:blipFill>
          <a:blip r:embed="rId2"/>
          <a:stretch>
            <a:fillRect/>
          </a:stretch>
        </p:blipFill>
        <p:spPr>
          <a:xfrm>
            <a:off x="5613401" y="2623669"/>
            <a:ext cx="3530598" cy="4234330"/>
          </a:xfrm>
          <a:prstGeom prst="rect">
            <a:avLst/>
          </a:prstGeom>
          <a:noFill/>
          <a:ln cap="flat">
            <a:noFill/>
          </a:ln>
        </p:spPr>
      </p:pic>
      <p:sp>
        <p:nvSpPr>
          <p:cNvPr id="4" name="矩形 3"/>
          <p:cNvSpPr/>
          <p:nvPr/>
        </p:nvSpPr>
        <p:spPr>
          <a:xfrm>
            <a:off x="737381" y="2868966"/>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5" name="矩形 11"/>
          <p:cNvSpPr/>
          <p:nvPr/>
        </p:nvSpPr>
        <p:spPr>
          <a:xfrm>
            <a:off x="2244705" y="3069019"/>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6" name="直線接點 13"/>
          <p:cNvCxnSpPr/>
          <p:nvPr/>
        </p:nvCxnSpPr>
        <p:spPr>
          <a:xfrm flipV="1">
            <a:off x="2190152" y="3069019"/>
            <a:ext cx="1467063" cy="7991"/>
          </a:xfrm>
          <a:prstGeom prst="straightConnector1">
            <a:avLst/>
          </a:prstGeom>
          <a:noFill/>
          <a:ln w="19046" cap="flat">
            <a:solidFill>
              <a:srgbClr val="0000FF"/>
            </a:solidFill>
            <a:prstDash val="solid"/>
            <a:miter/>
          </a:ln>
        </p:spPr>
      </p:cxnSp>
      <p:sp>
        <p:nvSpPr>
          <p:cNvPr id="7" name="矩形 6"/>
          <p:cNvSpPr/>
          <p:nvPr/>
        </p:nvSpPr>
        <p:spPr>
          <a:xfrm>
            <a:off x="2190152" y="2670386"/>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
        <p:nvSpPr>
          <p:cNvPr id="8" name="矩形 8"/>
          <p:cNvSpPr/>
          <p:nvPr/>
        </p:nvSpPr>
        <p:spPr>
          <a:xfrm>
            <a:off x="1780336" y="3757754"/>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9" name="矩形 11"/>
          <p:cNvSpPr/>
          <p:nvPr/>
        </p:nvSpPr>
        <p:spPr>
          <a:xfrm>
            <a:off x="2407148" y="3965259"/>
            <a:ext cx="112402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0.45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0" name="直線接點 13"/>
          <p:cNvCxnSpPr/>
          <p:nvPr/>
        </p:nvCxnSpPr>
        <p:spPr>
          <a:xfrm>
            <a:off x="2309088" y="3965259"/>
            <a:ext cx="1544504" cy="0"/>
          </a:xfrm>
          <a:prstGeom prst="straightConnector1">
            <a:avLst/>
          </a:prstGeom>
          <a:noFill/>
          <a:ln w="19046" cap="flat">
            <a:solidFill>
              <a:srgbClr val="0000FF"/>
            </a:solidFill>
            <a:prstDash val="solid"/>
            <a:miter/>
          </a:ln>
        </p:spPr>
      </p:cxnSp>
      <p:sp>
        <p:nvSpPr>
          <p:cNvPr id="11" name="矩形 11"/>
          <p:cNvSpPr/>
          <p:nvPr/>
        </p:nvSpPr>
        <p:spPr>
          <a:xfrm>
            <a:off x="2240892" y="3539148"/>
            <a:ext cx="172836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180-45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
        <p:nvSpPr>
          <p:cNvPr id="12" name="矩形 13"/>
          <p:cNvSpPr/>
          <p:nvPr/>
        </p:nvSpPr>
        <p:spPr>
          <a:xfrm>
            <a:off x="1780336" y="4621514"/>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3" name="矩形 11"/>
          <p:cNvSpPr/>
          <p:nvPr/>
        </p:nvSpPr>
        <p:spPr>
          <a:xfrm>
            <a:off x="2539371" y="4818814"/>
            <a:ext cx="112402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0.45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4" name="直線接點 13"/>
          <p:cNvCxnSpPr/>
          <p:nvPr/>
        </p:nvCxnSpPr>
        <p:spPr>
          <a:xfrm>
            <a:off x="2309088" y="4829019"/>
            <a:ext cx="1544504" cy="0"/>
          </a:xfrm>
          <a:prstGeom prst="straightConnector1">
            <a:avLst/>
          </a:prstGeom>
          <a:noFill/>
          <a:ln w="19046" cap="flat">
            <a:solidFill>
              <a:srgbClr val="0000FF"/>
            </a:solidFill>
            <a:prstDash val="solid"/>
            <a:miter/>
          </a:ln>
        </p:spPr>
      </p:cxnSp>
      <p:sp>
        <p:nvSpPr>
          <p:cNvPr id="15" name="矩形 16"/>
          <p:cNvSpPr/>
          <p:nvPr/>
        </p:nvSpPr>
        <p:spPr>
          <a:xfrm>
            <a:off x="2407148" y="4391369"/>
            <a:ext cx="138691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135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
        <p:nvSpPr>
          <p:cNvPr id="16" name="矩形 17"/>
          <p:cNvSpPr/>
          <p:nvPr/>
        </p:nvSpPr>
        <p:spPr>
          <a:xfrm>
            <a:off x="1780336" y="5455182"/>
            <a:ext cx="1835758"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r>
              <a:rPr lang="en-US" sz="2000" b="0" i="0" u="none" strike="noStrike" kern="0" cap="none" spc="0" baseline="0">
                <a:solidFill>
                  <a:srgbClr val="0000FF"/>
                </a:solidFill>
                <a:uFillTx/>
                <a:latin typeface="Times New Roman" pitchFamily="18"/>
                <a:ea typeface="標楷體" pitchFamily="65"/>
                <a:cs typeface="Times New Roman" pitchFamily="18"/>
              </a:rPr>
              <a:t> </a:t>
            </a:r>
            <a:r>
              <a:rPr lang="en-US" sz="2000" b="0" i="0" u="none" strike="noStrike" kern="0" cap="none" spc="0" baseline="0">
                <a:solidFill>
                  <a:srgbClr val="FF0000"/>
                </a:solidFill>
                <a:uFillTx/>
                <a:latin typeface="Times New Roman" pitchFamily="18"/>
                <a:ea typeface="標楷體" pitchFamily="65"/>
                <a:cs typeface="Times New Roman" pitchFamily="18"/>
              </a:rPr>
              <a:t>300 (</a:t>
            </a:r>
            <a:r>
              <a:rPr lang="zh-TW" sz="2000" b="0" i="0" u="none" strike="noStrike" kern="0" cap="none" spc="0" baseline="0">
                <a:solidFill>
                  <a:srgbClr val="FF0000"/>
                </a:solidFill>
                <a:uFillTx/>
                <a:latin typeface="Times New Roman" pitchFamily="18"/>
                <a:ea typeface="標楷體" pitchFamily="65"/>
                <a:cs typeface="Times New Roman" pitchFamily="18"/>
              </a:rPr>
              <a:t>度</a:t>
            </a:r>
            <a:r>
              <a:rPr lang="en-US" sz="2000" b="0" i="0" u="none" strike="noStrike" kern="0" cap="none" spc="0" baseline="0">
                <a:solidFill>
                  <a:srgbClr val="FF0000"/>
                </a:solidFill>
                <a:uFillTx/>
                <a:latin typeface="Times New Roman" pitchFamily="18"/>
                <a:ea typeface="標楷體" pitchFamily="65"/>
                <a:cs typeface="Times New Roman" pitchFamily="18"/>
              </a:rPr>
              <a:t>/</a:t>
            </a:r>
            <a:r>
              <a:rPr lang="zh-TW" sz="2000" b="0" i="0" u="none" strike="noStrike" kern="0" cap="none" spc="0" baseline="0">
                <a:solidFill>
                  <a:srgbClr val="FF0000"/>
                </a:solidFill>
                <a:uFillTx/>
                <a:latin typeface="Times New Roman" pitchFamily="18"/>
                <a:ea typeface="標楷體" pitchFamily="65"/>
                <a:cs typeface="Times New Roman" pitchFamily="18"/>
              </a:rPr>
              <a:t>秒</a:t>
            </a:r>
            <a:r>
              <a:rPr lang="en-US" sz="2000" b="0" i="0" u="none" strike="noStrike" kern="0" cap="none" spc="0" baseline="30000">
                <a:solidFill>
                  <a:srgbClr val="FF0000"/>
                </a:solidFill>
                <a:uFillTx/>
                <a:latin typeface="Times New Roman" pitchFamily="18"/>
                <a:ea typeface="標楷體" pitchFamily="65"/>
                <a:cs typeface="Times New Roman" pitchFamily="18"/>
              </a:rPr>
              <a:t>2</a:t>
            </a:r>
            <a:r>
              <a:rPr lang="en-US" sz="2000" b="0" i="0" u="none" strike="noStrike" kern="0" cap="none" spc="0" baseline="0">
                <a:solidFill>
                  <a:srgbClr val="FF0000"/>
                </a:solidFill>
                <a:uFillTx/>
                <a:latin typeface="Times New Roman" pitchFamily="18"/>
                <a:ea typeface="標楷體" pitchFamily="65"/>
                <a:cs typeface="Times New Roman" pitchFamily="18"/>
              </a:rPr>
              <a:t>)</a:t>
            </a:r>
            <a:endParaRPr lang="zh-CN" sz="2000" b="0" i="0" u="none" strike="noStrike" kern="0" cap="none" spc="0" baseline="0">
              <a:solidFill>
                <a:srgbClr val="FF0000"/>
              </a:solidFill>
              <a:uFillTx/>
              <a:latin typeface="Times New Roman" pitchFamily="18"/>
              <a:ea typeface="標楷體" pitchFamily="65"/>
              <a:cs typeface="Times New Roman" pitchFamily="18"/>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137">
    <p:spTree>
      <p:nvGrpSpPr>
        <p:cNvPr id="1" name=""/>
        <p:cNvGrpSpPr/>
        <p:nvPr/>
      </p:nvGrpSpPr>
      <p:grpSpPr>
        <a:xfrm>
          <a:off x="0" y="0"/>
          <a:ext cx="0" cy="0"/>
          <a:chOff x="0" y="0"/>
          <a:chExt cx="0" cy="0"/>
        </a:xfrm>
      </p:grpSpPr>
      <p:sp>
        <p:nvSpPr>
          <p:cNvPr id="2" name="文字方塊 2"/>
          <p:cNvSpPr txBox="1"/>
          <p:nvPr/>
        </p:nvSpPr>
        <p:spPr>
          <a:xfrm>
            <a:off x="609603" y="609603"/>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踢足球時，膝關節從拉到最後瞬間到踢到足球瞬間的膝關節角速度是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600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秒，請問這個踢足球過程中的膝關節角加速度是多少？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文字方塊 2"/>
          <p:cNvSpPr txBox="1"/>
          <p:nvPr/>
        </p:nvSpPr>
        <p:spPr>
          <a:xfrm>
            <a:off x="609603" y="609603"/>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踢足球時，膝關節從拉到最後瞬間到踢到足球瞬間的膝關節角速度是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600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秒，請問這個踢足球過程中的膝關節角加速度是多少？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
        <p:nvSpPr>
          <p:cNvPr id="5" name="矩形 4"/>
          <p:cNvSpPr/>
          <p:nvPr/>
        </p:nvSpPr>
        <p:spPr>
          <a:xfrm>
            <a:off x="746616" y="2185480"/>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6" name="矩形 11"/>
          <p:cNvSpPr/>
          <p:nvPr/>
        </p:nvSpPr>
        <p:spPr>
          <a:xfrm>
            <a:off x="2253941" y="2385532"/>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7" name="直線接點 13"/>
          <p:cNvCxnSpPr/>
          <p:nvPr/>
        </p:nvCxnSpPr>
        <p:spPr>
          <a:xfrm flipV="1">
            <a:off x="2199388" y="2385532"/>
            <a:ext cx="1467072" cy="7992"/>
          </a:xfrm>
          <a:prstGeom prst="straightConnector1">
            <a:avLst/>
          </a:prstGeom>
          <a:noFill/>
          <a:ln w="19046" cap="flat">
            <a:solidFill>
              <a:srgbClr val="0000FF"/>
            </a:solidFill>
            <a:prstDash val="solid"/>
            <a:miter/>
          </a:ln>
        </p:spPr>
      </p:cxnSp>
      <p:sp>
        <p:nvSpPr>
          <p:cNvPr id="8" name="矩形 7"/>
          <p:cNvSpPr/>
          <p:nvPr/>
        </p:nvSpPr>
        <p:spPr>
          <a:xfrm>
            <a:off x="2199388" y="1986899"/>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134">
    <p:spTree>
      <p:nvGrpSpPr>
        <p:cNvPr id="1" name=""/>
        <p:cNvGrpSpPr/>
        <p:nvPr/>
      </p:nvGrpSpPr>
      <p:grpSpPr>
        <a:xfrm>
          <a:off x="0" y="0"/>
          <a:ext cx="0" cy="0"/>
          <a:chOff x="0" y="0"/>
          <a:chExt cx="0" cy="0"/>
        </a:xfrm>
      </p:grpSpPr>
      <p:sp>
        <p:nvSpPr>
          <p:cNvPr id="2" name="文字方塊 2"/>
          <p:cNvSpPr txBox="1"/>
          <p:nvPr/>
        </p:nvSpPr>
        <p:spPr>
          <a:xfrm>
            <a:off x="609603" y="609603"/>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踢足球時，膝關節從拉到最後瞬間到踢到足球瞬間的膝關節角速度是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600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秒，請問這個踢足球過程中的膝關節角加速度是多少？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
        <p:nvSpPr>
          <p:cNvPr id="5" name="矩形 4"/>
          <p:cNvSpPr/>
          <p:nvPr/>
        </p:nvSpPr>
        <p:spPr>
          <a:xfrm>
            <a:off x="746616" y="2185480"/>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6" name="矩形 11"/>
          <p:cNvSpPr/>
          <p:nvPr/>
        </p:nvSpPr>
        <p:spPr>
          <a:xfrm>
            <a:off x="2253941" y="2385532"/>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7" name="直線接點 13"/>
          <p:cNvCxnSpPr/>
          <p:nvPr/>
        </p:nvCxnSpPr>
        <p:spPr>
          <a:xfrm flipV="1">
            <a:off x="2199388" y="2385532"/>
            <a:ext cx="1467072" cy="7992"/>
          </a:xfrm>
          <a:prstGeom prst="straightConnector1">
            <a:avLst/>
          </a:prstGeom>
          <a:noFill/>
          <a:ln w="19046" cap="flat">
            <a:solidFill>
              <a:srgbClr val="0000FF"/>
            </a:solidFill>
            <a:prstDash val="solid"/>
            <a:miter/>
          </a:ln>
        </p:spPr>
      </p:cxnSp>
      <p:sp>
        <p:nvSpPr>
          <p:cNvPr id="8" name="矩形 7"/>
          <p:cNvSpPr/>
          <p:nvPr/>
        </p:nvSpPr>
        <p:spPr>
          <a:xfrm>
            <a:off x="2199388" y="1986899"/>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
        <p:nvSpPr>
          <p:cNvPr id="9" name="矩形 8"/>
          <p:cNvSpPr/>
          <p:nvPr/>
        </p:nvSpPr>
        <p:spPr>
          <a:xfrm>
            <a:off x="1789572" y="3074267"/>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0" name="矩形 11"/>
          <p:cNvSpPr/>
          <p:nvPr/>
        </p:nvSpPr>
        <p:spPr>
          <a:xfrm>
            <a:off x="2416384" y="3281763"/>
            <a:ext cx="1657825"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2.36-2.24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1" name="直線接點 13"/>
          <p:cNvCxnSpPr/>
          <p:nvPr/>
        </p:nvCxnSpPr>
        <p:spPr>
          <a:xfrm>
            <a:off x="2318324" y="3281763"/>
            <a:ext cx="1544503" cy="0"/>
          </a:xfrm>
          <a:prstGeom prst="straightConnector1">
            <a:avLst/>
          </a:prstGeom>
          <a:noFill/>
          <a:ln w="19046" cap="flat">
            <a:solidFill>
              <a:srgbClr val="0000FF"/>
            </a:solidFill>
            <a:prstDash val="solid"/>
            <a:miter/>
          </a:ln>
        </p:spPr>
      </p:cxnSp>
      <p:sp>
        <p:nvSpPr>
          <p:cNvPr id="12" name="矩形 11"/>
          <p:cNvSpPr/>
          <p:nvPr/>
        </p:nvSpPr>
        <p:spPr>
          <a:xfrm>
            <a:off x="2250128" y="2855662"/>
            <a:ext cx="16001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600-0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135">
    <p:spTree>
      <p:nvGrpSpPr>
        <p:cNvPr id="1" name=""/>
        <p:cNvGrpSpPr/>
        <p:nvPr/>
      </p:nvGrpSpPr>
      <p:grpSpPr>
        <a:xfrm>
          <a:off x="0" y="0"/>
          <a:ext cx="0" cy="0"/>
          <a:chOff x="0" y="0"/>
          <a:chExt cx="0" cy="0"/>
        </a:xfrm>
      </p:grpSpPr>
      <p:sp>
        <p:nvSpPr>
          <p:cNvPr id="2" name="文字方塊 2"/>
          <p:cNvSpPr txBox="1"/>
          <p:nvPr/>
        </p:nvSpPr>
        <p:spPr>
          <a:xfrm>
            <a:off x="609603" y="609603"/>
            <a:ext cx="7772400" cy="1200332"/>
          </a:xfrm>
          <a:prstGeom prst="rect">
            <a:avLst/>
          </a:prstGeom>
          <a:noFill/>
          <a:ln cap="flat">
            <a:noFill/>
          </a:ln>
        </p:spPr>
        <p:txBody>
          <a:bodyPr vert="horz" wrap="square" lIns="91440" tIns="45720" rIns="91440" bIns="45720" anchor="t" anchorCtr="0" compatLnSpc="1">
            <a:spAutoFit/>
          </a:bodyPr>
          <a:lstStyle/>
          <a:p>
            <a:pPr marL="0" marR="0" lvl="0" indent="450854" algn="l" defTabSz="914400" rtl="0" fontAlgn="auto" hangingPunct="1">
              <a:lnSpc>
                <a:spcPct val="100000"/>
              </a:lnSpc>
              <a:spcBef>
                <a:spcPts val="1400"/>
              </a:spcBef>
              <a:spcAft>
                <a:spcPts val="0"/>
              </a:spcAft>
              <a:buClr>
                <a:srgbClr val="0000FF"/>
              </a:buClr>
              <a:buSzPct val="70000"/>
              <a:buFont typeface="Wingdings" pitchFamily="2"/>
              <a:buChar char="l"/>
              <a:tabLst/>
              <a:defRPr sz="1800" b="0" i="0" u="none" strike="noStrike" kern="0" cap="none" spc="0" baseline="0">
                <a:solidFill>
                  <a:srgbClr val="000000"/>
                </a:solidFill>
                <a:uFillTx/>
              </a:defRPr>
            </a:pPr>
            <a:r>
              <a:rPr lang="zh-TW" sz="2400" b="0" i="0" u="none" strike="noStrike" kern="0" cap="none" spc="0" baseline="0">
                <a:solidFill>
                  <a:srgbClr val="0000FF"/>
                </a:solidFill>
                <a:uFillTx/>
                <a:latin typeface="Times New Roman" pitchFamily="18"/>
                <a:ea typeface="標楷體" pitchFamily="65"/>
                <a:cs typeface="Times New Roman" pitchFamily="18"/>
              </a:rPr>
              <a:t>例題　踢足球時，膝關節從拉到最後瞬間到踢到足球瞬間的膝關節角速度是</a:t>
            </a:r>
            <a:r>
              <a:rPr lang="en-US" sz="2400" b="0" i="0" u="none" strike="noStrike" kern="0" cap="none" spc="0" baseline="0">
                <a:solidFill>
                  <a:srgbClr val="0000FF"/>
                </a:solidFill>
                <a:uFillTx/>
                <a:latin typeface="Times New Roman" pitchFamily="18"/>
                <a:ea typeface="標楷體" pitchFamily="65"/>
                <a:cs typeface="Times New Roman" pitchFamily="18"/>
              </a:rPr>
              <a:t>600</a:t>
            </a:r>
            <a:r>
              <a:rPr lang="zh-TW" sz="2400" b="0" i="0" u="none" strike="noStrike" kern="0" cap="none" spc="0" baseline="0">
                <a:solidFill>
                  <a:srgbClr val="0000FF"/>
                </a:solidFill>
                <a:uFillTx/>
                <a:latin typeface="Times New Roman" pitchFamily="18"/>
                <a:ea typeface="標楷體" pitchFamily="65"/>
                <a:cs typeface="Times New Roman" pitchFamily="18"/>
              </a:rPr>
              <a:t>度</a:t>
            </a:r>
            <a:r>
              <a:rPr lang="en-US" sz="2400" b="0" i="0" u="none" strike="noStrike" kern="0" cap="none" spc="0" baseline="0">
                <a:solidFill>
                  <a:srgbClr val="0000FF"/>
                </a:solidFill>
                <a:uFillTx/>
                <a:latin typeface="Times New Roman" pitchFamily="18"/>
                <a:ea typeface="標楷體" pitchFamily="65"/>
                <a:cs typeface="Times New Roman" pitchFamily="18"/>
              </a:rPr>
              <a:t>/</a:t>
            </a:r>
            <a:r>
              <a:rPr lang="zh-TW" sz="2400" b="0" i="0" u="none" strike="noStrike" kern="0" cap="none" spc="0" baseline="0">
                <a:solidFill>
                  <a:srgbClr val="0000FF"/>
                </a:solidFill>
                <a:uFillTx/>
                <a:latin typeface="Times New Roman" pitchFamily="18"/>
                <a:ea typeface="標楷體" pitchFamily="65"/>
                <a:cs typeface="Times New Roman" pitchFamily="18"/>
              </a:rPr>
              <a:t>秒，請問這個踢足球過程中的膝關節角加速度是多少？</a:t>
            </a:r>
          </a:p>
        </p:txBody>
      </p:sp>
      <p:pic>
        <p:nvPicPr>
          <p:cNvPr id="3" name="內容版面配置區 1"/>
          <p:cNvPicPr>
            <a:picLocks noChangeAspect="1"/>
          </p:cNvPicPr>
          <p:nvPr/>
        </p:nvPicPr>
        <p:blipFill>
          <a:blip r:embed="rId2"/>
          <a:stretch>
            <a:fillRect/>
          </a:stretch>
        </p:blipFill>
        <p:spPr>
          <a:xfrm>
            <a:off x="5227780" y="1809935"/>
            <a:ext cx="3450762" cy="2096508"/>
          </a:xfrm>
          <a:prstGeom prst="rect">
            <a:avLst/>
          </a:prstGeom>
          <a:solidFill>
            <a:srgbClr val="EDEDED"/>
          </a:solidFill>
          <a:ln cap="flat">
            <a:noFill/>
          </a:ln>
        </p:spPr>
      </p:pic>
      <p:pic>
        <p:nvPicPr>
          <p:cNvPr id="4" name="圖片 3"/>
          <p:cNvPicPr>
            <a:picLocks noChangeAspect="1"/>
          </p:cNvPicPr>
          <p:nvPr/>
        </p:nvPicPr>
        <p:blipFill>
          <a:blip r:embed="rId3"/>
          <a:stretch>
            <a:fillRect/>
          </a:stretch>
        </p:blipFill>
        <p:spPr>
          <a:xfrm>
            <a:off x="5227780" y="4174830"/>
            <a:ext cx="3450762" cy="2096508"/>
          </a:xfrm>
          <a:prstGeom prst="rect">
            <a:avLst/>
          </a:prstGeom>
          <a:solidFill>
            <a:srgbClr val="EDEDED"/>
          </a:solidFill>
          <a:ln cap="flat">
            <a:noFill/>
          </a:ln>
        </p:spPr>
      </p:pic>
      <p:sp>
        <p:nvSpPr>
          <p:cNvPr id="5" name="矩形 4"/>
          <p:cNvSpPr/>
          <p:nvPr/>
        </p:nvSpPr>
        <p:spPr>
          <a:xfrm>
            <a:off x="746616" y="2185480"/>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角加速度＝</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6" name="矩形 11"/>
          <p:cNvSpPr/>
          <p:nvPr/>
        </p:nvSpPr>
        <p:spPr>
          <a:xfrm>
            <a:off x="2253941" y="2385532"/>
            <a:ext cx="121059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時間變化</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7" name="直線接點 13"/>
          <p:cNvCxnSpPr/>
          <p:nvPr/>
        </p:nvCxnSpPr>
        <p:spPr>
          <a:xfrm flipV="1">
            <a:off x="2199388" y="2385532"/>
            <a:ext cx="1467072" cy="7992"/>
          </a:xfrm>
          <a:prstGeom prst="straightConnector1">
            <a:avLst/>
          </a:prstGeom>
          <a:noFill/>
          <a:ln w="19046" cap="flat">
            <a:solidFill>
              <a:srgbClr val="0000FF"/>
            </a:solidFill>
            <a:prstDash val="solid"/>
            <a:miter/>
          </a:ln>
        </p:spPr>
      </p:cxnSp>
      <p:sp>
        <p:nvSpPr>
          <p:cNvPr id="8" name="矩形 7"/>
          <p:cNvSpPr/>
          <p:nvPr/>
        </p:nvSpPr>
        <p:spPr>
          <a:xfrm>
            <a:off x="2199388" y="1986899"/>
            <a:ext cx="1467072"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角速度變化</a:t>
            </a:r>
            <a:endParaRPr lang="en-US" sz="2000" b="0" i="0" u="none" strike="noStrike" kern="1200" cap="none" spc="0" baseline="0">
              <a:solidFill>
                <a:srgbClr val="000000"/>
              </a:solidFill>
              <a:uFillTx/>
              <a:latin typeface="等线"/>
              <a:ea typeface="等线" pitchFamily="2"/>
            </a:endParaRPr>
          </a:p>
        </p:txBody>
      </p:sp>
      <p:sp>
        <p:nvSpPr>
          <p:cNvPr id="9" name="矩形 8"/>
          <p:cNvSpPr/>
          <p:nvPr/>
        </p:nvSpPr>
        <p:spPr>
          <a:xfrm>
            <a:off x="1789572" y="3074267"/>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0" name="矩形 11"/>
          <p:cNvSpPr/>
          <p:nvPr/>
        </p:nvSpPr>
        <p:spPr>
          <a:xfrm>
            <a:off x="2416384" y="3281763"/>
            <a:ext cx="1657825"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2.36-2.24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1" name="直線接點 13"/>
          <p:cNvCxnSpPr/>
          <p:nvPr/>
        </p:nvCxnSpPr>
        <p:spPr>
          <a:xfrm>
            <a:off x="2318324" y="3281763"/>
            <a:ext cx="1544503" cy="0"/>
          </a:xfrm>
          <a:prstGeom prst="straightConnector1">
            <a:avLst/>
          </a:prstGeom>
          <a:noFill/>
          <a:ln w="19046" cap="flat">
            <a:solidFill>
              <a:srgbClr val="0000FF"/>
            </a:solidFill>
            <a:prstDash val="solid"/>
            <a:miter/>
          </a:ln>
        </p:spPr>
      </p:cxnSp>
      <p:sp>
        <p:nvSpPr>
          <p:cNvPr id="12" name="矩形 11"/>
          <p:cNvSpPr/>
          <p:nvPr/>
        </p:nvSpPr>
        <p:spPr>
          <a:xfrm>
            <a:off x="2250128" y="2855662"/>
            <a:ext cx="1600117"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600-0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
        <p:nvSpPr>
          <p:cNvPr id="13" name="矩形 12"/>
          <p:cNvSpPr/>
          <p:nvPr/>
        </p:nvSpPr>
        <p:spPr>
          <a:xfrm>
            <a:off x="1789572" y="3938028"/>
            <a:ext cx="441143"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zh-TW"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sp>
        <p:nvSpPr>
          <p:cNvPr id="14" name="矩形 11"/>
          <p:cNvSpPr/>
          <p:nvPr/>
        </p:nvSpPr>
        <p:spPr>
          <a:xfrm>
            <a:off x="2548606" y="4135328"/>
            <a:ext cx="112402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140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0.12 (</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zh-CN" sz="2000" b="0" i="0" u="none" strike="noStrike" kern="0" cap="none" spc="0" baseline="0">
              <a:solidFill>
                <a:srgbClr val="0000FF"/>
              </a:solidFill>
              <a:uFillTx/>
              <a:latin typeface="Times New Roman" pitchFamily="18"/>
              <a:ea typeface="標楷體" pitchFamily="65"/>
              <a:cs typeface="Times New Roman" pitchFamily="18"/>
            </a:endParaRPr>
          </a:p>
        </p:txBody>
      </p:sp>
      <p:cxnSp>
        <p:nvCxnSpPr>
          <p:cNvPr id="15" name="直線接點 13"/>
          <p:cNvCxnSpPr/>
          <p:nvPr/>
        </p:nvCxnSpPr>
        <p:spPr>
          <a:xfrm>
            <a:off x="2318324" y="4145523"/>
            <a:ext cx="1544503" cy="0"/>
          </a:xfrm>
          <a:prstGeom prst="straightConnector1">
            <a:avLst/>
          </a:prstGeom>
          <a:noFill/>
          <a:ln w="19046" cap="flat">
            <a:solidFill>
              <a:srgbClr val="0000FF"/>
            </a:solidFill>
            <a:prstDash val="solid"/>
            <a:miter/>
          </a:ln>
        </p:spPr>
      </p:cxnSp>
      <p:sp>
        <p:nvSpPr>
          <p:cNvPr id="16" name="矩形 15"/>
          <p:cNvSpPr/>
          <p:nvPr/>
        </p:nvSpPr>
        <p:spPr>
          <a:xfrm>
            <a:off x="2416384" y="3707873"/>
            <a:ext cx="1386916" cy="400114"/>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0" cap="none" spc="0" baseline="0">
                <a:solidFill>
                  <a:srgbClr val="0000FF"/>
                </a:solidFill>
                <a:uFillTx/>
                <a:latin typeface="Times New Roman" pitchFamily="18"/>
                <a:ea typeface="標楷體" pitchFamily="65"/>
                <a:cs typeface="Times New Roman" pitchFamily="18"/>
              </a:rPr>
              <a:t>600 (</a:t>
            </a:r>
            <a:r>
              <a:rPr lang="zh-TW" sz="2000" b="0" i="0" u="none" strike="noStrike" kern="0" cap="none" spc="0" baseline="0">
                <a:solidFill>
                  <a:srgbClr val="0000FF"/>
                </a:solidFill>
                <a:uFillTx/>
                <a:latin typeface="Times New Roman" pitchFamily="18"/>
                <a:ea typeface="標楷體" pitchFamily="65"/>
                <a:cs typeface="Times New Roman" pitchFamily="18"/>
              </a:rPr>
              <a:t>度</a:t>
            </a:r>
            <a:r>
              <a:rPr lang="en-US" sz="2000" b="0" i="0" u="none" strike="noStrike" kern="0" cap="none" spc="0" baseline="0">
                <a:solidFill>
                  <a:srgbClr val="0000FF"/>
                </a:solidFill>
                <a:uFillTx/>
                <a:latin typeface="Times New Roman" pitchFamily="18"/>
                <a:ea typeface="標楷體" pitchFamily="65"/>
                <a:cs typeface="Times New Roman" pitchFamily="18"/>
              </a:rPr>
              <a:t>/</a:t>
            </a:r>
            <a:r>
              <a:rPr lang="zh-TW" sz="2000" b="0" i="0" u="none" strike="noStrike" kern="0" cap="none" spc="0" baseline="0">
                <a:solidFill>
                  <a:srgbClr val="0000FF"/>
                </a:solidFill>
                <a:uFillTx/>
                <a:latin typeface="Times New Roman" pitchFamily="18"/>
                <a:ea typeface="標楷體" pitchFamily="65"/>
                <a:cs typeface="Times New Roman" pitchFamily="18"/>
              </a:rPr>
              <a:t>秒</a:t>
            </a:r>
            <a:r>
              <a:rPr lang="en-US" sz="2000" b="0" i="0" u="none" strike="noStrike" kern="0" cap="none" spc="0" baseline="0">
                <a:solidFill>
                  <a:srgbClr val="0000FF"/>
                </a:solidFill>
                <a:uFillTx/>
                <a:latin typeface="Times New Roman" pitchFamily="18"/>
                <a:ea typeface="標楷體" pitchFamily="65"/>
                <a:cs typeface="Times New Roman" pitchFamily="18"/>
              </a:rPr>
              <a:t>)</a:t>
            </a:r>
            <a:endParaRPr lang="en-US" sz="2000" b="0" i="0" u="none" strike="noStrike" kern="1200" cap="none" spc="0" baseline="0">
              <a:solidFill>
                <a:srgbClr val="000000"/>
              </a:solidFill>
              <a:uFillTx/>
              <a:latin typeface="等线"/>
              <a:ea typeface="等线" pitchFamily="2"/>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2921</TotalTime>
  <Words>1310</Words>
  <Application>Microsoft Office PowerPoint</Application>
  <PresentationFormat>如螢幕大小 (4:3)</PresentationFormat>
  <Paragraphs>197</Paragraphs>
  <Slides>35</Slides>
  <Notes>10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35</vt:i4>
      </vt:variant>
    </vt:vector>
  </HeadingPairs>
  <TitlesOfParts>
    <vt:vector size="43" baseType="lpstr">
      <vt:lpstr>等线</vt:lpstr>
      <vt:lpstr>新細明體</vt:lpstr>
      <vt:lpstr>標楷體</vt:lpstr>
      <vt:lpstr>Arial</vt:lpstr>
      <vt:lpstr>Calibri</vt:lpstr>
      <vt:lpstr>Times New Roman</vt:lpstr>
      <vt:lpstr>Wingdings</vt:lpstr>
      <vt:lpstr>課程名稱</vt:lpstr>
      <vt:lpstr>角運動學</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The End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姜昆伶</cp:lastModifiedBy>
  <cp:revision>103</cp:revision>
  <dcterms:created xsi:type="dcterms:W3CDTF">2017-11-07T02:54:43Z</dcterms:created>
  <dcterms:modified xsi:type="dcterms:W3CDTF">2018-09-08T07:16:33Z</dcterms:modified>
</cp:coreProperties>
</file>