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79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 autoAdjust="0"/>
    <p:restoredTop sz="94648"/>
  </p:normalViewPr>
  <p:slideViewPr>
    <p:cSldViewPr snapToGrid="0">
      <p:cViewPr varScale="1">
        <p:scale>
          <a:sx n="81" d="100"/>
          <a:sy n="81" d="100"/>
        </p:scale>
        <p:origin x="16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21B57-E9C1-4898-B467-08E9A6421A21}" type="datetimeFigureOut">
              <a:rPr lang="zh-TW" altLang="en-US" smtClean="0"/>
              <a:t>2018/6/1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6CCA-FDEB-4069-836E-3F0BD38B7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08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9FD96D-C6D9-40EF-8FE1-14D3AC892444}" type="datetime1">
              <a:rPr lang="en-US"/>
              <a:pPr lvl="0"/>
              <a:t>6/1/2018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62862F-5670-4486-888A-53CB5D6865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EE9961-6D71-40A2-A964-51BD2FE72388}" type="datetime1">
              <a:rPr lang="en-US"/>
              <a:pPr lvl="0"/>
              <a:t>6/1/2018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91889C-91E1-42BC-AD66-0EF89AEFD7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F4BE9B-BDB1-4EDF-A80A-50F868C3718F}" type="datetime1">
              <a:rPr lang="en-US"/>
              <a:pPr lvl="0"/>
              <a:t>6/1/2018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15A3A0-E0B6-4474-BB1D-9527034BF3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AED4BD-770D-4A02-8B5B-42F3BD57FE5B}" type="datetime1">
              <a:rPr lang="en-US"/>
              <a:pPr lvl="0"/>
              <a:t>6/1/2018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817256-01CD-4AD4-B021-A60EF1D93A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ABCAF7-4CBD-49A0-8673-AA9EF5D1B32D}" type="datetime1">
              <a:rPr lang="en-US"/>
              <a:pPr lvl="0"/>
              <a:t>6/1/2018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D6442A-D587-4DF1-ADDF-FC22FBCC07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D006C0-4095-4B20-B047-4CF260BB6334}" type="datetime1">
              <a:rPr lang="en-US"/>
              <a:pPr lvl="0"/>
              <a:t>6/1/2018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B5A5CD-5D68-47BA-854A-FAF22F1F4A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36AC24-E39D-4366-B653-6E736CE45EF2}" type="datetime1">
              <a:rPr lang="en-US"/>
              <a:pPr lvl="0"/>
              <a:t>6/1/2018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44C62-693F-4108-A34C-370DBC0A04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BE2B0-60FC-491F-9F3F-DE56A4195B6F}" type="datetime1">
              <a:rPr lang="en-US"/>
              <a:pPr lvl="0"/>
              <a:t>6/1/2018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7F696C-4EAC-48A1-8A2A-862F4D21B0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91B2B-6D4A-4FDE-8435-BAB6A492D230}" type="datetime1">
              <a:rPr lang="en-US"/>
              <a:pPr lvl="0"/>
              <a:t>6/1/2018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14554E-D8BF-4D80-8378-F1EF046A4B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E08DA-5BE0-4BAF-871B-8C0E808E521E}" type="datetime1">
              <a:rPr lang="en-US"/>
              <a:pPr lvl="0"/>
              <a:t>6/1/2018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719DA9-4397-474D-A8D8-509683F78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36676-2CA5-4929-BFA4-6C0F0BD0292B}" type="datetime1">
              <a:rPr lang="en-US"/>
              <a:pPr lvl="0"/>
              <a:t>6/1/2018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5EF52A-F1F2-4303-9611-475E7E6485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9D78770A-92D2-409B-B2A2-564C322B4747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運動訓練學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/>
              <a:t>鄭景峰</a:t>
            </a:r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賽前調整</a:t>
            </a: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02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比賽目標</a:t>
            </a:r>
            <a:endParaRPr lang="zh-TW" altLang="en-US" dirty="0"/>
          </a:p>
        </p:txBody>
      </p:sp>
      <p:pic>
        <p:nvPicPr>
          <p:cNvPr id="4" name="Picture 2" descr="D:\工作站\藝軒\jpg\07\表7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8" y="1591192"/>
            <a:ext cx="7679158" cy="453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比賽期訓練順序</a:t>
            </a:r>
            <a:endParaRPr lang="zh-TW" altLang="en-US" dirty="0"/>
          </a:p>
        </p:txBody>
      </p:sp>
      <p:pic>
        <p:nvPicPr>
          <p:cNvPr id="4" name="Picture 2" descr="D:\工作站\藝軒\jpg\07\圖7.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9" y="2205872"/>
            <a:ext cx="8173816" cy="349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賽前調整的障礙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規劃比賽</a:t>
            </a:r>
          </a:p>
          <a:p>
            <a:pPr lvl="1">
              <a:lnSpc>
                <a:spcPct val="80000"/>
              </a:lnSpc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模擬訓練</a:t>
            </a:r>
          </a:p>
          <a:p>
            <a:pPr lvl="1">
              <a:lnSpc>
                <a:spcPct val="80000"/>
              </a:lnSpc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環境、氣候、觀眾、裁判、抽籤</a:t>
            </a:r>
          </a:p>
          <a:p>
            <a:pPr>
              <a:lnSpc>
                <a:spcPct val="80000"/>
              </a:lnSpc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運動員個人行為</a:t>
            </a:r>
          </a:p>
          <a:p>
            <a:pPr lvl="1">
              <a:lnSpc>
                <a:spcPct val="80000"/>
              </a:lnSpc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熬夜、抽煙、喝酒或不良飲食習慣</a:t>
            </a:r>
          </a:p>
          <a:p>
            <a:pPr lvl="2">
              <a:lnSpc>
                <a:spcPct val="80000"/>
              </a:lnSpc>
            </a:pPr>
            <a:r>
              <a:rPr lang="zh-TW" altLang="en-US" sz="1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上網、加強自我管理</a:t>
            </a:r>
          </a:p>
          <a:p>
            <a:pPr lvl="1">
              <a:lnSpc>
                <a:spcPct val="80000"/>
              </a:lnSpc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家庭、同儕問題</a:t>
            </a:r>
          </a:p>
          <a:p>
            <a:pPr>
              <a:lnSpc>
                <a:spcPct val="80000"/>
              </a:lnSpc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強度增幅過快、比賽太多</a:t>
            </a:r>
          </a:p>
          <a:p>
            <a:pPr>
              <a:lnSpc>
                <a:spcPct val="80000"/>
              </a:lnSpc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教練的態度與行為</a:t>
            </a:r>
          </a:p>
          <a:p>
            <a:pPr lvl="1">
              <a:lnSpc>
                <a:spcPct val="80000"/>
              </a:lnSpc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教練的信心、言行舉止</a:t>
            </a:r>
          </a:p>
          <a:p>
            <a:pPr>
              <a:lnSpc>
                <a:spcPct val="80000"/>
              </a:lnSpc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次要比賽次數過多</a:t>
            </a:r>
          </a:p>
          <a:p>
            <a:pPr lvl="1">
              <a:lnSpc>
                <a:spcPct val="80000"/>
              </a:lnSpc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給予每場比賽的特殊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目標</a:t>
            </a:r>
            <a:endParaRPr lang="zh-TW" altLang="en-US" sz="20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32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減量訓練與旅行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賽前（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&lt; 7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天）</a:t>
            </a:r>
          </a:p>
          <a:p>
            <a:pPr lvl="1"/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移地、出國參賽</a:t>
            </a:r>
          </a:p>
          <a:p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出發前準備</a:t>
            </a:r>
          </a:p>
          <a:p>
            <a:pPr lvl="1"/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醫藥：隨身藥物、近期疾病的藥物</a:t>
            </a:r>
          </a:p>
          <a:p>
            <a:pPr lvl="1"/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疫苗接種</a:t>
            </a:r>
          </a:p>
          <a:p>
            <a:pPr lvl="1"/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牙齒健檢</a:t>
            </a:r>
          </a:p>
          <a:p>
            <a:pPr lvl="1"/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護照是否過期？</a:t>
            </a:r>
          </a:p>
          <a:p>
            <a:pPr lvl="1"/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簽證是否需要？世錦賽：塞爾維亞</a:t>
            </a:r>
          </a:p>
          <a:p>
            <a:pPr lvl="1"/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是否為素食者或特殊飲食需求？機上餐點可事先告知</a:t>
            </a:r>
          </a:p>
          <a:p>
            <a:pPr lvl="1"/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避免造成焦慮、班機的延遲等</a:t>
            </a:r>
          </a:p>
        </p:txBody>
      </p:sp>
    </p:spTree>
    <p:extLst>
      <p:ext uri="{BB962C8B-B14F-4D97-AF65-F5344CB8AC3E}">
        <p14:creationId xmlns:p14="http://schemas.microsoft.com/office/powerpoint/2010/main" val="30272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8347" y="202284"/>
            <a:ext cx="8229600" cy="706437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  <a:ea typeface="標楷體" panose="03000509000000000000" pitchFamily="65" charset="-120"/>
              </a:rPr>
              <a:t>減量訓練與旅行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347" y="984135"/>
            <a:ext cx="8229600" cy="56617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旅行的過程通常都不會太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順利；運動員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必須預期某些問題，例如班機誤點</a:t>
            </a:r>
          </a:p>
          <a:p>
            <a:pPr>
              <a:lnSpc>
                <a:spcPct val="90000"/>
              </a:lnSpc>
            </a:pP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出發時</a:t>
            </a:r>
          </a:p>
          <a:p>
            <a:pPr lvl="1">
              <a:lnSpc>
                <a:spcPct val="90000"/>
              </a:lnSpc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攜帶個人娛樂，如書籍、雜誌、掌上型電玩、音樂等，以打發時間</a:t>
            </a:r>
          </a:p>
          <a:p>
            <a:pPr lvl="1">
              <a:lnSpc>
                <a:spcPct val="90000"/>
              </a:lnSpc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旅行過程中，應盡可能地讓運動員感到舒服，如耳塞、眼罩可幫助休息、放鬆與睡眠</a:t>
            </a:r>
          </a:p>
          <a:p>
            <a:pPr lvl="1">
              <a:lnSpc>
                <a:spcPct val="90000"/>
              </a:lnSpc>
            </a:pPr>
            <a:r>
              <a:rPr lang="zh-TW" altLang="en-US" sz="2400" b="1" dirty="0">
                <a:ea typeface="標楷體" panose="03000509000000000000" pitchFamily="65" charset="-120"/>
              </a:rPr>
              <a:t>機艙中</a:t>
            </a:r>
            <a:r>
              <a:rPr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</a:rPr>
              <a:t>溫度較低</a:t>
            </a:r>
            <a:r>
              <a:rPr lang="zh-TW" altLang="en-US" sz="2400" b="1" dirty="0">
                <a:ea typeface="標楷體" panose="03000509000000000000" pitchFamily="65" charset="-120"/>
              </a:rPr>
              <a:t>，需注意保暖</a:t>
            </a:r>
          </a:p>
          <a:p>
            <a:pPr lvl="1">
              <a:lnSpc>
                <a:spcPct val="90000"/>
              </a:lnSpc>
            </a:pPr>
            <a:r>
              <a:rPr lang="zh-TW" altLang="en-US" sz="2400" b="1" dirty="0">
                <a:ea typeface="標楷體" panose="03000509000000000000" pitchFamily="65" charset="-120"/>
              </a:rPr>
              <a:t>機艙中</a:t>
            </a:r>
            <a:r>
              <a:rPr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</a:rPr>
              <a:t>氣壓較低</a:t>
            </a:r>
            <a:r>
              <a:rPr lang="zh-TW" altLang="en-US" sz="2400" b="1" dirty="0">
                <a:ea typeface="標楷體" panose="03000509000000000000" pitchFamily="65" charset="-120"/>
              </a:rPr>
              <a:t>，容易</a:t>
            </a:r>
            <a:r>
              <a:rPr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</a:rPr>
              <a:t>脫水</a:t>
            </a:r>
          </a:p>
          <a:p>
            <a:pPr lvl="1">
              <a:lnSpc>
                <a:spcPct val="90000"/>
              </a:lnSpc>
            </a:pPr>
            <a:r>
              <a:rPr lang="zh-TW" altLang="en-US" sz="2400" b="1" dirty="0">
                <a:ea typeface="標楷體" panose="03000509000000000000" pitchFamily="65" charset="-120"/>
              </a:rPr>
              <a:t>酒精性或咖啡因飲料，亦會造成脫水</a:t>
            </a:r>
          </a:p>
          <a:p>
            <a:pPr lvl="1">
              <a:lnSpc>
                <a:spcPct val="90000"/>
              </a:lnSpc>
            </a:pPr>
            <a:r>
              <a:rPr lang="zh-TW" altLang="en-US" sz="2400" b="1" dirty="0">
                <a:ea typeface="標楷體" panose="03000509000000000000" pitchFamily="65" charset="-120"/>
              </a:rPr>
              <a:t>應摘下</a:t>
            </a:r>
            <a:r>
              <a:rPr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</a:rPr>
              <a:t>隱形眼鏡</a:t>
            </a:r>
            <a:r>
              <a:rPr lang="zh-TW" altLang="en-US" sz="2400" b="1" dirty="0">
                <a:ea typeface="標楷體" panose="03000509000000000000" pitchFamily="65" charset="-120"/>
              </a:rPr>
              <a:t>，避免眼睛在長途飛行中的不適</a:t>
            </a:r>
          </a:p>
          <a:p>
            <a:pPr lvl="1">
              <a:lnSpc>
                <a:spcPct val="90000"/>
              </a:lnSpc>
            </a:pPr>
            <a:r>
              <a:rPr lang="zh-TW" altLang="en-US" sz="2400" b="1" dirty="0">
                <a:ea typeface="標楷體" panose="03000509000000000000" pitchFamily="65" charset="-120"/>
              </a:rPr>
              <a:t>長時間飛行時，應每隔一段時間，做點活動，如走路、伸展，以避免「</a:t>
            </a:r>
            <a:r>
              <a:rPr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</a:rPr>
              <a:t>經濟艙症候群</a:t>
            </a:r>
            <a:r>
              <a:rPr lang="zh-TW" altLang="en-US" sz="2400" b="1" dirty="0">
                <a:ea typeface="標楷體" panose="03000509000000000000" pitchFamily="65" charset="-120"/>
              </a:rPr>
              <a:t>」（腳踝腫脹、深層靜脈栓塞、肺栓塞）</a:t>
            </a:r>
          </a:p>
        </p:txBody>
      </p:sp>
    </p:spTree>
    <p:extLst>
      <p:ext uri="{BB962C8B-B14F-4D97-AF65-F5344CB8AC3E}">
        <p14:creationId xmlns:p14="http://schemas.microsoft.com/office/powerpoint/2010/main" val="322966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旅行的疲勞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症狀</a:t>
            </a:r>
          </a:p>
          <a:p>
            <a:pPr lvl="1"/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疲勞</a:t>
            </a:r>
          </a:p>
          <a:p>
            <a:pPr lvl="1"/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喪失方向感</a:t>
            </a:r>
          </a:p>
          <a:p>
            <a:pPr lvl="1"/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頭痛</a:t>
            </a:r>
          </a:p>
          <a:p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原因</a:t>
            </a:r>
          </a:p>
          <a:p>
            <a:pPr lvl="1"/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打亂日常步調</a:t>
            </a:r>
          </a:p>
          <a:p>
            <a:pPr lvl="1"/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旅行相關的爭論（機票登記、行李索賠、海關）</a:t>
            </a:r>
          </a:p>
          <a:p>
            <a:pPr lvl="1"/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因客艙乾空氣造成的脫水</a:t>
            </a:r>
          </a:p>
          <a:p>
            <a:pPr lvl="1"/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活動的限制</a:t>
            </a:r>
          </a:p>
        </p:txBody>
      </p:sp>
    </p:spTree>
    <p:extLst>
      <p:ext uri="{BB962C8B-B14F-4D97-AF65-F5344CB8AC3E}">
        <p14:creationId xmlns:p14="http://schemas.microsoft.com/office/powerpoint/2010/main" val="24193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旅行的疲勞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建議</a:t>
            </a:r>
          </a:p>
          <a:p>
            <a:pPr lvl="1">
              <a:lnSpc>
                <a:spcPct val="80000"/>
              </a:lnSpc>
            </a:pP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旅行前</a:t>
            </a:r>
          </a:p>
          <a:p>
            <a:pPr lvl="2">
              <a:lnSpc>
                <a:spcPct val="80000"/>
              </a:lnSpc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預先計畫行程</a:t>
            </a:r>
          </a:p>
          <a:p>
            <a:pPr lvl="2">
              <a:lnSpc>
                <a:spcPct val="80000"/>
              </a:lnSpc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試著安排中途停留的空檔，盡可能地舒服</a:t>
            </a:r>
          </a:p>
          <a:p>
            <a:pPr lvl="2">
              <a:lnSpc>
                <a:spcPct val="80000"/>
              </a:lnSpc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證件、預防接種、簽證的確保</a:t>
            </a:r>
          </a:p>
          <a:p>
            <a:pPr lvl="2">
              <a:lnSpc>
                <a:spcPct val="80000"/>
              </a:lnSpc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抵達目的地之安排</a:t>
            </a:r>
          </a:p>
          <a:p>
            <a:pPr lvl="1">
              <a:lnSpc>
                <a:spcPct val="80000"/>
              </a:lnSpc>
            </a:pP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飛機上</a:t>
            </a:r>
          </a:p>
          <a:p>
            <a:pPr lvl="2">
              <a:lnSpc>
                <a:spcPct val="80000"/>
              </a:lnSpc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大量喝水或果汁（不可喝茶、咖啡或酒）</a:t>
            </a:r>
          </a:p>
          <a:p>
            <a:pPr lvl="2">
              <a:lnSpc>
                <a:spcPct val="80000"/>
              </a:lnSpc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盡可能地作伸展與等長收縮運動</a:t>
            </a:r>
          </a:p>
          <a:p>
            <a:pPr lvl="2">
              <a:lnSpc>
                <a:spcPct val="80000"/>
              </a:lnSpc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僅在目的地的晚上時間睡覺；如果不是該時段的話，可閱讀、看電影或聽音樂</a:t>
            </a:r>
          </a:p>
          <a:p>
            <a:pPr lvl="1">
              <a:lnSpc>
                <a:spcPct val="80000"/>
              </a:lnSpc>
            </a:pP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抵達時</a:t>
            </a:r>
          </a:p>
          <a:p>
            <a:pPr lvl="2">
              <a:lnSpc>
                <a:spcPct val="80000"/>
              </a:lnSpc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如果需要的話，可打盹</a:t>
            </a:r>
          </a:p>
          <a:p>
            <a:pPr lvl="2">
              <a:lnSpc>
                <a:spcPct val="80000"/>
              </a:lnSpc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淋浴</a:t>
            </a:r>
          </a:p>
          <a:p>
            <a:pPr lvl="2">
              <a:lnSpc>
                <a:spcPct val="80000"/>
              </a:lnSpc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喝點非酒精性飲料來放鬆</a:t>
            </a:r>
          </a:p>
          <a:p>
            <a:pPr>
              <a:lnSpc>
                <a:spcPct val="80000"/>
              </a:lnSpc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7194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時差（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Jetlag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運動競賽常會在離家很遠的地方，運動員須忍受長時間飛行、搭乘公車或汽車的情形。破壞了生活作息與改變生物節律，降低運動表現。 </a:t>
            </a:r>
          </a:p>
          <a:p>
            <a:endParaRPr lang="zh-TW" altLang="en-US" sz="28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特徵：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疲勞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、身體不適、遲鈍、反應時間降低、喪失方向感。</a:t>
            </a:r>
          </a:p>
          <a:p>
            <a:endParaRPr lang="zh-TW" altLang="en-US" sz="28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原因：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旅行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興奮的失眠、不規律與不熟悉的飲食、脫水、生物時鐘的破壞以及長時間久坐，也會造成肌肉僵硬與便秘。 </a:t>
            </a:r>
          </a:p>
        </p:txBody>
      </p:sp>
    </p:spTree>
    <p:extLst>
      <p:ext uri="{BB962C8B-B14F-4D97-AF65-F5344CB8AC3E}">
        <p14:creationId xmlns:p14="http://schemas.microsoft.com/office/powerpoint/2010/main" val="39177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時差的預防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91851"/>
            <a:ext cx="8229600" cy="5715000"/>
          </a:xfrm>
        </p:spPr>
        <p:txBody>
          <a:bodyPr/>
          <a:lstStyle/>
          <a:p>
            <a:pPr marL="533400" indent="-533400" algn="just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向東飛行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最好在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白天出發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；越遠的距離，便須越早出發。</a:t>
            </a:r>
            <a:endParaRPr lang="zh-TW" altLang="en-US" sz="28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3400" indent="-533400" algn="just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向西飛行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最好在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晚上出發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，儘可能讓到達目的地的時間，越接近睡眠的時間越好。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出發的前幾天，必須試著逐漸地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調整飲食與睡眠時間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，趨向於該目的地的作息時間。 </a:t>
            </a:r>
          </a:p>
          <a:p>
            <a:pPr marL="533400" indent="-533400" algn="just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在旅行時，補充大量的水分</a:t>
            </a:r>
          </a:p>
          <a:p>
            <a:pPr marL="914400" lvl="1" indent="-457200" algn="just">
              <a:lnSpc>
                <a:spcPct val="90000"/>
              </a:lnSpc>
              <a:buSzTx/>
            </a:pP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搭乘飛機的旅行會導致脫水的發生。氣壓保持正常的機艙，溼度大約是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20%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</a:p>
          <a:p>
            <a:pPr marL="533400" indent="-533400" algn="just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每隔一段時間，從椅子上起來伸展或走一走。</a:t>
            </a:r>
          </a:p>
          <a:p>
            <a:pPr marL="533400" indent="-533400" algn="just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鼓勵清淡的飲食，而不鼓勵油的食物。</a:t>
            </a:r>
          </a:p>
          <a:p>
            <a:pPr marL="533400" indent="-533400" algn="just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到達目的地後，訓練量應比上機前低。</a:t>
            </a:r>
          </a:p>
          <a:p>
            <a:pPr marL="533400" indent="-533400" algn="just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跨越一個時區，約需一天的時間恢復。</a:t>
            </a:r>
          </a:p>
        </p:txBody>
      </p:sp>
    </p:spTree>
    <p:extLst>
      <p:ext uri="{BB962C8B-B14F-4D97-AF65-F5344CB8AC3E}">
        <p14:creationId xmlns:p14="http://schemas.microsoft.com/office/powerpoint/2010/main" val="218150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時差的處理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如果可能有時差的影響的話，先考慮停留的時間是否足夠進行生物時鐘的調整。若太短（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&lt; 3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天）的話，可在國內先進行睡眠與活動的時間調整。</a:t>
            </a:r>
          </a:p>
          <a:p>
            <a:pPr>
              <a:lnSpc>
                <a:spcPct val="90000"/>
              </a:lnSpc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如果調整時差的時間足夠的話（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&gt;3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天），可參考前述旅行疲勞抵達目的地時的建議。</a:t>
            </a:r>
          </a:p>
          <a:p>
            <a:pPr>
              <a:lnSpc>
                <a:spcPct val="90000"/>
              </a:lnSpc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時差調整的重點應放在：睡眠、褪黑激素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(melatonin)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、強光、行為因素。</a:t>
            </a:r>
          </a:p>
        </p:txBody>
      </p:sp>
    </p:spTree>
    <p:extLst>
      <p:ext uri="{BB962C8B-B14F-4D97-AF65-F5344CB8AC3E}">
        <p14:creationId xmlns:p14="http://schemas.microsoft.com/office/powerpoint/2010/main" val="34022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比賽階段的年度訓練計畫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3466"/>
          </a:xfrm>
        </p:spPr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制訂完善的年度訓練計畫是一項複雜的工作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運動員的高峰期大約只能維持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週</a:t>
            </a:r>
            <a:endParaRPr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競賽的分類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主要或官方競賽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熱身賽或表演賽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比賽規劃常犯錯誤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對於熱身賽或表演賽，制訂專屬訓練計畫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降低主要比賽的表現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試圖讓運動員隨時保持最佳狀態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無法適當休息與足夠的訓練時間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D:\工作站\藝軒\jpg\07\圖7.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9" y="1417640"/>
            <a:ext cx="8151481" cy="463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2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比賽的規劃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分組法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2-3</a:t>
            </a:r>
            <a:r>
              <a:rPr lang="zh-TW" altLang="en-US" sz="2400" dirty="0" smtClean="0"/>
              <a:t>週為一循環</a:t>
            </a:r>
            <a:endParaRPr lang="en-US" altLang="zh-TW" sz="2400" dirty="0" smtClean="0"/>
          </a:p>
          <a:p>
            <a:r>
              <a:rPr lang="zh-TW" altLang="en-US" sz="2800" dirty="0" smtClean="0"/>
              <a:t>週期法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團體項目</a:t>
            </a:r>
            <a:endParaRPr lang="zh-TW" altLang="en-US" sz="2400" dirty="0"/>
          </a:p>
        </p:txBody>
      </p:sp>
      <p:pic>
        <p:nvPicPr>
          <p:cNvPr id="4" name="Picture 2" descr="D:\工作站\藝軒\jpg\07\圖7.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61" y="3572760"/>
            <a:ext cx="7538867" cy="28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5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比賽的規劃</a:t>
            </a:r>
          </a:p>
        </p:txBody>
      </p:sp>
      <p:pic>
        <p:nvPicPr>
          <p:cNvPr id="4" name="Picture 2" descr="D:\工作站\藝軒\jpg\07\圖7.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81" y="1249600"/>
            <a:ext cx="7277492" cy="26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工作站\藝軒\jpg\07\圖7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81" y="4000877"/>
            <a:ext cx="7277492" cy="244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比賽的規劃</a:t>
            </a:r>
          </a:p>
        </p:txBody>
      </p:sp>
      <p:pic>
        <p:nvPicPr>
          <p:cNvPr id="6" name="Picture 2" descr="D:\工作站\藝軒\jpg\07\圖7.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3" y="1723930"/>
            <a:ext cx="7987697" cy="43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參賽頻率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考量恢復、訓練與顛峰之間的關係</a:t>
            </a:r>
            <a:endParaRPr lang="en-US" altLang="zh-TW" dirty="0" smtClean="0"/>
          </a:p>
          <a:p>
            <a:r>
              <a:rPr lang="zh-TW" altLang="en-US" dirty="0" smtClean="0"/>
              <a:t>較少經驗的孩童或年輕選手，參賽頻率較低</a:t>
            </a:r>
            <a:endParaRPr lang="en-US" altLang="zh-TW" dirty="0" smtClean="0"/>
          </a:p>
          <a:p>
            <a:r>
              <a:rPr lang="zh-TW" altLang="en-US" dirty="0" smtClean="0"/>
              <a:t>發展中年輕運動員，增加參賽頻率</a:t>
            </a:r>
            <a:endParaRPr lang="en-US" altLang="zh-TW" dirty="0" smtClean="0"/>
          </a:p>
          <a:p>
            <a:r>
              <a:rPr lang="zh-TW" altLang="en-US" dirty="0" smtClean="0"/>
              <a:t>優秀舉重選手：</a:t>
            </a:r>
            <a:r>
              <a:rPr lang="en-US" altLang="zh-TW" dirty="0" smtClean="0"/>
              <a:t>3-4</a:t>
            </a:r>
            <a:r>
              <a:rPr lang="zh-TW" altLang="en-US" dirty="0" smtClean="0"/>
              <a:t>場</a:t>
            </a:r>
            <a:r>
              <a:rPr lang="en-US" altLang="zh-TW" dirty="0" smtClean="0"/>
              <a:t>/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r>
              <a:rPr lang="zh-TW" altLang="en-US" dirty="0" smtClean="0"/>
              <a:t>田徑選手：</a:t>
            </a:r>
            <a:r>
              <a:rPr lang="en-US" altLang="zh-TW" dirty="0" smtClean="0"/>
              <a:t>7-10</a:t>
            </a:r>
            <a:r>
              <a:rPr lang="zh-TW" altLang="en-US" dirty="0" smtClean="0"/>
              <a:t>場</a:t>
            </a:r>
            <a:r>
              <a:rPr lang="en-US" altLang="zh-TW" dirty="0" smtClean="0"/>
              <a:t>/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840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參賽頻率</a:t>
            </a:r>
          </a:p>
        </p:txBody>
      </p:sp>
      <p:pic>
        <p:nvPicPr>
          <p:cNvPr id="4" name="Picture 2" descr="D:\工作站\藝軒\jpg\07\表7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5" y="2573518"/>
            <a:ext cx="7974884" cy="241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參賽頻率</a:t>
            </a:r>
          </a:p>
        </p:txBody>
      </p:sp>
      <p:pic>
        <p:nvPicPr>
          <p:cNvPr id="4" name="Picture 2" descr="D:\工作站\藝軒\jpg\07\表7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44" y="1630836"/>
            <a:ext cx="7184376" cy="45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2545</TotalTime>
  <Words>919</Words>
  <Application>Microsoft Office PowerPoint</Application>
  <PresentationFormat>如螢幕大小 (4:3)</PresentationFormat>
  <Paragraphs>112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新細明體</vt:lpstr>
      <vt:lpstr>標楷體</vt:lpstr>
      <vt:lpstr>Arial</vt:lpstr>
      <vt:lpstr>Calibri</vt:lpstr>
      <vt:lpstr>Times New Roman</vt:lpstr>
      <vt:lpstr>Wingdings</vt:lpstr>
      <vt:lpstr>課程名稱</vt:lpstr>
      <vt:lpstr>運動訓練學</vt:lpstr>
      <vt:lpstr>比賽階段的年度訓練計畫</vt:lpstr>
      <vt:lpstr>PowerPoint 簡報</vt:lpstr>
      <vt:lpstr>比賽的規劃</vt:lpstr>
      <vt:lpstr>比賽的規劃</vt:lpstr>
      <vt:lpstr>比賽的規劃</vt:lpstr>
      <vt:lpstr>參賽頻率</vt:lpstr>
      <vt:lpstr>參賽頻率</vt:lpstr>
      <vt:lpstr>參賽頻率</vt:lpstr>
      <vt:lpstr>比賽目標</vt:lpstr>
      <vt:lpstr>比賽期訓練順序</vt:lpstr>
      <vt:lpstr>賽前調整的障礙</vt:lpstr>
      <vt:lpstr>減量訓練與旅行</vt:lpstr>
      <vt:lpstr>減量訓練與旅行</vt:lpstr>
      <vt:lpstr>旅行的疲勞</vt:lpstr>
      <vt:lpstr>旅行的疲勞</vt:lpstr>
      <vt:lpstr>時差（Jetlag）</vt:lpstr>
      <vt:lpstr>時差的預防</vt:lpstr>
      <vt:lpstr>時差的處理</vt:lpstr>
      <vt:lpstr>參考文獻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Andes</cp:lastModifiedBy>
  <cp:revision>188</cp:revision>
  <dcterms:created xsi:type="dcterms:W3CDTF">2017-11-07T02:54:43Z</dcterms:created>
  <dcterms:modified xsi:type="dcterms:W3CDTF">2018-06-01T15:28:06Z</dcterms:modified>
</cp:coreProperties>
</file>