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61" r:id="rId2"/>
    <p:sldId id="282" r:id="rId3"/>
    <p:sldId id="277" r:id="rId4"/>
    <p:sldId id="278" r:id="rId5"/>
    <p:sldId id="289" r:id="rId6"/>
    <p:sldId id="290" r:id="rId7"/>
    <p:sldId id="279" r:id="rId8"/>
    <p:sldId id="280" r:id="rId9"/>
    <p:sldId id="292" r:id="rId10"/>
    <p:sldId id="293" r:id="rId11"/>
    <p:sldId id="294" r:id="rId12"/>
    <p:sldId id="291" r:id="rId13"/>
    <p:sldId id="283" r:id="rId14"/>
    <p:sldId id="286" r:id="rId15"/>
    <p:sldId id="285" r:id="rId16"/>
    <p:sldId id="287" r:id="rId17"/>
    <p:sldId id="288" r:id="rId18"/>
    <p:sldId id="281" r:id="rId19"/>
    <p:sldId id="284" r:id="rId20"/>
    <p:sldId id="276" r:id="rId2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佈景主題樣式 1 - 輔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461" autoAdjust="0"/>
  </p:normalViewPr>
  <p:slideViewPr>
    <p:cSldViewPr snapToGrid="0">
      <p:cViewPr varScale="1">
        <p:scale>
          <a:sx n="42" d="100"/>
          <a:sy n="42" d="100"/>
        </p:scale>
        <p:origin x="15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0F5E6C-C1AE-441F-9CAE-4CDB9889D806}" type="doc">
      <dgm:prSet loTypeId="urn:microsoft.com/office/officeart/2005/8/layout/radial3" loCatId="relationship" qsTypeId="urn:microsoft.com/office/officeart/2005/8/quickstyle/3d4" qsCatId="3D" csTypeId="urn:microsoft.com/office/officeart/2005/8/colors/colorful1#2" csCatId="colorful" phldr="1"/>
      <dgm:spPr/>
      <dgm:t>
        <a:bodyPr/>
        <a:lstStyle/>
        <a:p>
          <a:endParaRPr lang="zh-TW" altLang="en-US"/>
        </a:p>
      </dgm:t>
    </dgm:pt>
    <dgm:pt modelId="{AEFDBA89-B93D-42E2-BCA4-A7E3000B6EEA}">
      <dgm:prSet custT="1"/>
      <dgm:spPr/>
      <dgm:t>
        <a:bodyPr/>
        <a:lstStyle/>
        <a:p>
          <a:pPr rtl="0"/>
          <a:r>
            <a:rPr lang="zh-TW" altLang="en-US" sz="2400" b="1" dirty="0" smtClean="0">
              <a:latin typeface="標楷體" panose="03000509000000000000" pitchFamily="65" charset="-120"/>
              <a:ea typeface="標楷體" panose="03000509000000000000" pitchFamily="65" charset="-120"/>
            </a:rPr>
            <a:t>達到隨機的效果的方式有三個：</a:t>
          </a:r>
          <a:endParaRPr lang="zh-TW" altLang="en-US" sz="2400" dirty="0">
            <a:latin typeface="標楷體" panose="03000509000000000000" pitchFamily="65" charset="-120"/>
            <a:ea typeface="標楷體" panose="03000509000000000000" pitchFamily="65" charset="-120"/>
          </a:endParaRPr>
        </a:p>
      </dgm:t>
    </dgm:pt>
    <dgm:pt modelId="{53BB62EF-3B67-421F-B647-B28720DA6447}" type="parTrans" cxnId="{49352656-E616-4F31-98EA-BB5930455A0C}">
      <dgm:prSet/>
      <dgm:spPr/>
      <dgm:t>
        <a:bodyPr/>
        <a:lstStyle/>
        <a:p>
          <a:endParaRPr lang="zh-TW" altLang="en-US">
            <a:latin typeface="標楷體" panose="03000509000000000000" pitchFamily="65" charset="-120"/>
            <a:ea typeface="標楷體" panose="03000509000000000000" pitchFamily="65" charset="-120"/>
          </a:endParaRPr>
        </a:p>
      </dgm:t>
    </dgm:pt>
    <dgm:pt modelId="{525A9CC6-55B3-457D-A686-93C1B53CD21F}" type="sibTrans" cxnId="{49352656-E616-4F31-98EA-BB5930455A0C}">
      <dgm:prSet/>
      <dgm:spPr/>
      <dgm:t>
        <a:bodyPr/>
        <a:lstStyle/>
        <a:p>
          <a:endParaRPr lang="zh-TW" altLang="en-US">
            <a:latin typeface="標楷體" panose="03000509000000000000" pitchFamily="65" charset="-120"/>
            <a:ea typeface="標楷體" panose="03000509000000000000" pitchFamily="65" charset="-120"/>
          </a:endParaRPr>
        </a:p>
      </dgm:t>
    </dgm:pt>
    <dgm:pt modelId="{8183759F-537D-4CCF-B2B3-F542F8601373}">
      <dgm:prSet custT="1"/>
      <dgm:spPr/>
      <dgm:t>
        <a:bodyPr/>
        <a:lstStyle/>
        <a:p>
          <a:pPr rtl="0"/>
          <a:r>
            <a:rPr lang="zh-TW" altLang="en-US" sz="2400" b="1" dirty="0" smtClean="0">
              <a:latin typeface="標楷體" panose="03000509000000000000" pitchFamily="65" charset="-120"/>
              <a:ea typeface="標楷體" panose="03000509000000000000" pitchFamily="65" charset="-120"/>
            </a:rPr>
            <a:t>抽籤法</a:t>
          </a:r>
          <a:endParaRPr lang="zh-TW" altLang="en-US" sz="2400" dirty="0">
            <a:latin typeface="標楷體" panose="03000509000000000000" pitchFamily="65" charset="-120"/>
            <a:ea typeface="標楷體" panose="03000509000000000000" pitchFamily="65" charset="-120"/>
          </a:endParaRPr>
        </a:p>
      </dgm:t>
    </dgm:pt>
    <dgm:pt modelId="{B4871560-FE07-46E1-9F7D-82377AA8D76D}" type="parTrans" cxnId="{ECCC1815-B390-49C7-93E9-D94394523EC1}">
      <dgm:prSet/>
      <dgm:spPr/>
      <dgm:t>
        <a:bodyPr/>
        <a:lstStyle/>
        <a:p>
          <a:endParaRPr lang="zh-TW" altLang="en-US">
            <a:latin typeface="標楷體" panose="03000509000000000000" pitchFamily="65" charset="-120"/>
            <a:ea typeface="標楷體" panose="03000509000000000000" pitchFamily="65" charset="-120"/>
          </a:endParaRPr>
        </a:p>
      </dgm:t>
    </dgm:pt>
    <dgm:pt modelId="{F28CE2BA-4FD1-49E7-B9A6-7687DACC62AB}" type="sibTrans" cxnId="{ECCC1815-B390-49C7-93E9-D94394523EC1}">
      <dgm:prSet/>
      <dgm:spPr/>
      <dgm:t>
        <a:bodyPr/>
        <a:lstStyle/>
        <a:p>
          <a:endParaRPr lang="zh-TW" altLang="en-US">
            <a:latin typeface="標楷體" panose="03000509000000000000" pitchFamily="65" charset="-120"/>
            <a:ea typeface="標楷體" panose="03000509000000000000" pitchFamily="65" charset="-120"/>
          </a:endParaRPr>
        </a:p>
      </dgm:t>
    </dgm:pt>
    <dgm:pt modelId="{82C8E915-8344-4959-9C05-B427DE45F9AD}">
      <dgm:prSet custT="1"/>
      <dgm:spPr/>
      <dgm:t>
        <a:bodyPr/>
        <a:lstStyle/>
        <a:p>
          <a:pPr rtl="0"/>
          <a:r>
            <a:rPr lang="zh-TW" altLang="en-US" sz="2000" b="1" dirty="0" smtClean="0">
              <a:latin typeface="標楷體" panose="03000509000000000000" pitchFamily="65" charset="-120"/>
              <a:ea typeface="標楷體" panose="03000509000000000000" pitchFamily="65" charset="-120"/>
            </a:rPr>
            <a:t>亂數表法</a:t>
          </a:r>
          <a:endParaRPr lang="zh-TW" altLang="en-US" sz="2000" dirty="0">
            <a:latin typeface="標楷體" panose="03000509000000000000" pitchFamily="65" charset="-120"/>
            <a:ea typeface="標楷體" panose="03000509000000000000" pitchFamily="65" charset="-120"/>
          </a:endParaRPr>
        </a:p>
      </dgm:t>
    </dgm:pt>
    <dgm:pt modelId="{472B93B4-A6B0-4CB0-949D-65BA261F4017}" type="parTrans" cxnId="{491BB932-FD8F-4FE7-9F7E-6F9048677284}">
      <dgm:prSet/>
      <dgm:spPr/>
      <dgm:t>
        <a:bodyPr/>
        <a:lstStyle/>
        <a:p>
          <a:endParaRPr lang="zh-TW" altLang="en-US">
            <a:latin typeface="標楷體" panose="03000509000000000000" pitchFamily="65" charset="-120"/>
            <a:ea typeface="標楷體" panose="03000509000000000000" pitchFamily="65" charset="-120"/>
          </a:endParaRPr>
        </a:p>
      </dgm:t>
    </dgm:pt>
    <dgm:pt modelId="{516C73C6-67F2-4466-8161-2458F5837DF4}" type="sibTrans" cxnId="{491BB932-FD8F-4FE7-9F7E-6F9048677284}">
      <dgm:prSet/>
      <dgm:spPr/>
      <dgm:t>
        <a:bodyPr/>
        <a:lstStyle/>
        <a:p>
          <a:endParaRPr lang="zh-TW" altLang="en-US">
            <a:latin typeface="標楷體" panose="03000509000000000000" pitchFamily="65" charset="-120"/>
            <a:ea typeface="標楷體" panose="03000509000000000000" pitchFamily="65" charset="-120"/>
          </a:endParaRPr>
        </a:p>
      </dgm:t>
    </dgm:pt>
    <dgm:pt modelId="{C8AE4AFB-E4EE-416A-B2F7-074A8C8706D4}">
      <dgm:prSet custT="1"/>
      <dgm:spPr/>
      <dgm:t>
        <a:bodyPr/>
        <a:lstStyle/>
        <a:p>
          <a:pPr rtl="0"/>
          <a:r>
            <a:rPr lang="zh-TW" altLang="en-US" sz="2000" b="1" dirty="0" smtClean="0">
              <a:latin typeface="標楷體" panose="03000509000000000000" pitchFamily="65" charset="-120"/>
              <a:ea typeface="標楷體" panose="03000509000000000000" pitchFamily="65" charset="-120"/>
            </a:rPr>
            <a:t>電腦隨機數字法</a:t>
          </a:r>
          <a:endParaRPr lang="zh-TW" altLang="en-US" sz="2000" dirty="0">
            <a:latin typeface="標楷體" panose="03000509000000000000" pitchFamily="65" charset="-120"/>
            <a:ea typeface="標楷體" panose="03000509000000000000" pitchFamily="65" charset="-120"/>
          </a:endParaRPr>
        </a:p>
      </dgm:t>
    </dgm:pt>
    <dgm:pt modelId="{EB338BE8-CEAF-4171-9B74-19CD87E85D71}" type="parTrans" cxnId="{6C4AEB65-D84A-4B5A-8F22-F87AAF1C3948}">
      <dgm:prSet/>
      <dgm:spPr/>
      <dgm:t>
        <a:bodyPr/>
        <a:lstStyle/>
        <a:p>
          <a:endParaRPr lang="zh-TW" altLang="en-US">
            <a:latin typeface="標楷體" panose="03000509000000000000" pitchFamily="65" charset="-120"/>
            <a:ea typeface="標楷體" panose="03000509000000000000" pitchFamily="65" charset="-120"/>
          </a:endParaRPr>
        </a:p>
      </dgm:t>
    </dgm:pt>
    <dgm:pt modelId="{68F3D9E9-4D75-4666-BD43-31DE2DDD42DD}" type="sibTrans" cxnId="{6C4AEB65-D84A-4B5A-8F22-F87AAF1C3948}">
      <dgm:prSet/>
      <dgm:spPr/>
      <dgm:t>
        <a:bodyPr/>
        <a:lstStyle/>
        <a:p>
          <a:endParaRPr lang="zh-TW" altLang="en-US">
            <a:latin typeface="標楷體" panose="03000509000000000000" pitchFamily="65" charset="-120"/>
            <a:ea typeface="標楷體" panose="03000509000000000000" pitchFamily="65" charset="-120"/>
          </a:endParaRPr>
        </a:p>
      </dgm:t>
    </dgm:pt>
    <dgm:pt modelId="{BB38EBD3-CE84-424C-8544-621C6C54E103}" type="pres">
      <dgm:prSet presAssocID="{E70F5E6C-C1AE-441F-9CAE-4CDB9889D806}" presName="composite" presStyleCnt="0">
        <dgm:presLayoutVars>
          <dgm:chMax val="1"/>
          <dgm:dir/>
          <dgm:resizeHandles val="exact"/>
        </dgm:presLayoutVars>
      </dgm:prSet>
      <dgm:spPr/>
      <dgm:t>
        <a:bodyPr/>
        <a:lstStyle/>
        <a:p>
          <a:endParaRPr lang="zh-TW" altLang="en-US"/>
        </a:p>
      </dgm:t>
    </dgm:pt>
    <dgm:pt modelId="{12B5DB65-9E89-4444-A077-0761B0E6A69B}" type="pres">
      <dgm:prSet presAssocID="{E70F5E6C-C1AE-441F-9CAE-4CDB9889D806}" presName="radial" presStyleCnt="0">
        <dgm:presLayoutVars>
          <dgm:animLvl val="ctr"/>
        </dgm:presLayoutVars>
      </dgm:prSet>
      <dgm:spPr/>
    </dgm:pt>
    <dgm:pt modelId="{5DF7FF9F-49C6-4D87-A3D6-A734DE43275A}" type="pres">
      <dgm:prSet presAssocID="{AEFDBA89-B93D-42E2-BCA4-A7E3000B6EEA}" presName="centerShape" presStyleLbl="vennNode1" presStyleIdx="0" presStyleCnt="4"/>
      <dgm:spPr/>
      <dgm:t>
        <a:bodyPr/>
        <a:lstStyle/>
        <a:p>
          <a:endParaRPr lang="zh-TW" altLang="en-US"/>
        </a:p>
      </dgm:t>
    </dgm:pt>
    <dgm:pt modelId="{7A1062FF-3E3D-48D3-8E82-A52D50CBC4A8}" type="pres">
      <dgm:prSet presAssocID="{8183759F-537D-4CCF-B2B3-F542F8601373}" presName="node" presStyleLbl="vennNode1" presStyleIdx="1" presStyleCnt="4" custScaleX="152963" custScaleY="147291">
        <dgm:presLayoutVars>
          <dgm:bulletEnabled val="1"/>
        </dgm:presLayoutVars>
      </dgm:prSet>
      <dgm:spPr/>
      <dgm:t>
        <a:bodyPr/>
        <a:lstStyle/>
        <a:p>
          <a:endParaRPr lang="zh-TW" altLang="en-US"/>
        </a:p>
      </dgm:t>
    </dgm:pt>
    <dgm:pt modelId="{5728FCD6-9B86-40E3-B98B-2EA07FB250BC}" type="pres">
      <dgm:prSet presAssocID="{82C8E915-8344-4959-9C05-B427DE45F9AD}" presName="node" presStyleLbl="vennNode1" presStyleIdx="2" presStyleCnt="4" custScaleX="139106" custScaleY="143307">
        <dgm:presLayoutVars>
          <dgm:bulletEnabled val="1"/>
        </dgm:presLayoutVars>
      </dgm:prSet>
      <dgm:spPr/>
      <dgm:t>
        <a:bodyPr/>
        <a:lstStyle/>
        <a:p>
          <a:endParaRPr lang="zh-TW" altLang="en-US"/>
        </a:p>
      </dgm:t>
    </dgm:pt>
    <dgm:pt modelId="{5DF890FC-C2F4-44D9-AEB0-82691E7A3D43}" type="pres">
      <dgm:prSet presAssocID="{C8AE4AFB-E4EE-416A-B2F7-074A8C8706D4}" presName="node" presStyleLbl="vennNode1" presStyleIdx="3" presStyleCnt="4" custScaleX="142771" custScaleY="146961">
        <dgm:presLayoutVars>
          <dgm:bulletEnabled val="1"/>
        </dgm:presLayoutVars>
      </dgm:prSet>
      <dgm:spPr/>
      <dgm:t>
        <a:bodyPr/>
        <a:lstStyle/>
        <a:p>
          <a:endParaRPr lang="zh-TW" altLang="en-US"/>
        </a:p>
      </dgm:t>
    </dgm:pt>
  </dgm:ptLst>
  <dgm:cxnLst>
    <dgm:cxn modelId="{6E03B091-DF6A-4D40-8F4E-8D3217C63197}" type="presOf" srcId="{E70F5E6C-C1AE-441F-9CAE-4CDB9889D806}" destId="{BB38EBD3-CE84-424C-8544-621C6C54E103}" srcOrd="0" destOrd="0" presId="urn:microsoft.com/office/officeart/2005/8/layout/radial3"/>
    <dgm:cxn modelId="{ECCC1815-B390-49C7-93E9-D94394523EC1}" srcId="{AEFDBA89-B93D-42E2-BCA4-A7E3000B6EEA}" destId="{8183759F-537D-4CCF-B2B3-F542F8601373}" srcOrd="0" destOrd="0" parTransId="{B4871560-FE07-46E1-9F7D-82377AA8D76D}" sibTransId="{F28CE2BA-4FD1-49E7-B9A6-7687DACC62AB}"/>
    <dgm:cxn modelId="{6C4AEB65-D84A-4B5A-8F22-F87AAF1C3948}" srcId="{AEFDBA89-B93D-42E2-BCA4-A7E3000B6EEA}" destId="{C8AE4AFB-E4EE-416A-B2F7-074A8C8706D4}" srcOrd="2" destOrd="0" parTransId="{EB338BE8-CEAF-4171-9B74-19CD87E85D71}" sibTransId="{68F3D9E9-4D75-4666-BD43-31DE2DDD42DD}"/>
    <dgm:cxn modelId="{8A623BA9-7727-44D5-B63D-5C9115DC802D}" type="presOf" srcId="{C8AE4AFB-E4EE-416A-B2F7-074A8C8706D4}" destId="{5DF890FC-C2F4-44D9-AEB0-82691E7A3D43}" srcOrd="0" destOrd="0" presId="urn:microsoft.com/office/officeart/2005/8/layout/radial3"/>
    <dgm:cxn modelId="{491BB932-FD8F-4FE7-9F7E-6F9048677284}" srcId="{AEFDBA89-B93D-42E2-BCA4-A7E3000B6EEA}" destId="{82C8E915-8344-4959-9C05-B427DE45F9AD}" srcOrd="1" destOrd="0" parTransId="{472B93B4-A6B0-4CB0-949D-65BA261F4017}" sibTransId="{516C73C6-67F2-4466-8161-2458F5837DF4}"/>
    <dgm:cxn modelId="{530D3EA5-AD02-4C01-A685-951398D88EDA}" type="presOf" srcId="{AEFDBA89-B93D-42E2-BCA4-A7E3000B6EEA}" destId="{5DF7FF9F-49C6-4D87-A3D6-A734DE43275A}" srcOrd="0" destOrd="0" presId="urn:microsoft.com/office/officeart/2005/8/layout/radial3"/>
    <dgm:cxn modelId="{49352656-E616-4F31-98EA-BB5930455A0C}" srcId="{E70F5E6C-C1AE-441F-9CAE-4CDB9889D806}" destId="{AEFDBA89-B93D-42E2-BCA4-A7E3000B6EEA}" srcOrd="0" destOrd="0" parTransId="{53BB62EF-3B67-421F-B647-B28720DA6447}" sibTransId="{525A9CC6-55B3-457D-A686-93C1B53CD21F}"/>
    <dgm:cxn modelId="{BF038182-304F-4F0F-B861-AEAD93CDCBCB}" type="presOf" srcId="{82C8E915-8344-4959-9C05-B427DE45F9AD}" destId="{5728FCD6-9B86-40E3-B98B-2EA07FB250BC}" srcOrd="0" destOrd="0" presId="urn:microsoft.com/office/officeart/2005/8/layout/radial3"/>
    <dgm:cxn modelId="{5548DADB-F494-4165-9071-5527924485DC}" type="presOf" srcId="{8183759F-537D-4CCF-B2B3-F542F8601373}" destId="{7A1062FF-3E3D-48D3-8E82-A52D50CBC4A8}" srcOrd="0" destOrd="0" presId="urn:microsoft.com/office/officeart/2005/8/layout/radial3"/>
    <dgm:cxn modelId="{53271749-FA8B-44C8-9E15-05131DEF41F9}" type="presParOf" srcId="{BB38EBD3-CE84-424C-8544-621C6C54E103}" destId="{12B5DB65-9E89-4444-A077-0761B0E6A69B}" srcOrd="0" destOrd="0" presId="urn:microsoft.com/office/officeart/2005/8/layout/radial3"/>
    <dgm:cxn modelId="{EBE8CDF7-3BB2-4B85-AFB9-194985EA4D6A}" type="presParOf" srcId="{12B5DB65-9E89-4444-A077-0761B0E6A69B}" destId="{5DF7FF9F-49C6-4D87-A3D6-A734DE43275A}" srcOrd="0" destOrd="0" presId="urn:microsoft.com/office/officeart/2005/8/layout/radial3"/>
    <dgm:cxn modelId="{648E0EBE-FC2A-41F5-B15C-9BA758951AA5}" type="presParOf" srcId="{12B5DB65-9E89-4444-A077-0761B0E6A69B}" destId="{7A1062FF-3E3D-48D3-8E82-A52D50CBC4A8}" srcOrd="1" destOrd="0" presId="urn:microsoft.com/office/officeart/2005/8/layout/radial3"/>
    <dgm:cxn modelId="{D4AC2221-2600-44E8-8A42-8341BC27D951}" type="presParOf" srcId="{12B5DB65-9E89-4444-A077-0761B0E6A69B}" destId="{5728FCD6-9B86-40E3-B98B-2EA07FB250BC}" srcOrd="2" destOrd="0" presId="urn:microsoft.com/office/officeart/2005/8/layout/radial3"/>
    <dgm:cxn modelId="{27EC0EDF-86D0-4A03-9616-F453CB9CA586}" type="presParOf" srcId="{12B5DB65-9E89-4444-A077-0761B0E6A69B}" destId="{5DF890FC-C2F4-44D9-AEB0-82691E7A3D43}" srcOrd="3"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F7FF9F-49C6-4D87-A3D6-A734DE43275A}">
      <dsp:nvSpPr>
        <dsp:cNvPr id="0" name=""/>
        <dsp:cNvSpPr/>
      </dsp:nvSpPr>
      <dsp:spPr>
        <a:xfrm>
          <a:off x="953063" y="1365046"/>
          <a:ext cx="2861424" cy="2861424"/>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zh-TW" altLang="en-US" sz="2400" b="1" kern="1200" dirty="0" smtClean="0">
              <a:latin typeface="標楷體" panose="03000509000000000000" pitchFamily="65" charset="-120"/>
              <a:ea typeface="標楷體" panose="03000509000000000000" pitchFamily="65" charset="-120"/>
            </a:rPr>
            <a:t>達到隨機的效果的方式有三個：</a:t>
          </a:r>
          <a:endParaRPr lang="zh-TW" altLang="en-US" sz="2400" kern="1200" dirty="0">
            <a:latin typeface="標楷體" panose="03000509000000000000" pitchFamily="65" charset="-120"/>
            <a:ea typeface="標楷體" panose="03000509000000000000" pitchFamily="65" charset="-120"/>
          </a:endParaRPr>
        </a:p>
      </dsp:txBody>
      <dsp:txXfrm>
        <a:off x="1372109" y="1784092"/>
        <a:ext cx="2023332" cy="2023332"/>
      </dsp:txXfrm>
    </dsp:sp>
    <dsp:sp modelId="{7A1062FF-3E3D-48D3-8E82-A52D50CBC4A8}">
      <dsp:nvSpPr>
        <dsp:cNvPr id="0" name=""/>
        <dsp:cNvSpPr/>
      </dsp:nvSpPr>
      <dsp:spPr>
        <a:xfrm>
          <a:off x="1289545" y="-119520"/>
          <a:ext cx="2188460" cy="2107310"/>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zh-TW" altLang="en-US" sz="2400" b="1" kern="1200" dirty="0" smtClean="0">
              <a:latin typeface="標楷體" panose="03000509000000000000" pitchFamily="65" charset="-120"/>
              <a:ea typeface="標楷體" panose="03000509000000000000" pitchFamily="65" charset="-120"/>
            </a:rPr>
            <a:t>抽籤法</a:t>
          </a:r>
          <a:endParaRPr lang="zh-TW" altLang="en-US" sz="2400" kern="1200" dirty="0">
            <a:latin typeface="標楷體" panose="03000509000000000000" pitchFamily="65" charset="-120"/>
            <a:ea typeface="標楷體" panose="03000509000000000000" pitchFamily="65" charset="-120"/>
          </a:endParaRPr>
        </a:p>
      </dsp:txBody>
      <dsp:txXfrm>
        <a:off x="1610038" y="189088"/>
        <a:ext cx="1547474" cy="1490094"/>
      </dsp:txXfrm>
    </dsp:sp>
    <dsp:sp modelId="{5728FCD6-9B86-40E3-B98B-2EA07FB250BC}">
      <dsp:nvSpPr>
        <dsp:cNvPr id="0" name=""/>
        <dsp:cNvSpPr/>
      </dsp:nvSpPr>
      <dsp:spPr>
        <a:xfrm>
          <a:off x="3000885" y="2701414"/>
          <a:ext cx="1990206" cy="2050310"/>
        </a:xfrm>
        <a:prstGeom prst="ellipse">
          <a:avLst/>
        </a:prstGeom>
        <a:solidFill>
          <a:schemeClr val="accent4">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rtl="0">
            <a:lnSpc>
              <a:spcPct val="90000"/>
            </a:lnSpc>
            <a:spcBef>
              <a:spcPct val="0"/>
            </a:spcBef>
            <a:spcAft>
              <a:spcPct val="35000"/>
            </a:spcAft>
          </a:pPr>
          <a:r>
            <a:rPr lang="zh-TW" altLang="en-US" sz="2000" b="1" kern="1200" dirty="0" smtClean="0">
              <a:latin typeface="標楷體" panose="03000509000000000000" pitchFamily="65" charset="-120"/>
              <a:ea typeface="標楷體" panose="03000509000000000000" pitchFamily="65" charset="-120"/>
            </a:rPr>
            <a:t>亂數表法</a:t>
          </a:r>
          <a:endParaRPr lang="zh-TW" altLang="en-US" sz="2000" kern="1200" dirty="0">
            <a:latin typeface="標楷體" panose="03000509000000000000" pitchFamily="65" charset="-120"/>
            <a:ea typeface="標楷體" panose="03000509000000000000" pitchFamily="65" charset="-120"/>
          </a:endParaRPr>
        </a:p>
      </dsp:txBody>
      <dsp:txXfrm>
        <a:off x="3292344" y="3001675"/>
        <a:ext cx="1407288" cy="1449788"/>
      </dsp:txXfrm>
    </dsp:sp>
    <dsp:sp modelId="{5DF890FC-C2F4-44D9-AEB0-82691E7A3D43}">
      <dsp:nvSpPr>
        <dsp:cNvPr id="0" name=""/>
        <dsp:cNvSpPr/>
      </dsp:nvSpPr>
      <dsp:spPr>
        <a:xfrm>
          <a:off x="-249759" y="2675275"/>
          <a:ext cx="2042641" cy="2102588"/>
        </a:xfrm>
        <a:prstGeom prst="ellipse">
          <a:avLst/>
        </a:prstGeom>
        <a:solidFill>
          <a:schemeClr val="accent5">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rtl="0">
            <a:lnSpc>
              <a:spcPct val="90000"/>
            </a:lnSpc>
            <a:spcBef>
              <a:spcPct val="0"/>
            </a:spcBef>
            <a:spcAft>
              <a:spcPct val="35000"/>
            </a:spcAft>
          </a:pPr>
          <a:r>
            <a:rPr lang="zh-TW" altLang="en-US" sz="2000" b="1" kern="1200" dirty="0" smtClean="0">
              <a:latin typeface="標楷體" panose="03000509000000000000" pitchFamily="65" charset="-120"/>
              <a:ea typeface="標楷體" panose="03000509000000000000" pitchFamily="65" charset="-120"/>
            </a:rPr>
            <a:t>電腦隨機數字法</a:t>
          </a:r>
          <a:endParaRPr lang="zh-TW" altLang="en-US" sz="2000" kern="1200" dirty="0">
            <a:latin typeface="標楷體" panose="03000509000000000000" pitchFamily="65" charset="-120"/>
            <a:ea typeface="標楷體" panose="03000509000000000000" pitchFamily="65" charset="-120"/>
          </a:endParaRPr>
        </a:p>
      </dsp:txBody>
      <dsp:txXfrm>
        <a:off x="49379" y="2983192"/>
        <a:ext cx="1444365" cy="1486754"/>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784550-B5D0-40A0-8EEA-54FC4F05F505}" type="datetimeFigureOut">
              <a:rPr lang="zh-TW" altLang="en-US" smtClean="0"/>
              <a:t>2018/7/30</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9FAA63-CE23-426A-A9B5-AABBE86762E9}" type="slidenum">
              <a:rPr lang="zh-TW" altLang="en-US" smtClean="0"/>
              <a:t>‹#›</a:t>
            </a:fld>
            <a:endParaRPr lang="zh-TW" altLang="en-US"/>
          </a:p>
        </p:txBody>
      </p:sp>
    </p:spTree>
    <p:extLst>
      <p:ext uri="{BB962C8B-B14F-4D97-AF65-F5344CB8AC3E}">
        <p14:creationId xmlns:p14="http://schemas.microsoft.com/office/powerpoint/2010/main" val="225501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dirty="0" smtClean="0"/>
              <a:t>想研究的問題是具有侵入性的。</a:t>
            </a:r>
            <a:endParaRPr lang="en-US" altLang="zh-TW"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例如，想了解一個人是否患有疾病，若我們要進一步檢查，大多會選擇抽血，以作進一步的生化檢驗，抽血不需將所有血液抽光來作檢查，只需抽</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rPr>
              <a:t>10~20cc</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即可。</a:t>
            </a:r>
          </a:p>
          <a:p>
            <a:endParaRPr lang="en-US" altLang="zh-TW" dirty="0" smtClean="0"/>
          </a:p>
          <a:p>
            <a:r>
              <a:rPr lang="zh-TW" altLang="en-US" dirty="0" smtClean="0"/>
              <a:t>資源是有限的。</a:t>
            </a:r>
            <a:endParaRPr lang="en-US" altLang="zh-TW" dirty="0" smtClean="0"/>
          </a:p>
          <a:p>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例如一家公司新出產一種產品，老闆想要了解消費者對此產品的接受度，但是給你很少的經費及很短的時間，這時最簡要的方法，即是利用抽取部份的消費，以了解其接受程度。</a:t>
            </a:r>
          </a:p>
          <a:p>
            <a:endParaRPr lang="en-US" altLang="zh-TW" dirty="0" smtClean="0"/>
          </a:p>
          <a:p>
            <a:pPr marL="0" lvl="1" indent="0">
              <a:spcBef>
                <a:spcPts val="800"/>
              </a:spcBef>
              <a:buFont typeface="Arial" pitchFamily="34"/>
              <a:buNone/>
            </a:pPr>
            <a:r>
              <a:rPr lang="zh-TW" altLang="en-US" sz="3200" dirty="0" smtClean="0">
                <a:solidFill>
                  <a:srgbClr val="0000FF"/>
                </a:solidFill>
                <a:latin typeface="標楷體" pitchFamily="65"/>
                <a:ea typeface="標楷體" pitchFamily="65"/>
                <a:cs typeface="標楷體" pitchFamily="65"/>
              </a:rPr>
              <a:t>母體很難全部觀察。</a:t>
            </a:r>
            <a:endParaRPr lang="en-US" altLang="zh-TW" sz="3200" dirty="0" smtClean="0">
              <a:solidFill>
                <a:srgbClr val="0000FF"/>
              </a:solidFill>
              <a:latin typeface="標楷體" pitchFamily="65"/>
              <a:ea typeface="標楷體" pitchFamily="65"/>
              <a:cs typeface="標楷體" pitchFamily="65"/>
            </a:endParaRPr>
          </a:p>
          <a:p>
            <a:pPr marL="0" lvl="1" indent="0">
              <a:spcBef>
                <a:spcPts val="800"/>
              </a:spcBef>
              <a:buFont typeface="Arial" pitchFamily="34"/>
              <a:buNone/>
            </a:pP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想要對一個人作完全的了解，這是不太可能的，所以我們只能從其外表、性格、</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等作部分了解。</a:t>
            </a:r>
          </a:p>
          <a:p>
            <a:pPr marL="342900" lvl="1" indent="-342900">
              <a:spcBef>
                <a:spcPts val="800"/>
              </a:spcBef>
              <a:buFont typeface="Arial" pitchFamily="34"/>
              <a:buChar char="•"/>
            </a:pPr>
            <a:endParaRPr lang="en-US" altLang="zh-TW" sz="3200" dirty="0" smtClean="0">
              <a:solidFill>
                <a:srgbClr val="0000FF"/>
              </a:solidFill>
              <a:latin typeface="標楷體" pitchFamily="65"/>
              <a:ea typeface="標楷體" pitchFamily="65"/>
              <a:cs typeface="標楷體" pitchFamily="65"/>
            </a:endParaRPr>
          </a:p>
          <a:p>
            <a:pPr marL="0" lvl="1" indent="0">
              <a:spcBef>
                <a:spcPts val="800"/>
              </a:spcBef>
              <a:buFont typeface="Arial" pitchFamily="34"/>
              <a:buNone/>
            </a:pPr>
            <a:r>
              <a:rPr lang="zh-TW" altLang="en-US" sz="3200" dirty="0" smtClean="0">
                <a:solidFill>
                  <a:srgbClr val="0000FF"/>
                </a:solidFill>
                <a:latin typeface="標楷體" pitchFamily="65"/>
                <a:ea typeface="標楷體" pitchFamily="65"/>
                <a:cs typeface="標楷體" pitchFamily="65"/>
              </a:rPr>
              <a:t>樣本資料量比母體小。</a:t>
            </a:r>
            <a:endParaRPr lang="en-US" altLang="zh-TW" sz="3200" dirty="0" smtClean="0">
              <a:solidFill>
                <a:srgbClr val="0000FF"/>
              </a:solidFill>
              <a:latin typeface="標楷體" pitchFamily="65"/>
              <a:ea typeface="標楷體" pitchFamily="65"/>
              <a:cs typeface="標楷體" pitchFamily="65"/>
            </a:endParaRPr>
          </a:p>
          <a:p>
            <a:pPr marL="0" lvl="1" indent="0">
              <a:spcBef>
                <a:spcPts val="800"/>
              </a:spcBef>
              <a:buFont typeface="Arial" pitchFamily="34"/>
              <a:buNone/>
            </a:pP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因為資料的整理是一個很繁雜的事情，很容易造成人為錯誤，若能選擇較小的樣本，作一精確的分析，其實亦可以獲得與普查接近的結果，並可節省相當大的成本。</a:t>
            </a:r>
          </a:p>
          <a:p>
            <a:endParaRPr lang="zh-TW" altLang="en-US" dirty="0"/>
          </a:p>
        </p:txBody>
      </p:sp>
      <p:sp>
        <p:nvSpPr>
          <p:cNvPr id="4" name="投影片編號版面配置區 3"/>
          <p:cNvSpPr>
            <a:spLocks noGrp="1"/>
          </p:cNvSpPr>
          <p:nvPr>
            <p:ph type="sldNum" sz="quarter" idx="10"/>
          </p:nvPr>
        </p:nvSpPr>
        <p:spPr/>
        <p:txBody>
          <a:bodyPr/>
          <a:lstStyle/>
          <a:p>
            <a:fld id="{409FAA63-CE23-426A-A9B5-AABBE86762E9}" type="slidenum">
              <a:rPr lang="zh-TW" altLang="en-US" smtClean="0"/>
              <a:t>2</a:t>
            </a:fld>
            <a:endParaRPr lang="zh-TW" altLang="en-US"/>
          </a:p>
        </p:txBody>
      </p:sp>
    </p:spTree>
    <p:extLst>
      <p:ext uri="{BB962C8B-B14F-4D97-AF65-F5344CB8AC3E}">
        <p14:creationId xmlns:p14="http://schemas.microsoft.com/office/powerpoint/2010/main" val="3709226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409FAA63-CE23-426A-A9B5-AABBE86762E9}" type="slidenum">
              <a:rPr lang="zh-TW" altLang="en-US" smtClean="0"/>
              <a:t>19</a:t>
            </a:fld>
            <a:endParaRPr lang="zh-TW" altLang="en-US"/>
          </a:p>
        </p:txBody>
      </p:sp>
    </p:spTree>
    <p:extLst>
      <p:ext uri="{BB962C8B-B14F-4D97-AF65-F5344CB8AC3E}">
        <p14:creationId xmlns:p14="http://schemas.microsoft.com/office/powerpoint/2010/main" val="2710921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DAED3D92-ED88-4A15-B001-70BBAC800548}" type="datetime1">
              <a:rPr lang="en-US"/>
              <a:pPr lvl="0"/>
              <a:t>7/30/2018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F9F4978C-0251-42FA-94A9-52168A085C55}" type="slidenum">
              <a:t>‹#›</a:t>
            </a:fld>
            <a:endParaRPr lang="en-US"/>
          </a:p>
        </p:txBody>
      </p:sp>
    </p:spTree>
    <p:extLst>
      <p:ext uri="{BB962C8B-B14F-4D97-AF65-F5344CB8AC3E}">
        <p14:creationId xmlns:p14="http://schemas.microsoft.com/office/powerpoint/2010/main" val="224028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B19A89C8-42A2-4B72-A39B-4EE61D01B724}" type="datetime1">
              <a:rPr lang="en-US"/>
              <a:pPr lvl="0"/>
              <a:t>7/30/2018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D92C6934-2ACE-4C1C-884F-58B33CBE1DBD}" type="slidenum">
              <a:t>‹#›</a:t>
            </a:fld>
            <a:endParaRPr lang="en-US"/>
          </a:p>
        </p:txBody>
      </p:sp>
    </p:spTree>
    <p:extLst>
      <p:ext uri="{BB962C8B-B14F-4D97-AF65-F5344CB8AC3E}">
        <p14:creationId xmlns:p14="http://schemas.microsoft.com/office/powerpoint/2010/main" val="16069975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3E3070E6-0B89-4249-8D6C-1819BF37B3E7}" type="datetime1">
              <a:rPr lang="en-US"/>
              <a:pPr lvl="0"/>
              <a:t>7/30/2018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357F9606-8476-484A-A9DB-2DE7CC681E47}" type="slidenum">
              <a:t>‹#›</a:t>
            </a:fld>
            <a:endParaRPr lang="en-US"/>
          </a:p>
        </p:txBody>
      </p:sp>
    </p:spTree>
    <p:extLst>
      <p:ext uri="{BB962C8B-B14F-4D97-AF65-F5344CB8AC3E}">
        <p14:creationId xmlns:p14="http://schemas.microsoft.com/office/powerpoint/2010/main" val="3045660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E3792358-BB0C-425E-A0A5-FFC99BBF531B}" type="datetime1">
              <a:rPr lang="en-US"/>
              <a:pPr lvl="0"/>
              <a:t>7/30/2018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71CEC1AD-33DF-4D07-ADA6-E151C76857F8}" type="slidenum">
              <a:t>‹#›</a:t>
            </a:fld>
            <a:endParaRPr lang="en-US"/>
          </a:p>
        </p:txBody>
      </p:sp>
    </p:spTree>
    <p:extLst>
      <p:ext uri="{BB962C8B-B14F-4D97-AF65-F5344CB8AC3E}">
        <p14:creationId xmlns:p14="http://schemas.microsoft.com/office/powerpoint/2010/main" val="1189374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73702EEB-C829-4B4D-BCBA-249704790EB5}" type="datetime1">
              <a:rPr lang="en-US"/>
              <a:pPr lvl="0"/>
              <a:t>7/30/2018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BE447B91-D0F9-46A6-9889-935C7822E293}" type="slidenum">
              <a:t>‹#›</a:t>
            </a:fld>
            <a:endParaRPr lang="en-US"/>
          </a:p>
        </p:txBody>
      </p:sp>
    </p:spTree>
    <p:extLst>
      <p:ext uri="{BB962C8B-B14F-4D97-AF65-F5344CB8AC3E}">
        <p14:creationId xmlns:p14="http://schemas.microsoft.com/office/powerpoint/2010/main" val="3724202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BD7731F5-DF97-420B-AB1E-0E02CE261D38}" type="datetime1">
              <a:rPr lang="en-US"/>
              <a:pPr lvl="0"/>
              <a:t>7/30/2018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D44B0089-0C55-4706-BA40-930B7FB19E3B}" type="slidenum">
              <a:t>‹#›</a:t>
            </a:fld>
            <a:endParaRPr lang="en-US"/>
          </a:p>
        </p:txBody>
      </p:sp>
    </p:spTree>
    <p:extLst>
      <p:ext uri="{BB962C8B-B14F-4D97-AF65-F5344CB8AC3E}">
        <p14:creationId xmlns:p14="http://schemas.microsoft.com/office/powerpoint/2010/main" val="4043094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F8498E9C-DF83-47AC-9BDA-C431212238F3}" type="datetime1">
              <a:rPr lang="en-US"/>
              <a:pPr lvl="0"/>
              <a:t>7/30/2018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025158AD-ECED-478B-A6CE-F319C94CA75B}" type="slidenum">
              <a:t>‹#›</a:t>
            </a:fld>
            <a:endParaRPr lang="en-US"/>
          </a:p>
        </p:txBody>
      </p:sp>
    </p:spTree>
    <p:extLst>
      <p:ext uri="{BB962C8B-B14F-4D97-AF65-F5344CB8AC3E}">
        <p14:creationId xmlns:p14="http://schemas.microsoft.com/office/powerpoint/2010/main" val="357505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3C8E9D5C-EC6A-42A1-B466-A9F7E75B88F7}" type="datetime1">
              <a:rPr lang="en-US"/>
              <a:pPr lvl="0"/>
              <a:t>7/30/2018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023289E8-A1E5-4C46-AC0A-0D9C00C52D9C}" type="slidenum">
              <a:t>‹#›</a:t>
            </a:fld>
            <a:endParaRPr lang="en-US"/>
          </a:p>
        </p:txBody>
      </p:sp>
    </p:spTree>
    <p:extLst>
      <p:ext uri="{BB962C8B-B14F-4D97-AF65-F5344CB8AC3E}">
        <p14:creationId xmlns:p14="http://schemas.microsoft.com/office/powerpoint/2010/main" val="21169019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C4A9C947-7299-4F77-9B9A-CE2A3F750001}" type="datetime1">
              <a:rPr lang="en-US"/>
              <a:pPr lvl="0"/>
              <a:t>7/30/2018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003D7372-F3E8-48F1-A210-95B832E4ED9A}" type="slidenum">
              <a:t>‹#›</a:t>
            </a:fld>
            <a:endParaRPr lang="en-US"/>
          </a:p>
        </p:txBody>
      </p:sp>
    </p:spTree>
    <p:extLst>
      <p:ext uri="{BB962C8B-B14F-4D97-AF65-F5344CB8AC3E}">
        <p14:creationId xmlns:p14="http://schemas.microsoft.com/office/powerpoint/2010/main" val="19816583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D4DB2CD0-ACFF-46FE-A788-E6826CF0FFE4}" type="datetime1">
              <a:rPr lang="en-US"/>
              <a:pPr lvl="0"/>
              <a:t>7/30/2018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D7946C0B-0C8D-451E-AA07-088395EA865A}" type="slidenum">
              <a:t>‹#›</a:t>
            </a:fld>
            <a:endParaRPr lang="en-US"/>
          </a:p>
        </p:txBody>
      </p:sp>
    </p:spTree>
    <p:extLst>
      <p:ext uri="{BB962C8B-B14F-4D97-AF65-F5344CB8AC3E}">
        <p14:creationId xmlns:p14="http://schemas.microsoft.com/office/powerpoint/2010/main" val="4244768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D8CCC8F2-888B-45D3-BA6B-0EF4C0A5FE4C}" type="datetime1">
              <a:rPr lang="en-US"/>
              <a:pPr lvl="0"/>
              <a:t>7/30/2018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73F87714-A530-4D3E-90EE-3038BBB08207}" type="slidenum">
              <a:t>‹#›</a:t>
            </a:fld>
            <a:endParaRPr lang="en-US"/>
          </a:p>
        </p:txBody>
      </p:sp>
    </p:spTree>
    <p:extLst>
      <p:ext uri="{BB962C8B-B14F-4D97-AF65-F5344CB8AC3E}">
        <p14:creationId xmlns:p14="http://schemas.microsoft.com/office/powerpoint/2010/main" val="2979845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F83AD70E-2DA0-4404-807D-140241377242}" type="slidenum">
              <a:t>‹#›</a:t>
            </a:fld>
            <a:endParaRPr lang="en-US"/>
          </a:p>
        </p:txBody>
      </p:sp>
      <p:pic>
        <p:nvPicPr>
          <p:cNvPr id="7" name="Picture 2" descr="C:\Users\BPC\Downloads\教育部logo991006-1.png"/>
          <p:cNvPicPr>
            <a:picLocks noChangeAspect="1"/>
          </p:cNvPicPr>
          <p:nvPr/>
        </p:nvPicPr>
        <p:blipFill>
          <a:blip r:embed="rId13"/>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p:cNvPicPr>
            <a:picLocks noChangeAspect="1"/>
          </p:cNvPicPr>
          <p:nvPr/>
        </p:nvPicPr>
        <p:blipFill>
          <a:blip r:embed="rId14"/>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抽樣設</a:t>
            </a:r>
            <a:r>
              <a:rPr lang="zh-TW" altLang="en-US" dirty="0"/>
              <a:t>計</a:t>
            </a:r>
            <a:r>
              <a:rPr lang="en-US" altLang="zh-TW" dirty="0" smtClean="0"/>
              <a:t>-</a:t>
            </a:r>
            <a:br>
              <a:rPr lang="en-US" altLang="zh-TW" dirty="0" smtClean="0"/>
            </a:br>
            <a:r>
              <a:rPr lang="zh-TW" altLang="en-US" dirty="0" smtClean="0"/>
              <a:t>抽樣與樣本</a:t>
            </a:r>
            <a:r>
              <a:rPr lang="zh-TW" altLang="en-US" dirty="0"/>
              <a:t>數</a:t>
            </a:r>
          </a:p>
        </p:txBody>
      </p:sp>
      <p:sp>
        <p:nvSpPr>
          <p:cNvPr id="3" name="副標題 2"/>
          <p:cNvSpPr>
            <a:spLocks noGrp="1"/>
          </p:cNvSpPr>
          <p:nvPr>
            <p:ph type="subTitle" idx="1"/>
          </p:nvPr>
        </p:nvSpPr>
        <p:spPr/>
        <p:txBody>
          <a:bodyPr/>
          <a:lstStyle/>
          <a:p>
            <a:r>
              <a:rPr lang="zh-TW" altLang="en-US" dirty="0" smtClean="0"/>
              <a:t>授課教師：葉劭緯</a:t>
            </a:r>
            <a:endParaRPr lang="zh-TW" altLang="en-US" dirty="0"/>
          </a:p>
        </p:txBody>
      </p:sp>
    </p:spTree>
    <p:extLst>
      <p:ext uri="{BB962C8B-B14F-4D97-AF65-F5344CB8AC3E}">
        <p14:creationId xmlns:p14="http://schemas.microsoft.com/office/powerpoint/2010/main" val="379053299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非抽樣誤差</a:t>
            </a:r>
          </a:p>
        </p:txBody>
      </p:sp>
      <p:sp>
        <p:nvSpPr>
          <p:cNvPr id="3" name="內容版面配置區 2"/>
          <p:cNvSpPr>
            <a:spLocks noGrp="1"/>
          </p:cNvSpPr>
          <p:nvPr>
            <p:ph idx="1"/>
          </p:nvPr>
        </p:nvSpPr>
        <p:spPr/>
        <p:txBody>
          <a:bodyPr/>
          <a:lstStyle/>
          <a:p>
            <a:r>
              <a:rPr lang="zh-TW" altLang="en-US" dirty="0"/>
              <a:t>非抽樣誤差是基於抽樣之外的許多其他原因而產生的誤差，從理論上看，</a:t>
            </a:r>
            <a:r>
              <a:rPr lang="zh-TW" altLang="en-US" dirty="0">
                <a:solidFill>
                  <a:srgbClr val="FF0000"/>
                </a:solidFill>
              </a:rPr>
              <a:t>概念性錯誤</a:t>
            </a:r>
            <a:r>
              <a:rPr lang="zh-TW" altLang="en-US" dirty="0"/>
              <a:t>、</a:t>
            </a:r>
            <a:r>
              <a:rPr lang="zh-TW" altLang="en-US" dirty="0">
                <a:solidFill>
                  <a:srgbClr val="FF0000"/>
                </a:solidFill>
              </a:rPr>
              <a:t>邏輯性錯誤</a:t>
            </a:r>
            <a:r>
              <a:rPr lang="zh-TW" altLang="en-US" dirty="0" smtClean="0"/>
              <a:t>、</a:t>
            </a:r>
            <a:r>
              <a:rPr lang="zh-TW" altLang="en-US" dirty="0" smtClean="0">
                <a:solidFill>
                  <a:srgbClr val="FF0000"/>
                </a:solidFill>
              </a:rPr>
              <a:t>資料整理的錯誤</a:t>
            </a:r>
            <a:r>
              <a:rPr lang="zh-TW" altLang="en-US" dirty="0" smtClean="0"/>
              <a:t>、</a:t>
            </a:r>
            <a:r>
              <a:rPr lang="zh-TW" altLang="en-US" dirty="0" smtClean="0">
                <a:solidFill>
                  <a:srgbClr val="FF0000"/>
                </a:solidFill>
              </a:rPr>
              <a:t>對</a:t>
            </a:r>
            <a:r>
              <a:rPr lang="zh-TW" altLang="en-US" dirty="0">
                <a:solidFill>
                  <a:srgbClr val="FF0000"/>
                </a:solidFill>
              </a:rPr>
              <a:t>回答的錯誤解釋</a:t>
            </a:r>
            <a:r>
              <a:rPr lang="zh-TW" altLang="en-US" dirty="0"/>
              <a:t>等都可導致此誤差的出現，故非抽樣誤差就成</a:t>
            </a:r>
            <a:r>
              <a:rPr lang="zh-TW" altLang="en-US" dirty="0" smtClean="0"/>
              <a:t>了研究者</a:t>
            </a:r>
            <a:r>
              <a:rPr lang="zh-TW" altLang="en-US" dirty="0"/>
              <a:t>需認真看待的一個問題。</a:t>
            </a:r>
          </a:p>
        </p:txBody>
      </p:sp>
    </p:spTree>
    <p:extLst>
      <p:ext uri="{BB962C8B-B14F-4D97-AF65-F5344CB8AC3E}">
        <p14:creationId xmlns:p14="http://schemas.microsoft.com/office/powerpoint/2010/main" val="161678644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非抽樣誤差</a:t>
            </a:r>
          </a:p>
        </p:txBody>
      </p:sp>
      <p:sp>
        <p:nvSpPr>
          <p:cNvPr id="3" name="內容版面配置區 2"/>
          <p:cNvSpPr>
            <a:spLocks noGrp="1"/>
          </p:cNvSpPr>
          <p:nvPr>
            <p:ph idx="1"/>
          </p:nvPr>
        </p:nvSpPr>
        <p:spPr>
          <a:xfrm>
            <a:off x="457200" y="1600200"/>
            <a:ext cx="8515350" cy="4525959"/>
          </a:xfrm>
        </p:spPr>
        <p:txBody>
          <a:bodyPr/>
          <a:lstStyle/>
          <a:p>
            <a:r>
              <a:rPr lang="zh-TW" altLang="en-US" dirty="0"/>
              <a:t>非抽樣誤差產生</a:t>
            </a:r>
            <a:r>
              <a:rPr lang="zh-TW" altLang="en-US" dirty="0" smtClean="0"/>
              <a:t>原因： </a:t>
            </a:r>
            <a:endParaRPr lang="en-US" altLang="zh-TW" dirty="0" smtClean="0"/>
          </a:p>
          <a:p>
            <a:pPr lvl="1"/>
            <a:r>
              <a:rPr lang="zh-TW" altLang="en-US" sz="2400" dirty="0">
                <a:latin typeface="標楷體" panose="03000509000000000000" pitchFamily="65" charset="-120"/>
                <a:ea typeface="標楷體" panose="03000509000000000000" pitchFamily="65" charset="-120"/>
              </a:rPr>
              <a:t>資料的說明與調查</a:t>
            </a:r>
            <a:r>
              <a:rPr lang="zh-TW" altLang="en-US" sz="2400" dirty="0" smtClean="0">
                <a:latin typeface="標楷體" panose="03000509000000000000" pitchFamily="65" charset="-120"/>
                <a:ea typeface="標楷體" panose="03000509000000000000" pitchFamily="65" charset="-120"/>
              </a:rPr>
              <a:t>目的不</a:t>
            </a:r>
            <a:r>
              <a:rPr lang="zh-TW" altLang="en-US" sz="2400" dirty="0">
                <a:latin typeface="標楷體" panose="03000509000000000000" pitchFamily="65" charset="-120"/>
                <a:ea typeface="標楷體" panose="03000509000000000000" pitchFamily="65" charset="-120"/>
              </a:rPr>
              <a:t>一致或</a:t>
            </a:r>
            <a:r>
              <a:rPr lang="zh-TW" altLang="en-US" sz="2400" dirty="0" smtClean="0">
                <a:latin typeface="標楷體" panose="03000509000000000000" pitchFamily="65" charset="-120"/>
                <a:ea typeface="標楷體" panose="03000509000000000000" pitchFamily="65" charset="-120"/>
              </a:rPr>
              <a:t>不相稱</a:t>
            </a:r>
            <a:endParaRPr lang="en-US" altLang="zh-TW" sz="2400" dirty="0" smtClean="0">
              <a:latin typeface="標楷體" panose="03000509000000000000" pitchFamily="65" charset="-120"/>
              <a:ea typeface="標楷體" panose="03000509000000000000" pitchFamily="65" charset="-120"/>
            </a:endParaRPr>
          </a:p>
          <a:p>
            <a:pPr lvl="1"/>
            <a:r>
              <a:rPr lang="zh-TW" altLang="en-US" sz="2400" dirty="0">
                <a:latin typeface="標楷體" panose="03000509000000000000" pitchFamily="65" charset="-120"/>
                <a:ea typeface="標楷體" panose="03000509000000000000" pitchFamily="65" charset="-120"/>
              </a:rPr>
              <a:t>地區單位界線不清或查記不明，引起資料的遺漏或</a:t>
            </a:r>
            <a:r>
              <a:rPr lang="zh-TW" altLang="en-US" sz="2400" dirty="0" smtClean="0">
                <a:latin typeface="標楷體" panose="03000509000000000000" pitchFamily="65" charset="-120"/>
                <a:ea typeface="標楷體" panose="03000509000000000000" pitchFamily="65" charset="-120"/>
              </a:rPr>
              <a:t>重複</a:t>
            </a:r>
            <a:endParaRPr lang="en-US" altLang="zh-TW" sz="2400" dirty="0" smtClean="0">
              <a:latin typeface="標楷體" panose="03000509000000000000" pitchFamily="65" charset="-120"/>
              <a:ea typeface="標楷體" panose="03000509000000000000" pitchFamily="65" charset="-120"/>
            </a:endParaRPr>
          </a:p>
          <a:p>
            <a:pPr lvl="1"/>
            <a:r>
              <a:rPr lang="zh-TW" altLang="en-US" sz="2400" dirty="0">
                <a:latin typeface="標楷體" panose="03000509000000000000" pitchFamily="65" charset="-120"/>
                <a:ea typeface="標楷體" panose="03000509000000000000" pitchFamily="65" charset="-120"/>
              </a:rPr>
              <a:t>訪問技術及度量方法不當，</a:t>
            </a:r>
            <a:r>
              <a:rPr lang="zh-TW" altLang="en-US" sz="2400" dirty="0" smtClean="0">
                <a:latin typeface="標楷體" panose="03000509000000000000" pitchFamily="65" charset="-120"/>
                <a:ea typeface="標楷體" panose="03000509000000000000" pitchFamily="65" charset="-120"/>
              </a:rPr>
              <a:t>或定義</a:t>
            </a:r>
            <a:r>
              <a:rPr lang="zh-TW" altLang="en-US" sz="2400" dirty="0">
                <a:latin typeface="標楷體" panose="03000509000000000000" pitchFamily="65" charset="-120"/>
                <a:ea typeface="標楷體" panose="03000509000000000000" pitchFamily="65" charset="-120"/>
              </a:rPr>
              <a:t>、說明等不清晰</a:t>
            </a:r>
            <a:r>
              <a:rPr lang="zh-TW" altLang="en-US" sz="2400" dirty="0" smtClean="0">
                <a:latin typeface="標楷體" panose="03000509000000000000" pitchFamily="65" charset="-120"/>
                <a:ea typeface="標楷體" panose="03000509000000000000" pitchFamily="65" charset="-120"/>
              </a:rPr>
              <a:t>；</a:t>
            </a:r>
            <a:endParaRPr lang="en-US" altLang="zh-TW" sz="2400" dirty="0" smtClean="0">
              <a:latin typeface="標楷體" panose="03000509000000000000" pitchFamily="65" charset="-120"/>
              <a:ea typeface="標楷體" panose="03000509000000000000" pitchFamily="65" charset="-120"/>
            </a:endParaRPr>
          </a:p>
          <a:p>
            <a:pPr lvl="1"/>
            <a:r>
              <a:rPr lang="zh-TW" altLang="en-US" sz="2400" dirty="0">
                <a:latin typeface="標楷體" panose="03000509000000000000" pitchFamily="65" charset="-120"/>
                <a:ea typeface="標楷體" panose="03000509000000000000" pitchFamily="65" charset="-120"/>
              </a:rPr>
              <a:t>缺乏熟練的訪查員</a:t>
            </a:r>
            <a:r>
              <a:rPr lang="zh-TW" altLang="en-US" sz="2400" dirty="0" smtClean="0">
                <a:latin typeface="標楷體" panose="03000509000000000000" pitchFamily="65" charset="-120"/>
                <a:ea typeface="標楷體" panose="03000509000000000000" pitchFamily="65" charset="-120"/>
              </a:rPr>
              <a:t>；</a:t>
            </a:r>
            <a:endParaRPr lang="en-US" altLang="zh-TW" sz="2400" dirty="0" smtClean="0">
              <a:latin typeface="標楷體" panose="03000509000000000000" pitchFamily="65" charset="-120"/>
              <a:ea typeface="標楷體" panose="03000509000000000000" pitchFamily="65" charset="-120"/>
            </a:endParaRPr>
          </a:p>
          <a:p>
            <a:pPr lvl="1"/>
            <a:r>
              <a:rPr lang="zh-TW" altLang="en-US" sz="2400" dirty="0">
                <a:latin typeface="標楷體" panose="03000509000000000000" pitchFamily="65" charset="-120"/>
                <a:ea typeface="標楷體" panose="03000509000000000000" pitchFamily="65" charset="-120"/>
              </a:rPr>
              <a:t>回報誤差和其他型態的回答誤差</a:t>
            </a:r>
            <a:r>
              <a:rPr lang="en-US" altLang="zh-TW" sz="2400" dirty="0">
                <a:latin typeface="Century Schoolbook" panose="02040604050505020304" pitchFamily="18" charset="0"/>
                <a:ea typeface="標楷體" panose="03000509000000000000" pitchFamily="65" charset="-120"/>
              </a:rPr>
              <a:t>(</a:t>
            </a:r>
            <a:r>
              <a:rPr lang="zh-TW" altLang="en-US" sz="2400" dirty="0">
                <a:latin typeface="標楷體" panose="03000509000000000000" pitchFamily="65" charset="-120"/>
                <a:ea typeface="標楷體" panose="03000509000000000000" pitchFamily="65" charset="-120"/>
              </a:rPr>
              <a:t>包括不回答誤差</a:t>
            </a:r>
            <a:r>
              <a:rPr lang="en-US" altLang="zh-TW" sz="2400" dirty="0">
                <a:latin typeface="Century Schoolbook" panose="02040604050505020304" pitchFamily="18" charset="0"/>
                <a:ea typeface="標楷體" panose="03000509000000000000" pitchFamily="65" charset="-120"/>
              </a:rPr>
              <a:t>)</a:t>
            </a:r>
            <a:r>
              <a:rPr lang="zh-TW" altLang="en-US" sz="2400" dirty="0" smtClean="0">
                <a:latin typeface="標楷體" panose="03000509000000000000" pitchFamily="65" charset="-120"/>
                <a:ea typeface="標楷體" panose="03000509000000000000" pitchFamily="65" charset="-120"/>
              </a:rPr>
              <a:t>；</a:t>
            </a:r>
            <a:endParaRPr lang="en-US" altLang="zh-TW" sz="2400" dirty="0" smtClean="0">
              <a:latin typeface="標楷體" panose="03000509000000000000" pitchFamily="65" charset="-120"/>
              <a:ea typeface="標楷體" panose="03000509000000000000" pitchFamily="65" charset="-120"/>
            </a:endParaRPr>
          </a:p>
          <a:p>
            <a:pPr lvl="1"/>
            <a:r>
              <a:rPr lang="zh-TW" altLang="en-US" sz="2400" dirty="0">
                <a:latin typeface="標楷體" panose="03000509000000000000" pitchFamily="65" charset="-120"/>
                <a:ea typeface="標楷體" panose="03000509000000000000" pitchFamily="65" charset="-120"/>
              </a:rPr>
              <a:t>缺乏熟練的督導人員；</a:t>
            </a:r>
            <a:endParaRPr lang="zh-TW" altLang="en-US" sz="2400" dirty="0">
              <a:latin typeface="Century Schoolbook" panose="02040604050505020304" pitchFamily="18" charset="0"/>
            </a:endParaRPr>
          </a:p>
          <a:p>
            <a:pPr lvl="1"/>
            <a:r>
              <a:rPr lang="zh-TW" altLang="en-US" sz="2400" dirty="0">
                <a:latin typeface="標楷體" panose="03000509000000000000" pitchFamily="65" charset="-120"/>
                <a:ea typeface="標楷體" panose="03000509000000000000" pitchFamily="65" charset="-120"/>
              </a:rPr>
              <a:t>基本資料的審查不當；</a:t>
            </a:r>
            <a:endParaRPr lang="zh-TW" altLang="en-US" sz="2400" dirty="0">
              <a:latin typeface="Century Schoolbook" panose="02040604050505020304" pitchFamily="18" charset="0"/>
            </a:endParaRPr>
          </a:p>
          <a:p>
            <a:pPr lvl="1"/>
            <a:r>
              <a:rPr lang="zh-TW" altLang="en-US" sz="2400" dirty="0">
                <a:latin typeface="標楷體" panose="03000509000000000000" pitchFamily="65" charset="-120"/>
                <a:ea typeface="標楷體" panose="03000509000000000000" pitchFamily="65" charset="-120"/>
              </a:rPr>
              <a:t>編碼、列印、確認及製表等誤差；</a:t>
            </a:r>
            <a:endParaRPr lang="zh-TW" altLang="en-US" sz="2400" dirty="0">
              <a:latin typeface="Century Schoolbook" panose="02040604050505020304" pitchFamily="18" charset="0"/>
            </a:endParaRPr>
          </a:p>
          <a:p>
            <a:pPr marL="0" indent="0">
              <a:buNone/>
            </a:pPr>
            <a:endParaRPr lang="zh-TW" altLang="en-US" dirty="0">
              <a:latin typeface="Century Schoolbook" panose="02040604050505020304" pitchFamily="18" charset="0"/>
            </a:endParaRPr>
          </a:p>
          <a:p>
            <a:endParaRPr lang="zh-TW" altLang="en-US" dirty="0">
              <a:latin typeface="Century Schoolbook" panose="02040604050505020304" pitchFamily="18" charset="0"/>
            </a:endParaRPr>
          </a:p>
          <a:p>
            <a:endParaRPr lang="zh-TW" altLang="en-US" dirty="0">
              <a:latin typeface="Century Schoolbook" panose="02040604050505020304" pitchFamily="18" charset="0"/>
            </a:endParaRPr>
          </a:p>
          <a:p>
            <a:endParaRPr lang="zh-TW" altLang="en-US" dirty="0"/>
          </a:p>
        </p:txBody>
      </p:sp>
    </p:spTree>
    <p:extLst>
      <p:ext uri="{BB962C8B-B14F-4D97-AF65-F5344CB8AC3E}">
        <p14:creationId xmlns:p14="http://schemas.microsoft.com/office/powerpoint/2010/main" val="184285550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重複</a:t>
            </a:r>
            <a:r>
              <a:rPr lang="zh-TW" altLang="en-US" dirty="0" smtClean="0"/>
              <a:t>抽樣</a:t>
            </a:r>
            <a:r>
              <a:rPr lang="zh-TW" altLang="en-US" dirty="0"/>
              <a:t>與</a:t>
            </a:r>
            <a:r>
              <a:rPr lang="zh-TW" altLang="en-US" dirty="0" smtClean="0"/>
              <a:t>不</a:t>
            </a:r>
            <a:r>
              <a:rPr lang="zh-TW" altLang="en-US" dirty="0"/>
              <a:t>重複抽樣</a:t>
            </a:r>
          </a:p>
        </p:txBody>
      </p:sp>
      <p:sp>
        <p:nvSpPr>
          <p:cNvPr id="3" name="內容版面配置區 2"/>
          <p:cNvSpPr>
            <a:spLocks noGrp="1"/>
          </p:cNvSpPr>
          <p:nvPr>
            <p:ph idx="1"/>
          </p:nvPr>
        </p:nvSpPr>
        <p:spPr/>
        <p:txBody>
          <a:bodyPr/>
          <a:lstStyle/>
          <a:p>
            <a:r>
              <a:rPr lang="zh-TW" altLang="en-US" dirty="0"/>
              <a:t>重複抽樣又稱</a:t>
            </a:r>
            <a:r>
              <a:rPr lang="zh-TW" altLang="en-US" dirty="0">
                <a:solidFill>
                  <a:srgbClr val="FF0000"/>
                </a:solidFill>
              </a:rPr>
              <a:t>有放回</a:t>
            </a:r>
            <a:r>
              <a:rPr lang="zh-TW" altLang="en-US" dirty="0"/>
              <a:t>抽樣，是一種在母體中允許重複抽取樣本單位的抽選方法，即從母體中隨機抽出一個樣本單位後，將它再放回去，使它仍有被選取的機會，在抽樣過程中母體單位數始終相同。</a:t>
            </a:r>
          </a:p>
          <a:p>
            <a:r>
              <a:rPr lang="zh-TW" altLang="en-US" dirty="0"/>
              <a:t>不重複抽樣又稱</a:t>
            </a:r>
            <a:r>
              <a:rPr lang="zh-TW" altLang="en-US" dirty="0">
                <a:solidFill>
                  <a:srgbClr val="FF0000"/>
                </a:solidFill>
              </a:rPr>
              <a:t>無放回</a:t>
            </a:r>
            <a:r>
              <a:rPr lang="zh-TW" altLang="en-US" dirty="0"/>
              <a:t>抽樣，即先被抽選的單位不再放回到母體中去，即任何單位一經抽出，就不會再有第二次被抽取的可能性。 </a:t>
            </a:r>
          </a:p>
          <a:p>
            <a:pPr marL="0" indent="0">
              <a:buNone/>
            </a:pPr>
            <a:endParaRPr lang="zh-TW" altLang="en-US" dirty="0"/>
          </a:p>
        </p:txBody>
      </p:sp>
    </p:spTree>
    <p:extLst>
      <p:ext uri="{BB962C8B-B14F-4D97-AF65-F5344CB8AC3E}">
        <p14:creationId xmlns:p14="http://schemas.microsoft.com/office/powerpoint/2010/main" val="170659521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樣本數的決定方法</a:t>
            </a:r>
            <a:endParaRPr lang="zh-TW" altLang="en-US" dirty="0"/>
          </a:p>
        </p:txBody>
      </p:sp>
      <p:sp>
        <p:nvSpPr>
          <p:cNvPr id="3" name="內容版面配置區 2"/>
          <p:cNvSpPr>
            <a:spLocks noGrp="1"/>
          </p:cNvSpPr>
          <p:nvPr>
            <p:ph idx="1"/>
          </p:nvPr>
        </p:nvSpPr>
        <p:spPr/>
        <p:txBody>
          <a:bodyPr/>
          <a:lstStyle/>
          <a:p>
            <a:r>
              <a:rPr lang="zh-TW"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母體大小已知</a:t>
            </a:r>
            <a:endParaRPr lang="en-US" altLang="zh-TW"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sz="2400" dirty="0">
                <a:latin typeface="標楷體" panose="03000509000000000000" pitchFamily="65" charset="-120"/>
                <a:ea typeface="標楷體" panose="03000509000000000000" pitchFamily="65" charset="-120"/>
              </a:rPr>
              <a:t>建議採機率抽樣</a:t>
            </a:r>
            <a:endParaRPr lang="en-US" altLang="zh-TW" sz="2400" dirty="0">
              <a:latin typeface="標楷體" panose="03000509000000000000" pitchFamily="65" charset="-120"/>
              <a:ea typeface="標楷體" panose="03000509000000000000" pitchFamily="65" charset="-120"/>
            </a:endParaRPr>
          </a:p>
          <a:p>
            <a:pPr lvl="1"/>
            <a:r>
              <a:rPr lang="zh-TW" altLang="en-US" sz="2400" dirty="0">
                <a:latin typeface="標楷體" panose="03000509000000000000" pitchFamily="65" charset="-120"/>
                <a:ea typeface="標楷體" panose="03000509000000000000" pitchFamily="65" charset="-120"/>
              </a:rPr>
              <a:t>根據不同抽樣方法而定</a:t>
            </a:r>
            <a:endParaRPr lang="en-US" altLang="zh-TW" sz="2400" dirty="0">
              <a:latin typeface="標楷體" panose="03000509000000000000" pitchFamily="65" charset="-120"/>
              <a:ea typeface="標楷體" panose="03000509000000000000" pitchFamily="65" charset="-120"/>
            </a:endParaRPr>
          </a:p>
          <a:p>
            <a:r>
              <a:rPr lang="zh-TW"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母體大小未知</a:t>
            </a:r>
            <a:endParaRPr lang="en-US" altLang="zh-TW"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sz="2400" dirty="0" smtClean="0">
                <a:latin typeface="標楷體" panose="03000509000000000000" pitchFamily="65" charset="-120"/>
                <a:ea typeface="標楷體" panose="03000509000000000000" pitchFamily="65" charset="-120"/>
              </a:rPr>
              <a:t>控制抽樣誤差及信賴區間</a:t>
            </a:r>
            <a:endParaRPr lang="en-US" altLang="zh-TW" sz="2400" dirty="0" smtClean="0">
              <a:latin typeface="標楷體" panose="03000509000000000000" pitchFamily="65" charset="-120"/>
              <a:ea typeface="標楷體" panose="03000509000000000000" pitchFamily="65" charset="-120"/>
            </a:endParaRPr>
          </a:p>
          <a:p>
            <a:pPr lvl="1"/>
            <a:r>
              <a:rPr lang="zh-TW" altLang="en-US" sz="2400" dirty="0" smtClean="0">
                <a:latin typeface="標楷體" panose="03000509000000000000" pitchFamily="65" charset="-120"/>
                <a:ea typeface="標楷體" panose="03000509000000000000" pitchFamily="65" charset="-120"/>
              </a:rPr>
              <a:t>根據不同統計方法而定</a:t>
            </a:r>
            <a:endParaRPr lang="en-US" altLang="zh-TW" sz="2400" dirty="0" smtClean="0">
              <a:latin typeface="標楷體" panose="03000509000000000000" pitchFamily="65" charset="-120"/>
              <a:ea typeface="標楷體" panose="03000509000000000000" pitchFamily="65" charset="-120"/>
            </a:endParaRPr>
          </a:p>
          <a:p>
            <a:pPr lvl="1"/>
            <a:r>
              <a:rPr lang="zh-TW" altLang="en-US" sz="2400" dirty="0" smtClean="0">
                <a:latin typeface="標楷體" panose="03000509000000000000" pitchFamily="65" charset="-120"/>
                <a:ea typeface="標楷體" panose="03000509000000000000" pitchFamily="65" charset="-120"/>
              </a:rPr>
              <a:t>參考過去文獻</a:t>
            </a:r>
            <a:endParaRPr lang="en-US" altLang="zh-TW" sz="2400" dirty="0" smtClean="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74650763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4000" dirty="0" smtClean="0"/>
              <a:t>以抽樣誤差及信賴區間決定樣本數</a:t>
            </a:r>
            <a:endParaRPr lang="zh-TW" altLang="en-US" sz="4000" dirty="0"/>
          </a:p>
        </p:txBody>
      </p:sp>
      <p:sp>
        <p:nvSpPr>
          <p:cNvPr id="3" name="內容版面配置區 2"/>
          <p:cNvSpPr>
            <a:spLocks noGrp="1"/>
          </p:cNvSpPr>
          <p:nvPr>
            <p:ph idx="1"/>
          </p:nvPr>
        </p:nvSpPr>
        <p:spPr>
          <a:xfrm>
            <a:off x="1085088" y="4242816"/>
            <a:ext cx="8058912" cy="1883343"/>
          </a:xfrm>
        </p:spPr>
        <p:txBody>
          <a:bodyPr/>
          <a:lstStyle/>
          <a:p>
            <a:pPr marL="0" indent="0">
              <a:buNone/>
            </a:pP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Z</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Z</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值</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(e.g. 1.96 for 95%</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信賴水準</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a:t>
            </a:r>
          </a:p>
          <a:p>
            <a:pPr marL="0" indent="0">
              <a:buNone/>
            </a:pP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p</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 事件發生的機率</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.5</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used for sample size needed)</a:t>
            </a:r>
          </a:p>
          <a:p>
            <a:pPr marL="0" indent="0">
              <a:buNone/>
            </a:pP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d</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a:t>
            </a:r>
            <a:r>
              <a:rPr lang="zh-TW" altLang="en-US" sz="2800" dirty="0" smtClean="0">
                <a:solidFill>
                  <a:schemeClr val="tx1">
                    <a:lumMod val="95000"/>
                    <a:lumOff val="5000"/>
                  </a:schemeClr>
                </a:solidFill>
                <a:latin typeface="Times New Roman" panose="02020603050405020304" pitchFamily="18" charset="0"/>
                <a:cs typeface="Times New Roman" panose="02020603050405020304" pitchFamily="18" charset="0"/>
              </a:rPr>
              <a:t> 抽樣誤差</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a:t>
            </a:r>
            <a:r>
              <a:rPr lang="en-US" altLang="zh-TW" sz="2800" dirty="0">
                <a:solidFill>
                  <a:schemeClr val="tx1">
                    <a:lumMod val="95000"/>
                    <a:lumOff val="5000"/>
                  </a:schemeClr>
                </a:solidFill>
                <a:latin typeface="Times New Roman" panose="02020603050405020304" pitchFamily="18" charset="0"/>
                <a:cs typeface="Times New Roman" panose="02020603050405020304" pitchFamily="18" charset="0"/>
              </a:rPr>
              <a:t>e.g. </a:t>
            </a: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.04=±4)</a:t>
            </a:r>
          </a:p>
          <a:p>
            <a:pPr marL="0" indent="0">
              <a:buNone/>
            </a:pPr>
            <a:r>
              <a:rPr lang="en-US" altLang="zh-TW" sz="2800" dirty="0" smtClean="0">
                <a:solidFill>
                  <a:schemeClr val="tx1">
                    <a:lumMod val="95000"/>
                    <a:lumOff val="5000"/>
                  </a:schemeClr>
                </a:solidFill>
                <a:latin typeface="Times New Roman" panose="02020603050405020304" pitchFamily="18" charset="0"/>
                <a:cs typeface="Times New Roman" panose="02020603050405020304" pitchFamily="18" charset="0"/>
              </a:rPr>
              <a:t>http://www.surveysystem.com/sscalc.htm</a:t>
            </a:r>
            <a:endParaRPr lang="zh-TW" altLang="en-US" sz="28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pic>
        <p:nvPicPr>
          <p:cNvPr id="5" name="圖片 4"/>
          <p:cNvPicPr>
            <a:picLocks noChangeAspect="1"/>
          </p:cNvPicPr>
          <p:nvPr/>
        </p:nvPicPr>
        <p:blipFill>
          <a:blip r:embed="rId2"/>
          <a:stretch>
            <a:fillRect/>
          </a:stretch>
        </p:blipFill>
        <p:spPr>
          <a:xfrm>
            <a:off x="2817040" y="1816608"/>
            <a:ext cx="3934267" cy="1852035"/>
          </a:xfrm>
          <a:prstGeom prst="rect">
            <a:avLst/>
          </a:prstGeom>
        </p:spPr>
      </p:pic>
    </p:spTree>
    <p:extLst>
      <p:ext uri="{BB962C8B-B14F-4D97-AF65-F5344CB8AC3E}">
        <p14:creationId xmlns:p14="http://schemas.microsoft.com/office/powerpoint/2010/main" val="218893189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機率抽樣與非機率抽樣</a:t>
            </a:r>
            <a:endParaRPr lang="zh-TW" altLang="en-US" dirty="0"/>
          </a:p>
        </p:txBody>
      </p:sp>
      <p:sp>
        <p:nvSpPr>
          <p:cNvPr id="3" name="內容版面配置區 2"/>
          <p:cNvSpPr>
            <a:spLocks noGrp="1"/>
          </p:cNvSpPr>
          <p:nvPr>
            <p:ph idx="1"/>
          </p:nvPr>
        </p:nvSpPr>
        <p:spPr/>
        <p:txBody>
          <a:bodyPr/>
          <a:lstStyle/>
          <a:p>
            <a:r>
              <a:rPr lang="zh-TW"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機率抽樣</a:t>
            </a:r>
            <a:endParaRPr lang="en-US" altLang="zh-TW"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a:latin typeface="標楷體" panose="03000509000000000000" pitchFamily="65" charset="-120"/>
                <a:ea typeface="標楷體" panose="03000509000000000000" pitchFamily="65" charset="-120"/>
              </a:rPr>
              <a:t>抽取之樣本是根據樣本的機率隨機抽出</a:t>
            </a:r>
            <a:endParaRPr lang="en-US" altLang="zh-TW" dirty="0">
              <a:latin typeface="標楷體" panose="03000509000000000000" pitchFamily="65" charset="-120"/>
              <a:ea typeface="標楷體" panose="03000509000000000000" pitchFamily="65" charset="-120"/>
            </a:endParaRPr>
          </a:p>
          <a:p>
            <a:endParaRPr lang="en-US" altLang="zh-TW" dirty="0"/>
          </a:p>
          <a:p>
            <a:r>
              <a:rPr lang="zh-TW"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非機率抽樣</a:t>
            </a:r>
            <a:endParaRPr lang="en-US" altLang="zh-TW"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smtClean="0">
                <a:latin typeface="標楷體" panose="03000509000000000000" pitchFamily="65" charset="-120"/>
                <a:ea typeface="標楷體" panose="03000509000000000000" pitchFamily="65" charset="-120"/>
              </a:rPr>
              <a:t>亦即樣本不根據其機率予以抽出，而是以抽樣者主觀抽出或自願樣本</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08086814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機率</a:t>
            </a:r>
            <a:r>
              <a:rPr lang="zh-TW" altLang="en-US"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抽樣</a:t>
            </a:r>
            <a:endParaRPr lang="zh-TW" altLang="en-US" dirty="0">
              <a:solidFill>
                <a:schemeClr val="tx1">
                  <a:lumMod val="95000"/>
                  <a:lumOff val="5000"/>
                </a:schemeClr>
              </a:solidFill>
            </a:endParaRPr>
          </a:p>
        </p:txBody>
      </p:sp>
      <p:sp>
        <p:nvSpPr>
          <p:cNvPr id="3" name="內容版面配置區 2"/>
          <p:cNvSpPr>
            <a:spLocks noGrp="1"/>
          </p:cNvSpPr>
          <p:nvPr>
            <p:ph idx="1"/>
          </p:nvPr>
        </p:nvSpPr>
        <p:spPr/>
        <p:txBody>
          <a:bodyPr/>
          <a:lstStyle/>
          <a:p>
            <a:r>
              <a:rPr lang="zh-TW"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優點</a:t>
            </a:r>
            <a:endParaRPr lang="en-US" altLang="zh-TW"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樣本較具有代表性</a:t>
            </a:r>
            <a:endParaRPr lang="en-US" altLang="zh-TW" dirty="0" smtClean="0">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可計算估計之精確度</a:t>
            </a:r>
            <a:endParaRPr lang="en-US" altLang="zh-TW" dirty="0" smtClean="0">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可隨不同之抽樣設計採取不同之抽樣方法</a:t>
            </a:r>
            <a:endParaRPr lang="en-US" altLang="zh-TW" dirty="0" smtClean="0">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隨不同之抽樣方法採取相互配合之估計方法</a:t>
            </a:r>
            <a:endParaRPr lang="en-US" altLang="zh-TW" dirty="0" smtClean="0">
              <a:latin typeface="Times New Roman" panose="02020603050405020304" pitchFamily="18" charset="0"/>
              <a:ea typeface="標楷體" panose="03000509000000000000" pitchFamily="65" charset="-120"/>
              <a:cs typeface="Times New Roman" panose="02020603050405020304" pitchFamily="18" charset="0"/>
            </a:endParaRPr>
          </a:p>
          <a:p>
            <a:r>
              <a:rPr lang="zh-TW"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種類</a:t>
            </a:r>
            <a:endParaRPr lang="en-US" altLang="zh-TW"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簡單隨機抽樣、分層抽樣、系統抽樣、集群抽樣、兩階段抽樣</a:t>
            </a:r>
            <a:endParaRPr lang="en-US" altLang="zh-TW" dirty="0" smtClean="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25327838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非機率抽樣</a:t>
            </a:r>
            <a:endParaRPr lang="zh-TW" altLang="en-US" dirty="0"/>
          </a:p>
        </p:txBody>
      </p:sp>
      <p:sp>
        <p:nvSpPr>
          <p:cNvPr id="3" name="內容版面配置區 2"/>
          <p:cNvSpPr>
            <a:spLocks noGrp="1"/>
          </p:cNvSpPr>
          <p:nvPr>
            <p:ph idx="1"/>
          </p:nvPr>
        </p:nvSpPr>
        <p:spPr/>
        <p:txBody>
          <a:bodyPr/>
          <a:lstStyle/>
          <a:p>
            <a:r>
              <a:rPr lang="zh-TW"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優點</a:t>
            </a:r>
            <a:endParaRPr lang="en-US" altLang="zh-TW"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smtClean="0">
                <a:latin typeface="標楷體" panose="03000509000000000000" pitchFamily="65" charset="-120"/>
                <a:ea typeface="標楷體" panose="03000509000000000000" pitchFamily="65" charset="-120"/>
              </a:rPr>
              <a:t>根據研究的特殊性，有其必要性</a:t>
            </a:r>
            <a:endParaRPr lang="en-US" altLang="zh-TW" dirty="0" smtClean="0">
              <a:latin typeface="標楷體" panose="03000509000000000000" pitchFamily="65" charset="-120"/>
              <a:ea typeface="標楷體" panose="03000509000000000000" pitchFamily="65" charset="-120"/>
            </a:endParaRPr>
          </a:p>
          <a:p>
            <a:r>
              <a:rPr lang="zh-TW"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缺點</a:t>
            </a:r>
            <a:endParaRPr lang="en-US" altLang="zh-TW"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a:latin typeface="標楷體" panose="03000509000000000000" pitchFamily="65" charset="-120"/>
                <a:ea typeface="標楷體" panose="03000509000000000000" pitchFamily="65" charset="-120"/>
              </a:rPr>
              <a:t>難以評斷樣本之代表性</a:t>
            </a:r>
            <a:endParaRPr lang="en-US" altLang="zh-TW"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無法估計精確度</a:t>
            </a:r>
            <a:endParaRPr lang="en-US" altLang="zh-TW"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樣本偏差往往較大</a:t>
            </a:r>
            <a:endParaRPr lang="en-US" altLang="zh-TW" dirty="0">
              <a:latin typeface="標楷體" panose="03000509000000000000" pitchFamily="65" charset="-120"/>
              <a:ea typeface="標楷體" panose="03000509000000000000" pitchFamily="65" charset="-120"/>
            </a:endParaRPr>
          </a:p>
          <a:p>
            <a:r>
              <a:rPr lang="zh-TW"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種類</a:t>
            </a:r>
            <a:endParaRPr lang="en-US" altLang="zh-TW"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lvl="1"/>
            <a:r>
              <a:rPr lang="zh-TW" altLang="en-US" dirty="0">
                <a:latin typeface="標楷體" panose="03000509000000000000" pitchFamily="65" charset="-120"/>
                <a:ea typeface="標楷體" panose="03000509000000000000" pitchFamily="65" charset="-120"/>
              </a:rPr>
              <a:t>立意抽樣、便利抽樣、滾雪球抽樣、配額抽樣</a:t>
            </a:r>
            <a:endParaRPr lang="en-US" altLang="zh-TW"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32036376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簡單隨機抽樣</a:t>
            </a:r>
            <a:endParaRPr lang="zh-TW" altLang="en-US" dirty="0"/>
          </a:p>
        </p:txBody>
      </p:sp>
      <p:sp>
        <p:nvSpPr>
          <p:cNvPr id="3" name="內容版面配置區 2"/>
          <p:cNvSpPr>
            <a:spLocks noGrp="1"/>
          </p:cNvSpPr>
          <p:nvPr>
            <p:ph idx="1"/>
          </p:nvPr>
        </p:nvSpPr>
        <p:spPr>
          <a:xfrm>
            <a:off x="457200" y="1600200"/>
            <a:ext cx="4114800" cy="4525959"/>
          </a:xfrm>
        </p:spPr>
        <p:txBody>
          <a:bodyPr/>
          <a:lstStyle/>
          <a:p>
            <a:r>
              <a:rPr lang="zh-TW" altLang="en-US" sz="2800" dirty="0"/>
              <a:t>所謂簡單隨機抽樣是指母體中的每一個元素其被選到的機率都是相同的隨機抽樣方法。 </a:t>
            </a:r>
          </a:p>
          <a:p>
            <a:endParaRPr lang="zh-TW" altLang="en-US" dirty="0"/>
          </a:p>
        </p:txBody>
      </p:sp>
      <p:graphicFrame>
        <p:nvGraphicFramePr>
          <p:cNvPr id="4" name="內容版面配置區 9"/>
          <p:cNvGraphicFramePr>
            <a:graphicFrameLocks/>
          </p:cNvGraphicFramePr>
          <p:nvPr>
            <p:extLst>
              <p:ext uri="{D42A27DB-BD31-4B8C-83A1-F6EECF244321}">
                <p14:modId xmlns:p14="http://schemas.microsoft.com/office/powerpoint/2010/main" val="1540821293"/>
              </p:ext>
            </p:extLst>
          </p:nvPr>
        </p:nvGraphicFramePr>
        <p:xfrm>
          <a:off x="3781778" y="1798900"/>
          <a:ext cx="4741333" cy="4658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065537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Times New Roman" panose="02020603050405020304" pitchFamily="18" charset="0"/>
                <a:cs typeface="Times New Roman" panose="02020603050405020304" pitchFamily="18" charset="0"/>
              </a:rPr>
              <a:t>隨機亂數在</a:t>
            </a:r>
            <a:r>
              <a:rPr lang="en-US" altLang="zh-TW" dirty="0" smtClean="0">
                <a:latin typeface="Times New Roman" panose="02020603050405020304" pitchFamily="18" charset="0"/>
                <a:cs typeface="Times New Roman" panose="02020603050405020304" pitchFamily="18" charset="0"/>
              </a:rPr>
              <a:t>EXCEL</a:t>
            </a:r>
            <a:r>
              <a:rPr lang="zh-TW" altLang="en-US" dirty="0" smtClean="0">
                <a:latin typeface="Times New Roman" panose="02020603050405020304" pitchFamily="18" charset="0"/>
                <a:cs typeface="Times New Roman" panose="02020603050405020304" pitchFamily="18" charset="0"/>
              </a:rPr>
              <a:t>的應用</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p:txBody>
          <a:bodyPr/>
          <a:lstStyle/>
          <a:p>
            <a:r>
              <a:rPr lang="en-US" altLang="zh-TW" sz="2800" dirty="0">
                <a:latin typeface="Times New Roman" panose="02020603050405020304" pitchFamily="18" charset="0"/>
                <a:cs typeface="Times New Roman" panose="02020603050405020304" pitchFamily="18" charset="0"/>
              </a:rPr>
              <a:t>RANDBETWEEN(</a:t>
            </a:r>
            <a:r>
              <a:rPr lang="zh-TW" altLang="en-US" sz="2800" dirty="0">
                <a:latin typeface="Times New Roman" panose="02020603050405020304" pitchFamily="18" charset="0"/>
                <a:cs typeface="Times New Roman" panose="02020603050405020304" pitchFamily="18" charset="0"/>
              </a:rPr>
              <a:t>數字</a:t>
            </a:r>
            <a:r>
              <a:rPr lang="en-US" altLang="zh-TW" sz="2800" dirty="0">
                <a:latin typeface="Times New Roman" panose="02020603050405020304" pitchFamily="18" charset="0"/>
                <a:cs typeface="Times New Roman" panose="02020603050405020304" pitchFamily="18" charset="0"/>
              </a:rPr>
              <a:t>1,</a:t>
            </a:r>
            <a:r>
              <a:rPr lang="zh-TW" altLang="en-US" sz="2800" dirty="0">
                <a:latin typeface="Times New Roman" panose="02020603050405020304" pitchFamily="18" charset="0"/>
                <a:cs typeface="Times New Roman" panose="02020603050405020304" pitchFamily="18" charset="0"/>
              </a:rPr>
              <a:t>數字</a:t>
            </a:r>
            <a:r>
              <a:rPr lang="en-US" altLang="zh-TW" sz="2800" dirty="0">
                <a:latin typeface="Times New Roman" panose="02020603050405020304" pitchFamily="18" charset="0"/>
                <a:cs typeface="Times New Roman" panose="02020603050405020304" pitchFamily="18" charset="0"/>
              </a:rPr>
              <a:t>2)</a:t>
            </a:r>
            <a:r>
              <a:rPr lang="zh-TW" altLang="en-US" sz="2800" dirty="0">
                <a:latin typeface="Times New Roman" panose="02020603050405020304" pitchFamily="18" charset="0"/>
                <a:cs typeface="Times New Roman" panose="02020603050405020304" pitchFamily="18" charset="0"/>
              </a:rPr>
              <a:t>：產生數字</a:t>
            </a:r>
            <a:r>
              <a:rPr lang="en-US" altLang="zh-TW" sz="2800" dirty="0">
                <a:latin typeface="Times New Roman" panose="02020603050405020304" pitchFamily="18" charset="0"/>
                <a:cs typeface="Times New Roman" panose="02020603050405020304" pitchFamily="18" charset="0"/>
              </a:rPr>
              <a:t>1</a:t>
            </a:r>
            <a:r>
              <a:rPr lang="zh-TW" altLang="en-US" sz="2800" dirty="0">
                <a:latin typeface="Times New Roman" panose="02020603050405020304" pitchFamily="18" charset="0"/>
                <a:cs typeface="Times New Roman" panose="02020603050405020304" pitchFamily="18" charset="0"/>
              </a:rPr>
              <a:t>到數字</a:t>
            </a:r>
            <a:r>
              <a:rPr lang="en-US" altLang="zh-TW" sz="2800" dirty="0">
                <a:latin typeface="Times New Roman" panose="02020603050405020304" pitchFamily="18" charset="0"/>
                <a:cs typeface="Times New Roman" panose="02020603050405020304" pitchFamily="18" charset="0"/>
              </a:rPr>
              <a:t>2</a:t>
            </a:r>
            <a:r>
              <a:rPr lang="zh-TW" altLang="en-US" sz="2800" dirty="0">
                <a:latin typeface="Times New Roman" panose="02020603050405020304" pitchFamily="18" charset="0"/>
                <a:cs typeface="Times New Roman" panose="02020603050405020304" pitchFamily="18" charset="0"/>
              </a:rPr>
              <a:t>的隨機變數</a:t>
            </a:r>
            <a:r>
              <a:rPr lang="zh-TW" altLang="en-US" sz="2800" dirty="0" smtClean="0">
                <a:latin typeface="Times New Roman" panose="02020603050405020304" pitchFamily="18" charset="0"/>
                <a:cs typeface="Times New Roman" panose="02020603050405020304" pitchFamily="18" charset="0"/>
              </a:rPr>
              <a:t>。</a:t>
            </a:r>
            <a:endParaRPr lang="en-US" altLang="zh-TW" sz="2800" dirty="0" smtClean="0">
              <a:latin typeface="Times New Roman" panose="02020603050405020304" pitchFamily="18" charset="0"/>
              <a:cs typeface="Times New Roman" panose="02020603050405020304" pitchFamily="18" charset="0"/>
            </a:endParaRPr>
          </a:p>
          <a:p>
            <a:endParaRPr lang="en-US" altLang="zh-TW" sz="2800" dirty="0" smtClean="0">
              <a:latin typeface="Times New Roman" panose="02020603050405020304" pitchFamily="18" charset="0"/>
              <a:cs typeface="Times New Roman" panose="02020603050405020304" pitchFamily="18" charset="0"/>
            </a:endParaRPr>
          </a:p>
          <a:p>
            <a:endParaRPr lang="en-US" altLang="zh-TW" sz="2800" dirty="0">
              <a:latin typeface="Times New Roman" panose="02020603050405020304" pitchFamily="18" charset="0"/>
              <a:cs typeface="Times New Roman" panose="02020603050405020304" pitchFamily="18" charset="0"/>
            </a:endParaRPr>
          </a:p>
          <a:p>
            <a:r>
              <a:rPr lang="en-US" altLang="zh-TW" sz="2800" dirty="0" smtClean="0">
                <a:latin typeface="Times New Roman" panose="02020603050405020304" pitchFamily="18" charset="0"/>
                <a:cs typeface="Times New Roman" panose="02020603050405020304" pitchFamily="18" charset="0"/>
              </a:rPr>
              <a:t>RAND</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產生</a:t>
            </a:r>
            <a:r>
              <a:rPr lang="en-US" altLang="zh-TW" sz="2800" dirty="0" smtClean="0">
                <a:latin typeface="Times New Roman" panose="02020603050405020304" pitchFamily="18" charset="0"/>
                <a:cs typeface="Times New Roman" panose="02020603050405020304" pitchFamily="18" charset="0"/>
              </a:rPr>
              <a:t>0</a:t>
            </a:r>
            <a:r>
              <a:rPr lang="zh-TW" altLang="en-US" sz="2800" dirty="0" smtClean="0">
                <a:latin typeface="Times New Roman" panose="02020603050405020304" pitchFamily="18" charset="0"/>
                <a:cs typeface="Times New Roman" panose="02020603050405020304" pitchFamily="18" charset="0"/>
              </a:rPr>
              <a:t>到</a:t>
            </a:r>
            <a:r>
              <a:rPr lang="en-US" altLang="zh-TW" sz="2800" dirty="0" smtClean="0">
                <a:latin typeface="Times New Roman" panose="02020603050405020304" pitchFamily="18" charset="0"/>
                <a:cs typeface="Times New Roman" panose="02020603050405020304" pitchFamily="18" charset="0"/>
              </a:rPr>
              <a:t>1</a:t>
            </a:r>
            <a:r>
              <a:rPr lang="zh-TW" altLang="en-US" sz="2800" dirty="0">
                <a:latin typeface="Times New Roman" panose="02020603050405020304" pitchFamily="18" charset="0"/>
                <a:cs typeface="Times New Roman" panose="02020603050405020304" pitchFamily="18" charset="0"/>
              </a:rPr>
              <a:t>之間的隨機變數</a:t>
            </a:r>
            <a:r>
              <a:rPr lang="zh-TW" altLang="en-US" sz="2800" dirty="0" smtClean="0">
                <a:latin typeface="Times New Roman" panose="02020603050405020304" pitchFamily="18" charset="0"/>
                <a:cs typeface="Times New Roman" panose="02020603050405020304" pitchFamily="18" charset="0"/>
              </a:rPr>
              <a:t>。</a:t>
            </a:r>
            <a:endParaRPr lang="en-US" altLang="zh-TW" sz="2800" dirty="0" smtClean="0">
              <a:latin typeface="Times New Roman" panose="02020603050405020304" pitchFamily="18" charset="0"/>
              <a:cs typeface="Times New Roman" panose="02020603050405020304" pitchFamily="18" charset="0"/>
            </a:endParaRPr>
          </a:p>
          <a:p>
            <a:endParaRPr lang="en-US" altLang="zh-TW" sz="2800" dirty="0" smtClean="0">
              <a:latin typeface="Times New Roman" panose="02020603050405020304" pitchFamily="18" charset="0"/>
              <a:cs typeface="Times New Roman" panose="02020603050405020304" pitchFamily="18" charset="0"/>
            </a:endParaRPr>
          </a:p>
          <a:p>
            <a:endParaRPr lang="zh-TW" altLang="en-US" sz="2800" dirty="0">
              <a:latin typeface="Times New Roman" panose="02020603050405020304" pitchFamily="18" charset="0"/>
              <a:cs typeface="Times New Roman" panose="02020603050405020304" pitchFamily="18" charset="0"/>
            </a:endParaRPr>
          </a:p>
          <a:p>
            <a:r>
              <a:rPr lang="en-US" altLang="zh-TW" sz="2800" dirty="0">
                <a:latin typeface="Times New Roman" panose="02020603050405020304" pitchFamily="18" charset="0"/>
                <a:cs typeface="Times New Roman" panose="02020603050405020304" pitchFamily="18" charset="0"/>
              </a:rPr>
              <a:t>ROUND(</a:t>
            </a:r>
            <a:r>
              <a:rPr lang="en-US" altLang="zh-TW" sz="2800" dirty="0" err="1">
                <a:latin typeface="Times New Roman" panose="02020603050405020304" pitchFamily="18" charset="0"/>
                <a:cs typeface="Times New Roman" panose="02020603050405020304" pitchFamily="18" charset="0"/>
              </a:rPr>
              <a:t>a,b</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：將數字</a:t>
            </a:r>
            <a:r>
              <a:rPr lang="en-US" altLang="zh-TW" sz="2800" dirty="0">
                <a:latin typeface="Times New Roman" panose="02020603050405020304" pitchFamily="18" charset="0"/>
                <a:cs typeface="Times New Roman" panose="02020603050405020304" pitchFamily="18" charset="0"/>
              </a:rPr>
              <a:t>a</a:t>
            </a:r>
            <a:r>
              <a:rPr lang="zh-TW" altLang="en-US" sz="2800" dirty="0">
                <a:latin typeface="Times New Roman" panose="02020603050405020304" pitchFamily="18" charset="0"/>
                <a:cs typeface="Times New Roman" panose="02020603050405020304" pitchFamily="18" charset="0"/>
              </a:rPr>
              <a:t>保留小數</a:t>
            </a:r>
            <a:r>
              <a:rPr lang="en-US" altLang="zh-TW" sz="2800" dirty="0">
                <a:latin typeface="Times New Roman" panose="02020603050405020304" pitchFamily="18" charset="0"/>
                <a:cs typeface="Times New Roman" panose="02020603050405020304" pitchFamily="18" charset="0"/>
              </a:rPr>
              <a:t>b</a:t>
            </a:r>
            <a:r>
              <a:rPr lang="zh-TW" altLang="en-US" sz="2800" dirty="0">
                <a:latin typeface="Times New Roman" panose="02020603050405020304" pitchFamily="18" charset="0"/>
                <a:cs typeface="Times New Roman" panose="02020603050405020304" pitchFamily="18" charset="0"/>
              </a:rPr>
              <a:t>位之後，再四捨五入。</a:t>
            </a:r>
          </a:p>
          <a:p>
            <a:endParaRPr lang="zh-TW" altLang="en-US" dirty="0"/>
          </a:p>
        </p:txBody>
      </p:sp>
      <p:pic>
        <p:nvPicPr>
          <p:cNvPr id="4" name="圖片 3"/>
          <p:cNvPicPr>
            <a:picLocks noChangeAspect="1"/>
          </p:cNvPicPr>
          <p:nvPr/>
        </p:nvPicPr>
        <p:blipFill rotWithShape="1">
          <a:blip r:embed="rId3"/>
          <a:srcRect l="247" t="17073" r="70988" b="72529"/>
          <a:stretch/>
        </p:blipFill>
        <p:spPr>
          <a:xfrm>
            <a:off x="3668356" y="2429536"/>
            <a:ext cx="5300368" cy="1036876"/>
          </a:xfrm>
          <a:prstGeom prst="rect">
            <a:avLst/>
          </a:prstGeom>
        </p:spPr>
      </p:pic>
      <p:pic>
        <p:nvPicPr>
          <p:cNvPr id="5" name="圖片 4"/>
          <p:cNvPicPr>
            <a:picLocks noChangeAspect="1"/>
          </p:cNvPicPr>
          <p:nvPr/>
        </p:nvPicPr>
        <p:blipFill rotWithShape="1">
          <a:blip r:embed="rId4"/>
          <a:srcRect l="1482" t="17205" r="78395" b="72301"/>
          <a:stretch/>
        </p:blipFill>
        <p:spPr>
          <a:xfrm>
            <a:off x="4147388" y="4127076"/>
            <a:ext cx="3375378" cy="952562"/>
          </a:xfrm>
          <a:prstGeom prst="rect">
            <a:avLst/>
          </a:prstGeom>
        </p:spPr>
      </p:pic>
      <p:pic>
        <p:nvPicPr>
          <p:cNvPr id="6" name="圖片 5"/>
          <p:cNvPicPr>
            <a:picLocks noChangeAspect="1"/>
          </p:cNvPicPr>
          <p:nvPr/>
        </p:nvPicPr>
        <p:blipFill rotWithShape="1">
          <a:blip r:embed="rId5"/>
          <a:srcRect l="1358" t="17662" r="75433" b="70019"/>
          <a:stretch/>
        </p:blipFill>
        <p:spPr>
          <a:xfrm>
            <a:off x="4147388" y="5740302"/>
            <a:ext cx="3643437" cy="1046521"/>
          </a:xfrm>
          <a:prstGeom prst="rect">
            <a:avLst/>
          </a:prstGeom>
        </p:spPr>
      </p:pic>
    </p:spTree>
    <p:extLst>
      <p:ext uri="{BB962C8B-B14F-4D97-AF65-F5344CB8AC3E}">
        <p14:creationId xmlns:p14="http://schemas.microsoft.com/office/powerpoint/2010/main" val="339936184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進行抽樣的原因</a:t>
            </a:r>
          </a:p>
        </p:txBody>
      </p:sp>
      <p:sp>
        <p:nvSpPr>
          <p:cNvPr id="3" name="內容版面配置區 2"/>
          <p:cNvSpPr>
            <a:spLocks noGrp="1"/>
          </p:cNvSpPr>
          <p:nvPr>
            <p:ph idx="1"/>
          </p:nvPr>
        </p:nvSpPr>
        <p:spPr/>
        <p:txBody>
          <a:bodyPr/>
          <a:lstStyle/>
          <a:p>
            <a:r>
              <a:rPr lang="zh-TW" altLang="en-US" dirty="0"/>
              <a:t>想研究的問題是具有</a:t>
            </a:r>
            <a:r>
              <a:rPr lang="zh-TW" altLang="en-US" dirty="0">
                <a:solidFill>
                  <a:srgbClr val="FF0000"/>
                </a:solidFill>
              </a:rPr>
              <a:t>侵入性</a:t>
            </a:r>
            <a:r>
              <a:rPr lang="zh-TW" altLang="en-US" dirty="0"/>
              <a:t>的。</a:t>
            </a:r>
            <a:endParaRPr lang="en-US" altLang="zh-TW" dirty="0"/>
          </a:p>
          <a:p>
            <a:r>
              <a:rPr lang="zh-TW" altLang="en-US" dirty="0"/>
              <a:t>資源是</a:t>
            </a:r>
            <a:r>
              <a:rPr lang="zh-TW" altLang="en-US" dirty="0">
                <a:solidFill>
                  <a:srgbClr val="FF0000"/>
                </a:solidFill>
              </a:rPr>
              <a:t>有限</a:t>
            </a:r>
            <a:r>
              <a:rPr lang="zh-TW" altLang="en-US" dirty="0"/>
              <a:t>的。</a:t>
            </a:r>
            <a:endParaRPr lang="en-US" altLang="zh-TW" dirty="0"/>
          </a:p>
          <a:p>
            <a:r>
              <a:rPr lang="zh-TW" altLang="en-US" dirty="0"/>
              <a:t>母體</a:t>
            </a:r>
            <a:r>
              <a:rPr lang="zh-TW" altLang="en-US" dirty="0">
                <a:solidFill>
                  <a:srgbClr val="FF0000"/>
                </a:solidFill>
              </a:rPr>
              <a:t>很難全部</a:t>
            </a:r>
            <a:r>
              <a:rPr lang="zh-TW" altLang="en-US" dirty="0"/>
              <a:t>觀察。</a:t>
            </a:r>
            <a:endParaRPr lang="en-US" altLang="zh-TW" dirty="0"/>
          </a:p>
          <a:p>
            <a:r>
              <a:rPr lang="zh-TW" altLang="en-US" dirty="0"/>
              <a:t>樣本資料量比母體</a:t>
            </a:r>
            <a:r>
              <a:rPr lang="zh-TW" altLang="en-US" dirty="0" smtClean="0"/>
              <a:t>小</a:t>
            </a:r>
            <a:r>
              <a:rPr lang="zh-TW" altLang="en-US" dirty="0"/>
              <a:t>。</a:t>
            </a:r>
            <a:endParaRPr lang="en-US" altLang="zh-TW" dirty="0"/>
          </a:p>
          <a:p>
            <a:endParaRPr lang="zh-TW" altLang="en-US" sz="2400"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5117605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zh-TW" altLang="en-US" dirty="0" smtClean="0"/>
              <a:t>謝謝聆聽</a:t>
            </a:r>
            <a:endParaRPr lang="zh-TW" altLang="en-US" dirty="0"/>
          </a:p>
        </p:txBody>
      </p:sp>
      <p:sp>
        <p:nvSpPr>
          <p:cNvPr id="5" name="副標題 4"/>
          <p:cNvSpPr>
            <a:spLocks noGrp="1"/>
          </p:cNvSpPr>
          <p:nvPr>
            <p:ph type="subTitle" idx="1"/>
          </p:nvPr>
        </p:nvSpPr>
        <p:spPr/>
        <p:txBody>
          <a:bodyPr/>
          <a:lstStyle/>
          <a:p>
            <a:endParaRPr lang="zh-TW" altLang="en-US" dirty="0"/>
          </a:p>
        </p:txBody>
      </p:sp>
    </p:spTree>
    <p:extLst>
      <p:ext uri="{BB962C8B-B14F-4D97-AF65-F5344CB8AC3E}">
        <p14:creationId xmlns:p14="http://schemas.microsoft.com/office/powerpoint/2010/main" val="193509628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抽樣設計的意義與目的</a:t>
            </a:r>
          </a:p>
        </p:txBody>
      </p:sp>
      <p:sp>
        <p:nvSpPr>
          <p:cNvPr id="3" name="內容版面配置區 2"/>
          <p:cNvSpPr>
            <a:spLocks noGrp="1"/>
          </p:cNvSpPr>
          <p:nvPr>
            <p:ph idx="1"/>
          </p:nvPr>
        </p:nvSpPr>
        <p:spPr/>
        <p:txBody>
          <a:bodyPr/>
          <a:lstStyle/>
          <a:p>
            <a:r>
              <a:rPr lang="zh-TW" altLang="en-US" dirty="0">
                <a:solidFill>
                  <a:srgbClr val="FF0000"/>
                </a:solidFill>
                <a:latin typeface="Times New Roman" panose="02020603050405020304" pitchFamily="18" charset="0"/>
                <a:cs typeface="Times New Roman" panose="02020603050405020304" pitchFamily="18" charset="0"/>
              </a:rPr>
              <a:t>抽樣</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(sampling)</a:t>
            </a:r>
            <a:r>
              <a:rPr lang="zh-TW" altLang="en-US" dirty="0">
                <a:latin typeface="Times New Roman" panose="02020603050405020304" pitchFamily="18" charset="0"/>
                <a:cs typeface="Times New Roman" panose="02020603050405020304" pitchFamily="18" charset="0"/>
              </a:rPr>
              <a:t>，係指由母體抽出樣本的程序或方法</a:t>
            </a:r>
            <a:r>
              <a:rPr lang="zh-TW" altLang="en-US" dirty="0" smtClean="0">
                <a:latin typeface="Times New Roman" panose="02020603050405020304" pitchFamily="18" charset="0"/>
                <a:cs typeface="Times New Roman" panose="02020603050405020304" pitchFamily="18" charset="0"/>
              </a:rPr>
              <a:t>。</a:t>
            </a:r>
            <a:endParaRPr lang="en-US" altLang="zh-TW" dirty="0" smtClean="0">
              <a:latin typeface="Times New Roman" panose="02020603050405020304" pitchFamily="18" charset="0"/>
              <a:cs typeface="Times New Roman" panose="02020603050405020304" pitchFamily="18" charset="0"/>
            </a:endParaRPr>
          </a:p>
          <a:p>
            <a:r>
              <a:rPr lang="zh-TW" altLang="en-US" dirty="0" smtClean="0">
                <a:latin typeface="Times New Roman" panose="02020603050405020304" pitchFamily="18" charset="0"/>
                <a:cs typeface="Times New Roman" panose="02020603050405020304" pitchFamily="18" charset="0"/>
              </a:rPr>
              <a:t>主要目的便是</a:t>
            </a:r>
            <a:r>
              <a:rPr lang="zh-TW" altLang="en-US" dirty="0">
                <a:latin typeface="Times New Roman" panose="02020603050405020304" pitchFamily="18" charset="0"/>
                <a:cs typeface="Times New Roman" panose="02020603050405020304" pitchFamily="18" charset="0"/>
              </a:rPr>
              <a:t>如何在有限的經費下，取得代表性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代表母體特性</a:t>
            </a:r>
            <a:r>
              <a:rPr lang="en-US" altLang="zh-TW" dirty="0">
                <a:latin typeface="Times New Roman" panose="02020603050405020304" pitchFamily="18" charset="0"/>
                <a:cs typeface="Times New Roman" panose="02020603050405020304" pitchFamily="18" charset="0"/>
              </a:rPr>
              <a:t>) </a:t>
            </a:r>
            <a:r>
              <a:rPr lang="zh-TW" altLang="en-US" dirty="0">
                <a:latin typeface="Times New Roman" panose="02020603050405020304" pitchFamily="18" charset="0"/>
                <a:cs typeface="Times New Roman" panose="02020603050405020304" pitchFamily="18" charset="0"/>
              </a:rPr>
              <a:t>的樣本，以作為推論的依據。 </a:t>
            </a:r>
            <a:endParaRPr lang="en-US" altLang="zh-TW" dirty="0">
              <a:latin typeface="Times New Roman" panose="02020603050405020304" pitchFamily="18" charset="0"/>
              <a:cs typeface="Times New Roman" panose="02020603050405020304" pitchFamily="18" charset="0"/>
            </a:endParaRPr>
          </a:p>
          <a:p>
            <a:r>
              <a:rPr lang="zh-TW" altLang="en-US" dirty="0" smtClean="0">
                <a:latin typeface="標楷體" panose="03000509000000000000" pitchFamily="65" charset="-120"/>
                <a:ea typeface="標楷體" panose="03000509000000000000" pitchFamily="65" charset="-120"/>
              </a:rPr>
              <a:t>其</a:t>
            </a:r>
            <a:r>
              <a:rPr lang="zh-TW" altLang="en-US" dirty="0">
                <a:latin typeface="標楷體" panose="03000509000000000000" pitchFamily="65" charset="-120"/>
                <a:ea typeface="標楷體" panose="03000509000000000000" pitchFamily="65" charset="-120"/>
              </a:rPr>
              <a:t>主要的優點有</a:t>
            </a:r>
            <a:r>
              <a:rPr lang="en-US" altLang="zh-TW" dirty="0">
                <a:latin typeface="標楷體" panose="03000509000000000000" pitchFamily="65" charset="-120"/>
                <a:ea typeface="標楷體" panose="03000509000000000000" pitchFamily="65" charset="-120"/>
              </a:rPr>
              <a:t>:</a:t>
            </a:r>
          </a:p>
          <a:p>
            <a:pPr marL="914400" lvl="1" indent="-514350">
              <a:buFont typeface="+mj-lt"/>
              <a:buAutoNum type="arabicPeriod"/>
            </a:pPr>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可以</a:t>
            </a:r>
            <a:r>
              <a:rPr lang="zh-TW" altLang="en-US" dirty="0">
                <a:latin typeface="Times New Roman" panose="02020603050405020304" pitchFamily="18" charset="0"/>
                <a:ea typeface="標楷體" panose="03000509000000000000" pitchFamily="65" charset="-120"/>
                <a:cs typeface="Times New Roman" panose="02020603050405020304" pitchFamily="18" charset="0"/>
              </a:rPr>
              <a:t>避免收集到有缺失、可疑、有誤的資訊。</a:t>
            </a:r>
          </a:p>
          <a:p>
            <a:pPr marL="914400" lvl="1" indent="-514350">
              <a:buFont typeface="+mj-lt"/>
              <a:buAutoNum type="arabicPeriod"/>
            </a:pPr>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省時</a:t>
            </a:r>
            <a:r>
              <a:rPr lang="zh-TW" altLang="en-US" dirty="0">
                <a:latin typeface="Times New Roman" panose="02020603050405020304" pitchFamily="18" charset="0"/>
                <a:ea typeface="標楷體" panose="03000509000000000000" pitchFamily="65" charset="-120"/>
                <a:cs typeface="Times New Roman" panose="02020603050405020304" pitchFamily="18" charset="0"/>
              </a:rPr>
              <a:t>、快速地得到研究結果。</a:t>
            </a:r>
          </a:p>
          <a:p>
            <a:endParaRPr lang="zh-TW" altLang="en-US" dirty="0">
              <a:latin typeface="Times New Roman" panose="02020603050405020304" pitchFamily="18" charset="0"/>
              <a:cs typeface="Times New Roman" panose="02020603050405020304" pitchFamily="18" charset="0"/>
            </a:endParaRPr>
          </a:p>
          <a:p>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276638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抽樣的</a:t>
            </a:r>
            <a:r>
              <a:rPr lang="zh-TW" altLang="en-US" dirty="0" smtClean="0"/>
              <a:t>基本</a:t>
            </a:r>
            <a:r>
              <a:rPr lang="zh-TW" altLang="en-US" dirty="0"/>
              <a:t>概念</a:t>
            </a:r>
          </a:p>
        </p:txBody>
      </p:sp>
      <p:sp>
        <p:nvSpPr>
          <p:cNvPr id="3" name="內容版面配置區 2"/>
          <p:cNvSpPr>
            <a:spLocks noGrp="1"/>
          </p:cNvSpPr>
          <p:nvPr>
            <p:ph idx="1"/>
          </p:nvPr>
        </p:nvSpPr>
        <p:spPr/>
        <p:txBody>
          <a:bodyPr/>
          <a:lstStyle/>
          <a:p>
            <a:r>
              <a:rPr lang="zh-TW" altLang="en-US" dirty="0" smtClean="0">
                <a:solidFill>
                  <a:srgbClr val="FF0000"/>
                </a:solidFill>
                <a:latin typeface="Times New Roman" panose="02020603050405020304" pitchFamily="18" charset="0"/>
                <a:cs typeface="Times New Roman" panose="02020603050405020304" pitchFamily="18" charset="0"/>
              </a:rPr>
              <a:t>隨機</a:t>
            </a:r>
            <a:r>
              <a:rPr lang="zh-TW" altLang="en-US" dirty="0">
                <a:solidFill>
                  <a:srgbClr val="FF0000"/>
                </a:solidFill>
                <a:latin typeface="Times New Roman" panose="02020603050405020304" pitchFamily="18" charset="0"/>
                <a:cs typeface="Times New Roman" panose="02020603050405020304" pitchFamily="18" charset="0"/>
              </a:rPr>
              <a:t>性</a:t>
            </a:r>
            <a:r>
              <a:rPr lang="zh-TW" altLang="en-US" dirty="0">
                <a:latin typeface="Times New Roman" panose="02020603050405020304" pitchFamily="18" charset="0"/>
                <a:cs typeface="Times New Roman" panose="02020603050405020304" pitchFamily="18" charset="0"/>
              </a:rPr>
              <a:t>的條件</a:t>
            </a:r>
          </a:p>
          <a:p>
            <a:pPr marL="914400" lvl="2" indent="-514350">
              <a:spcBef>
                <a:spcPts val="800"/>
              </a:spcBef>
              <a:buFont typeface="+mj-lt"/>
              <a:buAutoNum type="arabicParenR"/>
            </a:pPr>
            <a:r>
              <a:rPr lang="zh-TW" altLang="en-US" sz="2800" dirty="0" smtClean="0">
                <a:solidFill>
                  <a:schemeClr val="tx1">
                    <a:lumMod val="95000"/>
                    <a:lumOff val="5000"/>
                  </a:schemeClr>
                </a:solidFill>
                <a:latin typeface="Times New Roman" panose="02020603050405020304" pitchFamily="18" charset="0"/>
                <a:ea typeface="標楷體" pitchFamily="65"/>
                <a:cs typeface="Times New Roman" panose="02020603050405020304" pitchFamily="18" charset="0"/>
              </a:rPr>
              <a:t>母體</a:t>
            </a:r>
            <a:r>
              <a:rPr lang="zh-TW" altLang="en-US" sz="2800" dirty="0">
                <a:solidFill>
                  <a:schemeClr val="tx1">
                    <a:lumMod val="95000"/>
                    <a:lumOff val="5000"/>
                  </a:schemeClr>
                </a:solidFill>
                <a:latin typeface="Times New Roman" panose="02020603050405020304" pitchFamily="18" charset="0"/>
                <a:ea typeface="標楷體" pitchFamily="65"/>
                <a:cs typeface="Times New Roman" panose="02020603050405020304" pitchFamily="18" charset="0"/>
              </a:rPr>
              <a:t>中的任一元素</a:t>
            </a:r>
            <a:r>
              <a:rPr lang="en-US" altLang="zh-TW" sz="2800" dirty="0">
                <a:solidFill>
                  <a:schemeClr val="tx1">
                    <a:lumMod val="95000"/>
                    <a:lumOff val="5000"/>
                  </a:schemeClr>
                </a:solidFill>
                <a:latin typeface="Times New Roman" panose="02020603050405020304" pitchFamily="18" charset="0"/>
                <a:ea typeface="標楷體" pitchFamily="65"/>
                <a:cs typeface="Times New Roman" panose="02020603050405020304" pitchFamily="18" charset="0"/>
              </a:rPr>
              <a:t>(element)</a:t>
            </a:r>
            <a:r>
              <a:rPr lang="zh-TW" altLang="en-US" sz="2800" dirty="0">
                <a:solidFill>
                  <a:schemeClr val="tx1">
                    <a:lumMod val="95000"/>
                    <a:lumOff val="5000"/>
                  </a:schemeClr>
                </a:solidFill>
                <a:latin typeface="Times New Roman" panose="02020603050405020304" pitchFamily="18" charset="0"/>
                <a:ea typeface="標楷體" pitchFamily="65"/>
                <a:cs typeface="Times New Roman" panose="02020603050405020304" pitchFamily="18" charset="0"/>
              </a:rPr>
              <a:t>皆有被抽出的可能。</a:t>
            </a:r>
          </a:p>
          <a:p>
            <a:pPr marL="914400" lvl="2" indent="-514350">
              <a:spcBef>
                <a:spcPts val="800"/>
              </a:spcBef>
              <a:buFont typeface="+mj-lt"/>
              <a:buAutoNum type="arabicParenR"/>
            </a:pPr>
            <a:r>
              <a:rPr lang="zh-TW" altLang="en-US" sz="2800" dirty="0" smtClean="0">
                <a:solidFill>
                  <a:schemeClr val="tx1">
                    <a:lumMod val="95000"/>
                    <a:lumOff val="5000"/>
                  </a:schemeClr>
                </a:solidFill>
                <a:latin typeface="Times New Roman" panose="02020603050405020304" pitchFamily="18" charset="0"/>
                <a:ea typeface="標楷體" pitchFamily="65"/>
                <a:cs typeface="Times New Roman" panose="02020603050405020304" pitchFamily="18" charset="0"/>
              </a:rPr>
              <a:t>任</a:t>
            </a:r>
            <a:r>
              <a:rPr lang="zh-TW" altLang="en-US" sz="2800" dirty="0">
                <a:solidFill>
                  <a:schemeClr val="tx1">
                    <a:lumMod val="95000"/>
                    <a:lumOff val="5000"/>
                  </a:schemeClr>
                </a:solidFill>
                <a:latin typeface="Times New Roman" panose="02020603050405020304" pitchFamily="18" charset="0"/>
                <a:ea typeface="標楷體" pitchFamily="65"/>
                <a:cs typeface="Times New Roman" panose="02020603050405020304" pitchFamily="18" charset="0"/>
              </a:rPr>
              <a:t>一組樣本被抽出的機率皆為已知的（或可加以計算）。</a:t>
            </a:r>
          </a:p>
          <a:p>
            <a:pPr marL="914400" lvl="2" indent="-514350">
              <a:spcBef>
                <a:spcPts val="800"/>
              </a:spcBef>
              <a:buFont typeface="+mj-lt"/>
              <a:buAutoNum type="arabicParenR"/>
            </a:pPr>
            <a:r>
              <a:rPr lang="zh-TW" altLang="en-US" sz="2800" dirty="0" smtClean="0">
                <a:solidFill>
                  <a:schemeClr val="tx1">
                    <a:lumMod val="95000"/>
                    <a:lumOff val="5000"/>
                  </a:schemeClr>
                </a:solidFill>
                <a:latin typeface="Times New Roman" panose="02020603050405020304" pitchFamily="18" charset="0"/>
                <a:ea typeface="標楷體" pitchFamily="65"/>
                <a:cs typeface="Times New Roman" panose="02020603050405020304" pitchFamily="18" charset="0"/>
              </a:rPr>
              <a:t>各</a:t>
            </a:r>
            <a:r>
              <a:rPr lang="zh-TW" altLang="en-US" sz="2800" dirty="0">
                <a:solidFill>
                  <a:schemeClr val="tx1">
                    <a:lumMod val="95000"/>
                    <a:lumOff val="5000"/>
                  </a:schemeClr>
                </a:solidFill>
                <a:latin typeface="Times New Roman" panose="02020603050405020304" pitchFamily="18" charset="0"/>
                <a:ea typeface="標楷體" pitchFamily="65"/>
                <a:cs typeface="Times New Roman" panose="02020603050405020304" pitchFamily="18" charset="0"/>
              </a:rPr>
              <a:t>組樣本被抽出的過程是獨立的。 </a:t>
            </a:r>
          </a:p>
        </p:txBody>
      </p:sp>
    </p:spTree>
    <p:extLst>
      <p:ext uri="{BB962C8B-B14F-4D97-AF65-F5344CB8AC3E}">
        <p14:creationId xmlns:p14="http://schemas.microsoft.com/office/powerpoint/2010/main" val="250179599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「好」的樣本特性 </a:t>
            </a:r>
          </a:p>
        </p:txBody>
      </p:sp>
      <p:sp>
        <p:nvSpPr>
          <p:cNvPr id="3" name="內容版面配置區 2"/>
          <p:cNvSpPr>
            <a:spLocks noGrp="1"/>
          </p:cNvSpPr>
          <p:nvPr>
            <p:ph idx="1"/>
          </p:nvPr>
        </p:nvSpPr>
        <p:spPr/>
        <p:txBody>
          <a:bodyPr/>
          <a:lstStyle/>
          <a:p>
            <a:pPr marL="514350" indent="-514350">
              <a:buFont typeface="+mj-lt"/>
              <a:buAutoNum type="arabicPeriod"/>
            </a:pP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正確性</a:t>
            </a:r>
            <a:r>
              <a:rPr lang="en-US" altLang="zh-TW" sz="2800" dirty="0">
                <a:latin typeface="Times New Roman" panose="02020603050405020304" pitchFamily="18" charset="0"/>
                <a:ea typeface="標楷體" panose="03000509000000000000" pitchFamily="65" charset="-120"/>
                <a:cs typeface="Times New Roman" panose="02020603050405020304" pitchFamily="18" charset="0"/>
              </a:rPr>
              <a:t>(accuracy):</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指樣本能否代表</a:t>
            </a: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母體特徵值</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之程度。</a:t>
            </a:r>
          </a:p>
          <a:p>
            <a:pPr marL="514350" indent="-514350">
              <a:buFont typeface="+mj-lt"/>
              <a:buAutoNum type="arabicPeriod"/>
            </a:pP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精</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準性</a:t>
            </a:r>
            <a:r>
              <a:rPr lang="en-US" altLang="zh-TW" sz="2800" dirty="0">
                <a:latin typeface="Times New Roman" panose="02020603050405020304" pitchFamily="18" charset="0"/>
                <a:ea typeface="標楷體" panose="03000509000000000000" pitchFamily="65" charset="-120"/>
                <a:cs typeface="Times New Roman" panose="02020603050405020304" pitchFamily="18" charset="0"/>
              </a:rPr>
              <a:t>(precision):</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由於所抽樣的過程會有隨機變異產生，使得樣本與母體間有抽樣誤差，導致樣本與母體群很難完全一致吻合。</a:t>
            </a:r>
          </a:p>
          <a:p>
            <a:pPr marL="514350" indent="-514350">
              <a:buFont typeface="+mj-lt"/>
              <a:buAutoNum type="arabicPeriod"/>
            </a:pPr>
            <a:r>
              <a:rPr lang="zh-TW" altLang="en-US" sz="2800" dirty="0" smtClean="0">
                <a:latin typeface="Times New Roman" panose="02020603050405020304" pitchFamily="18" charset="0"/>
                <a:ea typeface="標楷體" panose="03000509000000000000" pitchFamily="65" charset="-120"/>
                <a:cs typeface="Times New Roman" panose="02020603050405020304" pitchFamily="18" charset="0"/>
              </a:rPr>
              <a:t>所謂</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「精準性」是指標準誤差</a:t>
            </a:r>
            <a:r>
              <a:rPr lang="en-US" altLang="zh-TW" sz="2800" dirty="0">
                <a:latin typeface="Times New Roman" panose="02020603050405020304" pitchFamily="18" charset="0"/>
                <a:ea typeface="標楷體" panose="03000509000000000000" pitchFamily="65" charset="-120"/>
                <a:cs typeface="Times New Roman" panose="02020603050405020304" pitchFamily="18" charset="0"/>
              </a:rPr>
              <a:t>(standard error) </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之估計值，值越小表示精準性越高。</a:t>
            </a:r>
          </a:p>
        </p:txBody>
      </p:sp>
    </p:spTree>
    <p:extLst>
      <p:ext uri="{BB962C8B-B14F-4D97-AF65-F5344CB8AC3E}">
        <p14:creationId xmlns:p14="http://schemas.microsoft.com/office/powerpoint/2010/main" val="191869880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抽樣程序</a:t>
            </a:r>
          </a:p>
        </p:txBody>
      </p:sp>
      <p:sp>
        <p:nvSpPr>
          <p:cNvPr id="3" name="內容版面配置區 2"/>
          <p:cNvSpPr>
            <a:spLocks noGrp="1"/>
          </p:cNvSpPr>
          <p:nvPr>
            <p:ph idx="1"/>
          </p:nvPr>
        </p:nvSpPr>
        <p:spPr/>
        <p:txBody>
          <a:bodyPr/>
          <a:lstStyle/>
          <a:p>
            <a:pPr marL="514350" indent="-514350">
              <a:buFont typeface="+mj-lt"/>
              <a:buAutoNum type="arabicPeriod"/>
            </a:pPr>
            <a:r>
              <a:rPr lang="zh-TW" altLang="en-US" dirty="0" smtClean="0">
                <a:latin typeface="Times New Roman" panose="02020603050405020304" pitchFamily="18" charset="0"/>
                <a:cs typeface="Times New Roman" panose="02020603050405020304" pitchFamily="18" charset="0"/>
              </a:rPr>
              <a:t>先</a:t>
            </a:r>
            <a:r>
              <a:rPr lang="zh-TW" altLang="en-US" dirty="0">
                <a:solidFill>
                  <a:srgbClr val="FF0000"/>
                </a:solidFill>
                <a:latin typeface="Times New Roman" panose="02020603050405020304" pitchFamily="18" charset="0"/>
                <a:cs typeface="Times New Roman" panose="02020603050405020304" pitchFamily="18" charset="0"/>
              </a:rPr>
              <a:t>釐清</a:t>
            </a:r>
            <a:r>
              <a:rPr lang="zh-TW" altLang="en-US" dirty="0">
                <a:latin typeface="Times New Roman" panose="02020603050405020304" pitchFamily="18" charset="0"/>
                <a:cs typeface="Times New Roman" panose="02020603050405020304" pitchFamily="18" charset="0"/>
              </a:rPr>
              <a:t>研究的</a:t>
            </a:r>
            <a:r>
              <a:rPr lang="zh-TW" altLang="en-US" dirty="0" smtClean="0">
                <a:latin typeface="Times New Roman" panose="02020603050405020304" pitchFamily="18" charset="0"/>
                <a:cs typeface="Times New Roman" panose="02020603050405020304" pitchFamily="18" charset="0"/>
              </a:rPr>
              <a:t>母體。</a:t>
            </a:r>
            <a:endParaRPr lang="zh-TW" altLang="en-US"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zh-TW" altLang="en-US" dirty="0" smtClean="0">
                <a:latin typeface="Times New Roman" panose="02020603050405020304" pitchFamily="18" charset="0"/>
                <a:cs typeface="Times New Roman" panose="02020603050405020304" pitchFamily="18" charset="0"/>
              </a:rPr>
              <a:t>設法</a:t>
            </a:r>
            <a:r>
              <a:rPr lang="zh-TW" altLang="en-US" dirty="0">
                <a:latin typeface="Times New Roman" panose="02020603050405020304" pitchFamily="18" charset="0"/>
                <a:cs typeface="Times New Roman" panose="02020603050405020304" pitchFamily="18" charset="0"/>
              </a:rPr>
              <a:t>取得一份</a:t>
            </a:r>
            <a:r>
              <a:rPr lang="zh-TW" altLang="en-US" dirty="0">
                <a:solidFill>
                  <a:srgbClr val="FF0000"/>
                </a:solidFill>
                <a:latin typeface="Times New Roman" panose="02020603050405020304" pitchFamily="18" charset="0"/>
                <a:cs typeface="Times New Roman" panose="02020603050405020304" pitchFamily="18" charset="0"/>
              </a:rPr>
              <a:t>完整而正確</a:t>
            </a:r>
            <a:r>
              <a:rPr lang="zh-TW" altLang="en-US" dirty="0">
                <a:latin typeface="Times New Roman" panose="02020603050405020304" pitchFamily="18" charset="0"/>
                <a:cs typeface="Times New Roman" panose="02020603050405020304" pitchFamily="18" charset="0"/>
              </a:rPr>
              <a:t>的抽樣單位之</a:t>
            </a:r>
            <a:r>
              <a:rPr lang="zh-TW" altLang="en-US" dirty="0" smtClean="0">
                <a:latin typeface="Times New Roman" panose="02020603050405020304" pitchFamily="18" charset="0"/>
                <a:cs typeface="Times New Roman" panose="02020603050405020304" pitchFamily="18" charset="0"/>
              </a:rPr>
              <a:t>母體名單</a:t>
            </a:r>
            <a:r>
              <a:rPr lang="zh-TW" altLang="en-US" dirty="0">
                <a:latin typeface="Times New Roman" panose="02020603050405020304" pitchFamily="18" charset="0"/>
                <a:cs typeface="Times New Roman" panose="02020603050405020304" pitchFamily="18" charset="0"/>
              </a:rPr>
              <a:t>。</a:t>
            </a:r>
          </a:p>
          <a:p>
            <a:pPr marL="514350" indent="-514350">
              <a:buFont typeface="+mj-lt"/>
              <a:buAutoNum type="arabicPeriod"/>
            </a:pPr>
            <a:r>
              <a:rPr lang="zh-TW" altLang="en-US" dirty="0" smtClean="0">
                <a:latin typeface="Times New Roman" panose="02020603050405020304" pitchFamily="18" charset="0"/>
                <a:cs typeface="Times New Roman" panose="02020603050405020304" pitchFamily="18" charset="0"/>
              </a:rPr>
              <a:t>根據</a:t>
            </a:r>
            <a:r>
              <a:rPr lang="zh-TW" altLang="en-US" dirty="0">
                <a:latin typeface="Times New Roman" panose="02020603050405020304" pitchFamily="18" charset="0"/>
                <a:cs typeface="Times New Roman" panose="02020603050405020304" pitchFamily="18" charset="0"/>
              </a:rPr>
              <a:t>這份</a:t>
            </a:r>
            <a:r>
              <a:rPr lang="zh-TW" altLang="en-US" dirty="0" smtClean="0">
                <a:latin typeface="Times New Roman" panose="02020603050405020304" pitchFamily="18" charset="0"/>
                <a:cs typeface="Times New Roman" panose="02020603050405020304" pitchFamily="18" charset="0"/>
              </a:rPr>
              <a:t>母體</a:t>
            </a:r>
            <a:r>
              <a:rPr lang="zh-TW" altLang="en-US" dirty="0">
                <a:latin typeface="Times New Roman" panose="02020603050405020304" pitchFamily="18" charset="0"/>
                <a:cs typeface="Times New Roman" panose="02020603050405020304" pitchFamily="18" charset="0"/>
              </a:rPr>
              <a:t>名單，</a:t>
            </a:r>
            <a:r>
              <a:rPr lang="zh-TW" altLang="en-US" dirty="0" smtClean="0">
                <a:latin typeface="Times New Roman" panose="02020603050405020304" pitchFamily="18" charset="0"/>
                <a:cs typeface="Times New Roman" panose="02020603050405020304" pitchFamily="18" charset="0"/>
              </a:rPr>
              <a:t>採用</a:t>
            </a:r>
            <a:r>
              <a:rPr lang="zh-TW" altLang="en-US" dirty="0" smtClean="0">
                <a:solidFill>
                  <a:srgbClr val="FF0000"/>
                </a:solidFill>
                <a:latin typeface="Times New Roman" panose="02020603050405020304" pitchFamily="18" charset="0"/>
                <a:cs typeface="Times New Roman" panose="02020603050405020304" pitchFamily="18" charset="0"/>
              </a:rPr>
              <a:t>合適</a:t>
            </a:r>
            <a:r>
              <a:rPr lang="zh-TW" altLang="en-US" dirty="0" smtClean="0">
                <a:latin typeface="Times New Roman" panose="02020603050405020304" pitchFamily="18" charset="0"/>
                <a:cs typeface="Times New Roman" panose="02020603050405020304" pitchFamily="18" charset="0"/>
              </a:rPr>
              <a:t>的抽樣技術</a:t>
            </a:r>
            <a:r>
              <a:rPr lang="zh-TW" altLang="en-US" dirty="0">
                <a:latin typeface="Times New Roman" panose="02020603050405020304" pitchFamily="18" charset="0"/>
                <a:cs typeface="Times New Roman" panose="02020603050405020304" pitchFamily="18" charset="0"/>
              </a:rPr>
              <a:t>，抽取具有代表的樣本。</a:t>
            </a:r>
          </a:p>
          <a:p>
            <a:pPr marL="514350" indent="-514350">
              <a:buFont typeface="+mj-lt"/>
              <a:buAutoNum type="arabicPeriod"/>
            </a:pPr>
            <a:r>
              <a:rPr lang="zh-TW" altLang="en-US" dirty="0" smtClean="0">
                <a:latin typeface="Times New Roman" panose="02020603050405020304" pitchFamily="18" charset="0"/>
                <a:cs typeface="Times New Roman" panose="02020603050405020304" pitchFamily="18" charset="0"/>
              </a:rPr>
              <a:t>要抽取</a:t>
            </a:r>
            <a:r>
              <a:rPr lang="zh-TW" altLang="en-US" dirty="0" smtClean="0">
                <a:solidFill>
                  <a:srgbClr val="FF0000"/>
                </a:solidFill>
                <a:latin typeface="Times New Roman" panose="02020603050405020304" pitchFamily="18" charset="0"/>
                <a:cs typeface="Times New Roman" panose="02020603050405020304" pitchFamily="18" charset="0"/>
              </a:rPr>
              <a:t>足夠</a:t>
            </a:r>
            <a:r>
              <a:rPr lang="zh-TW" altLang="en-US" dirty="0" smtClean="0">
                <a:latin typeface="Times New Roman" panose="02020603050405020304" pitchFamily="18" charset="0"/>
                <a:cs typeface="Times New Roman" panose="02020603050405020304" pitchFamily="18" charset="0"/>
              </a:rPr>
              <a:t>的</a:t>
            </a:r>
            <a:r>
              <a:rPr lang="zh-TW" altLang="en-US" dirty="0">
                <a:latin typeface="Times New Roman" panose="02020603050405020304" pitchFamily="18" charset="0"/>
                <a:cs typeface="Times New Roman" panose="02020603050405020304" pitchFamily="18" charset="0"/>
              </a:rPr>
              <a:t>樣本，方能代表母體群體</a:t>
            </a:r>
            <a:r>
              <a:rPr lang="zh-TW" altLang="en-US" dirty="0" smtClean="0">
                <a:latin typeface="Times New Roman" panose="02020603050405020304" pitchFamily="18" charset="0"/>
                <a:cs typeface="Times New Roman" panose="02020603050405020304" pitchFamily="18" charset="0"/>
              </a:rPr>
              <a:t>的特質</a:t>
            </a:r>
            <a:r>
              <a:rPr lang="zh-TW" altLang="en-US" dirty="0">
                <a:latin typeface="Times New Roman" panose="02020603050405020304" pitchFamily="18" charset="0"/>
                <a:cs typeface="Times New Roman" panose="02020603050405020304" pitchFamily="18" charset="0"/>
              </a:rPr>
              <a:t>。</a:t>
            </a:r>
          </a:p>
          <a:p>
            <a:endParaRPr lang="zh-TW" altLang="en-US" dirty="0"/>
          </a:p>
        </p:txBody>
      </p:sp>
    </p:spTree>
    <p:extLst>
      <p:ext uri="{BB962C8B-B14F-4D97-AF65-F5344CB8AC3E}">
        <p14:creationId xmlns:p14="http://schemas.microsoft.com/office/powerpoint/2010/main" val="268981816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抽樣單位與抽樣底冊 </a:t>
            </a:r>
          </a:p>
        </p:txBody>
      </p:sp>
      <p:sp>
        <p:nvSpPr>
          <p:cNvPr id="3" name="內容版面配置區 2"/>
          <p:cNvSpPr>
            <a:spLocks noGrp="1"/>
          </p:cNvSpPr>
          <p:nvPr>
            <p:ph idx="1"/>
          </p:nvPr>
        </p:nvSpPr>
        <p:spPr/>
        <p:txBody>
          <a:bodyPr/>
          <a:lstStyle/>
          <a:p>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在由母體中選取樣本時，我們可能一個一個的抽取樣本，此時的抽樣單位，即為母體中的每一個元素，若我們是一次抽取一批資料，則此時的抽樣單位，則為一個小群體的資料。</a:t>
            </a:r>
          </a:p>
          <a:p>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有些抽樣方法，若事先有一個底冊，在進行抽樣時將會變的方便且簡單，這個底冊稱為抽樣底冊。</a:t>
            </a:r>
          </a:p>
          <a:p>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常用的抽樣的底冊有戶口名冊、電話簿、通訊錄。</a:t>
            </a:r>
          </a:p>
          <a:p>
            <a:endParaRPr lang="zh-TW" altLang="en-US" sz="2800" dirty="0">
              <a:solidFill>
                <a:schemeClr val="tx1">
                  <a:lumMod val="95000"/>
                  <a:lumOff val="5000"/>
                </a:schemeClr>
              </a:solidFill>
            </a:endParaRPr>
          </a:p>
        </p:txBody>
      </p:sp>
    </p:spTree>
    <p:extLst>
      <p:ext uri="{BB962C8B-B14F-4D97-AF65-F5344CB8AC3E}">
        <p14:creationId xmlns:p14="http://schemas.microsoft.com/office/powerpoint/2010/main" val="282789991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抽樣誤差</a:t>
            </a:r>
            <a:r>
              <a:rPr lang="en-US" altLang="zh-TW" dirty="0"/>
              <a:t>vs</a:t>
            </a:r>
            <a:r>
              <a:rPr lang="zh-TW" altLang="en-US" dirty="0"/>
              <a:t>非抽樣誤差</a:t>
            </a:r>
          </a:p>
        </p:txBody>
      </p:sp>
      <p:sp>
        <p:nvSpPr>
          <p:cNvPr id="3" name="內容版面配置區 2"/>
          <p:cNvSpPr>
            <a:spLocks noGrp="1"/>
          </p:cNvSpPr>
          <p:nvPr>
            <p:ph idx="1"/>
          </p:nvPr>
        </p:nvSpPr>
        <p:spPr/>
        <p:txBody>
          <a:bodyPr/>
          <a:lstStyle/>
          <a:p>
            <a:r>
              <a:rPr lang="zh-TW" altLang="en-US" dirty="0" smtClean="0">
                <a:latin typeface="標楷體" panose="03000509000000000000" pitchFamily="65" charset="-120"/>
                <a:ea typeface="標楷體" panose="03000509000000000000" pitchFamily="65" charset="-120"/>
              </a:rPr>
              <a:t>調查</a:t>
            </a:r>
            <a:r>
              <a:rPr lang="zh-TW" altLang="en-US" dirty="0">
                <a:latin typeface="標楷體" panose="03000509000000000000" pitchFamily="65" charset="-120"/>
                <a:ea typeface="標楷體" panose="03000509000000000000" pitchFamily="65" charset="-120"/>
              </a:rPr>
              <a:t>誤差是指調查的結果和客觀實際情況的出入和差數，一般有兩種誤差存在：即非抽樣誤差和抽樣誤差。 </a:t>
            </a:r>
          </a:p>
          <a:p>
            <a:r>
              <a:rPr lang="zh-TW" altLang="en-US" dirty="0">
                <a:latin typeface="標楷體" panose="03000509000000000000" pitchFamily="65" charset="-120"/>
                <a:ea typeface="標楷體" panose="03000509000000000000" pitchFamily="65" charset="-120"/>
              </a:rPr>
              <a:t>抽樣誤差</a:t>
            </a:r>
            <a:endParaRPr lang="en-US" altLang="zh-TW" dirty="0">
              <a:latin typeface="標楷體" panose="03000509000000000000" pitchFamily="65" charset="-120"/>
              <a:ea typeface="標楷體" panose="03000509000000000000" pitchFamily="65" charset="-120"/>
            </a:endParaRPr>
          </a:p>
          <a:p>
            <a:pPr lvl="1"/>
            <a:r>
              <a:rPr lang="zh-TW" altLang="en-US" sz="2400"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利用</a:t>
            </a:r>
            <a:r>
              <a:rPr lang="zh-TW" altLang="en-US" sz="2400" dirty="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抽樣方法所獲得的統計</a:t>
            </a:r>
            <a:r>
              <a:rPr lang="zh-TW" altLang="en-US" sz="2400"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量，</a:t>
            </a:r>
            <a:r>
              <a:rPr lang="zh-TW" altLang="en-US" sz="2400" dirty="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以推論母體未知</a:t>
            </a:r>
            <a:r>
              <a:rPr lang="zh-TW" altLang="en-US" sz="2400"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參數而</a:t>
            </a:r>
            <a:r>
              <a:rPr lang="zh-TW" altLang="en-US" sz="2400" dirty="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造成的</a:t>
            </a:r>
            <a:r>
              <a:rPr lang="zh-TW" altLang="en-US" sz="2400"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誤差。 </a:t>
            </a:r>
            <a:endParaRPr lang="en-US" altLang="zh-TW" sz="2400"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endParaRPr>
          </a:p>
          <a:p>
            <a:r>
              <a:rPr lang="zh-TW" altLang="en-US" dirty="0" smtClean="0">
                <a:latin typeface="標楷體" panose="03000509000000000000" pitchFamily="65" charset="-120"/>
                <a:ea typeface="標楷體" panose="03000509000000000000" pitchFamily="65" charset="-120"/>
              </a:rPr>
              <a:t>非抽樣誤差</a:t>
            </a:r>
            <a:endParaRPr lang="en-US" altLang="zh-TW" dirty="0" smtClean="0">
              <a:latin typeface="標楷體" panose="03000509000000000000" pitchFamily="65" charset="-120"/>
              <a:ea typeface="標楷體" panose="03000509000000000000" pitchFamily="65" charset="-120"/>
            </a:endParaRPr>
          </a:p>
          <a:p>
            <a:pPr lvl="1"/>
            <a:r>
              <a:rPr lang="zh-TW" altLang="en-US" sz="2400"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在</a:t>
            </a:r>
            <a:r>
              <a:rPr lang="zh-TW" altLang="en-US" sz="2400" dirty="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進行資料</a:t>
            </a:r>
            <a:r>
              <a:rPr lang="zh-TW" altLang="en-US" sz="2400"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的收集及整理</a:t>
            </a:r>
            <a:r>
              <a:rPr lang="zh-TW" altLang="en-US" sz="2400" dirty="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時，研究人員</a:t>
            </a:r>
            <a:r>
              <a:rPr lang="zh-TW" altLang="en-US" sz="2400"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在所</a:t>
            </a:r>
            <a:r>
              <a:rPr lang="zh-TW" altLang="en-US" sz="2400" dirty="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造成</a:t>
            </a:r>
            <a:r>
              <a:rPr lang="zh-TW" altLang="en-US" sz="2400" dirty="0" smtClean="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rPr>
              <a:t>錯誤。</a:t>
            </a:r>
            <a:endParaRPr lang="zh-TW" altLang="en-US" sz="2400" dirty="0">
              <a:solidFill>
                <a:schemeClr val="tx1">
                  <a:lumMod val="95000"/>
                  <a:lumOff val="5000"/>
                </a:schemeClr>
              </a:solidFill>
              <a:latin typeface="Times New Roman" panose="02020603050405020304" pitchFamily="18" charset="0"/>
              <a:ea typeface="標楷體" panose="03000509000000000000" pitchFamily="65" charset="-120"/>
              <a:cs typeface="Times New Roman" panose="02020603050405020304" pitchFamily="18" charset="0"/>
            </a:endParaRPr>
          </a:p>
          <a:p>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27894502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抽樣誤差</a:t>
            </a:r>
          </a:p>
        </p:txBody>
      </p:sp>
      <p:sp>
        <p:nvSpPr>
          <p:cNvPr id="3" name="內容版面配置區 2"/>
          <p:cNvSpPr>
            <a:spLocks noGrp="1"/>
          </p:cNvSpPr>
          <p:nvPr>
            <p:ph idx="1"/>
          </p:nvPr>
        </p:nvSpPr>
        <p:spPr/>
        <p:txBody>
          <a:bodyPr/>
          <a:lstStyle/>
          <a:p>
            <a:r>
              <a:rPr lang="zh-TW" altLang="en-US" dirty="0">
                <a:latin typeface="標楷體" panose="03000509000000000000" pitchFamily="65" charset="-120"/>
                <a:ea typeface="標楷體" panose="03000509000000000000" pitchFamily="65" charset="-120"/>
              </a:rPr>
              <a:t>抽樣誤差即用樣本估計母體而產生的誤差。抽樣</a:t>
            </a:r>
            <a:r>
              <a:rPr lang="zh-TW" altLang="en-US" dirty="0" smtClean="0">
                <a:latin typeface="標楷體" panose="03000509000000000000" pitchFamily="65" charset="-120"/>
                <a:ea typeface="標楷體" panose="03000509000000000000" pitchFamily="65" charset="-120"/>
              </a:rPr>
              <a:t>誤差大小</a:t>
            </a:r>
            <a:r>
              <a:rPr lang="zh-TW" altLang="en-US" dirty="0">
                <a:latin typeface="標楷體" panose="03000509000000000000" pitchFamily="65" charset="-120"/>
                <a:ea typeface="標楷體" panose="03000509000000000000" pitchFamily="65" charset="-120"/>
              </a:rPr>
              <a:t>主要受以下三個因素影響： </a:t>
            </a:r>
          </a:p>
          <a:p>
            <a:pPr lvl="1"/>
            <a:r>
              <a:rPr lang="zh-TW" altLang="en-US" dirty="0">
                <a:latin typeface="標楷體" panose="03000509000000000000" pitchFamily="65" charset="-120"/>
                <a:ea typeface="標楷體" panose="03000509000000000000" pitchFamily="65" charset="-120"/>
              </a:rPr>
              <a:t>被研究母體各單位標誌值的</a:t>
            </a:r>
            <a:r>
              <a:rPr lang="zh-TW" altLang="en-US" dirty="0">
                <a:solidFill>
                  <a:srgbClr val="FF0000"/>
                </a:solidFill>
                <a:latin typeface="標楷體" panose="03000509000000000000" pitchFamily="65" charset="-120"/>
                <a:ea typeface="標楷體" panose="03000509000000000000" pitchFamily="65" charset="-120"/>
              </a:rPr>
              <a:t>變異程度 </a:t>
            </a:r>
          </a:p>
          <a:p>
            <a:pPr lvl="1"/>
            <a:r>
              <a:rPr lang="zh-TW" altLang="en-US" dirty="0">
                <a:latin typeface="標楷體" panose="03000509000000000000" pitchFamily="65" charset="-120"/>
                <a:ea typeface="標楷體" panose="03000509000000000000" pitchFamily="65" charset="-120"/>
              </a:rPr>
              <a:t>抽取的</a:t>
            </a:r>
            <a:r>
              <a:rPr lang="zh-TW" altLang="en-US" dirty="0">
                <a:solidFill>
                  <a:srgbClr val="FF0000"/>
                </a:solidFill>
                <a:latin typeface="標楷體" panose="03000509000000000000" pitchFamily="65" charset="-120"/>
                <a:ea typeface="標楷體" panose="03000509000000000000" pitchFamily="65" charset="-120"/>
              </a:rPr>
              <a:t>樣本數 </a:t>
            </a:r>
          </a:p>
          <a:p>
            <a:pPr lvl="1"/>
            <a:r>
              <a:rPr lang="zh-TW" altLang="en-US" dirty="0">
                <a:latin typeface="標楷體" panose="03000509000000000000" pitchFamily="65" charset="-120"/>
                <a:ea typeface="標楷體" panose="03000509000000000000" pitchFamily="65" charset="-120"/>
              </a:rPr>
              <a:t>抽樣調查的組織方式 </a:t>
            </a:r>
          </a:p>
          <a:p>
            <a:r>
              <a:rPr lang="zh-TW" altLang="en-US" dirty="0">
                <a:latin typeface="標楷體" panose="03000509000000000000" pitchFamily="65" charset="-120"/>
                <a:ea typeface="標楷體" panose="03000509000000000000" pitchFamily="65" charset="-120"/>
              </a:rPr>
              <a:t>採用不同的抽樣組織方式，也會有不同的抽樣誤差 </a:t>
            </a:r>
          </a:p>
          <a:p>
            <a:endParaRPr lang="zh-TW" altLang="en-US" dirty="0"/>
          </a:p>
        </p:txBody>
      </p:sp>
    </p:spTree>
    <p:extLst>
      <p:ext uri="{BB962C8B-B14F-4D97-AF65-F5344CB8AC3E}">
        <p14:creationId xmlns:p14="http://schemas.microsoft.com/office/powerpoint/2010/main" val="357312241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2"/>
        </a:lnRef>
        <a:fillRef idx="1">
          <a:schemeClr val="lt1"/>
        </a:fillRef>
        <a:effectRef idx="0">
          <a:schemeClr val="accent2"/>
        </a:effectRef>
        <a:fontRef idx="minor">
          <a:schemeClr val="dk1"/>
        </a:fontRef>
      </a:style>
    </a:spDef>
    <a:lnDef>
      <a:spPr>
        <a:ln w="28575">
          <a:solidFill>
            <a:srgbClr val="FF0000"/>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819</TotalTime>
  <Words>1333</Words>
  <Application>Microsoft Office PowerPoint</Application>
  <PresentationFormat>如螢幕大小 (4:3)</PresentationFormat>
  <Paragraphs>124</Paragraphs>
  <Slides>20</Slides>
  <Notes>2</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20</vt:i4>
      </vt:variant>
    </vt:vector>
  </HeadingPairs>
  <TitlesOfParts>
    <vt:vector size="27" baseType="lpstr">
      <vt:lpstr>新細明體</vt:lpstr>
      <vt:lpstr>標楷體</vt:lpstr>
      <vt:lpstr>Arial</vt:lpstr>
      <vt:lpstr>Calibri</vt:lpstr>
      <vt:lpstr>Century Schoolbook</vt:lpstr>
      <vt:lpstr>Times New Roman</vt:lpstr>
      <vt:lpstr>課程名稱</vt:lpstr>
      <vt:lpstr>抽樣設計- 抽樣與樣本數</vt:lpstr>
      <vt:lpstr>進行抽樣的原因</vt:lpstr>
      <vt:lpstr>抽樣設計的意義與目的</vt:lpstr>
      <vt:lpstr>抽樣的基本概念</vt:lpstr>
      <vt:lpstr>「好」的樣本特性 </vt:lpstr>
      <vt:lpstr>抽樣程序</vt:lpstr>
      <vt:lpstr>抽樣單位與抽樣底冊 </vt:lpstr>
      <vt:lpstr>抽樣誤差vs非抽樣誤差</vt:lpstr>
      <vt:lpstr>抽樣誤差</vt:lpstr>
      <vt:lpstr>非抽樣誤差</vt:lpstr>
      <vt:lpstr>非抽樣誤差</vt:lpstr>
      <vt:lpstr>重複抽樣與不重複抽樣</vt:lpstr>
      <vt:lpstr>樣本數的決定方法</vt:lpstr>
      <vt:lpstr>以抽樣誤差及信賴區間決定樣本數</vt:lpstr>
      <vt:lpstr>機率抽樣與非機率抽樣</vt:lpstr>
      <vt:lpstr>機率抽樣</vt:lpstr>
      <vt:lpstr>非機率抽樣</vt:lpstr>
      <vt:lpstr>簡單隨機抽樣</vt:lpstr>
      <vt:lpstr>隨機亂數在EXCEL的應用</vt:lpstr>
      <vt:lpstr>謝謝聆聽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Windows 使用者</cp:lastModifiedBy>
  <cp:revision>55</cp:revision>
  <dcterms:created xsi:type="dcterms:W3CDTF">2017-11-07T02:54:43Z</dcterms:created>
  <dcterms:modified xsi:type="dcterms:W3CDTF">2018-07-30T07:52:58Z</dcterms:modified>
</cp:coreProperties>
</file>