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handoutMasterIdLst>
    <p:handoutMasterId r:id="rId35"/>
  </p:handoutMasterIdLst>
  <p:sldIdLst>
    <p:sldId id="297" r:id="rId2"/>
    <p:sldId id="256" r:id="rId3"/>
    <p:sldId id="317" r:id="rId4"/>
    <p:sldId id="271" r:id="rId5"/>
    <p:sldId id="332" r:id="rId6"/>
    <p:sldId id="336" r:id="rId7"/>
    <p:sldId id="337" r:id="rId8"/>
    <p:sldId id="338" r:id="rId9"/>
    <p:sldId id="339" r:id="rId10"/>
    <p:sldId id="287" r:id="rId11"/>
    <p:sldId id="262" r:id="rId12"/>
    <p:sldId id="340" r:id="rId13"/>
    <p:sldId id="263" r:id="rId14"/>
    <p:sldId id="343" r:id="rId15"/>
    <p:sldId id="264" r:id="rId16"/>
    <p:sldId id="344" r:id="rId17"/>
    <p:sldId id="360" r:id="rId18"/>
    <p:sldId id="364" r:id="rId19"/>
    <p:sldId id="365" r:id="rId20"/>
    <p:sldId id="366" r:id="rId21"/>
    <p:sldId id="367" r:id="rId22"/>
    <p:sldId id="361" r:id="rId23"/>
    <p:sldId id="362" r:id="rId24"/>
    <p:sldId id="363" r:id="rId25"/>
    <p:sldId id="358" r:id="rId26"/>
    <p:sldId id="273" r:id="rId27"/>
    <p:sldId id="272" r:id="rId28"/>
    <p:sldId id="289" r:id="rId29"/>
    <p:sldId id="296" r:id="rId30"/>
    <p:sldId id="368" r:id="rId31"/>
    <p:sldId id="369" r:id="rId32"/>
    <p:sldId id="359" r:id="rId3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1426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0" d="100"/>
        <a:sy n="70" d="100"/>
      </p:scale>
      <p:origin x="0" y="-147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AC609D-1D05-48F0-AA44-A6D82E4CC677}" type="datetimeFigureOut">
              <a:rPr lang="en-US" smtClean="0"/>
              <a:t>6/23/2018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9E7051-0C1C-44BE-9BFD-372F320682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75311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1204A6-C8BA-442A-8524-F73DE6DDD9DF}" type="datetimeFigureOut">
              <a:rPr lang="en-US" smtClean="0"/>
              <a:t>6/23/2018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3B316A-59F3-43AC-AFEB-64D1E90635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19838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0348941-2BE7-4643-B999-12E7A30ADDA4}" type="datetime1">
              <a:rPr lang="en-US" smtClean="0"/>
              <a:t>6/23/2018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4096BA1-68E4-44A9-ACF8-A6DA4E75F11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6089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F5AC0F7-2B65-4C87-80CD-89F7D6CB2591}" type="datetime1">
              <a:rPr lang="en-US" smtClean="0"/>
              <a:t>6/23/2018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F9765C4-F4AD-45E9-A13A-794C4AAB37A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8893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02ED099-C3F3-4FD5-8F63-649DB110F24A}" type="datetime1">
              <a:rPr lang="en-US" smtClean="0"/>
              <a:t>6/23/2018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164F5F4-B8B3-4F61-B18E-DEB55AAE9BF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385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F5F7DD2-F381-4466-AC46-4BC9B355F233}" type="datetime1">
              <a:rPr lang="en-US" smtClean="0"/>
              <a:t>6/23/2018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35A5FC8-5FFC-46A0-812F-265D287538E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16354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DB26A8F-4642-4230-9231-5D68E19F5D22}" type="datetime1">
              <a:rPr lang="en-US" smtClean="0"/>
              <a:t>6/23/2018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4AEA942-EC85-455B-9E7D-07C87AA95B1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7013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7BD9E78-19C6-488B-AC96-5073561FFF25}" type="datetime1">
              <a:rPr lang="en-US" smtClean="0"/>
              <a:t>6/23/2018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709AFCB-98C2-4B0E-B463-EC1E9302906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567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2932DEF-5B08-4246-9828-B6C75E159DD9}" type="datetime1">
              <a:rPr lang="en-US" smtClean="0"/>
              <a:t>6/23/2018</a:t>
            </a:fld>
            <a:endParaRPr lang="en-US"/>
          </a:p>
        </p:txBody>
      </p:sp>
      <p:sp>
        <p:nvSpPr>
          <p:cNvPr id="8" name="頁尾版面配置區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F74FD8D-B23A-47C5-8D75-4D23316D106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0509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8E42648-61DD-4A62-9B67-9F6900D728A6}" type="datetime1">
              <a:rPr lang="en-US" smtClean="0"/>
              <a:t>6/23/2018</a:t>
            </a:fld>
            <a:endParaRPr lang="en-US"/>
          </a:p>
        </p:txBody>
      </p:sp>
      <p:sp>
        <p:nvSpPr>
          <p:cNvPr id="4" name="頁尾版面配置區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22E60E4-C8BB-4F3D-8F81-8C45B553180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6785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2DD298B-95B6-4E25-BB27-BF0F642C0608}" type="datetime1">
              <a:rPr lang="en-US" smtClean="0"/>
              <a:t>6/23/2018</a:t>
            </a:fld>
            <a:endParaRPr lang="en-US"/>
          </a:p>
        </p:txBody>
      </p:sp>
      <p:sp>
        <p:nvSpPr>
          <p:cNvPr id="3" name="頁尾版面配置區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D52165B-AE59-46C2-BC2E-DB736467C13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9611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21C64BF-7FBA-44DC-889B-EB14D9981F39}" type="datetime1">
              <a:rPr lang="en-US" smtClean="0"/>
              <a:t>6/23/2018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3AE9A4E-5534-4E8B-A283-683530DBB09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7459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467A219-93A0-4CE4-B306-FB4868650111}" type="datetime1">
              <a:rPr lang="en-US" smtClean="0"/>
              <a:t>6/23/2018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77036BC-8799-425F-886A-31971378272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8536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63388E71-C5B1-40AD-B7F1-F0A58610839E}" type="datetime1">
              <a:rPr lang="en-US" smtClean="0"/>
              <a:t>6/23/2018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31430B59-5D2C-437A-A645-78E8C53CC8BD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Picture 3" descr="C:\Users\BPC\AppData\Local\Temp\Rar$DR60.735\A703(修正型).p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801627"/>
          </a:xfrm>
        </p:spPr>
        <p:txBody>
          <a:bodyPr/>
          <a:lstStyle/>
          <a:p>
            <a:pPr lvl="0"/>
            <a:endParaRPr lang="en-US" dirty="0">
              <a:latin typeface="Verdana" pitchFamily="34"/>
              <a:ea typeface="Verdana" pitchFamily="34"/>
              <a:cs typeface="Verdana" pitchFamily="34"/>
            </a:endParaRP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429210" y="1446242"/>
            <a:ext cx="8406883" cy="4767937"/>
          </a:xfrm>
        </p:spPr>
        <p:txBody>
          <a:bodyPr/>
          <a:lstStyle/>
          <a:p>
            <a:pPr lvl="0" algn="l"/>
            <a:endParaRPr lang="en-US" sz="30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/>
            <a:endParaRPr lang="en-US" sz="30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/>
            <a:r>
              <a:rPr lang="zh-TW" altLang="en-US" sz="80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運動專業英語</a:t>
            </a:r>
            <a:endParaRPr lang="en-US" sz="8000" dirty="0">
              <a:solidFill>
                <a:schemeClr val="tx1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/>
            <a:r>
              <a:rPr lang="en-US" sz="66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English for Athletes</a:t>
            </a:r>
            <a:endParaRPr lang="en-US" sz="6600" dirty="0">
              <a:solidFill>
                <a:schemeClr val="tx1"/>
              </a:solidFill>
            </a:endParaRPr>
          </a:p>
          <a:p>
            <a:pPr lvl="0" algn="l"/>
            <a:endParaRPr lang="en-US" sz="30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00087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389568"/>
          </a:xfrm>
        </p:spPr>
        <p:txBody>
          <a:bodyPr/>
          <a:lstStyle/>
          <a:p>
            <a:pPr lvl="0"/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Culture Note:</a:t>
            </a:r>
            <a:br>
              <a:rPr lang="en-US" sz="32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 Grand Slam Tennis Tournaments</a:t>
            </a:r>
            <a:br>
              <a:rPr lang="en-US" sz="32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Court Surface</a:t>
            </a:r>
            <a:endParaRPr lang="en-US" sz="3200" dirty="0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457200" y="1664208"/>
            <a:ext cx="8229600" cy="4727264"/>
          </a:xfrm>
        </p:spPr>
        <p:txBody>
          <a:bodyPr/>
          <a:lstStyle/>
          <a:p>
            <a:pPr marL="0" lvl="0" indent="0">
              <a:buNone/>
            </a:pPr>
            <a:endParaRPr lang="en-US" sz="24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endParaRPr lang="en-US" sz="3600" b="1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r>
              <a:rPr lang="en-US" sz="3600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Australian Open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—hard courts</a:t>
            </a:r>
          </a:p>
          <a:p>
            <a:pPr marL="0" lvl="0" indent="0">
              <a:buNone/>
            </a:pPr>
            <a:r>
              <a:rPr lang="en-US" sz="3600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French Open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—clay courts</a:t>
            </a:r>
          </a:p>
          <a:p>
            <a:pPr marL="0" lvl="0" indent="0">
              <a:buNone/>
            </a:pPr>
            <a:r>
              <a:rPr lang="en-US" sz="3600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Wimbledon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—grass courts</a:t>
            </a:r>
          </a:p>
          <a:p>
            <a:pPr marL="0" lvl="0" indent="0">
              <a:buNone/>
            </a:pPr>
            <a:r>
              <a:rPr lang="en-US" sz="3600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U.S. Open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—hard courts</a:t>
            </a:r>
          </a:p>
          <a:p>
            <a:pPr lv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533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>
                <a:latin typeface="Verdana" pitchFamily="34"/>
                <a:ea typeface="Verdana" pitchFamily="34"/>
                <a:cs typeface="Verdana" pitchFamily="34"/>
              </a:rPr>
              <a:t>Hard Tennis Court </a:t>
            </a:r>
            <a:endParaRPr lang="en-US"/>
          </a:p>
        </p:txBody>
      </p:sp>
      <p:pic>
        <p:nvPicPr>
          <p:cNvPr id="3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8537" y="1600117"/>
            <a:ext cx="5753103" cy="3238503"/>
          </a:xfrm>
        </p:spPr>
      </p:pic>
      <p:pic>
        <p:nvPicPr>
          <p:cNvPr id="4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2593" y="3429000"/>
            <a:ext cx="2847971" cy="323850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Slide Number Placeholder 4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en-US" smtClean="0"/>
              <a:t>11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389568"/>
          </a:xfrm>
        </p:spPr>
        <p:txBody>
          <a:bodyPr/>
          <a:lstStyle/>
          <a:p>
            <a:pPr lvl="0"/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Culture Note:</a:t>
            </a:r>
            <a:br>
              <a:rPr lang="en-US" sz="32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 Grand Slam Tennis Tournaments</a:t>
            </a:r>
            <a:br>
              <a:rPr lang="en-US" sz="32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Court Surface</a:t>
            </a:r>
            <a:endParaRPr lang="en-US" sz="3200" dirty="0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457200" y="1664208"/>
            <a:ext cx="8229600" cy="4727264"/>
          </a:xfrm>
        </p:spPr>
        <p:txBody>
          <a:bodyPr/>
          <a:lstStyle/>
          <a:p>
            <a:pPr marL="0" lvl="0" indent="0">
              <a:buNone/>
            </a:pPr>
            <a:endParaRPr lang="en-US" sz="24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The </a:t>
            </a:r>
            <a:r>
              <a:rPr lang="en-US" sz="3600" b="1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Australian Open </a:t>
            </a:r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and the </a:t>
            </a:r>
            <a:r>
              <a:rPr lang="en-US" sz="3600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U.S. </a:t>
            </a:r>
            <a:r>
              <a:rPr lang="en-US" sz="3600" b="1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Open </a:t>
            </a:r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are played on hard courts. </a:t>
            </a:r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en-US" smtClean="0"/>
              <a:t>12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6471" y="3420365"/>
            <a:ext cx="4403979" cy="2935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793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>
                <a:latin typeface="Verdana" pitchFamily="34"/>
                <a:ea typeface="Verdana" pitchFamily="34"/>
                <a:cs typeface="Verdana" pitchFamily="34"/>
              </a:rPr>
              <a:t>Clay Tennis Court </a:t>
            </a:r>
            <a:endParaRPr lang="en-US"/>
          </a:p>
        </p:txBody>
      </p:sp>
      <p:pic>
        <p:nvPicPr>
          <p:cNvPr id="3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88999" y="3429000"/>
            <a:ext cx="4476746" cy="3238503"/>
          </a:xfr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255" y="1343217"/>
            <a:ext cx="5929573" cy="2827562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Slide Number Placeholder 4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en-US" smtClean="0"/>
              <a:t>13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389568"/>
          </a:xfrm>
        </p:spPr>
        <p:txBody>
          <a:bodyPr/>
          <a:lstStyle/>
          <a:p>
            <a:pPr lvl="0"/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Culture Note:</a:t>
            </a:r>
            <a:br>
              <a:rPr lang="en-US" sz="32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 Grand Slam Tennis Tournaments</a:t>
            </a:r>
            <a:br>
              <a:rPr lang="en-US" sz="32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Court Surface</a:t>
            </a:r>
            <a:endParaRPr lang="en-US" sz="3200" dirty="0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457200" y="1664208"/>
            <a:ext cx="8229600" cy="4727264"/>
          </a:xfrm>
        </p:spPr>
        <p:txBody>
          <a:bodyPr/>
          <a:lstStyle/>
          <a:p>
            <a:pPr marL="0" lvl="0" indent="0">
              <a:buNone/>
            </a:pPr>
            <a:endParaRPr lang="en-US" sz="24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The </a:t>
            </a:r>
            <a:r>
              <a:rPr lang="en-US" sz="3600" b="1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French Open </a:t>
            </a:r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is played on clay courts. </a:t>
            </a:r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en-US" smtClean="0"/>
              <a:t>14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3307" y="2989326"/>
            <a:ext cx="4772025" cy="323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5894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>
                <a:latin typeface="Verdana" pitchFamily="34"/>
                <a:ea typeface="Verdana" pitchFamily="34"/>
                <a:cs typeface="Verdana" pitchFamily="34"/>
              </a:rPr>
              <a:t>Grass Tennis Court </a:t>
            </a:r>
            <a:endParaRPr lang="en-US"/>
          </a:p>
        </p:txBody>
      </p:sp>
      <p:pic>
        <p:nvPicPr>
          <p:cNvPr id="3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5040" y="1534802"/>
            <a:ext cx="5073639" cy="3382429"/>
          </a:xfr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3641" y="2211357"/>
            <a:ext cx="2595076" cy="432513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Slide Number Placeholder 4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en-US" smtClean="0"/>
              <a:t>15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389568"/>
          </a:xfrm>
        </p:spPr>
        <p:txBody>
          <a:bodyPr/>
          <a:lstStyle/>
          <a:p>
            <a:pPr lvl="0"/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Culture Note:</a:t>
            </a:r>
            <a:br>
              <a:rPr lang="en-US" sz="32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 Grand Slam Tennis Tournaments</a:t>
            </a:r>
            <a:br>
              <a:rPr lang="en-US" sz="32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Court Surface</a:t>
            </a:r>
            <a:endParaRPr lang="en-US" sz="3200" dirty="0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457200" y="1664208"/>
            <a:ext cx="8229600" cy="4727264"/>
          </a:xfrm>
        </p:spPr>
        <p:txBody>
          <a:bodyPr/>
          <a:lstStyle/>
          <a:p>
            <a:pPr marL="0" lvl="0" indent="0">
              <a:buNone/>
            </a:pPr>
            <a:endParaRPr lang="en-US" sz="24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r>
              <a:rPr lang="en-US" sz="3600" b="1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Wimbledon </a:t>
            </a:r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is played on grass courts. </a:t>
            </a:r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en-US" smtClean="0"/>
              <a:t>16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6335" y="2952750"/>
            <a:ext cx="4848225" cy="323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298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3FBD70A-ECA8-4B91-980C-636A99FD63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40"/>
            <a:ext cx="8229600" cy="1325560"/>
          </a:xfrm>
        </p:spPr>
        <p:txBody>
          <a:bodyPr/>
          <a:lstStyle/>
          <a:p>
            <a:r>
              <a:rPr lang="zh-TW" altLang="en-US" sz="4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運動專業英語</a:t>
            </a:r>
            <a:r>
              <a:rPr lang="en-US" sz="4800" dirty="0">
                <a:solidFill>
                  <a:schemeClr val="tx1"/>
                </a:solidFill>
                <a:latin typeface="Verdana" pitchFamily="34"/>
                <a:ea typeface="Verdana" pitchFamily="34"/>
                <a:cs typeface="Verdana" pitchFamily="34"/>
              </a:rPr>
              <a:t/>
            </a:r>
            <a:br>
              <a:rPr lang="en-US" sz="4800" dirty="0">
                <a:solidFill>
                  <a:schemeClr val="tx1"/>
                </a:solidFill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English for Athletes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48E303F-DCBD-4C96-8653-08F01870FB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38131"/>
            <a:ext cx="8229600" cy="4288028"/>
          </a:xfrm>
        </p:spPr>
        <p:txBody>
          <a:bodyPr/>
          <a:lstStyle/>
          <a:p>
            <a:endParaRPr lang="en-US" dirty="0"/>
          </a:p>
          <a:p>
            <a:pPr marL="0" indent="0">
              <a:buNone/>
            </a:pPr>
            <a:r>
              <a:rPr lang="en-US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Lesson 1: I’m From Taiwan</a:t>
            </a:r>
          </a:p>
          <a:p>
            <a:pPr marL="0" indent="0">
              <a:buNone/>
            </a:pPr>
            <a:endParaRPr lang="en-US" sz="4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r>
              <a:rPr lang="en-US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Part </a:t>
            </a:r>
            <a:r>
              <a:rPr lang="en-US" sz="4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</a:p>
          <a:p>
            <a:pPr marL="0" indent="0">
              <a:buNone/>
            </a:pPr>
            <a:r>
              <a:rPr lang="en-US" sz="3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Read each of the sentences </a:t>
            </a:r>
            <a:r>
              <a:rPr lang="en-US" sz="3600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two</a:t>
            </a:r>
            <a:r>
              <a:rPr lang="en-US" sz="3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times.</a:t>
            </a:r>
            <a:r>
              <a:rPr lang="en-US" sz="4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endParaRPr lang="en-US" sz="4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19E84A50-926D-4301-9B0C-50CF4A1A3EF9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fld id="{E35A5FC8-5FFC-46A0-812F-265D287538EC}" type="slidenum">
              <a:rPr smtClean="0"/>
              <a:pPr/>
              <a:t>17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899328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845033"/>
          </a:xfrm>
        </p:spPr>
        <p:txBody>
          <a:bodyPr/>
          <a:lstStyle/>
          <a:p>
            <a:pPr lvl="0"/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Culture Note:</a:t>
            </a:r>
            <a:br>
              <a:rPr lang="en-US" sz="32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 Grand Slam Tennis Tournaments</a:t>
            </a:r>
            <a:endParaRPr lang="en-US" sz="3200" dirty="0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457200" y="1455578"/>
            <a:ext cx="8229600" cy="4935894"/>
          </a:xfrm>
        </p:spPr>
        <p:txBody>
          <a:bodyPr/>
          <a:lstStyle/>
          <a:p>
            <a:pPr marL="0" lvl="0" indent="0">
              <a:buNone/>
            </a:pPr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The </a:t>
            </a:r>
            <a:r>
              <a:rPr lang="en-US" sz="3600" b="1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Australian Open</a:t>
            </a:r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is held during late </a:t>
            </a:r>
            <a:r>
              <a:rPr lang="en-US" sz="3600" b="1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January</a:t>
            </a:r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. It is summertime in Australia then. </a:t>
            </a:r>
            <a:endParaRPr lang="en-US" sz="24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fld id="{E35A5FC8-5FFC-46A0-812F-265D287538EC}" type="slidenum">
              <a:rPr smtClean="0"/>
              <a:pPr/>
              <a:t>18</a:t>
            </a:fld>
            <a:endParaRPr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8337" y="3345820"/>
            <a:ext cx="4362738" cy="2908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375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845033"/>
          </a:xfrm>
        </p:spPr>
        <p:txBody>
          <a:bodyPr/>
          <a:lstStyle/>
          <a:p>
            <a:pPr lvl="0"/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Culture Note:</a:t>
            </a:r>
            <a:br>
              <a:rPr lang="en-US" sz="32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 Grand Slam Tennis Tournaments</a:t>
            </a:r>
            <a:endParaRPr lang="en-US" sz="3200" dirty="0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457200" y="1455578"/>
            <a:ext cx="8229600" cy="4935894"/>
          </a:xfrm>
        </p:spPr>
        <p:txBody>
          <a:bodyPr/>
          <a:lstStyle/>
          <a:p>
            <a:pPr marL="0" lvl="0" indent="0">
              <a:buNone/>
            </a:pPr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The </a:t>
            </a:r>
            <a:r>
              <a:rPr lang="en-US" sz="3600" b="1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French Open</a:t>
            </a:r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takes place from late </a:t>
            </a:r>
            <a:r>
              <a:rPr lang="en-US" sz="3600" b="1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May</a:t>
            </a:r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to the middle of </a:t>
            </a:r>
            <a:r>
              <a:rPr lang="en-US" sz="3600" b="1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June</a:t>
            </a:r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.  </a:t>
            </a:r>
            <a:endParaRPr lang="en-US" sz="24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fld id="{E35A5FC8-5FFC-46A0-812F-265D287538EC}" type="slidenum">
              <a:rPr smtClean="0"/>
              <a:pPr/>
              <a:t>19</a:t>
            </a:fld>
            <a:endParaRPr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784" y="3268282"/>
            <a:ext cx="4197858" cy="268284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1496" y="3268282"/>
            <a:ext cx="3848100" cy="2783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6927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1470026"/>
          </a:xfrm>
        </p:spPr>
        <p:txBody>
          <a:bodyPr/>
          <a:lstStyle/>
          <a:p>
            <a:pPr lvl="0"/>
            <a:r>
              <a:rPr lang="en-US" sz="4000">
                <a:latin typeface="Verdana" pitchFamily="34"/>
                <a:ea typeface="Verdana" pitchFamily="34"/>
                <a:cs typeface="Verdana" pitchFamily="34"/>
              </a:rPr>
              <a:t>Lesson 1: I’m From Taiwan</a:t>
            </a:r>
            <a:endParaRPr lang="zh-TW" sz="4000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475658" y="1558211"/>
            <a:ext cx="6400800" cy="55986"/>
          </a:xfrm>
        </p:spPr>
        <p:txBody>
          <a:bodyPr/>
          <a:lstStyle/>
          <a:p>
            <a:pPr lvl="0"/>
            <a:endParaRPr lang="en-US" dirty="0"/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副標題 2"/>
          <p:cNvSpPr txBox="1"/>
          <p:nvPr/>
        </p:nvSpPr>
        <p:spPr>
          <a:xfrm>
            <a:off x="1535579" y="2996955"/>
            <a:ext cx="6400800" cy="64807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3200" b="0" i="0" u="none" strike="noStrike" kern="1200" cap="none" spc="0" baseline="0">
              <a:solidFill>
                <a:srgbClr val="000000"/>
              </a:solidFill>
              <a:uFillTx/>
              <a:latin typeface="Calibri"/>
              <a:ea typeface="新細明體"/>
              <a:cs typeface="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2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69369E9B-7CBC-4FAD-BA14-FD4D90E9CD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1878" y="1614198"/>
            <a:ext cx="1776122" cy="238688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D99CFC8F-29A1-4FBD-9ACF-A2ABBA9E0CD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95154" y="1672808"/>
            <a:ext cx="2428875" cy="32385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8A2C950C-5E14-4E30-A429-5D04412AF44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9794" y="3949595"/>
            <a:ext cx="3940933" cy="263245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654271F3-069E-4009-85BE-A012BB5500E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06966" y="1600200"/>
            <a:ext cx="4857750" cy="32385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6D7D96A6-F133-4CC0-B885-881C2A5C25F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13908" y="5031203"/>
            <a:ext cx="2261568" cy="150771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014F8379-32E2-4DB6-A783-FDD26E409FD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57502" y="4813414"/>
            <a:ext cx="2486870" cy="18665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845033"/>
          </a:xfrm>
        </p:spPr>
        <p:txBody>
          <a:bodyPr/>
          <a:lstStyle/>
          <a:p>
            <a:pPr lvl="0"/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Culture Note:</a:t>
            </a:r>
            <a:br>
              <a:rPr lang="en-US" sz="32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 Grand Slam Tennis Tournaments</a:t>
            </a:r>
            <a:endParaRPr lang="en-US" sz="3200" dirty="0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457200" y="1455578"/>
            <a:ext cx="8229600" cy="4935894"/>
          </a:xfrm>
        </p:spPr>
        <p:txBody>
          <a:bodyPr/>
          <a:lstStyle/>
          <a:p>
            <a:pPr marL="0" lvl="0" indent="0">
              <a:buNone/>
            </a:pPr>
            <a:r>
              <a:rPr lang="en-US" sz="3600" b="1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Wimbledon </a:t>
            </a:r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begins at the end of June and continues into July. All the players are required to wear white tennis clothes.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fld id="{E35A5FC8-5FFC-46A0-812F-265D287538EC}" type="slidenum">
              <a:rPr smtClean="0"/>
              <a:pPr/>
              <a:t>20</a:t>
            </a:fld>
            <a:endParaRPr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4685" y="3327592"/>
            <a:ext cx="1838328" cy="3063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233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845033"/>
          </a:xfrm>
        </p:spPr>
        <p:txBody>
          <a:bodyPr/>
          <a:lstStyle/>
          <a:p>
            <a:pPr lvl="0"/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Culture Note:</a:t>
            </a:r>
            <a:br>
              <a:rPr lang="en-US" sz="32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 Grand Slam Tennis Tournaments</a:t>
            </a:r>
            <a:endParaRPr lang="en-US" sz="3200" dirty="0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457200" y="1455762"/>
            <a:ext cx="8229600" cy="4935894"/>
          </a:xfrm>
        </p:spPr>
        <p:txBody>
          <a:bodyPr/>
          <a:lstStyle/>
          <a:p>
            <a:pPr marL="0" lvl="0" indent="0">
              <a:buNone/>
            </a:pPr>
            <a:r>
              <a:rPr 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The </a:t>
            </a:r>
            <a:r>
              <a:rPr lang="en-US" b="1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US Open </a:t>
            </a:r>
            <a:r>
              <a:rPr 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is held in New York City in August and September. It is the last Grand Slam tennis tournament of the year. </a:t>
            </a: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fld id="{E35A5FC8-5FFC-46A0-812F-265D287538EC}" type="slidenum">
              <a:rPr smtClean="0"/>
              <a:pPr/>
              <a:t>21</a:t>
            </a:fld>
            <a:endParaRPr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0709" y="3078585"/>
            <a:ext cx="4692022" cy="3109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594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389568"/>
          </a:xfrm>
        </p:spPr>
        <p:txBody>
          <a:bodyPr/>
          <a:lstStyle/>
          <a:p>
            <a:pPr lvl="0"/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Culture Note:</a:t>
            </a:r>
            <a:br>
              <a:rPr lang="en-US" sz="32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 Grand Slam Tennis Tournaments</a:t>
            </a:r>
            <a:br>
              <a:rPr lang="en-US" sz="32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Court Surface</a:t>
            </a:r>
            <a:endParaRPr lang="en-US" sz="3200" dirty="0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457200" y="1664208"/>
            <a:ext cx="8229600" cy="4727264"/>
          </a:xfrm>
        </p:spPr>
        <p:txBody>
          <a:bodyPr/>
          <a:lstStyle/>
          <a:p>
            <a:pPr marL="0" lvl="0" indent="0">
              <a:buNone/>
            </a:pPr>
            <a:endParaRPr lang="en-US" sz="24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The </a:t>
            </a:r>
            <a:r>
              <a:rPr lang="en-US" sz="3600" b="1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Australian Open </a:t>
            </a:r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and the </a:t>
            </a:r>
            <a:r>
              <a:rPr lang="en-US" sz="3600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U.S. </a:t>
            </a:r>
            <a:r>
              <a:rPr lang="en-US" sz="3600" b="1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Open </a:t>
            </a:r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are played on hard courts. </a:t>
            </a:r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fld id="{E35A5FC8-5FFC-46A0-812F-265D287538EC}" type="slidenum">
              <a:rPr smtClean="0"/>
              <a:pPr/>
              <a:t>22</a:t>
            </a:fld>
            <a:endParaRPr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6471" y="3420365"/>
            <a:ext cx="4403979" cy="2935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784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389568"/>
          </a:xfrm>
        </p:spPr>
        <p:txBody>
          <a:bodyPr/>
          <a:lstStyle/>
          <a:p>
            <a:pPr lvl="0"/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Culture Note:</a:t>
            </a:r>
            <a:br>
              <a:rPr lang="en-US" sz="32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 Grand Slam Tennis Tournaments</a:t>
            </a:r>
            <a:br>
              <a:rPr lang="en-US" sz="32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Court Surface</a:t>
            </a:r>
            <a:endParaRPr lang="en-US" sz="3200" dirty="0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457200" y="1664208"/>
            <a:ext cx="8229600" cy="4727264"/>
          </a:xfrm>
        </p:spPr>
        <p:txBody>
          <a:bodyPr/>
          <a:lstStyle/>
          <a:p>
            <a:pPr marL="0" lvl="0" indent="0">
              <a:buNone/>
            </a:pPr>
            <a:endParaRPr lang="en-US" sz="24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The </a:t>
            </a:r>
            <a:r>
              <a:rPr lang="en-US" sz="3600" b="1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French Open </a:t>
            </a:r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is played on clay courts. </a:t>
            </a:r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fld id="{E35A5FC8-5FFC-46A0-812F-265D287538EC}" type="slidenum">
              <a:rPr smtClean="0"/>
              <a:pPr/>
              <a:t>23</a:t>
            </a:fld>
            <a:endParaRPr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3307" y="2989326"/>
            <a:ext cx="4772025" cy="323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48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389568"/>
          </a:xfrm>
        </p:spPr>
        <p:txBody>
          <a:bodyPr/>
          <a:lstStyle/>
          <a:p>
            <a:pPr lvl="0"/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Culture Note:</a:t>
            </a:r>
            <a:br>
              <a:rPr lang="en-US" sz="32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 Grand Slam Tennis Tournaments</a:t>
            </a:r>
            <a:br>
              <a:rPr lang="en-US" sz="32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Court Surface</a:t>
            </a:r>
            <a:endParaRPr lang="en-US" sz="3200" dirty="0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457200" y="1664208"/>
            <a:ext cx="8229600" cy="4727264"/>
          </a:xfrm>
        </p:spPr>
        <p:txBody>
          <a:bodyPr/>
          <a:lstStyle/>
          <a:p>
            <a:pPr marL="0" lvl="0" indent="0">
              <a:buNone/>
            </a:pPr>
            <a:endParaRPr lang="en-US" sz="24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r>
              <a:rPr lang="en-US" sz="3600" b="1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Wimbledon </a:t>
            </a:r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is played on grass courts. </a:t>
            </a:r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fld id="{E35A5FC8-5FFC-46A0-812F-265D287538EC}" type="slidenum">
              <a:rPr smtClean="0"/>
              <a:pPr/>
              <a:t>24</a:t>
            </a:fld>
            <a:endParaRPr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6335" y="2952750"/>
            <a:ext cx="4848225" cy="323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6548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3FBD70A-ECA8-4B91-980C-636A99FD63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40"/>
            <a:ext cx="8229600" cy="1325560"/>
          </a:xfrm>
        </p:spPr>
        <p:txBody>
          <a:bodyPr/>
          <a:lstStyle/>
          <a:p>
            <a:r>
              <a:rPr lang="zh-TW" altLang="en-US" sz="4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運動專業英語</a:t>
            </a:r>
            <a:r>
              <a:rPr lang="en-US" sz="4800" dirty="0">
                <a:solidFill>
                  <a:schemeClr val="tx1"/>
                </a:solidFill>
                <a:latin typeface="Verdana" pitchFamily="34"/>
                <a:ea typeface="Verdana" pitchFamily="34"/>
                <a:cs typeface="Verdana" pitchFamily="34"/>
              </a:rPr>
              <a:t/>
            </a:r>
            <a:br>
              <a:rPr lang="en-US" sz="4800" dirty="0">
                <a:solidFill>
                  <a:schemeClr val="tx1"/>
                </a:solidFill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English for Athletes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48E303F-DCBD-4C96-8653-08F01870FB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38131"/>
            <a:ext cx="8229600" cy="4288028"/>
          </a:xfrm>
        </p:spPr>
        <p:txBody>
          <a:bodyPr/>
          <a:lstStyle/>
          <a:p>
            <a:endParaRPr lang="en-US" dirty="0"/>
          </a:p>
          <a:p>
            <a:pPr marL="0" indent="0">
              <a:buNone/>
            </a:pPr>
            <a:r>
              <a:rPr lang="en-US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Lesson 1: I’m From Taiwan</a:t>
            </a:r>
          </a:p>
          <a:p>
            <a:pPr marL="0" indent="0">
              <a:buNone/>
            </a:pPr>
            <a:endParaRPr lang="en-US" sz="4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r>
              <a:rPr lang="en-US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Part 3: </a:t>
            </a:r>
            <a:r>
              <a:rPr lang="en-US" sz="4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Language </a:t>
            </a:r>
            <a:r>
              <a:rPr lang="en-US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Notes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19E84A50-926D-4301-9B0C-50CF4A1A3EF9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fld id="{E35A5FC8-5FFC-46A0-812F-265D287538EC}" type="slidenum">
              <a:rPr smtClean="0"/>
              <a:pPr/>
              <a:t>25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397686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845033"/>
          </a:xfrm>
        </p:spPr>
        <p:txBody>
          <a:bodyPr/>
          <a:lstStyle/>
          <a:p>
            <a:pPr lvl="0"/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Language Note 1:</a:t>
            </a:r>
            <a:br>
              <a:rPr lang="en-US" sz="32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 English Conversations</a:t>
            </a:r>
            <a:endParaRPr lang="en-US" sz="3200" dirty="0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457200" y="1455578"/>
            <a:ext cx="8229600" cy="4935894"/>
          </a:xfrm>
        </p:spPr>
        <p:txBody>
          <a:bodyPr/>
          <a:lstStyle/>
          <a:p>
            <a:pPr marL="0" lvl="0" indent="0">
              <a:buNone/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Some people say that having an English conversation is like the sport of tennis. </a:t>
            </a:r>
          </a:p>
          <a:p>
            <a:pPr marL="0" lvl="0" indent="0">
              <a:buNone/>
            </a:pPr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When you play tennis, you hit the ball and the person on the other side of the net returns it to you.</a:t>
            </a:r>
          </a:p>
          <a:p>
            <a:pPr marL="0" lvl="0" indent="0">
              <a:buNone/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</a:p>
          <a:p>
            <a:pPr marL="0" lv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en-US" smtClean="0"/>
              <a:t>26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845033"/>
          </a:xfrm>
        </p:spPr>
        <p:txBody>
          <a:bodyPr/>
          <a:lstStyle/>
          <a:p>
            <a:pPr lvl="0"/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Language Note 2:</a:t>
            </a:r>
            <a:br>
              <a:rPr lang="en-US" sz="32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 English Conversations</a:t>
            </a:r>
            <a:endParaRPr lang="en-US" sz="3200" dirty="0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457200" y="1455578"/>
            <a:ext cx="8229600" cy="4935894"/>
          </a:xfrm>
        </p:spPr>
        <p:txBody>
          <a:bodyPr/>
          <a:lstStyle/>
          <a:p>
            <a:pPr marL="0" lvl="0" indent="0">
              <a:buNone/>
            </a:pP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If someone speaks to you in English and you don’t understand, you can </a:t>
            </a:r>
            <a:r>
              <a:rPr 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say:</a:t>
            </a: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/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Could you please say that again?</a:t>
            </a:r>
          </a:p>
          <a:p>
            <a:pPr lvl="0"/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Could you please speak a little slower?</a:t>
            </a:r>
          </a:p>
          <a:p>
            <a:pPr lvl="0"/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I’m sorry. I can’t understand what you are saying.</a:t>
            </a:r>
          </a:p>
          <a:p>
            <a:pPr marL="0" lv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en-US" smtClean="0"/>
              <a:t>27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845033"/>
          </a:xfrm>
        </p:spPr>
        <p:txBody>
          <a:bodyPr/>
          <a:lstStyle/>
          <a:p>
            <a:pPr lvl="0"/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Language Note 3:</a:t>
            </a:r>
            <a:br>
              <a:rPr lang="en-US" sz="32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 English Conversations</a:t>
            </a:r>
            <a:endParaRPr lang="en-US" sz="3200" dirty="0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457200" y="1455578"/>
            <a:ext cx="8229600" cy="4935894"/>
          </a:xfrm>
        </p:spPr>
        <p:txBody>
          <a:bodyPr/>
          <a:lstStyle/>
          <a:p>
            <a:pPr marL="0" lvl="0" indent="0">
              <a:buNone/>
            </a:pPr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But you don’t need to apologize and say, “My English is very poor.” </a:t>
            </a:r>
          </a:p>
          <a:p>
            <a:pPr marL="0" lvl="0" indent="0">
              <a:buNone/>
            </a:pPr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1872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845033"/>
          </a:xfrm>
        </p:spPr>
        <p:txBody>
          <a:bodyPr/>
          <a:lstStyle/>
          <a:p>
            <a:pPr lvl="0"/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Language Note 4:</a:t>
            </a:r>
            <a:br>
              <a:rPr lang="en-US" sz="32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 English Conversations</a:t>
            </a:r>
            <a:endParaRPr lang="en-US" sz="3200" dirty="0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457200" y="1455578"/>
            <a:ext cx="8229600" cy="4935894"/>
          </a:xfrm>
        </p:spPr>
        <p:txBody>
          <a:bodyPr/>
          <a:lstStyle/>
          <a:p>
            <a:pPr marL="0" lvl="0" indent="0">
              <a:buNone/>
            </a:pPr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Most people will speak to you because they want to be friendly and get to know you. </a:t>
            </a:r>
          </a:p>
          <a:p>
            <a:pPr marL="0" lvl="0" indent="0">
              <a:buNone/>
            </a:pPr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They don’t care if your English grammar is perfect. </a:t>
            </a:r>
          </a:p>
          <a:p>
            <a:pPr marL="0" lv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2668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3FBD70A-ECA8-4B91-980C-636A99FD63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40"/>
            <a:ext cx="8229600" cy="1325560"/>
          </a:xfrm>
        </p:spPr>
        <p:txBody>
          <a:bodyPr/>
          <a:lstStyle/>
          <a:p>
            <a:r>
              <a:rPr lang="zh-TW" altLang="en-US" sz="4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運動專業英語</a:t>
            </a:r>
            <a:r>
              <a:rPr lang="en-US" sz="4800" dirty="0">
                <a:solidFill>
                  <a:schemeClr val="tx1"/>
                </a:solidFill>
                <a:latin typeface="Verdana" pitchFamily="34"/>
                <a:ea typeface="Verdana" pitchFamily="34"/>
                <a:cs typeface="Verdana" pitchFamily="34"/>
              </a:rPr>
              <a:t/>
            </a:r>
            <a:br>
              <a:rPr lang="en-US" sz="4800" dirty="0">
                <a:solidFill>
                  <a:schemeClr val="tx1"/>
                </a:solidFill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English for Athletes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48E303F-DCBD-4C96-8653-08F01870FB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38131"/>
            <a:ext cx="8229600" cy="4288028"/>
          </a:xfrm>
        </p:spPr>
        <p:txBody>
          <a:bodyPr/>
          <a:lstStyle/>
          <a:p>
            <a:endParaRPr lang="en-US" dirty="0"/>
          </a:p>
          <a:p>
            <a:pPr marL="0" indent="0">
              <a:buNone/>
            </a:pPr>
            <a:r>
              <a:rPr lang="en-US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Lesson 1: I’m From Taiwan</a:t>
            </a:r>
          </a:p>
          <a:p>
            <a:pPr marL="0" indent="0">
              <a:buNone/>
            </a:pPr>
            <a:endParaRPr lang="en-US" sz="4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r>
              <a:rPr lang="en-US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Part 3: Culture Notes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19E84A50-926D-4301-9B0C-50CF4A1A3EF9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54745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3FBD70A-ECA8-4B91-980C-636A99FD63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40"/>
            <a:ext cx="8229600" cy="1325560"/>
          </a:xfrm>
        </p:spPr>
        <p:txBody>
          <a:bodyPr/>
          <a:lstStyle/>
          <a:p>
            <a:r>
              <a:rPr lang="zh-TW" altLang="en-US" sz="4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運動專業英語</a:t>
            </a:r>
            <a:r>
              <a:rPr lang="en-US" sz="4800" dirty="0">
                <a:solidFill>
                  <a:schemeClr val="tx1"/>
                </a:solidFill>
                <a:latin typeface="Verdana" pitchFamily="34"/>
                <a:ea typeface="Verdana" pitchFamily="34"/>
                <a:cs typeface="Verdana" pitchFamily="34"/>
              </a:rPr>
              <a:t/>
            </a:r>
            <a:br>
              <a:rPr lang="en-US" sz="4800" dirty="0">
                <a:solidFill>
                  <a:schemeClr val="tx1"/>
                </a:solidFill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English for Athletes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48E303F-DCBD-4C96-8653-08F01870FB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38131"/>
            <a:ext cx="8229600" cy="4288028"/>
          </a:xfrm>
        </p:spPr>
        <p:txBody>
          <a:bodyPr/>
          <a:lstStyle/>
          <a:p>
            <a:endParaRPr lang="en-US" dirty="0"/>
          </a:p>
          <a:p>
            <a:pPr marL="0" indent="0">
              <a:buNone/>
            </a:pPr>
            <a:r>
              <a:rPr lang="en-US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Lesson 1: I’m From Taiwan</a:t>
            </a:r>
          </a:p>
          <a:p>
            <a:pPr marL="0" indent="0">
              <a:buNone/>
            </a:pPr>
            <a:endParaRPr lang="en-US" sz="4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r>
              <a:rPr lang="en-US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Part </a:t>
            </a:r>
            <a:r>
              <a:rPr lang="en-US" sz="4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3: </a:t>
            </a:r>
          </a:p>
          <a:p>
            <a:pPr marL="0" indent="0">
              <a:buNone/>
            </a:pPr>
            <a:r>
              <a:rPr lang="en-US" sz="3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Read each of the sentences </a:t>
            </a:r>
            <a:r>
              <a:rPr lang="en-US" sz="3600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two</a:t>
            </a:r>
            <a:r>
              <a:rPr lang="en-US" sz="3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times.</a:t>
            </a:r>
            <a:r>
              <a:rPr lang="en-US" sz="4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endParaRPr lang="en-US" sz="4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19E84A50-926D-4301-9B0C-50CF4A1A3EF9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fld id="{E35A5FC8-5FFC-46A0-812F-265D287538EC}" type="slidenum">
              <a:rPr smtClean="0"/>
              <a:pPr/>
              <a:t>30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320825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845033"/>
          </a:xfrm>
        </p:spPr>
        <p:txBody>
          <a:bodyPr/>
          <a:lstStyle/>
          <a:p>
            <a:pPr lvl="0"/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Language Note 2:</a:t>
            </a:r>
            <a:br>
              <a:rPr lang="en-US" sz="32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 English Conversations</a:t>
            </a:r>
            <a:endParaRPr lang="en-US" sz="3200" dirty="0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457200" y="1455578"/>
            <a:ext cx="8229600" cy="4935894"/>
          </a:xfrm>
        </p:spPr>
        <p:txBody>
          <a:bodyPr/>
          <a:lstStyle/>
          <a:p>
            <a:pPr lvl="0"/>
            <a:r>
              <a:rPr 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Could 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you please say that again</a:t>
            </a:r>
            <a:r>
              <a:rPr 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?</a:t>
            </a:r>
          </a:p>
          <a:p>
            <a:pPr lvl="0"/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/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Could you please speak a little slower</a:t>
            </a:r>
            <a:r>
              <a:rPr 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?</a:t>
            </a:r>
          </a:p>
          <a:p>
            <a:pPr lvl="0"/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/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I’m sorry. I can’t understand what you are saying.</a:t>
            </a:r>
          </a:p>
          <a:p>
            <a:pPr marL="0" lv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fld id="{E35A5FC8-5FFC-46A0-812F-265D287538EC}" type="slidenum">
              <a:rPr smtClean="0"/>
              <a:pPr/>
              <a:t>31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30710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3FBD70A-ECA8-4B91-980C-636A99FD63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40"/>
            <a:ext cx="8229600" cy="1325560"/>
          </a:xfrm>
        </p:spPr>
        <p:txBody>
          <a:bodyPr/>
          <a:lstStyle/>
          <a:p>
            <a:r>
              <a:rPr lang="zh-TW" altLang="en-US" sz="4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運動專業英語</a:t>
            </a:r>
            <a:r>
              <a:rPr lang="en-US" sz="4800" dirty="0">
                <a:solidFill>
                  <a:schemeClr val="tx1"/>
                </a:solidFill>
                <a:latin typeface="Verdana" pitchFamily="34"/>
                <a:ea typeface="Verdana" pitchFamily="34"/>
                <a:cs typeface="Verdana" pitchFamily="34"/>
              </a:rPr>
              <a:t/>
            </a:r>
            <a:br>
              <a:rPr lang="en-US" sz="4800" dirty="0">
                <a:solidFill>
                  <a:schemeClr val="tx1"/>
                </a:solidFill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English for Athletes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48E303F-DCBD-4C96-8653-08F01870FB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38131"/>
            <a:ext cx="8229600" cy="4288028"/>
          </a:xfrm>
        </p:spPr>
        <p:txBody>
          <a:bodyPr/>
          <a:lstStyle/>
          <a:p>
            <a:endParaRPr lang="en-US" dirty="0"/>
          </a:p>
          <a:p>
            <a:pPr marL="0" indent="0">
              <a:buNone/>
            </a:pPr>
            <a:r>
              <a:rPr lang="en-US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Lesson 1: I’m From Taiwan</a:t>
            </a:r>
          </a:p>
          <a:p>
            <a:pPr marL="0" indent="0">
              <a:buNone/>
            </a:pPr>
            <a:endParaRPr lang="en-US" sz="4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r>
              <a:rPr lang="en-US" sz="3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This is the end of Lesson 1, </a:t>
            </a:r>
            <a:r>
              <a:rPr lang="en-US" sz="3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Part 3.</a:t>
            </a:r>
            <a:endParaRPr lang="en-US" sz="3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19E84A50-926D-4301-9B0C-50CF4A1A3EF9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fld id="{E35A5FC8-5FFC-46A0-812F-265D287538EC}" type="slidenum">
              <a:rPr smtClean="0"/>
              <a:pPr/>
              <a:t>32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839219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845033"/>
          </a:xfrm>
        </p:spPr>
        <p:txBody>
          <a:bodyPr/>
          <a:lstStyle/>
          <a:p>
            <a:pPr lvl="0"/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Culture Note:</a:t>
            </a:r>
            <a:br>
              <a:rPr lang="en-US" sz="32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 Grand Slam Tennis Tournaments</a:t>
            </a:r>
            <a:endParaRPr lang="en-US" sz="3200" dirty="0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457200" y="1455578"/>
            <a:ext cx="8229600" cy="4935894"/>
          </a:xfrm>
        </p:spPr>
        <p:txBody>
          <a:bodyPr/>
          <a:lstStyle/>
          <a:p>
            <a:pPr marL="0" lvl="0" indent="0">
              <a:buNone/>
            </a:pP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There are four major tennis tournaments each </a:t>
            </a:r>
            <a:r>
              <a:rPr 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year. They are called Grand Slam tennis tournaments.</a:t>
            </a: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endParaRPr lang="en-US" sz="24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r>
              <a:rPr lang="en-US" sz="3000" b="1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Australian Open</a:t>
            </a:r>
            <a:r>
              <a:rPr lang="en-US" sz="30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—Melbourne, Australia</a:t>
            </a:r>
          </a:p>
          <a:p>
            <a:pPr marL="0" lvl="0" indent="0">
              <a:buNone/>
            </a:pPr>
            <a:r>
              <a:rPr lang="en-US" sz="3000" b="1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French Open</a:t>
            </a:r>
            <a:r>
              <a:rPr lang="en-US" sz="30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—Paris, France</a:t>
            </a:r>
          </a:p>
          <a:p>
            <a:pPr marL="0" lvl="0" indent="0">
              <a:buNone/>
            </a:pPr>
            <a:r>
              <a:rPr lang="en-US" sz="3000" b="1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Wimbledon</a:t>
            </a:r>
            <a:r>
              <a:rPr lang="en-US" sz="30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—Wimbledon, London,</a:t>
            </a:r>
          </a:p>
          <a:p>
            <a:pPr marL="0" lvl="0" indent="0">
              <a:buNone/>
            </a:pPr>
            <a:r>
              <a:rPr lang="en-US" sz="30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                   England</a:t>
            </a:r>
          </a:p>
          <a:p>
            <a:pPr marL="0" lvl="0" indent="0">
              <a:buNone/>
            </a:pPr>
            <a:r>
              <a:rPr lang="en-US" sz="3000" b="1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U.S. Open</a:t>
            </a:r>
            <a:r>
              <a:rPr lang="en-US" sz="30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—New York, USA</a:t>
            </a:r>
          </a:p>
          <a:p>
            <a:pPr marL="0" lvl="0" indent="0">
              <a:buNone/>
            </a:pPr>
            <a:endParaRPr lang="en-US" sz="24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en-US" smtClean="0"/>
              <a:t>4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845033"/>
          </a:xfrm>
        </p:spPr>
        <p:txBody>
          <a:bodyPr/>
          <a:lstStyle/>
          <a:p>
            <a:pPr lvl="0"/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Culture Note:</a:t>
            </a:r>
            <a:br>
              <a:rPr lang="en-US" sz="32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 Grand Slam Tennis Tournaments</a:t>
            </a:r>
            <a:endParaRPr lang="en-US" sz="3200" dirty="0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457200" y="1455578"/>
            <a:ext cx="8229600" cy="4935894"/>
          </a:xfrm>
        </p:spPr>
        <p:txBody>
          <a:bodyPr/>
          <a:lstStyle/>
          <a:p>
            <a:pPr marL="0" lvl="0" indent="0">
              <a:buNone/>
            </a:pPr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The 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four </a:t>
            </a:r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Grand Slam tennis tournaments are held in different months of the year.  </a:t>
            </a:r>
          </a:p>
          <a:p>
            <a:pPr marL="0" lvl="0" indent="0">
              <a:buNone/>
            </a:pPr>
            <a:endParaRPr lang="en-US" sz="2400" dirty="0" smtClean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en-US" smtClean="0"/>
              <a:t>5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8192" y="4205740"/>
            <a:ext cx="2716720" cy="181470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716" y="3346451"/>
            <a:ext cx="5194364" cy="2923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50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845033"/>
          </a:xfrm>
        </p:spPr>
        <p:txBody>
          <a:bodyPr/>
          <a:lstStyle/>
          <a:p>
            <a:pPr lvl="0"/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Culture Note:</a:t>
            </a:r>
            <a:br>
              <a:rPr lang="en-US" sz="32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 Grand Slam Tennis Tournaments</a:t>
            </a:r>
            <a:endParaRPr lang="en-US" sz="3200" dirty="0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457200" y="1455578"/>
            <a:ext cx="8229600" cy="4935894"/>
          </a:xfrm>
        </p:spPr>
        <p:txBody>
          <a:bodyPr/>
          <a:lstStyle/>
          <a:p>
            <a:pPr marL="0" lvl="0" indent="0">
              <a:buNone/>
            </a:pPr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The </a:t>
            </a:r>
            <a:r>
              <a:rPr lang="en-US" sz="3600" b="1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Australian Open</a:t>
            </a:r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is held during late </a:t>
            </a:r>
            <a:r>
              <a:rPr lang="en-US" sz="3600" b="1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January</a:t>
            </a:r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. It is summertime in Australia then. </a:t>
            </a:r>
            <a:endParaRPr lang="en-US" sz="24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en-US" smtClean="0"/>
              <a:t>6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8337" y="3345820"/>
            <a:ext cx="4362738" cy="2908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2539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845033"/>
          </a:xfrm>
        </p:spPr>
        <p:txBody>
          <a:bodyPr/>
          <a:lstStyle/>
          <a:p>
            <a:pPr lvl="0"/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Culture Note:</a:t>
            </a:r>
            <a:br>
              <a:rPr lang="en-US" sz="32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 Grand Slam Tennis Tournaments</a:t>
            </a:r>
            <a:endParaRPr lang="en-US" sz="3200" dirty="0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457200" y="1455578"/>
            <a:ext cx="8229600" cy="4935894"/>
          </a:xfrm>
        </p:spPr>
        <p:txBody>
          <a:bodyPr/>
          <a:lstStyle/>
          <a:p>
            <a:pPr marL="0" lvl="0" indent="0">
              <a:buNone/>
            </a:pPr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The </a:t>
            </a:r>
            <a:r>
              <a:rPr lang="en-US" sz="3600" b="1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French Open</a:t>
            </a:r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takes place from late </a:t>
            </a:r>
            <a:r>
              <a:rPr lang="en-US" sz="3600" b="1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May</a:t>
            </a:r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to the middle of </a:t>
            </a:r>
            <a:r>
              <a:rPr lang="en-US" sz="3600" b="1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June</a:t>
            </a:r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.  </a:t>
            </a:r>
            <a:endParaRPr lang="en-US" sz="24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en-US" smtClean="0"/>
              <a:t>7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784" y="3268282"/>
            <a:ext cx="4197858" cy="268284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1496" y="3268282"/>
            <a:ext cx="3848100" cy="2783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695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845033"/>
          </a:xfrm>
        </p:spPr>
        <p:txBody>
          <a:bodyPr/>
          <a:lstStyle/>
          <a:p>
            <a:pPr lvl="0"/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Culture Note:</a:t>
            </a:r>
            <a:br>
              <a:rPr lang="en-US" sz="32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 Grand Slam Tennis Tournaments</a:t>
            </a:r>
            <a:endParaRPr lang="en-US" sz="3200" dirty="0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457200" y="1455578"/>
            <a:ext cx="8229600" cy="4935894"/>
          </a:xfrm>
        </p:spPr>
        <p:txBody>
          <a:bodyPr/>
          <a:lstStyle/>
          <a:p>
            <a:pPr marL="0" lvl="0" indent="0">
              <a:buNone/>
            </a:pPr>
            <a:r>
              <a:rPr lang="en-US" sz="3600" b="1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Wimbledon </a:t>
            </a:r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begins at the end of </a:t>
            </a:r>
            <a:r>
              <a:rPr lang="en-US" sz="3600" b="1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June</a:t>
            </a:r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and continues into </a:t>
            </a:r>
            <a:r>
              <a:rPr lang="en-US" sz="3600" b="1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July</a:t>
            </a:r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. All the players are required to wear white tennis clothes.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en-US" smtClean="0"/>
              <a:t>8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4685" y="3327592"/>
            <a:ext cx="1838328" cy="3063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755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845033"/>
          </a:xfrm>
        </p:spPr>
        <p:txBody>
          <a:bodyPr/>
          <a:lstStyle/>
          <a:p>
            <a:pPr lvl="0"/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Culture Note:</a:t>
            </a:r>
            <a:br>
              <a:rPr lang="en-US" sz="32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 Grand Slam Tennis Tournaments</a:t>
            </a:r>
            <a:endParaRPr lang="en-US" sz="3200" dirty="0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457200" y="1455762"/>
            <a:ext cx="8229600" cy="4935894"/>
          </a:xfrm>
        </p:spPr>
        <p:txBody>
          <a:bodyPr/>
          <a:lstStyle/>
          <a:p>
            <a:pPr marL="0" lvl="0" indent="0">
              <a:buNone/>
            </a:pPr>
            <a:r>
              <a:rPr 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The </a:t>
            </a:r>
            <a:r>
              <a:rPr lang="en-US" b="1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US Open </a:t>
            </a:r>
            <a:r>
              <a:rPr 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is held in New York City in </a:t>
            </a:r>
            <a:r>
              <a:rPr lang="en-US" b="1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August</a:t>
            </a:r>
            <a:r>
              <a:rPr 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and </a:t>
            </a:r>
            <a:r>
              <a:rPr lang="en-US" b="1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September</a:t>
            </a:r>
            <a:r>
              <a:rPr 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. It is the last Grand Slam tennis tournament of the year. </a:t>
            </a: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en-US" smtClean="0"/>
              <a:t>9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0709" y="3078585"/>
            <a:ext cx="4692022" cy="3109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8276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課程名稱</Template>
  <TotalTime>1252</TotalTime>
  <Words>645</Words>
  <Application>Microsoft Office PowerPoint</Application>
  <PresentationFormat>On-screen Show (4:3)</PresentationFormat>
  <Paragraphs>143</Paragraphs>
  <Slides>32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8" baseType="lpstr">
      <vt:lpstr>標楷體</vt:lpstr>
      <vt:lpstr>新細明體</vt:lpstr>
      <vt:lpstr>Arial</vt:lpstr>
      <vt:lpstr>Calibri</vt:lpstr>
      <vt:lpstr>Verdana</vt:lpstr>
      <vt:lpstr>課程名稱</vt:lpstr>
      <vt:lpstr>PowerPoint Presentation</vt:lpstr>
      <vt:lpstr>Lesson 1: I’m From Taiwan</vt:lpstr>
      <vt:lpstr>運動專業英語 English for Athletes</vt:lpstr>
      <vt:lpstr>Culture Note:  Grand Slam Tennis Tournaments</vt:lpstr>
      <vt:lpstr>Culture Note:  Grand Slam Tennis Tournaments</vt:lpstr>
      <vt:lpstr>Culture Note:  Grand Slam Tennis Tournaments</vt:lpstr>
      <vt:lpstr>Culture Note:  Grand Slam Tennis Tournaments</vt:lpstr>
      <vt:lpstr>Culture Note:  Grand Slam Tennis Tournaments</vt:lpstr>
      <vt:lpstr>Culture Note:  Grand Slam Tennis Tournaments</vt:lpstr>
      <vt:lpstr>Culture Note:  Grand Slam Tennis Tournaments Court Surface</vt:lpstr>
      <vt:lpstr>Hard Tennis Court </vt:lpstr>
      <vt:lpstr>Culture Note:  Grand Slam Tennis Tournaments Court Surface</vt:lpstr>
      <vt:lpstr>Clay Tennis Court </vt:lpstr>
      <vt:lpstr>Culture Note:  Grand Slam Tennis Tournaments Court Surface</vt:lpstr>
      <vt:lpstr>Grass Tennis Court </vt:lpstr>
      <vt:lpstr>Culture Note:  Grand Slam Tennis Tournaments Court Surface</vt:lpstr>
      <vt:lpstr>運動專業英語 English for Athletes</vt:lpstr>
      <vt:lpstr>Culture Note:  Grand Slam Tennis Tournaments</vt:lpstr>
      <vt:lpstr>Culture Note:  Grand Slam Tennis Tournaments</vt:lpstr>
      <vt:lpstr>Culture Note:  Grand Slam Tennis Tournaments</vt:lpstr>
      <vt:lpstr>Culture Note:  Grand Slam Tennis Tournaments</vt:lpstr>
      <vt:lpstr>Culture Note:  Grand Slam Tennis Tournaments Court Surface</vt:lpstr>
      <vt:lpstr>Culture Note:  Grand Slam Tennis Tournaments Court Surface</vt:lpstr>
      <vt:lpstr>Culture Note:  Grand Slam Tennis Tournaments Court Surface</vt:lpstr>
      <vt:lpstr>運動專業英語 English for Athletes</vt:lpstr>
      <vt:lpstr>Language Note 1:  English Conversations</vt:lpstr>
      <vt:lpstr>Language Note 2:  English Conversations</vt:lpstr>
      <vt:lpstr>Language Note 3:  English Conversations</vt:lpstr>
      <vt:lpstr>Language Note 4:  English Conversations</vt:lpstr>
      <vt:lpstr>運動專業英語 English for Athletes</vt:lpstr>
      <vt:lpstr>Language Note 2:  English Conversations</vt:lpstr>
      <vt:lpstr>運動專業英語 English for Athletes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Jean Curran</cp:lastModifiedBy>
  <cp:revision>123</cp:revision>
  <dcterms:created xsi:type="dcterms:W3CDTF">2017-11-07T02:54:43Z</dcterms:created>
  <dcterms:modified xsi:type="dcterms:W3CDTF">2018-06-23T10:44:19Z</dcterms:modified>
</cp:coreProperties>
</file>