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0" r:id="rId3"/>
    <p:sldId id="350" r:id="rId4"/>
    <p:sldId id="375" r:id="rId5"/>
    <p:sldId id="378" r:id="rId6"/>
    <p:sldId id="376" r:id="rId7"/>
    <p:sldId id="377" r:id="rId8"/>
    <p:sldId id="379" r:id="rId9"/>
    <p:sldId id="368" r:id="rId10"/>
    <p:sldId id="361" r:id="rId11"/>
    <p:sldId id="369" r:id="rId12"/>
    <p:sldId id="357" r:id="rId13"/>
    <p:sldId id="364" r:id="rId14"/>
    <p:sldId id="372" r:id="rId15"/>
    <p:sldId id="380" r:id="rId16"/>
    <p:sldId id="370" r:id="rId17"/>
    <p:sldId id="362" r:id="rId18"/>
    <p:sldId id="373" r:id="rId19"/>
    <p:sldId id="381" r:id="rId20"/>
    <p:sldId id="371" r:id="rId21"/>
    <p:sldId id="363" r:id="rId22"/>
    <p:sldId id="382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CC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napToGrid="0">
      <p:cViewPr varScale="1">
        <p:scale>
          <a:sx n="87" d="100"/>
          <a:sy n="87" d="100"/>
        </p:scale>
        <p:origin x="13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1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9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1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10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8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22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E4456-2C3E-4C76-930E-D45876827B41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A67A33-4327-4965-96BC-960D1626AE8B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E6FAE-C4EE-4EFB-838D-D68716E1BB42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171F26-3438-41D3-A5D5-4E4A38E8EB14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226F6-6F10-4EC6-8305-067D9BF243A8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C63C6B-6596-4240-AEC5-A24C417ACFBD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BE80D-147B-4A1F-8210-2A87C7474E61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493D4-EE93-4149-9364-58EB67E54ECB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5427FA-EBEF-444F-957F-BD36A69BDA8C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DFEE20-A380-4B5D-B357-DC38A54F57D3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A1BF7-786A-4F06-BBFB-4EDE4850FC7C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730BC701-F6FB-4161-817E-D3B1E59567AC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2745" y="2371568"/>
            <a:ext cx="7772400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運動</a:t>
            </a:r>
            <a:r>
              <a:rPr lang="en-US" altLang="zh-TW" b="1" dirty="0" smtClean="0">
                <a:solidFill>
                  <a:srgbClr val="0000CC"/>
                </a:solidFill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</a:rPr>
              <a:t>訓練</a:t>
            </a:r>
            <a:r>
              <a:rPr lang="en-US" altLang="zh-TW" b="1" dirty="0" smtClean="0">
                <a:solidFill>
                  <a:srgbClr val="0000CC"/>
                </a:solidFill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</a:rPr>
              <a:t>前的飲食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68545" y="4274084"/>
            <a:ext cx="6400800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運動營養學的整體目標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9019"/>
            <a:ext cx="8229600" cy="4794474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5"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攝取均衡的飲食以維持良好的健康及免疫系統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>
              <a:lnSpc>
                <a:spcPct val="90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維持適當的體重及體組成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3600" b="1" dirty="0">
              <a:solidFill>
                <a:srgbClr val="7030A0"/>
              </a:solidFill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 startAt="4"/>
            </a:pP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 startAt="4"/>
            </a:pPr>
            <a:endParaRPr lang="en-US" altLang="zh-TW" sz="3600" b="1" dirty="0"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2" descr="http://i.dailymail.co.uk/i/pix/2012/06/24/article-0-13C43D0E000005DC-921_964x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95621"/>
            <a:ext cx="387434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finedininglovers.cdn.crosscast-system.com/BlogPost/l_2040_merve-aydin--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891" y="3995621"/>
            <a:ext cx="391394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1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Hedy\Pictures\img018.jpg"/>
          <p:cNvPicPr>
            <a:picLocks noChangeAspect="1" noChangeArrowheads="1"/>
          </p:cNvPicPr>
          <p:nvPr/>
        </p:nvPicPr>
        <p:blipFill>
          <a:blip r:embed="rId2" cstate="print"/>
          <a:srcRect l="14879" t="9657" r="19656" b="59566"/>
          <a:stretch>
            <a:fillRect/>
          </a:stretch>
        </p:blipFill>
        <p:spPr bwMode="auto">
          <a:xfrm>
            <a:off x="334030" y="1090247"/>
            <a:ext cx="8558450" cy="5329628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員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三大營養素的每日建議攝取量</a:t>
            </a:r>
            <a:endParaRPr lang="zh-TW" altLang="en-US" dirty="0"/>
          </a:p>
        </p:txBody>
      </p:sp>
      <p:sp>
        <p:nvSpPr>
          <p:cNvPr id="6" name="Rectangle 9"/>
          <p:cNvSpPr/>
          <p:nvPr/>
        </p:nvSpPr>
        <p:spPr bwMode="auto">
          <a:xfrm>
            <a:off x="2053389" y="4097996"/>
            <a:ext cx="4032448" cy="360040"/>
          </a:xfrm>
          <a:prstGeom prst="rect">
            <a:avLst/>
          </a:prstGeom>
          <a:noFill/>
          <a:ln w="381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6058541" y="3994924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altLang="zh-TW" sz="2400" b="1" dirty="0" smtClean="0"/>
              <a:t>(3-5%)</a:t>
            </a:r>
            <a:endParaRPr lang="zh-TW" altLang="en-US" sz="36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8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79330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醣類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對運動的重要性：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最主要的能量來源 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大卡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克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，尤其是肌肉中的肝醣</a:t>
            </a:r>
            <a:endParaRPr lang="en-US" altLang="zh-TW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無論</a:t>
            </a:r>
            <a:r>
              <a:rPr lang="zh-TW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是</a:t>
            </a: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無氧或是有氧運動下，皆可以提供能量 </a:t>
            </a:r>
            <a:r>
              <a:rPr lang="en-US" altLang="zh-TW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脂質需要有氧代謝</a:t>
            </a:r>
            <a:r>
              <a:rPr lang="en-US" altLang="zh-TW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zh-TW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12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270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三大營養素的每日建議攝取量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91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營養素的每日建議攝取量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367" y="1417640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根據美國國家運動醫學會 </a:t>
            </a:r>
            <a:r>
              <a:rPr lang="en-US" altLang="zh-TW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(ACSM)</a:t>
            </a:r>
            <a:r>
              <a:rPr lang="zh-TW" alt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的建議</a:t>
            </a:r>
            <a:endParaRPr lang="en-US" altLang="zh-TW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醣類：</a:t>
            </a:r>
            <a:r>
              <a:rPr lang="en-US" altLang="zh-TW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3-12</a:t>
            </a:r>
            <a:r>
              <a:rPr lang="zh-TW" alt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克</a:t>
            </a:r>
            <a:r>
              <a:rPr lang="en-US" altLang="zh-TW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公斤體重</a:t>
            </a:r>
            <a:r>
              <a:rPr lang="en-US" altLang="zh-TW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天</a:t>
            </a:r>
            <a:endParaRPr lang="en-US" altLang="zh-TW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14123"/>
              </p:ext>
            </p:extLst>
          </p:nvPr>
        </p:nvGraphicFramePr>
        <p:xfrm>
          <a:off x="325314" y="2946648"/>
          <a:ext cx="8563706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強度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運動種類及時間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建議量 </a:t>
                      </a:r>
                      <a:endParaRPr lang="en-US" altLang="zh-TW" sz="2800" b="1" dirty="0" smtClean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克</a:t>
                      </a:r>
                      <a:r>
                        <a:rPr lang="en-US" altLang="zh-TW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公斤體重</a:t>
                      </a:r>
                      <a:r>
                        <a:rPr lang="en-US" altLang="zh-TW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天</a:t>
                      </a:r>
                      <a:r>
                        <a:rPr lang="en-US" altLang="zh-TW" sz="20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0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低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低強度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無賽事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或基礎技術訓練</a:t>
                      </a:r>
                      <a:endParaRPr lang="zh-TW" altLang="en-US" sz="3600" b="1" dirty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3-5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中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中強度運動約 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小時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天或高強度短時間運動，如田徑、舉重、高爾夫等</a:t>
                      </a:r>
                      <a:endParaRPr lang="zh-TW" altLang="en-US" sz="3600" b="1" dirty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5-7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高 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耐力運動 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中高強度運動 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1-3 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小時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天，如球類運動、馬拉松等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3600" b="1" dirty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6-10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非常高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超耐力系列 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中高強度運動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&gt; 4-5 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小時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天，如超馬、三鐵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3600" b="1" dirty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8-12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8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食物代換例子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14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527300"/>
            <a:ext cx="8229600" cy="4525959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舉重選手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(5-7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公斤體重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84097"/>
              </p:ext>
            </p:extLst>
          </p:nvPr>
        </p:nvGraphicFramePr>
        <p:xfrm>
          <a:off x="940778" y="2267199"/>
          <a:ext cx="4580791" cy="3157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體重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公斤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飯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碗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)/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餐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1-2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128145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¾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¼</a:t>
                      </a:r>
                      <a:endParaRPr lang="zh-TW" altLang="en-US" sz="28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60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2-3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¼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-3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¼</a:t>
                      </a:r>
                      <a:endParaRPr lang="zh-TW" altLang="en-US" sz="28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80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¾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-4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¾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2894660" y="5485320"/>
            <a:ext cx="2626909" cy="719485"/>
          </a:xfrm>
          <a:prstGeom prst="wedgeRectCallout">
            <a:avLst>
              <a:gd name="adj1" fmla="val -63565"/>
              <a:gd name="adj2" fmla="val -58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無考量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牛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奶及水果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99139" y="3906785"/>
            <a:ext cx="474784" cy="355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5949221" y="1762593"/>
            <a:ext cx="3077670" cy="4743016"/>
            <a:chOff x="5949221" y="1762593"/>
            <a:chExt cx="3077670" cy="4743016"/>
          </a:xfrm>
        </p:grpSpPr>
        <p:pic>
          <p:nvPicPr>
            <p:cNvPr id="1026" name="Picture 2" descr="ç¸éåç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826" y="1762593"/>
              <a:ext cx="1470875" cy="14708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sp>
          <p:nvSpPr>
            <p:cNvPr id="12" name="文字方塊 11"/>
            <p:cNvSpPr txBox="1"/>
            <p:nvPr/>
          </p:nvSpPr>
          <p:spPr>
            <a:xfrm>
              <a:off x="7505701" y="2267199"/>
              <a:ext cx="1521190" cy="46166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ea typeface="標楷體" panose="03000509000000000000" pitchFamily="65" charset="-120"/>
                </a:rPr>
                <a:t>X 1.5~2 </a:t>
              </a:r>
              <a:r>
                <a:rPr lang="zh-TW" altLang="en-US" sz="2400" b="1" dirty="0">
                  <a:ea typeface="標楷體" panose="03000509000000000000" pitchFamily="65" charset="-120"/>
                </a:rPr>
                <a:t>碗</a:t>
              </a:r>
            </a:p>
          </p:txBody>
        </p:sp>
        <p:pic>
          <p:nvPicPr>
            <p:cNvPr id="1028" name="Picture 4" descr="ç¸éåç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147" y="4913345"/>
              <a:ext cx="1592264" cy="159226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1030" name="Picture 6" descr="ãçå¥¶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324" y="5063944"/>
              <a:ext cx="1764567" cy="13234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1032" name="Picture 8" descr="ç¸éåç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221" y="3434392"/>
              <a:ext cx="1717671" cy="129726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sp>
          <p:nvSpPr>
            <p:cNvPr id="17" name="文字方塊 16"/>
            <p:cNvSpPr txBox="1"/>
            <p:nvPr/>
          </p:nvSpPr>
          <p:spPr>
            <a:xfrm>
              <a:off x="7749077" y="3852193"/>
              <a:ext cx="1277814" cy="46166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ea typeface="標楷體" panose="03000509000000000000" pitchFamily="65" charset="-120"/>
                </a:rPr>
                <a:t>X 1~2 </a:t>
              </a:r>
              <a:r>
                <a:rPr lang="zh-TW" altLang="en-US" sz="2400" b="1" dirty="0">
                  <a:ea typeface="標楷體" panose="03000509000000000000" pitchFamily="65" charset="-120"/>
                </a:rPr>
                <a:t>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0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42617" r="3428"/>
          <a:stretch/>
        </p:blipFill>
        <p:spPr>
          <a:xfrm>
            <a:off x="316950" y="83018"/>
            <a:ext cx="8510099" cy="633670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125474" y="1055501"/>
            <a:ext cx="653939" cy="4050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4256432" y="1055501"/>
            <a:ext cx="1257128" cy="3741327"/>
            <a:chOff x="4256432" y="1055501"/>
            <a:chExt cx="1257128" cy="3741327"/>
          </a:xfrm>
        </p:grpSpPr>
        <p:sp>
          <p:nvSpPr>
            <p:cNvPr id="6" name="橢圓 5"/>
            <p:cNvSpPr/>
            <p:nvPr/>
          </p:nvSpPr>
          <p:spPr>
            <a:xfrm>
              <a:off x="5131051" y="1055501"/>
              <a:ext cx="382509" cy="4383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256432" y="3032209"/>
              <a:ext cx="382509" cy="4383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120865" y="4358507"/>
              <a:ext cx="382509" cy="4383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營養素的每日建議攝取量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蛋白質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對運動的重要性：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幫助肌肉生長及組織的修復</a:t>
            </a:r>
            <a:endParaRPr lang="en-US" altLang="zh-TW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增加肌力與肌耐力</a:t>
            </a:r>
            <a:endParaRPr lang="en-US" altLang="zh-TW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2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營養素的每日建議攝取量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根據美國國家運動醫學會 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(ACSM)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的建議</a:t>
            </a:r>
            <a:endParaRPr lang="en-US" altLang="zh-TW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蛋白質：</a:t>
            </a:r>
            <a:r>
              <a:rPr lang="en-US" altLang="zh-TW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1.2 - 2.0 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克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公斤體重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天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17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23508"/>
              </p:ext>
            </p:extLst>
          </p:nvPr>
        </p:nvGraphicFramePr>
        <p:xfrm>
          <a:off x="694592" y="3262256"/>
          <a:ext cx="7754815" cy="309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819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運動強度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建議量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克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公斤體重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19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低強度運動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無賽事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</a:rPr>
                        <a:t>1 g/kg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19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爆發性運動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肌力型運動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1.2-2.0 g/kg</a:t>
                      </a:r>
                      <a:r>
                        <a:rPr lang="zh-TW" altLang="en-US" sz="2400" b="1" kern="1200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400" b="1" kern="1200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2400" b="1" kern="1200" dirty="0" smtClean="0">
                          <a:solidFill>
                            <a:srgbClr val="CC33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1.6</a:t>
                      </a:r>
                      <a:r>
                        <a:rPr lang="en-US" altLang="zh-TW" sz="2400" b="1" kern="1200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rgbClr val="000066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819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耐力性運動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(&gt;2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小時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1.2-1.4 g/kg</a:t>
                      </a:r>
                      <a:endParaRPr lang="zh-TW" altLang="en-US" sz="2400" b="1" kern="1200" dirty="0" smtClean="0">
                        <a:solidFill>
                          <a:srgbClr val="000066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19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“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超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”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系列運動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(&gt;4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小時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rgbClr val="000066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1.2-2.0 g/kg</a:t>
                      </a:r>
                      <a:endParaRPr lang="zh-TW" altLang="en-US" sz="2400" b="1" kern="1200" dirty="0" smtClean="0">
                        <a:solidFill>
                          <a:srgbClr val="000066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食物代換例子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舉重選手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(1.2-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1.6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公斤體重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天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21419"/>
              </p:ext>
            </p:extLst>
          </p:nvPr>
        </p:nvGraphicFramePr>
        <p:xfrm>
          <a:off x="345568" y="2493665"/>
          <a:ext cx="5156218" cy="3157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體重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公斤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肉類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份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latin typeface="+mn-lt"/>
                          <a:ea typeface="標楷體" panose="03000509000000000000" pitchFamily="65" charset="-120"/>
                        </a:rPr>
                        <a:t>餐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3¾ (=</a:t>
                      </a: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約一個女生手掌大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128145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½ </a:t>
                      </a:r>
                      <a:endParaRPr lang="en-US" altLang="zh-TW" sz="2400" b="1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60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5½</a:t>
                      </a:r>
                      <a:endParaRPr lang="en-US" altLang="zh-TW" sz="2400" b="1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6½</a:t>
                      </a:r>
                      <a:endParaRPr lang="en-US" altLang="zh-TW" sz="2400" b="1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標楷體" panose="03000509000000000000" pitchFamily="65" charset="-120"/>
                        </a:rPr>
                        <a:t>80</a:t>
                      </a:r>
                      <a:endParaRPr lang="zh-TW" altLang="en-US" sz="2400" b="1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7¼</a:t>
                      </a:r>
                      <a:endParaRPr lang="zh-TW" altLang="en-US" sz="2800" b="1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圖說文字 5"/>
          <p:cNvSpPr/>
          <p:nvPr/>
        </p:nvSpPr>
        <p:spPr>
          <a:xfrm>
            <a:off x="3642213" y="5766416"/>
            <a:ext cx="1859573" cy="719485"/>
          </a:xfrm>
          <a:prstGeom prst="wedgeRectCallout">
            <a:avLst>
              <a:gd name="adj1" fmla="val -63565"/>
              <a:gd name="adj2" fmla="val -58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無考量牛奶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ãèé¡ ä¸ä»½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35963" r="68107" b="1568"/>
          <a:stretch/>
        </p:blipFill>
        <p:spPr bwMode="auto">
          <a:xfrm>
            <a:off x="7263684" y="311641"/>
            <a:ext cx="1423115" cy="23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263684" y="2663992"/>
            <a:ext cx="142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 份肉類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76546" y="3662031"/>
            <a:ext cx="3226777" cy="2039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6" descr="ãçå¥¶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4" y="4020226"/>
            <a:ext cx="1764567" cy="132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5903565" y="4451105"/>
            <a:ext cx="46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+</a:t>
            </a:r>
            <a:endParaRPr lang="zh-TW" altLang="en-US" sz="2400" b="1" dirty="0"/>
          </a:p>
        </p:txBody>
      </p:sp>
      <p:sp>
        <p:nvSpPr>
          <p:cNvPr id="19" name="圓角矩形圖說文字 18"/>
          <p:cNvSpPr/>
          <p:nvPr/>
        </p:nvSpPr>
        <p:spPr>
          <a:xfrm>
            <a:off x="7139353" y="4123055"/>
            <a:ext cx="1837593" cy="923192"/>
          </a:xfrm>
          <a:prstGeom prst="wedgeRoundRectCallout">
            <a:avLst>
              <a:gd name="adj1" fmla="val -56944"/>
              <a:gd name="adj2" fmla="val 520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須扣除一份肉類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53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42617" r="3428"/>
          <a:stretch/>
        </p:blipFill>
        <p:spPr>
          <a:xfrm>
            <a:off x="316950" y="83018"/>
            <a:ext cx="8510099" cy="633670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462244" y="1055501"/>
            <a:ext cx="738564" cy="3253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5068431" y="1885213"/>
            <a:ext cx="382510" cy="1361360"/>
            <a:chOff x="5068431" y="1885213"/>
            <a:chExt cx="382510" cy="1361360"/>
          </a:xfrm>
        </p:grpSpPr>
        <p:sp>
          <p:nvSpPr>
            <p:cNvPr id="8" name="橢圓 7"/>
            <p:cNvSpPr/>
            <p:nvPr/>
          </p:nvSpPr>
          <p:spPr>
            <a:xfrm>
              <a:off x="5068431" y="2808252"/>
              <a:ext cx="382509" cy="4383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068432" y="1885213"/>
              <a:ext cx="382509" cy="4383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41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四大內容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運動營養學的整體目標及運動員每日三大營養素之建議攝取量</a:t>
            </a:r>
            <a:endParaRPr lang="en-US" altLang="zh-TW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運動員的飲食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餐盤與飲食小技巧</a:t>
            </a:r>
            <a:endParaRPr lang="zh-TW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前的飲食建議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前的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飲食建議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1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營養素的每日建議攝取量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脂質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對運動的重要性：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能量來源之一 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</a:t>
            </a: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大卡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克</a:t>
            </a:r>
            <a:r>
              <a:rPr lang="en-US" altLang="zh-TW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kern="0" dirty="0">
                <a:solidFill>
                  <a:srgbClr val="000066"/>
                </a:solidFill>
                <a:ea typeface="標楷體" pitchFamily="65" charset="-120"/>
              </a:rPr>
              <a:t>當運動時間</a:t>
            </a:r>
            <a:r>
              <a:rPr lang="zh-TW" altLang="en-US" b="1" kern="0" dirty="0" smtClean="0">
                <a:solidFill>
                  <a:srgbClr val="000066"/>
                </a:solidFill>
                <a:ea typeface="標楷體" pitchFamily="65" charset="-120"/>
              </a:rPr>
              <a:t>超過</a:t>
            </a:r>
            <a:r>
              <a:rPr lang="en-US" altLang="zh-TW" b="1" kern="0" dirty="0" smtClean="0">
                <a:solidFill>
                  <a:srgbClr val="000066"/>
                </a:solidFill>
                <a:latin typeface="+mn-lt"/>
                <a:ea typeface="標楷體" pitchFamily="65" charset="-120"/>
              </a:rPr>
              <a:t>~30</a:t>
            </a:r>
            <a:r>
              <a:rPr lang="zh-TW" altLang="en-US" b="1" kern="0" dirty="0" smtClean="0">
                <a:solidFill>
                  <a:srgbClr val="000066"/>
                </a:solidFill>
                <a:latin typeface="+mn-lt"/>
                <a:ea typeface="標楷體" pitchFamily="65" charset="-120"/>
              </a:rPr>
              <a:t>分鐘後</a:t>
            </a:r>
            <a:r>
              <a:rPr lang="zh-TW" altLang="en-US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，脂質成為主要供應能量的</a:t>
            </a:r>
            <a:r>
              <a:rPr lang="zh-TW" altLang="en-US" b="1" kern="0" dirty="0" smtClean="0">
                <a:solidFill>
                  <a:srgbClr val="000066"/>
                </a:solidFill>
                <a:latin typeface="+mn-lt"/>
                <a:ea typeface="標楷體" pitchFamily="65" charset="-120"/>
              </a:rPr>
              <a:t>系統。</a:t>
            </a:r>
            <a:endParaRPr lang="en-US" altLang="zh-TW" b="1" dirty="0" smtClean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  <a:p>
            <a:endParaRPr lang="zh-TW" alt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6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營養素的每日建議攝取量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根據美國國家運動醫學會 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(ACSM)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的建議</a:t>
            </a:r>
            <a:endParaRPr lang="en-US" altLang="zh-TW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脂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質：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克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公斤體重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天 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81528"/>
              </p:ext>
            </p:extLst>
          </p:nvPr>
        </p:nvGraphicFramePr>
        <p:xfrm>
          <a:off x="1877157" y="3323172"/>
          <a:ext cx="5389685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455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建議量 </a:t>
                      </a:r>
                      <a:endParaRPr lang="en-US" altLang="zh-TW" sz="2800" b="1" dirty="0" smtClean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克</a:t>
                      </a:r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公斤體重</a:t>
                      </a:r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天</a:t>
                      </a:r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一般運動員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耐力型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超系列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lang="zh-TW" altLang="en-US" sz="28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3823"/>
            <a:ext cx="8229600" cy="463829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對運動員而言，營養素的攝取與生理功能、運動能力、運動表現等皆有密切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itchFamily="65" charset="-120"/>
              </a:rPr>
              <a:t>關係。</a:t>
            </a:r>
            <a:endParaRPr lang="en-US" altLang="zh-TW" b="1" dirty="0">
              <a:solidFill>
                <a:srgbClr val="000066"/>
              </a:solidFill>
              <a:latin typeface="+mn-lt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運動員應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攝取足夠的熱量以符合運動 </a:t>
            </a:r>
            <a:r>
              <a:rPr lang="en-US" altLang="zh-TW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訓練</a:t>
            </a:r>
            <a:r>
              <a:rPr lang="en-US" altLang="zh-TW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 時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Arial" panose="020B0604020202020204" pitchFamily="34" charset="0"/>
              </a:rPr>
              <a:t>能量之所需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運動員三大營養素每日建議量：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醣類：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3-12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公斤體重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蛋白質：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1.2-2.0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公斤體重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脂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質：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1-3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公斤體重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7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運動營養學的整體目標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0083"/>
            <a:ext cx="8229600" cy="4794474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攝取足夠的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熱量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以符合運動 </a:t>
            </a:r>
            <a:r>
              <a:rPr lang="en-US" altLang="zh-TW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訓練</a:t>
            </a:r>
            <a:r>
              <a:rPr lang="en-US" altLang="zh-TW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時能量之所需。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6" name="Picture 2" descr="ãè½éå¹³è¡¡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53" y="2636894"/>
            <a:ext cx="4747888" cy="35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676746"/>
            <a:ext cx="8229600" cy="47010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根據</a:t>
            </a:r>
            <a:r>
              <a:rPr lang="zh-TW" altLang="en-US" b="1" dirty="0" smtClean="0">
                <a:solidFill>
                  <a:srgbClr val="FF0000"/>
                </a:solidFill>
              </a:rPr>
              <a:t>性別、年齡、身高及體重</a:t>
            </a:r>
            <a:r>
              <a:rPr lang="zh-TW" altLang="en-US" b="1" dirty="0" smtClean="0">
                <a:solidFill>
                  <a:srgbClr val="000066"/>
                </a:solidFill>
              </a:rPr>
              <a:t>的不同，量身計算屬於自己一整天的所需熱量。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endParaRPr lang="en-US" altLang="zh-TW" sz="1800" b="1" dirty="0" smtClean="0"/>
          </a:p>
          <a:p>
            <a:pPr marL="0" indent="0">
              <a:buNone/>
            </a:pPr>
            <a:r>
              <a:rPr lang="zh-TW" altLang="zh-TW" sz="3000" b="1" dirty="0" smtClean="0">
                <a:latin typeface="+mn-lt"/>
              </a:rPr>
              <a:t>成年男性</a:t>
            </a:r>
            <a:r>
              <a:rPr lang="zh-TW" altLang="en-US" sz="3000" b="1" dirty="0" smtClean="0">
                <a:latin typeface="+mn-lt"/>
              </a:rPr>
              <a:t> </a:t>
            </a:r>
            <a:r>
              <a:rPr lang="en-US" altLang="zh-TW" sz="3000" b="1" dirty="0" smtClean="0">
                <a:latin typeface="+mn-lt"/>
              </a:rPr>
              <a:t>(&gt;19</a:t>
            </a:r>
            <a:r>
              <a:rPr lang="zh-TW" altLang="en-US" sz="3000" b="1" dirty="0" smtClean="0">
                <a:latin typeface="+mn-lt"/>
              </a:rPr>
              <a:t>歲</a:t>
            </a:r>
            <a:r>
              <a:rPr lang="en-US" altLang="zh-TW" sz="3000" b="1" dirty="0" smtClean="0">
                <a:latin typeface="+mn-lt"/>
              </a:rPr>
              <a:t>)</a:t>
            </a:r>
            <a:r>
              <a:rPr lang="zh-TW" altLang="en-US" sz="3000" b="1" dirty="0" smtClean="0">
                <a:latin typeface="+mn-lt"/>
              </a:rPr>
              <a:t> </a:t>
            </a:r>
            <a:r>
              <a:rPr lang="zh-TW" altLang="zh-TW" sz="3000" b="1" dirty="0" smtClean="0">
                <a:latin typeface="+mn-lt"/>
              </a:rPr>
              <a:t>的</a:t>
            </a:r>
            <a:r>
              <a:rPr lang="zh-TW" altLang="zh-TW" sz="3000" b="1" dirty="0">
                <a:latin typeface="+mn-lt"/>
              </a:rPr>
              <a:t>能量需求</a:t>
            </a:r>
            <a:r>
              <a:rPr lang="zh-TW" altLang="zh-TW" sz="3000" b="1" dirty="0" smtClean="0">
                <a:latin typeface="+mn-lt"/>
              </a:rPr>
              <a:t>：</a:t>
            </a:r>
            <a:endParaRPr lang="en-US" altLang="zh-TW" sz="3000" b="1" dirty="0" smtClean="0">
              <a:latin typeface="+mn-lt"/>
            </a:endParaRPr>
          </a:p>
          <a:p>
            <a:pPr marL="0" indent="0">
              <a:buNone/>
            </a:pPr>
            <a:r>
              <a:rPr lang="en-US" altLang="zh-TW" sz="3000" b="1" dirty="0" smtClean="0">
                <a:latin typeface="+mn-lt"/>
              </a:rPr>
              <a:t>662 </a:t>
            </a:r>
            <a:r>
              <a:rPr lang="en-US" altLang="zh-TW" sz="3000" b="1" dirty="0">
                <a:latin typeface="+mn-lt"/>
              </a:rPr>
              <a:t>- 9.53 x (</a:t>
            </a:r>
            <a:r>
              <a:rPr lang="zh-TW" altLang="zh-TW" sz="3000" b="1" dirty="0">
                <a:latin typeface="+mn-lt"/>
              </a:rPr>
              <a:t>年齡</a:t>
            </a:r>
            <a:r>
              <a:rPr lang="en-US" altLang="zh-TW" sz="3000" b="1" dirty="0">
                <a:latin typeface="+mn-lt"/>
              </a:rPr>
              <a:t>/</a:t>
            </a:r>
            <a:r>
              <a:rPr lang="zh-TW" altLang="zh-TW" sz="3000" b="1" dirty="0">
                <a:latin typeface="+mn-lt"/>
              </a:rPr>
              <a:t>歲</a:t>
            </a:r>
            <a:r>
              <a:rPr lang="en-US" altLang="zh-TW" sz="3000" b="1" dirty="0">
                <a:latin typeface="+mn-lt"/>
              </a:rPr>
              <a:t>) + </a:t>
            </a:r>
            <a:r>
              <a:rPr lang="en-US" altLang="zh-TW" sz="3000" b="1" dirty="0">
                <a:solidFill>
                  <a:srgbClr val="FF0000"/>
                </a:solidFill>
                <a:latin typeface="+mn-lt"/>
              </a:rPr>
              <a:t>PA*</a:t>
            </a:r>
            <a:r>
              <a:rPr lang="en-US" altLang="zh-TW" sz="3000" b="1" dirty="0">
                <a:latin typeface="+mn-lt"/>
              </a:rPr>
              <a:t> [15.91 x (</a:t>
            </a:r>
            <a:r>
              <a:rPr lang="zh-TW" altLang="zh-TW" sz="3000" b="1" dirty="0">
                <a:latin typeface="+mn-lt"/>
              </a:rPr>
              <a:t>體重</a:t>
            </a:r>
            <a:r>
              <a:rPr lang="en-US" altLang="zh-TW" sz="3000" b="1" dirty="0">
                <a:latin typeface="+mn-lt"/>
              </a:rPr>
              <a:t>/</a:t>
            </a:r>
            <a:r>
              <a:rPr lang="zh-TW" altLang="zh-TW" sz="3000" b="1" dirty="0">
                <a:latin typeface="+mn-lt"/>
              </a:rPr>
              <a:t>公斤</a:t>
            </a:r>
            <a:r>
              <a:rPr lang="en-US" altLang="zh-TW" sz="3000" b="1" dirty="0">
                <a:latin typeface="+mn-lt"/>
              </a:rPr>
              <a:t>) + 539.6 x (</a:t>
            </a:r>
            <a:r>
              <a:rPr lang="zh-TW" altLang="zh-TW" sz="3000" b="1" dirty="0">
                <a:latin typeface="+mn-lt"/>
              </a:rPr>
              <a:t>身高</a:t>
            </a:r>
            <a:r>
              <a:rPr lang="en-US" altLang="zh-TW" sz="3000" b="1" dirty="0">
                <a:latin typeface="+mn-lt"/>
              </a:rPr>
              <a:t>/</a:t>
            </a:r>
            <a:r>
              <a:rPr lang="zh-TW" altLang="zh-TW" sz="3000" b="1" dirty="0">
                <a:latin typeface="+mn-lt"/>
              </a:rPr>
              <a:t>公尺</a:t>
            </a:r>
            <a:r>
              <a:rPr lang="en-US" altLang="zh-TW" sz="3000" b="1" dirty="0">
                <a:latin typeface="+mn-lt"/>
              </a:rPr>
              <a:t>)]</a:t>
            </a:r>
            <a:endParaRPr lang="zh-TW" altLang="zh-TW" sz="3000" b="1" dirty="0">
              <a:latin typeface="+mn-lt"/>
            </a:endParaRPr>
          </a:p>
          <a:p>
            <a:pPr marL="0" indent="0">
              <a:buNone/>
            </a:pPr>
            <a:endParaRPr lang="en-US" altLang="zh-TW" sz="1800" b="1" dirty="0" smtClean="0">
              <a:latin typeface="+mn-lt"/>
            </a:endParaRPr>
          </a:p>
          <a:p>
            <a:pPr marL="0" indent="0">
              <a:buNone/>
            </a:pPr>
            <a:r>
              <a:rPr lang="zh-TW" altLang="zh-TW" sz="3000" b="1" dirty="0" smtClean="0">
                <a:latin typeface="+mn-lt"/>
              </a:rPr>
              <a:t>成年女性</a:t>
            </a:r>
            <a:r>
              <a:rPr lang="zh-TW" altLang="en-US" sz="3000" b="1" dirty="0" smtClean="0">
                <a:latin typeface="+mn-lt"/>
              </a:rPr>
              <a:t> </a:t>
            </a:r>
            <a:r>
              <a:rPr lang="en-US" altLang="zh-TW" sz="3000" b="1" dirty="0" smtClean="0">
                <a:latin typeface="+mn-lt"/>
              </a:rPr>
              <a:t>(&gt;</a:t>
            </a:r>
            <a:r>
              <a:rPr lang="en-US" altLang="zh-TW" sz="3000" b="1" dirty="0">
                <a:latin typeface="+mn-lt"/>
              </a:rPr>
              <a:t>19</a:t>
            </a:r>
            <a:r>
              <a:rPr lang="zh-TW" altLang="en-US" sz="3000" b="1" dirty="0">
                <a:latin typeface="+mn-lt"/>
              </a:rPr>
              <a:t>歲</a:t>
            </a:r>
            <a:r>
              <a:rPr lang="en-US" altLang="zh-TW" sz="3000" b="1" dirty="0" smtClean="0">
                <a:latin typeface="+mn-lt"/>
              </a:rPr>
              <a:t>)</a:t>
            </a:r>
            <a:r>
              <a:rPr lang="zh-TW" altLang="en-US" sz="3000" b="1" dirty="0" smtClean="0">
                <a:latin typeface="+mn-lt"/>
              </a:rPr>
              <a:t> </a:t>
            </a:r>
            <a:r>
              <a:rPr lang="zh-TW" altLang="zh-TW" sz="3000" b="1" dirty="0" smtClean="0">
                <a:latin typeface="+mn-lt"/>
              </a:rPr>
              <a:t>的</a:t>
            </a:r>
            <a:r>
              <a:rPr lang="zh-TW" altLang="zh-TW" sz="3000" b="1" dirty="0">
                <a:latin typeface="+mn-lt"/>
              </a:rPr>
              <a:t>能量需求：</a:t>
            </a:r>
          </a:p>
          <a:p>
            <a:pPr marL="0" indent="0">
              <a:buNone/>
            </a:pPr>
            <a:r>
              <a:rPr lang="en-US" altLang="zh-TW" sz="3000" b="1" dirty="0">
                <a:latin typeface="+mn-lt"/>
              </a:rPr>
              <a:t>345- 6.91 x (</a:t>
            </a:r>
            <a:r>
              <a:rPr lang="zh-TW" altLang="zh-TW" sz="3000" b="1" dirty="0">
                <a:latin typeface="+mn-lt"/>
              </a:rPr>
              <a:t>年齡</a:t>
            </a:r>
            <a:r>
              <a:rPr lang="en-US" altLang="zh-TW" sz="3000" b="1" dirty="0">
                <a:latin typeface="+mn-lt"/>
              </a:rPr>
              <a:t>/</a:t>
            </a:r>
            <a:r>
              <a:rPr lang="zh-TW" altLang="zh-TW" sz="3000" b="1" dirty="0">
                <a:latin typeface="+mn-lt"/>
              </a:rPr>
              <a:t>歲</a:t>
            </a:r>
            <a:r>
              <a:rPr lang="en-US" altLang="zh-TW" sz="3000" b="1" dirty="0">
                <a:latin typeface="+mn-lt"/>
              </a:rPr>
              <a:t>) + </a:t>
            </a:r>
            <a:r>
              <a:rPr lang="en-US" altLang="zh-TW" sz="3000" b="1" dirty="0">
                <a:solidFill>
                  <a:srgbClr val="FF0000"/>
                </a:solidFill>
                <a:latin typeface="+mn-lt"/>
              </a:rPr>
              <a:t>PA*</a:t>
            </a:r>
            <a:r>
              <a:rPr lang="en-US" altLang="zh-TW" sz="3000" b="1" dirty="0">
                <a:latin typeface="+mn-lt"/>
              </a:rPr>
              <a:t> [9.36 x (</a:t>
            </a:r>
            <a:r>
              <a:rPr lang="zh-TW" altLang="zh-TW" sz="3000" b="1" dirty="0">
                <a:latin typeface="+mn-lt"/>
              </a:rPr>
              <a:t>體重</a:t>
            </a:r>
            <a:r>
              <a:rPr lang="en-US" altLang="zh-TW" sz="3000" b="1" dirty="0">
                <a:latin typeface="+mn-lt"/>
              </a:rPr>
              <a:t>/</a:t>
            </a:r>
            <a:r>
              <a:rPr lang="zh-TW" altLang="zh-TW" sz="3000" b="1" dirty="0">
                <a:latin typeface="+mn-lt"/>
              </a:rPr>
              <a:t>公斤</a:t>
            </a:r>
            <a:r>
              <a:rPr lang="en-US" altLang="zh-TW" sz="3000" b="1" dirty="0">
                <a:latin typeface="+mn-lt"/>
              </a:rPr>
              <a:t>) + 726 x (</a:t>
            </a:r>
            <a:r>
              <a:rPr lang="zh-TW" altLang="zh-TW" sz="3000" b="1" dirty="0">
                <a:latin typeface="+mn-lt"/>
              </a:rPr>
              <a:t>身高</a:t>
            </a:r>
            <a:r>
              <a:rPr lang="en-US" altLang="zh-TW" sz="3000" b="1" dirty="0">
                <a:latin typeface="+mn-lt"/>
              </a:rPr>
              <a:t>/</a:t>
            </a:r>
            <a:r>
              <a:rPr lang="zh-TW" altLang="zh-TW" sz="3000" b="1" dirty="0">
                <a:latin typeface="+mn-lt"/>
              </a:rPr>
              <a:t>公尺</a:t>
            </a:r>
            <a:r>
              <a:rPr lang="en-US" altLang="zh-TW" sz="3000" b="1" dirty="0">
                <a:latin typeface="+mn-lt"/>
              </a:rPr>
              <a:t>)]</a:t>
            </a:r>
            <a:endParaRPr lang="zh-TW" altLang="zh-TW" sz="3000" b="1" dirty="0">
              <a:latin typeface="+mn-lt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+mn-lt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6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703907"/>
            <a:ext cx="8229600" cy="5443396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800" b="1" dirty="0" smtClean="0">
                <a:latin typeface="+mn-lt"/>
              </a:rPr>
              <a:t>男</a:t>
            </a:r>
            <a:r>
              <a:rPr lang="zh-TW" altLang="en-US" sz="2800" b="1" dirty="0" smtClean="0">
                <a:latin typeface="+mn-lt"/>
              </a:rPr>
              <a:t>孩 </a:t>
            </a:r>
            <a:r>
              <a:rPr lang="en-US" altLang="zh-TW" sz="2800" b="1" dirty="0" smtClean="0">
                <a:latin typeface="+mn-lt"/>
              </a:rPr>
              <a:t>(9-18</a:t>
            </a:r>
            <a:r>
              <a:rPr lang="zh-TW" altLang="en-US" sz="2800" b="1" dirty="0" smtClean="0">
                <a:latin typeface="+mn-lt"/>
              </a:rPr>
              <a:t>歲</a:t>
            </a:r>
            <a:r>
              <a:rPr lang="en-US" altLang="zh-TW" sz="2800" b="1" dirty="0">
                <a:latin typeface="+mn-lt"/>
              </a:rPr>
              <a:t>)</a:t>
            </a:r>
            <a:r>
              <a:rPr lang="zh-TW" altLang="en-US" sz="2800" b="1" dirty="0">
                <a:latin typeface="+mn-lt"/>
              </a:rPr>
              <a:t> </a:t>
            </a:r>
            <a:r>
              <a:rPr lang="zh-TW" altLang="zh-TW" sz="2800" b="1" dirty="0">
                <a:latin typeface="+mn-lt"/>
              </a:rPr>
              <a:t>的能量需求：</a:t>
            </a:r>
            <a:endParaRPr lang="en-US" altLang="zh-TW" sz="2800" b="1" dirty="0">
              <a:latin typeface="+mn-lt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+mn-lt"/>
              </a:rPr>
              <a:t>88.5- 61.9 </a:t>
            </a:r>
            <a:r>
              <a:rPr lang="en-US" altLang="zh-TW" sz="2800" b="1" dirty="0">
                <a:latin typeface="+mn-lt"/>
              </a:rPr>
              <a:t>x (</a:t>
            </a:r>
            <a:r>
              <a:rPr lang="zh-TW" altLang="zh-TW" sz="2800" b="1" dirty="0">
                <a:latin typeface="+mn-lt"/>
              </a:rPr>
              <a:t>年齡</a:t>
            </a:r>
            <a:r>
              <a:rPr lang="en-US" altLang="zh-TW" sz="2800" b="1" dirty="0">
                <a:latin typeface="+mn-lt"/>
              </a:rPr>
              <a:t>/</a:t>
            </a:r>
            <a:r>
              <a:rPr lang="zh-TW" altLang="zh-TW" sz="2800" b="1" dirty="0">
                <a:latin typeface="+mn-lt"/>
              </a:rPr>
              <a:t>歲</a:t>
            </a:r>
            <a:r>
              <a:rPr lang="en-US" altLang="zh-TW" sz="2800" b="1" dirty="0">
                <a:latin typeface="+mn-lt"/>
              </a:rPr>
              <a:t>) + </a:t>
            </a:r>
            <a:r>
              <a:rPr lang="en-US" altLang="zh-TW" sz="2800" b="1" dirty="0">
                <a:solidFill>
                  <a:srgbClr val="FF0000"/>
                </a:solidFill>
                <a:latin typeface="+mn-lt"/>
              </a:rPr>
              <a:t>PA*</a:t>
            </a:r>
            <a:r>
              <a:rPr lang="en-US" altLang="zh-TW" sz="2800" b="1" dirty="0">
                <a:latin typeface="+mn-lt"/>
              </a:rPr>
              <a:t> </a:t>
            </a:r>
            <a:r>
              <a:rPr lang="en-US" altLang="zh-TW" sz="2800" b="1" dirty="0" smtClean="0">
                <a:latin typeface="+mn-lt"/>
              </a:rPr>
              <a:t>[26.7 </a:t>
            </a:r>
            <a:r>
              <a:rPr lang="en-US" altLang="zh-TW" sz="2800" b="1" dirty="0">
                <a:latin typeface="+mn-lt"/>
              </a:rPr>
              <a:t>x (</a:t>
            </a:r>
            <a:r>
              <a:rPr lang="zh-TW" altLang="zh-TW" sz="2800" b="1" dirty="0">
                <a:latin typeface="+mn-lt"/>
              </a:rPr>
              <a:t>體重</a:t>
            </a:r>
            <a:r>
              <a:rPr lang="en-US" altLang="zh-TW" sz="2800" b="1" dirty="0">
                <a:latin typeface="+mn-lt"/>
              </a:rPr>
              <a:t>/</a:t>
            </a:r>
            <a:r>
              <a:rPr lang="zh-TW" altLang="zh-TW" sz="2800" b="1" dirty="0">
                <a:latin typeface="+mn-lt"/>
              </a:rPr>
              <a:t>公斤</a:t>
            </a:r>
            <a:r>
              <a:rPr lang="en-US" altLang="zh-TW" sz="2800" b="1" dirty="0">
                <a:latin typeface="+mn-lt"/>
              </a:rPr>
              <a:t>) + </a:t>
            </a:r>
            <a:r>
              <a:rPr lang="en-US" altLang="zh-TW" sz="2800" b="1" dirty="0" smtClean="0">
                <a:latin typeface="+mn-lt"/>
              </a:rPr>
              <a:t>903 </a:t>
            </a:r>
            <a:r>
              <a:rPr lang="en-US" altLang="zh-TW" sz="2800" b="1" dirty="0">
                <a:latin typeface="+mn-lt"/>
              </a:rPr>
              <a:t>x (</a:t>
            </a:r>
            <a:r>
              <a:rPr lang="zh-TW" altLang="zh-TW" sz="2800" b="1" dirty="0">
                <a:latin typeface="+mn-lt"/>
              </a:rPr>
              <a:t>身高</a:t>
            </a:r>
            <a:r>
              <a:rPr lang="en-US" altLang="zh-TW" sz="2800" b="1" dirty="0">
                <a:latin typeface="+mn-lt"/>
              </a:rPr>
              <a:t>/</a:t>
            </a:r>
            <a:r>
              <a:rPr lang="zh-TW" altLang="zh-TW" sz="2800" b="1" dirty="0">
                <a:latin typeface="+mn-lt"/>
              </a:rPr>
              <a:t>公尺</a:t>
            </a:r>
            <a:r>
              <a:rPr lang="en-US" altLang="zh-TW" sz="2800" b="1" dirty="0" smtClean="0">
                <a:latin typeface="+mn-lt"/>
              </a:rPr>
              <a:t>)] </a:t>
            </a:r>
            <a:r>
              <a:rPr lang="en-US" altLang="zh-TW" sz="2800" b="1" dirty="0" smtClean="0">
                <a:solidFill>
                  <a:srgbClr val="7030A0"/>
                </a:solidFill>
                <a:latin typeface="+mn-lt"/>
              </a:rPr>
              <a:t>+ 25</a:t>
            </a:r>
            <a:endParaRPr lang="zh-TW" altLang="zh-TW" sz="2800" b="1" dirty="0">
              <a:solidFill>
                <a:srgbClr val="7030A0"/>
              </a:solidFill>
              <a:latin typeface="+mn-lt"/>
            </a:endParaRPr>
          </a:p>
          <a:p>
            <a:pPr marL="0" indent="0">
              <a:buNone/>
            </a:pPr>
            <a:endParaRPr lang="en-US" altLang="zh-TW" sz="2000" b="1" dirty="0" smtClean="0">
              <a:latin typeface="+mn-lt"/>
            </a:endParaRPr>
          </a:p>
          <a:p>
            <a:pPr marL="0" indent="0">
              <a:buNone/>
            </a:pPr>
            <a:r>
              <a:rPr lang="zh-TW" altLang="zh-TW" sz="2800" b="1" dirty="0" smtClean="0">
                <a:latin typeface="+mn-lt"/>
              </a:rPr>
              <a:t>女</a:t>
            </a:r>
            <a:r>
              <a:rPr lang="zh-TW" altLang="en-US" sz="2800" b="1" dirty="0" smtClean="0">
                <a:latin typeface="+mn-lt"/>
              </a:rPr>
              <a:t>孩 </a:t>
            </a:r>
            <a:r>
              <a:rPr lang="en-US" altLang="zh-TW" sz="2800" b="1" dirty="0" smtClean="0">
                <a:latin typeface="+mn-lt"/>
              </a:rPr>
              <a:t>(9-18</a:t>
            </a:r>
            <a:r>
              <a:rPr lang="zh-TW" altLang="en-US" sz="2800" b="1" dirty="0" smtClean="0">
                <a:latin typeface="+mn-lt"/>
              </a:rPr>
              <a:t>歲</a:t>
            </a:r>
            <a:r>
              <a:rPr lang="en-US" altLang="zh-TW" sz="2800" b="1" dirty="0">
                <a:latin typeface="+mn-lt"/>
              </a:rPr>
              <a:t>)</a:t>
            </a:r>
            <a:r>
              <a:rPr lang="zh-TW" altLang="en-US" sz="2800" b="1" dirty="0">
                <a:latin typeface="+mn-lt"/>
              </a:rPr>
              <a:t> </a:t>
            </a:r>
            <a:r>
              <a:rPr lang="zh-TW" altLang="zh-TW" sz="2800" b="1" dirty="0">
                <a:latin typeface="+mn-lt"/>
              </a:rPr>
              <a:t>的能量需求：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+mn-lt"/>
              </a:rPr>
              <a:t>135.3- 30.8 </a:t>
            </a:r>
            <a:r>
              <a:rPr lang="en-US" altLang="zh-TW" sz="2800" b="1" dirty="0">
                <a:latin typeface="+mn-lt"/>
              </a:rPr>
              <a:t>x (</a:t>
            </a:r>
            <a:r>
              <a:rPr lang="zh-TW" altLang="zh-TW" sz="2800" b="1" dirty="0">
                <a:latin typeface="+mn-lt"/>
              </a:rPr>
              <a:t>年齡</a:t>
            </a:r>
            <a:r>
              <a:rPr lang="en-US" altLang="zh-TW" sz="2800" b="1" dirty="0">
                <a:latin typeface="+mn-lt"/>
              </a:rPr>
              <a:t>/</a:t>
            </a:r>
            <a:r>
              <a:rPr lang="zh-TW" altLang="zh-TW" sz="2800" b="1" dirty="0">
                <a:latin typeface="+mn-lt"/>
              </a:rPr>
              <a:t>歲</a:t>
            </a:r>
            <a:r>
              <a:rPr lang="en-US" altLang="zh-TW" sz="2800" b="1" dirty="0">
                <a:latin typeface="+mn-lt"/>
              </a:rPr>
              <a:t>) + </a:t>
            </a:r>
            <a:r>
              <a:rPr lang="en-US" altLang="zh-TW" sz="2800" b="1" dirty="0">
                <a:solidFill>
                  <a:srgbClr val="FF0000"/>
                </a:solidFill>
                <a:latin typeface="+mn-lt"/>
              </a:rPr>
              <a:t>PA*</a:t>
            </a:r>
            <a:r>
              <a:rPr lang="en-US" altLang="zh-TW" sz="2800" b="1" dirty="0">
                <a:latin typeface="+mn-lt"/>
              </a:rPr>
              <a:t> </a:t>
            </a:r>
            <a:r>
              <a:rPr lang="en-US" altLang="zh-TW" sz="2800" b="1" dirty="0" smtClean="0">
                <a:latin typeface="+mn-lt"/>
              </a:rPr>
              <a:t>[10.0 </a:t>
            </a:r>
            <a:r>
              <a:rPr lang="en-US" altLang="zh-TW" sz="2800" b="1" dirty="0">
                <a:latin typeface="+mn-lt"/>
              </a:rPr>
              <a:t>x (</a:t>
            </a:r>
            <a:r>
              <a:rPr lang="zh-TW" altLang="zh-TW" sz="2800" b="1" dirty="0">
                <a:latin typeface="+mn-lt"/>
              </a:rPr>
              <a:t>體重</a:t>
            </a:r>
            <a:r>
              <a:rPr lang="en-US" altLang="zh-TW" sz="2800" b="1" dirty="0">
                <a:latin typeface="+mn-lt"/>
              </a:rPr>
              <a:t>/</a:t>
            </a:r>
            <a:r>
              <a:rPr lang="zh-TW" altLang="zh-TW" sz="2800" b="1" dirty="0">
                <a:latin typeface="+mn-lt"/>
              </a:rPr>
              <a:t>公斤</a:t>
            </a:r>
            <a:r>
              <a:rPr lang="en-US" altLang="zh-TW" sz="2800" b="1" dirty="0">
                <a:latin typeface="+mn-lt"/>
              </a:rPr>
              <a:t>) + </a:t>
            </a:r>
            <a:r>
              <a:rPr lang="en-US" altLang="zh-TW" sz="2800" b="1" dirty="0" smtClean="0">
                <a:latin typeface="+mn-lt"/>
              </a:rPr>
              <a:t>934 </a:t>
            </a:r>
            <a:r>
              <a:rPr lang="en-US" altLang="zh-TW" sz="2800" b="1" dirty="0">
                <a:latin typeface="+mn-lt"/>
              </a:rPr>
              <a:t>x (</a:t>
            </a:r>
            <a:r>
              <a:rPr lang="zh-TW" altLang="zh-TW" sz="2800" b="1" dirty="0">
                <a:latin typeface="+mn-lt"/>
              </a:rPr>
              <a:t>身高</a:t>
            </a:r>
            <a:r>
              <a:rPr lang="en-US" altLang="zh-TW" sz="2800" b="1" dirty="0">
                <a:latin typeface="+mn-lt"/>
              </a:rPr>
              <a:t>/</a:t>
            </a:r>
            <a:r>
              <a:rPr lang="zh-TW" altLang="zh-TW" sz="2800" b="1" dirty="0">
                <a:latin typeface="+mn-lt"/>
              </a:rPr>
              <a:t>公尺</a:t>
            </a:r>
            <a:r>
              <a:rPr lang="en-US" altLang="zh-TW" sz="2800" b="1" dirty="0" smtClean="0">
                <a:latin typeface="+mn-lt"/>
              </a:rPr>
              <a:t>)] </a:t>
            </a:r>
            <a:r>
              <a:rPr lang="en-US" altLang="zh-TW" sz="2800" b="1" dirty="0" smtClean="0">
                <a:solidFill>
                  <a:srgbClr val="7030A0"/>
                </a:solidFill>
                <a:latin typeface="+mn-lt"/>
              </a:rPr>
              <a:t>+ 25</a:t>
            </a:r>
            <a:endParaRPr lang="zh-TW" altLang="zh-TW" sz="2800" b="1" dirty="0">
              <a:solidFill>
                <a:srgbClr val="7030A0"/>
              </a:solidFill>
              <a:latin typeface="+mn-lt"/>
            </a:endParaRPr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0066"/>
                </a:solidFill>
                <a:latin typeface="+mn-lt"/>
              </a:rPr>
              <a:t>*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PA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代表著身體活動量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 (physical </a:t>
            </a:r>
            <a:r>
              <a:rPr lang="en-US" altLang="zh-TW" sz="2800" b="1" dirty="0" smtClean="0">
                <a:solidFill>
                  <a:srgbClr val="000066"/>
                </a:solidFill>
                <a:latin typeface="+mn-lt"/>
              </a:rPr>
              <a:t>activity)</a:t>
            </a:r>
            <a:r>
              <a:rPr lang="zh-TW" altLang="zh-TW" sz="2800" b="1" dirty="0" smtClean="0">
                <a:solidFill>
                  <a:srgbClr val="000066"/>
                </a:solidFill>
                <a:latin typeface="+mn-lt"/>
              </a:rPr>
              <a:t>，而根據運動強度及時間的不同，再代入不同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的</a:t>
            </a:r>
            <a:r>
              <a:rPr lang="zh-TW" altLang="zh-TW" sz="2800" b="1" dirty="0">
                <a:solidFill>
                  <a:srgbClr val="FF0000"/>
                </a:solidFill>
                <a:latin typeface="+mn-lt"/>
              </a:rPr>
              <a:t>常數</a:t>
            </a:r>
            <a:r>
              <a:rPr lang="zh-TW" altLang="zh-TW" sz="2800" b="1" dirty="0" smtClean="0">
                <a:solidFill>
                  <a:srgbClr val="000066"/>
                </a:solidFill>
                <a:latin typeface="+mn-lt"/>
              </a:rPr>
              <a:t>。</a:t>
            </a:r>
            <a:endParaRPr lang="en-US" altLang="zh-TW" sz="2800" b="1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5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302" y="444665"/>
            <a:ext cx="8650586" cy="45259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b="1" dirty="0">
                <a:solidFill>
                  <a:srgbClr val="000066"/>
                </a:solidFill>
                <a:latin typeface="+mn-lt"/>
              </a:rPr>
              <a:t>PA </a:t>
            </a:r>
            <a:r>
              <a:rPr lang="zh-TW" altLang="zh-TW" sz="4000" b="1" dirty="0">
                <a:solidFill>
                  <a:srgbClr val="000066"/>
                </a:solidFill>
                <a:latin typeface="+mn-lt"/>
              </a:rPr>
              <a:t>的定義如下：</a:t>
            </a:r>
          </a:p>
          <a:p>
            <a:endParaRPr lang="en-US" altLang="zh-TW" sz="1200" b="1" dirty="0" smtClean="0">
              <a:latin typeface="+mn-lt"/>
            </a:endParaRPr>
          </a:p>
          <a:p>
            <a:r>
              <a:rPr lang="en-US" altLang="zh-TW" sz="2800" b="1" dirty="0" smtClean="0">
                <a:solidFill>
                  <a:srgbClr val="000066"/>
                </a:solidFill>
                <a:latin typeface="+mn-lt"/>
              </a:rPr>
              <a:t>1.0-1.39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：</a:t>
            </a:r>
            <a:r>
              <a:rPr lang="zh-TW" altLang="zh-TW" sz="2800" b="1" dirty="0">
                <a:solidFill>
                  <a:srgbClr val="0000CC"/>
                </a:solidFill>
                <a:latin typeface="+mn-lt"/>
              </a:rPr>
              <a:t>靜態</a:t>
            </a:r>
            <a:r>
              <a:rPr lang="en-US" altLang="zh-TW" sz="2800" b="1" dirty="0">
                <a:solidFill>
                  <a:srgbClr val="0000CC"/>
                </a:solidFill>
                <a:latin typeface="+mn-lt"/>
              </a:rPr>
              <a:t> (sedentary)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、典型之日常活動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例如家務、步行去乘巴士等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)</a:t>
            </a:r>
            <a:endParaRPr lang="zh-TW" altLang="zh-TW" sz="2800" b="1" dirty="0">
              <a:solidFill>
                <a:srgbClr val="000066"/>
              </a:solidFill>
              <a:latin typeface="+mn-lt"/>
            </a:endParaRPr>
          </a:p>
          <a:p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1.4-1.59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：</a:t>
            </a:r>
            <a:r>
              <a:rPr lang="zh-TW" altLang="zh-TW" sz="2800" b="1" dirty="0">
                <a:solidFill>
                  <a:srgbClr val="0000CC"/>
                </a:solidFill>
                <a:latin typeface="+mn-lt"/>
              </a:rPr>
              <a:t>低活躍</a:t>
            </a:r>
            <a:r>
              <a:rPr lang="en-US" altLang="zh-TW" sz="2800" b="1" dirty="0">
                <a:solidFill>
                  <a:srgbClr val="0000CC"/>
                </a:solidFill>
                <a:latin typeface="+mn-lt"/>
              </a:rPr>
              <a:t> (low active)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、典型日常傢俱活動加每天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30-60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分鐘中強度活動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例如步行速度為每小時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5-7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公里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)</a:t>
            </a:r>
            <a:endParaRPr lang="zh-TW" altLang="zh-TW" sz="2800" b="1" dirty="0">
              <a:solidFill>
                <a:srgbClr val="000066"/>
              </a:solidFill>
              <a:latin typeface="+mn-lt"/>
            </a:endParaRPr>
          </a:p>
          <a:p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1.6-1.89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：</a:t>
            </a:r>
            <a:r>
              <a:rPr lang="zh-TW" altLang="zh-TW" sz="2800" b="1" dirty="0">
                <a:solidFill>
                  <a:srgbClr val="0000CC"/>
                </a:solidFill>
                <a:latin typeface="+mn-lt"/>
              </a:rPr>
              <a:t>活躍</a:t>
            </a:r>
            <a:r>
              <a:rPr lang="en-US" altLang="zh-TW" sz="2800" b="1" dirty="0">
                <a:solidFill>
                  <a:srgbClr val="0000CC"/>
                </a:solidFill>
                <a:latin typeface="+mn-lt"/>
              </a:rPr>
              <a:t> (active)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、典型日常傢俱活動加每天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60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分鐘中強度活動</a:t>
            </a:r>
          </a:p>
          <a:p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1.9-2.5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：</a:t>
            </a:r>
            <a:r>
              <a:rPr lang="zh-TW" altLang="zh-TW" sz="2800" b="1" dirty="0">
                <a:solidFill>
                  <a:srgbClr val="0000CC"/>
                </a:solidFill>
                <a:latin typeface="+mn-lt"/>
              </a:rPr>
              <a:t>非常活躍</a:t>
            </a:r>
            <a:r>
              <a:rPr lang="en-US" altLang="zh-TW" sz="2800" b="1" dirty="0">
                <a:solidFill>
                  <a:srgbClr val="0000CC"/>
                </a:solidFill>
                <a:latin typeface="+mn-lt"/>
              </a:rPr>
              <a:t> (very active)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、典型日常傢俱活動加每天最少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60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分鐘中強度活動及額外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60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分鐘激烈活動或 </a:t>
            </a:r>
            <a:r>
              <a:rPr lang="en-US" altLang="zh-TW" sz="2800" b="1" dirty="0">
                <a:solidFill>
                  <a:srgbClr val="000066"/>
                </a:solidFill>
                <a:latin typeface="+mn-lt"/>
              </a:rPr>
              <a:t>120 </a:t>
            </a:r>
            <a:r>
              <a:rPr lang="zh-TW" altLang="zh-TW" sz="2800" b="1" dirty="0">
                <a:solidFill>
                  <a:srgbClr val="000066"/>
                </a:solidFill>
                <a:latin typeface="+mn-lt"/>
              </a:rPr>
              <a:t>分鐘中強度活動嘗試</a:t>
            </a:r>
          </a:p>
          <a:p>
            <a:endParaRPr lang="zh-TW" altLang="en-US" b="1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3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42967"/>
              </p:ext>
            </p:extLst>
          </p:nvPr>
        </p:nvGraphicFramePr>
        <p:xfrm>
          <a:off x="663394" y="1143002"/>
          <a:ext cx="7852380" cy="4123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b="1" kern="100" dirty="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PA </a:t>
                      </a:r>
                      <a:r>
                        <a:rPr lang="zh-TW" sz="2800" b="1" kern="0" dirty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常數</a:t>
                      </a:r>
                      <a:endParaRPr lang="zh-TW" sz="2800" b="1" kern="100" dirty="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男性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女性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男孩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女孩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1.0-1.39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1.00</a:t>
                      </a:r>
                      <a:endParaRPr lang="zh-TW" sz="2800" b="1" kern="100" dirty="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1.00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1.00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1.00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1.4-1.59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1.11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1.12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1.13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1.16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1.6-1.89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1.25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1.27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1.26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1.31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1.9-2.5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1.48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1.45</a:t>
                      </a:r>
                      <a:endParaRPr lang="zh-TW" sz="2800" b="1" kern="100" dirty="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1.42</a:t>
                      </a:r>
                      <a:endParaRPr lang="zh-TW" sz="2800" b="1" kern="10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標楷體" panose="03000509000000000000" pitchFamily="65" charset="-120"/>
                        </a:rPr>
                        <a:t>1.56</a:t>
                      </a:r>
                      <a:endParaRPr lang="zh-TW" sz="2800" b="1" kern="100" dirty="0"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8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4016"/>
            <a:ext cx="8229600" cy="4525959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zh-TW" altLang="en-US" b="1" kern="0" dirty="0">
                <a:latin typeface="+mn-lt"/>
                <a:ea typeface="標楷體" pitchFamily="65" charset="-120"/>
              </a:rPr>
              <a:t>身高 </a:t>
            </a:r>
            <a:r>
              <a:rPr lang="en-US" altLang="zh-TW" b="1" kern="0" dirty="0">
                <a:latin typeface="+mn-lt"/>
                <a:ea typeface="標楷體" pitchFamily="65" charset="-120"/>
              </a:rPr>
              <a:t>175 </a:t>
            </a:r>
            <a:r>
              <a:rPr lang="zh-TW" altLang="en-US" b="1" kern="0" dirty="0">
                <a:latin typeface="+mn-lt"/>
                <a:ea typeface="標楷體" pitchFamily="65" charset="-120"/>
              </a:rPr>
              <a:t>公分、體重 </a:t>
            </a:r>
            <a:r>
              <a:rPr lang="en-US" altLang="zh-TW" b="1" dirty="0">
                <a:latin typeface="+mn-lt"/>
                <a:ea typeface="標楷體" pitchFamily="65" charset="-120"/>
              </a:rPr>
              <a:t>80</a:t>
            </a:r>
            <a:r>
              <a:rPr lang="en-US" altLang="zh-TW" b="1" kern="0" dirty="0">
                <a:latin typeface="+mn-lt"/>
                <a:ea typeface="標楷體" pitchFamily="65" charset="-120"/>
              </a:rPr>
              <a:t> </a:t>
            </a:r>
            <a:r>
              <a:rPr lang="zh-TW" altLang="en-US" b="1" kern="0" dirty="0">
                <a:latin typeface="+mn-lt"/>
                <a:ea typeface="標楷體" pitchFamily="65" charset="-120"/>
              </a:rPr>
              <a:t>公斤、年齡 </a:t>
            </a:r>
            <a:r>
              <a:rPr lang="en-US" altLang="zh-TW" b="1" kern="0" dirty="0">
                <a:latin typeface="+mn-lt"/>
                <a:ea typeface="標楷體" pitchFamily="65" charset="-120"/>
              </a:rPr>
              <a:t>20 </a:t>
            </a:r>
            <a:r>
              <a:rPr lang="zh-TW" altLang="en-US" b="1" kern="0" dirty="0">
                <a:latin typeface="+mn-lt"/>
                <a:ea typeface="標楷體" pitchFamily="65" charset="-120"/>
              </a:rPr>
              <a:t>歲、活動量</a:t>
            </a:r>
            <a:r>
              <a:rPr lang="zh-TW" altLang="en-US" b="1" u="sng" dirty="0">
                <a:latin typeface="+mn-lt"/>
                <a:ea typeface="標楷體" pitchFamily="65" charset="-120"/>
              </a:rPr>
              <a:t>超重</a:t>
            </a:r>
            <a:r>
              <a:rPr lang="zh-TW" altLang="en-US" b="1" u="sng" kern="0" dirty="0">
                <a:latin typeface="+mn-lt"/>
                <a:ea typeface="標楷體" pitchFamily="65" charset="-120"/>
              </a:rPr>
              <a:t>度</a:t>
            </a:r>
            <a:r>
              <a:rPr lang="zh-TW" altLang="en-US" b="1" kern="0" dirty="0">
                <a:latin typeface="+mn-lt"/>
                <a:ea typeface="標楷體" pitchFamily="65" charset="-120"/>
              </a:rPr>
              <a:t>的男子，其每日熱量需求為</a:t>
            </a:r>
            <a:r>
              <a:rPr lang="en-US" altLang="zh-TW" b="1" kern="0" dirty="0">
                <a:latin typeface="+mn-lt"/>
                <a:ea typeface="標楷體" pitchFamily="65" charset="-120"/>
              </a:rPr>
              <a:t>?</a:t>
            </a:r>
            <a:r>
              <a:rPr lang="en-US" altLang="zh-TW" sz="1800" b="1" kern="0" dirty="0">
                <a:latin typeface="+mn-lt"/>
                <a:ea typeface="標楷體" pitchFamily="65" charset="-120"/>
              </a:rPr>
              <a:t/>
            </a:r>
            <a:br>
              <a:rPr lang="en-US" altLang="zh-TW" sz="1800" b="1" kern="0" dirty="0">
                <a:latin typeface="+mn-lt"/>
                <a:ea typeface="標楷體" pitchFamily="65" charset="-120"/>
              </a:rPr>
            </a:br>
            <a:endParaRPr lang="en-US" altLang="zh-TW" sz="1800" b="1" kern="0" dirty="0" smtClean="0">
              <a:latin typeface="+mn-lt"/>
              <a:ea typeface="標楷體" pitchFamily="65" charset="-120"/>
            </a:endParaRPr>
          </a:p>
          <a:p>
            <a:pPr marL="0" lvl="0" indent="0">
              <a:spcBef>
                <a:spcPct val="20000"/>
              </a:spcBef>
              <a:buClr>
                <a:schemeClr val="folHlink"/>
              </a:buClr>
              <a:buNone/>
            </a:pPr>
            <a:r>
              <a:rPr lang="zh-TW" altLang="en-US" sz="2800" b="1" kern="0" dirty="0" smtClean="0">
                <a:solidFill>
                  <a:srgbClr val="002060"/>
                </a:solidFill>
                <a:latin typeface="+mn-lt"/>
                <a:ea typeface="標楷體" pitchFamily="65" charset="-120"/>
              </a:rPr>
              <a:t>    男性</a:t>
            </a:r>
            <a:r>
              <a:rPr lang="zh-TW" altLang="en-US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：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662 – (9.53×</a:t>
            </a:r>
            <a:r>
              <a:rPr lang="zh-TW" altLang="en-US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年齡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) + PA</a:t>
            </a:r>
            <a:r>
              <a:rPr lang="zh-TW" altLang="en-US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X</a:t>
            </a:r>
            <a:r>
              <a:rPr lang="zh-TW" altLang="en-US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[(15.91×</a:t>
            </a:r>
            <a:r>
              <a:rPr lang="zh-TW" altLang="en-US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體重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) + </a:t>
            </a:r>
            <a:r>
              <a:rPr lang="en-US" altLang="zh-TW" sz="2800" b="1" kern="0" dirty="0" smtClean="0">
                <a:solidFill>
                  <a:srgbClr val="002060"/>
                </a:solidFill>
                <a:latin typeface="+mn-lt"/>
                <a:ea typeface="標楷體" pitchFamily="65" charset="-120"/>
              </a:rPr>
              <a:t>    </a:t>
            </a:r>
          </a:p>
          <a:p>
            <a:pPr marL="0" lvl="0" indent="0">
              <a:spcBef>
                <a:spcPct val="20000"/>
              </a:spcBef>
              <a:buClr>
                <a:schemeClr val="folHlink"/>
              </a:buClr>
              <a:buNone/>
            </a:pP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2800" b="1" kern="0" dirty="0" smtClean="0">
                <a:solidFill>
                  <a:srgbClr val="002060"/>
                </a:solidFill>
                <a:latin typeface="+mn-lt"/>
                <a:ea typeface="標楷體" pitchFamily="65" charset="-120"/>
              </a:rPr>
              <a:t>                (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539.6×</a:t>
            </a:r>
            <a:r>
              <a:rPr lang="zh-TW" altLang="en-US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身高</a:t>
            </a:r>
            <a:r>
              <a:rPr lang="en-US" altLang="zh-TW" sz="2800" b="1" kern="0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)]</a:t>
            </a:r>
            <a:endParaRPr lang="en-US" altLang="zh-TW" sz="2800" b="1" kern="0" dirty="0">
              <a:solidFill>
                <a:srgbClr val="002060"/>
              </a:solidFill>
              <a:latin typeface="+mn-lt"/>
              <a:ea typeface="新細明體" charset="-12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u"/>
              <a:defRPr/>
            </a:pPr>
            <a:endParaRPr lang="en-US" altLang="zh-TW" sz="1050" b="1" kern="0" dirty="0">
              <a:solidFill>
                <a:schemeClr val="tx1"/>
              </a:solidFill>
              <a:latin typeface="+mn-lt"/>
              <a:ea typeface="新細明體" charset="-120"/>
            </a:endParaRPr>
          </a:p>
          <a:p>
            <a:pPr lvl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</a:pPr>
            <a:r>
              <a:rPr lang="en-US" altLang="zh-TW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662 – 9.53 X 20 +</a:t>
            </a:r>
            <a:r>
              <a:rPr lang="en-US" altLang="zh-TW" b="1" kern="0" dirty="0">
                <a:solidFill>
                  <a:srgbClr val="FF0000"/>
                </a:solidFill>
                <a:latin typeface="+mn-lt"/>
                <a:ea typeface="標楷體" pitchFamily="65" charset="-120"/>
              </a:rPr>
              <a:t>1.48</a:t>
            </a:r>
            <a:r>
              <a:rPr lang="en-US" altLang="zh-TW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X【</a:t>
            </a:r>
            <a:r>
              <a:rPr lang="en-US" altLang="zh-TW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(15.91x80) + (539.6×1.75)】</a:t>
            </a:r>
            <a:r>
              <a:rPr lang="en-US" altLang="zh-TW" sz="1400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≒ </a:t>
            </a:r>
            <a:r>
              <a:rPr lang="en-US" altLang="zh-TW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3713</a:t>
            </a:r>
            <a:r>
              <a:rPr lang="zh-TW" altLang="en-US" b="1" kern="0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大卡</a:t>
            </a:r>
            <a:endParaRPr lang="zh-TW" alt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6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運動營養學的整體目標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2526"/>
            <a:ext cx="8229600" cy="4794474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2"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藉由飲食中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醣類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的攝取以補足肌肉及肝臟中肝醣 </a:t>
            </a:r>
            <a:r>
              <a:rPr lang="en-US" altLang="zh-TW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(glycogen) 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的儲存量。</a:t>
            </a:r>
            <a:endParaRPr lang="en-US" altLang="zh-TW" sz="3600" b="1" dirty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>
              <a:lnSpc>
                <a:spcPct val="9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攝取足夠的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蛋白質</a:t>
            </a: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以幫助骨骼肌的生長及組織的修補。</a:t>
            </a:r>
            <a:endParaRPr lang="en-US" altLang="zh-TW" sz="3600" b="1" dirty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>
              <a:lnSpc>
                <a:spcPct val="9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攝取</a:t>
            </a:r>
            <a:r>
              <a:rPr lang="zh-TW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足夠的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水分</a:t>
            </a:r>
            <a:r>
              <a:rPr lang="zh-TW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避免脫水 </a:t>
            </a:r>
            <a:r>
              <a:rPr lang="en-US" altLang="zh-TW" sz="3600" b="1" dirty="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(dehydration)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26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10616</TotalTime>
  <Words>1111</Words>
  <Application>Microsoft Office PowerPoint</Application>
  <PresentationFormat>如螢幕大小 (4:3)</PresentationFormat>
  <Paragraphs>205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運動(訓練)前的飲食</vt:lpstr>
      <vt:lpstr>四大內容</vt:lpstr>
      <vt:lpstr>運動營養學的整體目標</vt:lpstr>
      <vt:lpstr>PowerPoint 簡報</vt:lpstr>
      <vt:lpstr>PowerPoint 簡報</vt:lpstr>
      <vt:lpstr>PowerPoint 簡報</vt:lpstr>
      <vt:lpstr>PowerPoint 簡報</vt:lpstr>
      <vt:lpstr>例子</vt:lpstr>
      <vt:lpstr>運動營養學的整體目標</vt:lpstr>
      <vt:lpstr>運動營養學的整體目標</vt:lpstr>
      <vt:lpstr>運動員三大營養素的每日建議攝取量</vt:lpstr>
      <vt:lpstr>PowerPoint 簡報</vt:lpstr>
      <vt:lpstr>三大營養素的每日建議攝取量</vt:lpstr>
      <vt:lpstr>食物代換例子</vt:lpstr>
      <vt:lpstr>PowerPoint 簡報</vt:lpstr>
      <vt:lpstr>三大營養素的每日建議攝取量</vt:lpstr>
      <vt:lpstr>三大營養素的每日建議攝取量</vt:lpstr>
      <vt:lpstr>食物代換例子</vt:lpstr>
      <vt:lpstr>PowerPoint 簡報</vt:lpstr>
      <vt:lpstr>三大營養素的每日建議攝取量</vt:lpstr>
      <vt:lpstr>三大營養素的每日建議攝取量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Wen-Hsin Chang</cp:lastModifiedBy>
  <cp:revision>159</cp:revision>
  <dcterms:created xsi:type="dcterms:W3CDTF">2017-11-07T02:54:43Z</dcterms:created>
  <dcterms:modified xsi:type="dcterms:W3CDTF">2018-08-08T19:51:36Z</dcterms:modified>
</cp:coreProperties>
</file>