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12" r:id="rId3"/>
    <p:sldId id="263" r:id="rId4"/>
    <p:sldId id="274" r:id="rId5"/>
    <p:sldId id="310" r:id="rId6"/>
    <p:sldId id="275" r:id="rId7"/>
    <p:sldId id="277" r:id="rId8"/>
    <p:sldId id="276" r:id="rId9"/>
    <p:sldId id="278" r:id="rId10"/>
    <p:sldId id="279" r:id="rId11"/>
    <p:sldId id="280" r:id="rId12"/>
    <p:sldId id="281" r:id="rId13"/>
    <p:sldId id="282" r:id="rId14"/>
    <p:sldId id="309" r:id="rId15"/>
    <p:sldId id="287" r:id="rId16"/>
    <p:sldId id="290" r:id="rId17"/>
    <p:sldId id="31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58" r:id="rId26"/>
    <p:sldId id="304" r:id="rId27"/>
    <p:sldId id="307" r:id="rId28"/>
    <p:sldId id="308" r:id="rId29"/>
    <p:sldId id="286" r:id="rId30"/>
    <p:sldId id="305" r:id="rId31"/>
    <p:sldId id="306" r:id="rId3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95C9E2E-EE89-4C13-954B-B848DA2B0508}" type="datetimeFigureOut">
              <a:rPr lang="zh-TW" altLang="en-US"/>
              <a:pPr>
                <a:defRPr/>
              </a:pPr>
              <a:t>2018/6/12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BA9DA79-BFBD-4CDF-850A-91E907D8A00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6039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A9DA79-BFBD-4CDF-850A-91E907D8A002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6511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25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1342" indent="-284230" defTabSz="914225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1316" indent="-227092" defTabSz="914225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8429" indent="-227092" defTabSz="914225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5541" indent="-227092" defTabSz="914225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477491" indent="-227092" defTabSz="914225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899441" indent="-227092" defTabSz="914225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321391" indent="-227092" defTabSz="914225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743341" indent="-227092" defTabSz="914225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A4F6A31-AEE1-4D9F-8D65-0995B8883D49}" type="slidenum">
              <a:rPr lang="en-US" altLang="zh-TW" sz="120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US" altLang="zh-TW" sz="120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>
                <a:latin typeface="Times New Roman" pitchFamily="18" charset="0"/>
              </a:rPr>
              <a:t>ˊ</a:t>
            </a:r>
          </a:p>
        </p:txBody>
      </p:sp>
    </p:spTree>
    <p:extLst>
      <p:ext uri="{BB962C8B-B14F-4D97-AF65-F5344CB8AC3E}">
        <p14:creationId xmlns:p14="http://schemas.microsoft.com/office/powerpoint/2010/main" val="1907551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>
                <a:latin typeface="標楷體" pitchFamily="65"/>
              </a:defRPr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  <a:latin typeface="標楷體" pitchFamily="65"/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F44AD-B370-43EF-A51E-90A0C8321B15}" type="datetime1">
              <a:rPr lang="zh-TW" altLang="en-US" smtClean="0"/>
              <a:t>2018/6/12</a:t>
            </a:fld>
            <a:endParaRPr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7DF61-D896-4049-8320-8C175718E18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09577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8AC7F-8EEB-4CD9-B968-44C2772CBF34}" type="datetime1">
              <a:rPr lang="zh-TW" altLang="en-US" smtClean="0"/>
              <a:t>2018/6/12</a:t>
            </a:fld>
            <a:endParaRPr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87BD9-F9D7-43D5-8E94-6B1EA172450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959800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BA806-DB2D-484D-938B-F156DD10CA2C}" type="datetime1">
              <a:rPr lang="zh-TW" altLang="en-US" smtClean="0"/>
              <a:t>2018/6/12</a:t>
            </a:fld>
            <a:endParaRPr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060B7-DD4D-41C0-A8AD-D853FBCA209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9101030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9838" y="2492375"/>
            <a:ext cx="1081087" cy="57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1440" tIns="45720" rIns="91440" bIns="45720" anchor="ctr"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BB65092-4703-463E-B9B2-DB0D83E315F2}" type="datetime1">
              <a:rPr lang="zh-TW" altLang="en-US" smtClean="0"/>
              <a:t>2018/6/12</a:t>
            </a:fld>
            <a:endParaRPr lang="en-US" altLang="zh-TW"/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99365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43156B0-0586-4748-B37D-9D2197E621F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46734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訂版面配置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64114" y="3321278"/>
            <a:ext cx="1415772" cy="215444"/>
          </a:xfrm>
        </p:spPr>
        <p:txBody>
          <a:bodyPr wrap="none">
            <a:sp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20816" y="728700"/>
            <a:ext cx="5455340" cy="2283702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EC81-CA18-4B1F-81E7-76900AA3E552}" type="datetime1">
              <a:rPr lang="zh-TW" altLang="en-US" smtClean="0"/>
              <a:t>2018/6/12</a:t>
            </a:fld>
            <a:endParaRPr lang="zh-TW" altLang="en-US"/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895B0-68C4-4871-9A28-F67AB32C2D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829572"/>
      </p:ext>
    </p:extLst>
  </p:cSld>
  <p:clrMapOvr>
    <a:masterClrMapping/>
  </p:clrMapOvr>
  <p:transition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2000" y="571327"/>
            <a:ext cx="8640000" cy="769441"/>
          </a:xfrm>
          <a:noFill/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03238" y="1844674"/>
            <a:ext cx="8209222" cy="2283702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A2DBD-ABB7-4700-A2E0-7D6F06CC2C38}" type="datetime1">
              <a:rPr lang="zh-TW" altLang="en-US" smtClean="0"/>
              <a:t>2018/6/12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1BC9B-26D5-439C-BEDB-7ED2EB289C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29034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/>
              </a:defRPr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9A5E8-AAF8-44A0-A7CF-9B630A6B2DED}" type="datetime1">
              <a:rPr lang="zh-TW" altLang="en-US" smtClean="0"/>
              <a:t>2018/6/12</a:t>
            </a:fld>
            <a:endParaRPr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31F4A-16E1-4174-9696-78C335716BB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06874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938BB-9493-420D-9952-E5D538771C97}" type="datetime1">
              <a:rPr lang="zh-TW" altLang="en-US" smtClean="0"/>
              <a:t>2018/6/12</a:t>
            </a:fld>
            <a:endParaRPr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AA47D-4785-4C37-BB66-844B2F2501A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13814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5947B-CB3B-4650-A6DE-8D07BE1E12B6}" type="datetime1">
              <a:rPr lang="zh-TW" altLang="en-US" smtClean="0"/>
              <a:t>2018/6/12</a:t>
            </a:fld>
            <a:endParaRPr/>
          </a:p>
        </p:txBody>
      </p:sp>
      <p:sp>
        <p:nvSpPr>
          <p:cNvPr id="6" name="頁尾版面配置區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投影片編號版面配置區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6FFC2-7E0E-424D-81D9-CD987B3CC86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722965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DE788-F529-4A2F-A096-C6F630BE90D1}" type="datetime1">
              <a:rPr lang="zh-TW" altLang="en-US" smtClean="0"/>
              <a:t>2018/6/12</a:t>
            </a:fld>
            <a:endParaRPr/>
          </a:p>
        </p:txBody>
      </p:sp>
      <p:sp>
        <p:nvSpPr>
          <p:cNvPr id="8" name="頁尾版面配置區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投影片編號版面配置區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D388A-C9B7-4E03-9AEA-C5F15A8ACE0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979665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DF0A8-971A-4F23-A057-98B4921D23C8}" type="datetime1">
              <a:rPr lang="zh-TW" altLang="en-US" smtClean="0"/>
              <a:t>2018/6/12</a:t>
            </a:fld>
            <a:endParaRPr/>
          </a:p>
        </p:txBody>
      </p:sp>
      <p:sp>
        <p:nvSpPr>
          <p:cNvPr id="4" name="頁尾版面配置區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投影片編號版面配置區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2D9D9-2C84-4ACD-8A63-7CF499E87D9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233597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603FD-0B25-499F-A35E-231D2B2A762F}" type="datetime1">
              <a:rPr lang="zh-TW" altLang="en-US" smtClean="0"/>
              <a:t>2018/6/12</a:t>
            </a:fld>
            <a:endParaRPr/>
          </a:p>
        </p:txBody>
      </p:sp>
      <p:sp>
        <p:nvSpPr>
          <p:cNvPr id="3" name="頁尾版面配置區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投影片編號版面配置區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097BF-8B44-48D4-B035-03D91261916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4954933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BFCE0-2D57-49B7-9985-6B926DB2E058}" type="datetime1">
              <a:rPr lang="zh-TW" altLang="en-US" smtClean="0"/>
              <a:t>2018/6/12</a:t>
            </a:fld>
            <a:endParaRPr/>
          </a:p>
        </p:txBody>
      </p:sp>
      <p:sp>
        <p:nvSpPr>
          <p:cNvPr id="6" name="頁尾版面配置區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投影片編號版面配置區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47CA1-D45E-4999-AA3A-611391A378B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13855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en-US"/>
            </a:lvl1pPr>
          </a:lstStyle>
          <a:p>
            <a:pPr lvl="0"/>
            <a:endParaRPr lang="en-US" noProof="0" smtClean="0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92336-724B-4991-82B9-51CE6E9ED29D}" type="datetime1">
              <a:rPr lang="zh-TW" altLang="en-US" smtClean="0"/>
              <a:t>2018/6/12</a:t>
            </a:fld>
            <a:endParaRPr/>
          </a:p>
        </p:txBody>
      </p:sp>
      <p:sp>
        <p:nvSpPr>
          <p:cNvPr id="6" name="頁尾版面配置區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投影片編號版面配置區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42D27-3433-4425-8CBE-1E7337AAF35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253131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TW" altLang="zh-TW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文字版面配置區 2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TW" smtClean="0"/>
              <a:t>按一下以編輯母片文字樣式</a:t>
            </a:r>
          </a:p>
          <a:p>
            <a:pPr lvl="1"/>
            <a:r>
              <a:rPr lang="zh-TW" altLang="zh-TW" smtClean="0"/>
              <a:t>第二層</a:t>
            </a:r>
          </a:p>
          <a:p>
            <a:pPr lvl="2"/>
            <a:r>
              <a:rPr lang="zh-TW" altLang="zh-TW" smtClean="0"/>
              <a:t>第三層</a:t>
            </a:r>
          </a:p>
          <a:p>
            <a:pPr lvl="3"/>
            <a:r>
              <a:rPr lang="zh-TW" altLang="zh-TW" smtClean="0"/>
              <a:t>第四層</a:t>
            </a:r>
          </a:p>
          <a:p>
            <a:pPr lvl="4"/>
            <a:r>
              <a:rPr lang="zh-TW" altLang="zh-TW" smtClean="0"/>
              <a:t>第五層</a:t>
            </a:r>
            <a:endParaRPr lang="en-US" altLang="zh-TW" smtClean="0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kumimoji="0" lang="en-US" sz="1200" b="0" i="0" u="none" strike="noStrike" kern="1200" cap="none" spc="0" baseline="0" smtClean="0">
                <a:solidFill>
                  <a:srgbClr val="898989"/>
                </a:solidFill>
                <a:uFillTx/>
                <a:latin typeface="Calibri"/>
                <a:ea typeface="+mn-ea"/>
              </a:defRPr>
            </a:lvl1pPr>
          </a:lstStyle>
          <a:p>
            <a:pPr>
              <a:defRPr/>
            </a:pPr>
            <a:fld id="{869441E3-F38E-42CD-82D8-91FCE09ED9CB}" type="datetime1">
              <a:rPr lang="zh-TW" altLang="en-US" smtClean="0"/>
              <a:t>2018/6/12</a:t>
            </a:fld>
            <a:endParaRPr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kumimoji="0" lang="en-US" sz="1200" b="0" i="0" u="none" strike="noStrike" kern="1200" cap="none" spc="0" baseline="0" smtClean="0">
                <a:solidFill>
                  <a:srgbClr val="898989"/>
                </a:solidFill>
                <a:uFillTx/>
                <a:latin typeface="Calibri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kumimoji="0" lang="en-US" sz="1200" b="0" i="0" u="none" strike="noStrike" kern="1200" cap="none" spc="0" baseline="0" smtClean="0">
                <a:solidFill>
                  <a:srgbClr val="898989"/>
                </a:solidFill>
                <a:uFillTx/>
                <a:latin typeface="Calibri"/>
                <a:ea typeface="+mn-ea"/>
              </a:defRPr>
            </a:lvl1pPr>
          </a:lstStyle>
          <a:p>
            <a:pPr>
              <a:defRPr/>
            </a:pPr>
            <a:fld id="{9CEF3B9A-E5A8-473A-96D4-D8239EE119B2}" type="slidenum">
              <a:rPr/>
              <a:pPr>
                <a:defRPr/>
              </a:pPr>
              <a:t>‹#›</a:t>
            </a:fld>
            <a:endParaRPr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1913"/>
            <a:ext cx="14763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508750"/>
            <a:ext cx="12636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>
        <a:spcBef>
          <a:spcPct val="0"/>
        </a:spcBef>
        <a:spcAft>
          <a:spcPct val="0"/>
        </a:spcAft>
        <a:defRPr lang="zh-TW" sz="4400" kern="1200">
          <a:solidFill>
            <a:srgbClr val="000000"/>
          </a:solidFill>
          <a:latin typeface="Times New Roman" pitchFamily="18"/>
          <a:ea typeface="標楷體" pitchFamily="65"/>
          <a:cs typeface="Times New Roman" pitchFamily="18"/>
        </a:defRPr>
      </a:lvl1pPr>
      <a:lvl2pPr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2pPr>
      <a:lvl3pPr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3pPr>
      <a:lvl4pPr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4pPr>
      <a:lvl5pPr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5pPr>
      <a:lvl6pPr marL="4572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6pPr>
      <a:lvl7pPr marL="9144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7pPr>
      <a:lvl8pPr marL="13716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8pPr>
      <a:lvl9pPr marL="1828800" algn="ctr" rtl="0" eaLnBrk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9pPr>
    </p:titleStyle>
    <p:bodyStyle>
      <a:lvl1pPr marL="342900" indent="-342900" algn="l" rtl="0" eaLnBrk="0" fontAlgn="base">
        <a:spcBef>
          <a:spcPts val="800"/>
        </a:spcBef>
        <a:spcAft>
          <a:spcPct val="0"/>
        </a:spcAft>
        <a:buSzPct val="100000"/>
        <a:buFont typeface="Arial" charset="0"/>
        <a:buChar char="•"/>
        <a:defRPr lang="zh-TW" sz="3200" kern="1200">
          <a:solidFill>
            <a:srgbClr val="000000"/>
          </a:solidFill>
          <a:latin typeface="Times New Roman" pitchFamily="18"/>
          <a:ea typeface="標楷體" pitchFamily="65"/>
          <a:cs typeface="Times New Roman" pitchFamily="18"/>
        </a:defRPr>
      </a:lvl1pPr>
      <a:lvl2pPr marL="742950" lvl="1" indent="-285750" algn="l" rtl="0" eaLnBrk="0" fontAlgn="base">
        <a:spcBef>
          <a:spcPts val="700"/>
        </a:spcBef>
        <a:spcAft>
          <a:spcPct val="0"/>
        </a:spcAft>
        <a:buSzPct val="100000"/>
        <a:buFont typeface="Arial" charset="0"/>
        <a:buChar char="–"/>
        <a:defRPr lang="zh-TW" sz="2800" kern="1200">
          <a:solidFill>
            <a:srgbClr val="000000"/>
          </a:solidFill>
          <a:latin typeface="Times New Roman" pitchFamily="18"/>
          <a:ea typeface="標楷體" pitchFamily="65"/>
          <a:cs typeface="Times New Roman" pitchFamily="18"/>
        </a:defRPr>
      </a:lvl2pPr>
      <a:lvl3pPr marL="1143000" lvl="2" indent="-228600" algn="l" rtl="0" eaLnBrk="0" fontAlgn="base">
        <a:spcBef>
          <a:spcPts val="600"/>
        </a:spcBef>
        <a:spcAft>
          <a:spcPct val="0"/>
        </a:spcAft>
        <a:buSzPct val="100000"/>
        <a:buFont typeface="Arial" charset="0"/>
        <a:buChar char="•"/>
        <a:defRPr lang="zh-TW" sz="2400" kern="1200">
          <a:solidFill>
            <a:srgbClr val="000000"/>
          </a:solidFill>
          <a:latin typeface="Times New Roman" pitchFamily="18"/>
          <a:ea typeface="標楷體" pitchFamily="65"/>
          <a:cs typeface="Times New Roman" pitchFamily="18"/>
        </a:defRPr>
      </a:lvl3pPr>
      <a:lvl4pPr marL="1600200" lvl="3" indent="-228600" algn="l" rtl="0" eaLnBrk="0" fontAlgn="base">
        <a:spcBef>
          <a:spcPts val="500"/>
        </a:spcBef>
        <a:spcAft>
          <a:spcPct val="0"/>
        </a:spcAft>
        <a:buSzPct val="100000"/>
        <a:buFont typeface="Arial" charset="0"/>
        <a:buChar char="–"/>
        <a:defRPr lang="zh-TW" sz="2000" kern="1200">
          <a:solidFill>
            <a:srgbClr val="000000"/>
          </a:solidFill>
          <a:latin typeface="Times New Roman" pitchFamily="18"/>
          <a:ea typeface="標楷體" pitchFamily="65"/>
          <a:cs typeface="Times New Roman" pitchFamily="18"/>
        </a:defRPr>
      </a:lvl4pPr>
      <a:lvl5pPr marL="2057400" lvl="4" indent="-228600" algn="l" rtl="0" eaLnBrk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zh-TW" sz="2000" kern="1200">
          <a:solidFill>
            <a:srgbClr val="000000"/>
          </a:solidFill>
          <a:latin typeface="Times New Roman" pitchFamily="18"/>
          <a:ea typeface="標楷體" pitchFamily="65"/>
          <a:cs typeface="Times New Roman" pitchFamily="18"/>
        </a:defRPr>
      </a:lvl5pPr>
      <a:lvl6pPr marL="2514600" indent="-228600" algn="l" rtl="0" eaLnBrk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zh-TW" sz="2000" kern="1200">
          <a:solidFill>
            <a:srgbClr val="000000"/>
          </a:solidFill>
          <a:latin typeface="Times New Roman" pitchFamily="18"/>
          <a:ea typeface="標楷體" pitchFamily="65"/>
          <a:cs typeface="Times New Roman" pitchFamily="18"/>
        </a:defRPr>
      </a:lvl6pPr>
      <a:lvl7pPr marL="2971800" indent="-228600" algn="l" rtl="0" eaLnBrk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zh-TW" sz="2000" kern="1200">
          <a:solidFill>
            <a:srgbClr val="000000"/>
          </a:solidFill>
          <a:latin typeface="Times New Roman" pitchFamily="18"/>
          <a:ea typeface="標楷體" pitchFamily="65"/>
          <a:cs typeface="Times New Roman" pitchFamily="18"/>
        </a:defRPr>
      </a:lvl7pPr>
      <a:lvl8pPr marL="3429000" indent="-228600" algn="l" rtl="0" eaLnBrk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zh-TW" sz="2000" kern="1200">
          <a:solidFill>
            <a:srgbClr val="000000"/>
          </a:solidFill>
          <a:latin typeface="Times New Roman" pitchFamily="18"/>
          <a:ea typeface="標楷體" pitchFamily="65"/>
          <a:cs typeface="Times New Roman" pitchFamily="18"/>
        </a:defRPr>
      </a:lvl8pPr>
      <a:lvl9pPr marL="3886200" indent="-228600" algn="l" rtl="0" eaLnBrk="0" fontAlgn="base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zh-TW" sz="2000" kern="1200">
          <a:solidFill>
            <a:srgbClr val="000000"/>
          </a:solidFill>
          <a:latin typeface="Times New Roman" pitchFamily="18"/>
          <a:ea typeface="標楷體" pitchFamily="65"/>
          <a:cs typeface="Times New Roman" pitchFamily="1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8.jpeg"/><Relationship Id="rId7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8.png"/><Relationship Id="rId4" Type="http://schemas.openxmlformats.org/officeDocument/2006/relationships/image" Target="../media/image21.jpe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4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jpeg"/><Relationship Id="rId7" Type="http://schemas.openxmlformats.org/officeDocument/2006/relationships/image" Target="../media/image50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hyperlink" Target="http://www.yingyangwang.com/uploadfile/YYRT/uploadfile/200801/20080129102658835.jpg" TargetMode="External"/><Relationship Id="rId9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jpeg"/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12" Type="http://schemas.openxmlformats.org/officeDocument/2006/relationships/image" Target="../media/image6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pn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Relationship Id="rId14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tif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7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 txBox="1">
            <a:spLocks noGrp="1"/>
          </p:cNvSpPr>
          <p:nvPr>
            <p:ph type="ctrTitle"/>
          </p:nvPr>
        </p:nvSpPr>
        <p:spPr>
          <a:xfrm>
            <a:off x="738188" y="476250"/>
            <a:ext cx="7772400" cy="1470025"/>
          </a:xfrm>
        </p:spPr>
        <p:txBody>
          <a:bodyPr/>
          <a:lstStyle/>
          <a:p>
            <a:pPr eaLnBrk="1"/>
            <a:r>
              <a:rPr altLang="zh-TW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課程名稱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-</a:t>
            </a:r>
            <a:r>
              <a:rPr altLang="zh-TW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醣類</a:t>
            </a:r>
          </a:p>
        </p:txBody>
      </p:sp>
      <p:sp>
        <p:nvSpPr>
          <p:cNvPr id="2051" name="副標題 2"/>
          <p:cNvSpPr txBox="1">
            <a:spLocks noGrp="1"/>
          </p:cNvSpPr>
          <p:nvPr>
            <p:ph type="subTitle" idx="1"/>
          </p:nvPr>
        </p:nvSpPr>
        <p:spPr>
          <a:xfrm>
            <a:off x="1476375" y="1989138"/>
            <a:ext cx="6400800" cy="647700"/>
          </a:xfrm>
        </p:spPr>
        <p:txBody>
          <a:bodyPr/>
          <a:lstStyle/>
          <a:p>
            <a:pPr eaLnBrk="1"/>
            <a:r>
              <a:rPr altLang="zh-TW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李淑玲</a:t>
            </a:r>
            <a:endParaRPr lang="en-US" altLang="zh-TW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052" name="Picture 2" descr="C:\Users\BPC\Downloads\教育部logo991006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1913"/>
            <a:ext cx="14763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508750"/>
            <a:ext cx="12636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副標題 2"/>
          <p:cNvSpPr txBox="1">
            <a:spLocks noChangeArrowheads="1"/>
          </p:cNvSpPr>
          <p:nvPr/>
        </p:nvSpPr>
        <p:spPr bwMode="auto">
          <a:xfrm>
            <a:off x="1535113" y="2997200"/>
            <a:ext cx="6400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spcBef>
                <a:spcPts val="800"/>
              </a:spcBef>
            </a:pPr>
            <a:r>
              <a:rPr kumimoji="0" lang="en-US" altLang="zh-TW" sz="3200" dirty="0" smtClean="0">
                <a:solidFill>
                  <a:srgbClr val="898989"/>
                </a:solidFill>
              </a:rPr>
              <a:t>03</a:t>
            </a:r>
            <a:endParaRPr kumimoji="0" lang="en-US" altLang="zh-TW" sz="3200" dirty="0">
              <a:solidFill>
                <a:srgbClr val="898989"/>
              </a:solidFill>
            </a:endParaRPr>
          </a:p>
        </p:txBody>
      </p:sp>
      <p:sp>
        <p:nvSpPr>
          <p:cNvPr id="2055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32142B-5918-43F8-B962-FAFDAF84EF55}" type="slidenum">
              <a:rPr altLang="zh-TW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altLang="zh-TW">
              <a:solidFill>
                <a:srgbClr val="898989"/>
              </a:solidFill>
            </a:endParaRPr>
          </a:p>
        </p:txBody>
      </p:sp>
      <p:pic>
        <p:nvPicPr>
          <p:cNvPr id="8" name="Picture 4" descr="diagra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686" y="3742229"/>
            <a:ext cx="3779837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969712" y="906878"/>
            <a:ext cx="1862473" cy="5618466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491" y="1610825"/>
            <a:ext cx="752918" cy="2465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1635" y="2556446"/>
            <a:ext cx="514350" cy="371475"/>
          </a:xfrm>
          <a:prstGeom prst="rect">
            <a:avLst/>
          </a:prstGeom>
          <a:effectLst>
            <a:glow rad="88900">
              <a:schemeClr val="accent4">
                <a:satMod val="175000"/>
                <a:alpha val="74000"/>
              </a:schemeClr>
            </a:glow>
          </a:effectLst>
        </p:spPr>
      </p:pic>
      <p:grpSp>
        <p:nvGrpSpPr>
          <p:cNvPr id="8" name="群組 7"/>
          <p:cNvGrpSpPr/>
          <p:nvPr/>
        </p:nvGrpSpPr>
        <p:grpSpPr>
          <a:xfrm>
            <a:off x="3222519" y="409210"/>
            <a:ext cx="1723473" cy="1370886"/>
            <a:chOff x="6064749" y="1947211"/>
            <a:chExt cx="2638918" cy="2455051"/>
          </a:xfrm>
        </p:grpSpPr>
        <p:sp>
          <p:nvSpPr>
            <p:cNvPr id="9" name="橢圓 8"/>
            <p:cNvSpPr/>
            <p:nvPr/>
          </p:nvSpPr>
          <p:spPr>
            <a:xfrm>
              <a:off x="6131303" y="1947211"/>
              <a:ext cx="2572364" cy="245505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ant" altLang="en-US"/>
            </a:p>
          </p:txBody>
        </p: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EEF3FA"/>
                </a:clrFrom>
                <a:clrTo>
                  <a:srgbClr val="EEF3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71773" y="2269346"/>
              <a:ext cx="1731894" cy="1810780"/>
            </a:xfrm>
            <a:prstGeom prst="rect">
              <a:avLst/>
            </a:prstGeom>
          </p:spPr>
        </p:pic>
        <p:sp>
          <p:nvSpPr>
            <p:cNvPr id="12" name="文字方塊 11"/>
            <p:cNvSpPr txBox="1"/>
            <p:nvPr/>
          </p:nvSpPr>
          <p:spPr>
            <a:xfrm>
              <a:off x="6064749" y="2743849"/>
              <a:ext cx="985225" cy="1047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ant" altLang="en-US" sz="3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腸</a:t>
              </a: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5508104" y="662085"/>
            <a:ext cx="972925" cy="968700"/>
            <a:chOff x="6983451" y="850093"/>
            <a:chExt cx="1277625" cy="1876891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3451" y="850093"/>
              <a:ext cx="1277625" cy="18768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5055" y="2138530"/>
              <a:ext cx="678633" cy="313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矩形 1"/>
          <p:cNvSpPr/>
          <p:nvPr/>
        </p:nvSpPr>
        <p:spPr>
          <a:xfrm>
            <a:off x="2832185" y="1916832"/>
            <a:ext cx="606029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ant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十二指腸是澱粉主要的消化</a:t>
            </a:r>
            <a:r>
              <a:rPr lang="zh-Hant" altLang="en-US" sz="2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場所</a:t>
            </a:r>
            <a:endParaRPr lang="en-US" altLang="zh-Hant" sz="28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Hant" sz="28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Hant" altLang="en-US" sz="2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會分泌極鹼性的小腸液，中和</a:t>
            </a:r>
            <a:r>
              <a:rPr lang="zh-Hant" altLang="en-US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胃酸</a:t>
            </a:r>
            <a:endParaRPr lang="en-US" altLang="zh-Hant" sz="2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en-US" altLang="zh-Hant" sz="2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Hant" altLang="en-US" sz="2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胰臟分泌的酵素：</a:t>
            </a:r>
            <a:r>
              <a:rPr lang="zh-Hant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胰澱粉酶</a:t>
            </a:r>
            <a:r>
              <a:rPr lang="zh-Hant" altLang="en-US" sz="2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，從十二指腸進入腸</a:t>
            </a:r>
            <a:r>
              <a:rPr lang="zh-Hant" altLang="en-US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道，將澱粉</a:t>
            </a:r>
            <a:r>
              <a:rPr lang="en-US" altLang="zh-Hant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Hant" altLang="en-US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多醣</a:t>
            </a:r>
            <a:r>
              <a:rPr lang="en-US" altLang="zh-Hant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Hant" altLang="en-US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逐漸分解成糊精</a:t>
            </a:r>
            <a:r>
              <a:rPr lang="en-US" altLang="zh-Hant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Hant" altLang="en-US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寡醣</a:t>
            </a:r>
            <a:r>
              <a:rPr lang="en-US" altLang="zh-Hant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Hant" altLang="en-US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，再分解成單醣</a:t>
            </a:r>
            <a:endParaRPr lang="en-US" altLang="zh-Hant" sz="2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en-US" altLang="zh-Hant" sz="2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Hant" altLang="en-US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腸</a:t>
            </a:r>
            <a:r>
              <a:rPr lang="zh-Hant" altLang="en-US" sz="2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道分泌</a:t>
            </a:r>
            <a:r>
              <a:rPr lang="zh-Hant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雙醣</a:t>
            </a:r>
            <a:r>
              <a:rPr lang="zh-Hant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酶</a:t>
            </a:r>
            <a:r>
              <a:rPr lang="zh-TW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Hant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把各</a:t>
            </a:r>
            <a:r>
              <a:rPr lang="zh-Hant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種</a:t>
            </a:r>
            <a:r>
              <a:rPr lang="zh-Hant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雙</a:t>
            </a:r>
            <a:r>
              <a:rPr lang="zh-Hant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醣變單醣</a:t>
            </a:r>
            <a:r>
              <a:rPr lang="zh-Hant" altLang="en-US" sz="2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後</a:t>
            </a:r>
            <a:r>
              <a:rPr lang="zh-Hant" altLang="en-US" sz="2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吸收</a:t>
            </a:r>
            <a:endParaRPr lang="en-US" altLang="zh-Hant" sz="2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4490" y="1610824"/>
            <a:ext cx="492919" cy="1276350"/>
          </a:xfrm>
          <a:prstGeom prst="rect">
            <a:avLst/>
          </a:prstGeom>
          <a:effectLst>
            <a:glow rad="139700">
              <a:schemeClr val="accent4">
                <a:satMod val="175000"/>
                <a:alpha val="74000"/>
              </a:schemeClr>
            </a:glow>
          </a:effectLst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3944" y="2234956"/>
            <a:ext cx="674010" cy="599120"/>
          </a:xfrm>
          <a:prstGeom prst="rect">
            <a:avLst/>
          </a:prstGeom>
          <a:effectLst/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31F4A-16E1-4174-9696-78C335716BB7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16" name="矩形 15"/>
          <p:cNvSpPr/>
          <p:nvPr/>
        </p:nvSpPr>
        <p:spPr>
          <a:xfrm>
            <a:off x="348124" y="188640"/>
            <a:ext cx="3071748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1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第三節　醣類的消化、吸收與代謝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1510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4564521" y="617954"/>
            <a:ext cx="2311734" cy="1795353"/>
            <a:chOff x="6131303" y="1947211"/>
            <a:chExt cx="2572364" cy="2455051"/>
          </a:xfrm>
        </p:grpSpPr>
        <p:sp>
          <p:nvSpPr>
            <p:cNvPr id="9" name="橢圓 8"/>
            <p:cNvSpPr/>
            <p:nvPr/>
          </p:nvSpPr>
          <p:spPr>
            <a:xfrm>
              <a:off x="6131303" y="1947211"/>
              <a:ext cx="2572364" cy="245505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ant" altLang="en-US"/>
            </a:p>
          </p:txBody>
        </p: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EEF3FA"/>
                </a:clrFrom>
                <a:clrTo>
                  <a:srgbClr val="EEF3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71773" y="2269346"/>
              <a:ext cx="1731894" cy="1810780"/>
            </a:xfrm>
            <a:prstGeom prst="rect">
              <a:avLst/>
            </a:prstGeom>
          </p:spPr>
        </p:pic>
        <p:sp>
          <p:nvSpPr>
            <p:cNvPr id="12" name="文字方塊 11"/>
            <p:cNvSpPr txBox="1"/>
            <p:nvPr/>
          </p:nvSpPr>
          <p:spPr>
            <a:xfrm>
              <a:off x="6299877" y="2743849"/>
              <a:ext cx="985226" cy="799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ant" altLang="en-US" sz="3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腸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3456803" y="3869643"/>
            <a:ext cx="50600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Hant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後端小腸</a:t>
            </a:r>
            <a:r>
              <a:rPr lang="en-US" altLang="zh-Hant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Hant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空腸、迴腸</a:t>
            </a:r>
            <a:r>
              <a:rPr lang="en-US" altLang="zh-Hant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Hant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會分泌雙醣酶，將</a:t>
            </a:r>
            <a:r>
              <a:rPr lang="zh-Hant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小腸內的雙醣分解成單醣後</a:t>
            </a:r>
            <a:r>
              <a:rPr lang="zh-Hant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吸收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784970" y="476672"/>
            <a:ext cx="2011347" cy="6067570"/>
            <a:chOff x="784970" y="325295"/>
            <a:chExt cx="2011347" cy="6067570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784970" y="325295"/>
              <a:ext cx="2011347" cy="6067570"/>
            </a:xfrm>
            <a:prstGeom prst="rect">
              <a:avLst/>
            </a:prstGeom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1052736"/>
              <a:ext cx="752918" cy="2465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27756" y="2457461"/>
              <a:ext cx="600075" cy="666750"/>
            </a:xfrm>
            <a:prstGeom prst="rect">
              <a:avLst/>
            </a:prstGeom>
            <a:effectLst>
              <a:glow rad="139700">
                <a:schemeClr val="accent4">
                  <a:satMod val="175000"/>
                  <a:alpha val="85000"/>
                </a:schemeClr>
              </a:glow>
            </a:effectLst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48784" y="1998357"/>
              <a:ext cx="514350" cy="371475"/>
            </a:xfrm>
            <a:prstGeom prst="rect">
              <a:avLst/>
            </a:prstGeom>
            <a:effectLst>
              <a:glow rad="88900">
                <a:schemeClr val="accent4">
                  <a:satMod val="175000"/>
                  <a:alpha val="74000"/>
                </a:schemeClr>
              </a:glow>
            </a:effectLst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71093" y="1676867"/>
              <a:ext cx="674010" cy="599120"/>
            </a:xfrm>
            <a:prstGeom prst="rect">
              <a:avLst/>
            </a:prstGeom>
            <a:effectLst/>
          </p:spPr>
        </p:pic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31F4A-16E1-4174-9696-78C335716BB7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14" name="矩形 13"/>
          <p:cNvSpPr/>
          <p:nvPr/>
        </p:nvSpPr>
        <p:spPr>
          <a:xfrm>
            <a:off x="348124" y="128935"/>
            <a:ext cx="3071748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1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第三節　醣類的消化、吸收與代謝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56330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99592" y="534914"/>
            <a:ext cx="1961906" cy="5918422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491" y="1310869"/>
            <a:ext cx="752918" cy="2465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群組 14"/>
          <p:cNvGrpSpPr/>
          <p:nvPr/>
        </p:nvGrpSpPr>
        <p:grpSpPr>
          <a:xfrm>
            <a:off x="4533926" y="583751"/>
            <a:ext cx="2126306" cy="1909145"/>
            <a:chOff x="9251269" y="2866883"/>
            <a:chExt cx="2490793" cy="2441998"/>
          </a:xfrm>
        </p:grpSpPr>
        <p:sp>
          <p:nvSpPr>
            <p:cNvPr id="16" name="橢圓 15"/>
            <p:cNvSpPr/>
            <p:nvPr/>
          </p:nvSpPr>
          <p:spPr>
            <a:xfrm>
              <a:off x="9300063" y="2866883"/>
              <a:ext cx="2441998" cy="244199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ant" altLang="en-US"/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5668" y="3516670"/>
              <a:ext cx="1776394" cy="1142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文字方塊 17"/>
            <p:cNvSpPr txBox="1"/>
            <p:nvPr/>
          </p:nvSpPr>
          <p:spPr>
            <a:xfrm>
              <a:off x="9251269" y="3656995"/>
              <a:ext cx="9852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ant" altLang="en-US" sz="32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肝</a:t>
              </a:r>
              <a:endParaRPr lang="zh-Hant" altLang="en-US" sz="3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3275856" y="3675537"/>
            <a:ext cx="5328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Hant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所有可吸收的水溶性營養素</a:t>
            </a:r>
            <a:r>
              <a:rPr lang="zh-Hant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，都會經過肝門靜脈到達肝臟代謝</a:t>
            </a:r>
            <a:endParaRPr lang="en-US" altLang="zh-Hant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0607" y="2715594"/>
            <a:ext cx="600075" cy="666750"/>
          </a:xfrm>
          <a:prstGeom prst="rect">
            <a:avLst/>
          </a:prstGeom>
          <a:effectLst>
            <a:glow rad="139700">
              <a:schemeClr val="accent4">
                <a:satMod val="175000"/>
                <a:alpha val="85000"/>
              </a:schemeClr>
            </a:glow>
          </a:effectLst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3944" y="1935000"/>
            <a:ext cx="674010" cy="599120"/>
          </a:xfrm>
          <a:prstGeom prst="rect">
            <a:avLst/>
          </a:prstGeom>
          <a:effectLst/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8520" y="1952683"/>
            <a:ext cx="674010" cy="599120"/>
          </a:xfrm>
          <a:prstGeom prst="rect">
            <a:avLst/>
          </a:prstGeom>
          <a:effectLst>
            <a:glow rad="139700">
              <a:schemeClr val="accent4">
                <a:satMod val="175000"/>
                <a:alpha val="83000"/>
              </a:schemeClr>
            </a:glow>
          </a:effec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31F4A-16E1-4174-9696-78C335716BB7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13" name="矩形 12"/>
          <p:cNvSpPr/>
          <p:nvPr/>
        </p:nvSpPr>
        <p:spPr>
          <a:xfrm>
            <a:off x="380156" y="96887"/>
            <a:ext cx="3071748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1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第三節　醣類的消化、吸收與代謝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42098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99592" y="476672"/>
            <a:ext cx="1944216" cy="5865057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491" y="1180619"/>
            <a:ext cx="752918" cy="2465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>
          <a:xfrm>
            <a:off x="3275856" y="2409803"/>
            <a:ext cx="5374481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Hant" altLang="en-US" sz="5000" b="1" dirty="0" smtClean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大腸</a:t>
            </a:r>
            <a:r>
              <a:rPr lang="zh-Hant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和可吸收的醣類沒關係，</a:t>
            </a:r>
            <a:endParaRPr lang="en-US" altLang="zh-Hant" sz="3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Hant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主要是和膳食纖維有關</a:t>
            </a:r>
            <a:r>
              <a:rPr lang="zh-TW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Hant" altLang="en-US" sz="3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能預防大腸癌、降低膽固醇等等</a:t>
            </a: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5222" y="2409803"/>
            <a:ext cx="771525" cy="1162050"/>
          </a:xfrm>
          <a:prstGeom prst="rect">
            <a:avLst/>
          </a:prstGeom>
          <a:effectLst>
            <a:glow rad="76200">
              <a:schemeClr val="accent4">
                <a:satMod val="175000"/>
                <a:alpha val="94000"/>
              </a:schemeClr>
            </a:glow>
          </a:effectLst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3944" y="1816325"/>
            <a:ext cx="674010" cy="599120"/>
          </a:xfrm>
          <a:prstGeom prst="rect">
            <a:avLst/>
          </a:prstGeom>
          <a:effectLst/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31F4A-16E1-4174-9696-78C335716BB7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8" name="矩形 7"/>
          <p:cNvSpPr/>
          <p:nvPr/>
        </p:nvSpPr>
        <p:spPr>
          <a:xfrm>
            <a:off x="355837" y="147222"/>
            <a:ext cx="3071748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1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第三節　醣類的消化、吸收與代謝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94307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800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圖</a:t>
            </a:r>
            <a:r>
              <a:rPr lang="en-US" altLang="zh-TW" sz="800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2-2</a:t>
            </a:r>
            <a:r>
              <a:rPr lang="zh-TW" altLang="zh-TW" sz="800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　醣類的吸收與代謝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4525963"/>
          </a:xfrm>
        </p:spPr>
        <p:txBody>
          <a:bodyPr wrap="none"/>
          <a:lstStyle/>
          <a:p>
            <a:pPr marL="571500" lvl="1" indent="-571500" algn="just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85000"/>
            </a:pPr>
            <a:r>
              <a:rPr lang="zh-TW" altLang="zh-TW" sz="3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醣</a:t>
            </a:r>
            <a:r>
              <a:rPr lang="zh-TW" altLang="zh-TW" sz="3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類的吸收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706" y="980479"/>
            <a:ext cx="5292588" cy="571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4653136"/>
            <a:ext cx="1528232" cy="1607214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588766" y="2276872"/>
            <a:ext cx="582723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ant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什麼是</a:t>
            </a:r>
            <a:r>
              <a:rPr lang="zh-Hant" altLang="en-US" sz="70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升糖指數？</a:t>
            </a:r>
            <a:endParaRPr lang="zh-Hant" altLang="en-US" sz="70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80510" y="5806440"/>
            <a:ext cx="1721099" cy="80772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ant" altLang="en-US"/>
          </a:p>
        </p:txBody>
      </p:sp>
      <p:sp>
        <p:nvSpPr>
          <p:cNvPr id="7" name="矩形 6"/>
          <p:cNvSpPr/>
          <p:nvPr/>
        </p:nvSpPr>
        <p:spPr>
          <a:xfrm>
            <a:off x="355837" y="147222"/>
            <a:ext cx="3071748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1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第三節　醣類的消化、吸收與代謝</a:t>
            </a:r>
            <a:endParaRPr lang="zh-TW" altLang="en-US" sz="14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31F4A-16E1-4174-9696-78C335716BB7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3638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54999"/>
            <a:ext cx="8229600" cy="1143000"/>
          </a:xfrm>
        </p:spPr>
        <p:txBody>
          <a:bodyPr/>
          <a:lstStyle/>
          <a:p>
            <a:r>
              <a:rPr lang="zh-Hant" altLang="en-US" sz="3200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升糖</a:t>
            </a:r>
            <a:r>
              <a:rPr lang="zh-Hant" altLang="en-US" sz="3200" u="sng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指數</a:t>
            </a:r>
            <a:r>
              <a:rPr lang="zh-TW" altLang="en-US" sz="3200" u="sng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200" u="sng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(Glycemic Index, GI)</a:t>
            </a:r>
            <a:endParaRPr lang="zh-TW" altLang="en-US" sz="3200" u="sng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55837" y="1412776"/>
            <a:ext cx="8464635" cy="4572000"/>
          </a:xfrm>
        </p:spPr>
        <p:txBody>
          <a:bodyPr/>
          <a:lstStyle/>
          <a:p>
            <a:r>
              <a:rPr lang="en-US" altLang="zh-TW" dirty="0"/>
              <a:t>GI</a:t>
            </a:r>
            <a:r>
              <a:rPr lang="zh-TW" altLang="en-US" dirty="0" smtClean="0"/>
              <a:t>值</a:t>
            </a:r>
            <a:endParaRPr lang="en-US" altLang="zh-TW" dirty="0"/>
          </a:p>
          <a:p>
            <a:pPr lvl="1"/>
            <a:r>
              <a:rPr lang="zh-TW" altLang="en-US" sz="2600" dirty="0" smtClean="0"/>
              <a:t>是</a:t>
            </a:r>
            <a:r>
              <a:rPr lang="zh-TW" altLang="en-US" sz="2600" dirty="0"/>
              <a:t>指食物吃進去後，造成血糖上升的衝擊指數</a:t>
            </a:r>
            <a:r>
              <a:rPr lang="zh-TW" altLang="en-US" sz="2600" dirty="0" smtClean="0"/>
              <a:t>。</a:t>
            </a:r>
            <a:endParaRPr lang="en-US" altLang="zh-TW" sz="2600" dirty="0" smtClean="0"/>
          </a:p>
          <a:p>
            <a:pPr lvl="1"/>
            <a:endParaRPr lang="en-US" altLang="zh-TW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zh-TW" altLang="zh-TW" sz="2600" b="1" dirty="0" smtClean="0">
                <a:latin typeface="Times New Roman" pitchFamily="18" charset="0"/>
                <a:cs typeface="Times New Roman" pitchFamily="18" charset="0"/>
              </a:rPr>
              <a:t>為</a:t>
            </a:r>
            <a:r>
              <a:rPr lang="zh-TW" altLang="zh-TW" sz="2600" b="1" dirty="0">
                <a:latin typeface="Times New Roman" pitchFamily="18" charset="0"/>
                <a:cs typeface="Times New Roman" pitchFamily="18" charset="0"/>
              </a:rPr>
              <a:t>食用固定醣類含量（</a:t>
            </a:r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50 g</a:t>
            </a:r>
            <a:r>
              <a:rPr lang="zh-TW" altLang="zh-TW" sz="2600" b="1" dirty="0">
                <a:latin typeface="Times New Roman" pitchFamily="18" charset="0"/>
                <a:cs typeface="Times New Roman" pitchFamily="18" charset="0"/>
              </a:rPr>
              <a:t>）的食物後，使血糖上升的面積與含等量醣類的標準食物所造成血糖變化的比值</a:t>
            </a:r>
            <a:r>
              <a:rPr lang="zh-TW" altLang="zh-TW" sz="2600" b="1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sz="2600" dirty="0" smtClean="0"/>
          </a:p>
          <a:p>
            <a:pPr lvl="1"/>
            <a:r>
              <a:rPr lang="zh-TW" altLang="en-US" sz="2600" dirty="0"/>
              <a:t>升糖指數愈高，較易被吸收、血糖上升愈快。</a:t>
            </a:r>
          </a:p>
          <a:p>
            <a:pPr lvl="1"/>
            <a:endParaRPr lang="en-US" altLang="zh-TW" sz="2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0AC4A-892C-4E9C-BC32-E756FA3CEED0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  <p:sp>
        <p:nvSpPr>
          <p:cNvPr id="5" name="矩形 4"/>
          <p:cNvSpPr/>
          <p:nvPr/>
        </p:nvSpPr>
        <p:spPr>
          <a:xfrm>
            <a:off x="355837" y="147222"/>
            <a:ext cx="3071748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1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第三節　醣類的消化、吸收與代謝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79618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lvl="1"/>
            <a:r>
              <a:rPr lang="zh-TW" altLang="en-US" sz="2600" dirty="0"/>
              <a:t>攝取含糖量高，或消化吸收快的澱粉類，稱為        「</a:t>
            </a:r>
            <a:r>
              <a:rPr lang="zh-TW" altLang="en-US" sz="2600" dirty="0" smtClean="0"/>
              <a:t>高</a:t>
            </a:r>
            <a:r>
              <a:rPr lang="zh-TW" altLang="en-US" sz="2600" dirty="0"/>
              <a:t>升</a:t>
            </a:r>
            <a:r>
              <a:rPr lang="zh-TW" altLang="en-US" sz="2600" dirty="0" smtClean="0"/>
              <a:t>糖指數」</a:t>
            </a:r>
            <a:r>
              <a:rPr lang="zh-TW" altLang="en-US" sz="2600" dirty="0"/>
              <a:t>飲食</a:t>
            </a:r>
            <a:r>
              <a:rPr lang="zh-TW" altLang="en-US" sz="2600" dirty="0" smtClean="0"/>
              <a:t>：</a:t>
            </a:r>
            <a:r>
              <a:rPr lang="zh-TW" altLang="en-US" sz="2600" dirty="0"/>
              <a:t>容易囤積脂肪，形成慢性病。</a:t>
            </a:r>
            <a:endParaRPr lang="en-US" altLang="zh-TW" sz="2600" dirty="0"/>
          </a:p>
          <a:p>
            <a:pPr lvl="1"/>
            <a:endParaRPr lang="en-US" altLang="zh-TW" sz="2600" dirty="0" smtClean="0"/>
          </a:p>
          <a:p>
            <a:pPr lvl="1"/>
            <a:r>
              <a:rPr lang="zh-TW" altLang="en-US" sz="2600" dirty="0" smtClean="0"/>
              <a:t>攝取</a:t>
            </a:r>
            <a:r>
              <a:rPr lang="zh-TW" altLang="en-US" sz="2600" dirty="0"/>
              <a:t>含糖量低、高纖維，消化速度較慢，稱為        「低升糖指數」飲食</a:t>
            </a:r>
            <a:r>
              <a:rPr lang="zh-TW" altLang="en-US" sz="2600" dirty="0" smtClean="0"/>
              <a:t>：</a:t>
            </a:r>
            <a:r>
              <a:rPr lang="zh-TW" altLang="en-US" sz="2600" dirty="0"/>
              <a:t>有助於改善肥胖、調控血糖。</a:t>
            </a:r>
            <a:br>
              <a:rPr lang="zh-TW" altLang="en-US" sz="2600" dirty="0"/>
            </a:br>
            <a:endParaRPr lang="zh-TW" altLang="en-US" sz="26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31F4A-16E1-4174-9696-78C335716BB7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415108"/>
            <a:ext cx="4392488" cy="321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20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620688"/>
            <a:ext cx="3964121" cy="1868800"/>
          </a:xfrm>
        </p:spPr>
      </p:pic>
      <p:sp>
        <p:nvSpPr>
          <p:cNvPr id="8" name="內容版面配置區 7"/>
          <p:cNvSpPr>
            <a:spLocks noGrp="1"/>
          </p:cNvSpPr>
          <p:nvPr>
            <p:ph idx="2"/>
          </p:nvPr>
        </p:nvSpPr>
        <p:spPr>
          <a:xfrm>
            <a:off x="683568" y="2564904"/>
            <a:ext cx="7931223" cy="4165919"/>
          </a:xfrm>
        </p:spPr>
        <p:txBody>
          <a:bodyPr/>
          <a:lstStyle/>
          <a:p>
            <a:pPr marL="360363" lvl="1" indent="-360363" algn="just" eaLnBrk="1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Font typeface="Wingdings" pitchFamily="2" charset="2"/>
              <a:buChar char="Ø"/>
            </a:pPr>
            <a:r>
              <a:rPr lang="zh-TW" altLang="zh-TW" sz="2800" dirty="0">
                <a:latin typeface="Times New Roman" pitchFamily="18" charset="0"/>
                <a:cs typeface="Times New Roman" pitchFamily="18" charset="0"/>
              </a:rPr>
              <a:t>高升糖指數食物：升糖指數超過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zh-TW" altLang="zh-TW" sz="2800" dirty="0">
                <a:latin typeface="Times New Roman" pitchFamily="18" charset="0"/>
                <a:cs typeface="Times New Roman" pitchFamily="18" charset="0"/>
              </a:rPr>
              <a:t>者。</a:t>
            </a:r>
          </a:p>
          <a:p>
            <a:pPr marL="360363" lvl="1" indent="-360363" algn="just" eaLnBrk="1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Font typeface="Wingdings" pitchFamily="2" charset="2"/>
              <a:buChar char="Ø"/>
            </a:pPr>
            <a:r>
              <a:rPr lang="zh-TW" altLang="zh-TW" sz="2800" dirty="0">
                <a:latin typeface="Times New Roman" pitchFamily="18" charset="0"/>
                <a:cs typeface="Times New Roman" pitchFamily="18" charset="0"/>
              </a:rPr>
              <a:t>低升糖指數食物：升糖指數低於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zh-TW" altLang="zh-TW" sz="2800" dirty="0">
                <a:latin typeface="Times New Roman" pitchFamily="18" charset="0"/>
                <a:cs typeface="Times New Roman" pitchFamily="18" charset="0"/>
              </a:rPr>
              <a:t>者。</a:t>
            </a:r>
          </a:p>
          <a:p>
            <a:pPr marL="0" lvl="1" indent="0" algn="just" eaLnBrk="1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None/>
            </a:pPr>
            <a:r>
              <a:rPr lang="zh-TW" alt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zh-TW" sz="2800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zh-TW" sz="2800" u="sng" dirty="0" smtClean="0">
                <a:latin typeface="Times New Roman" pitchFamily="18" charset="0"/>
                <a:cs typeface="Times New Roman" pitchFamily="18" charset="0"/>
              </a:rPr>
              <a:t>低</a:t>
            </a:r>
            <a:r>
              <a:rPr lang="zh-TW" altLang="zh-TW" sz="2800" u="sng" dirty="0">
                <a:latin typeface="Times New Roman" pitchFamily="18" charset="0"/>
                <a:cs typeface="Times New Roman" pitchFamily="18" charset="0"/>
              </a:rPr>
              <a:t>升糖指數</a:t>
            </a:r>
            <a:r>
              <a:rPr lang="zh-TW" altLang="zh-TW" sz="2800" u="sng" dirty="0" smtClean="0">
                <a:latin typeface="Times New Roman" pitchFamily="18" charset="0"/>
                <a:cs typeface="Times New Roman" pitchFamily="18" charset="0"/>
              </a:rPr>
              <a:t>食物</a:t>
            </a:r>
            <a:r>
              <a:rPr lang="zh-TW" altLang="en-US" sz="2800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zh-TW" altLang="en-US" sz="2800" u="sng" dirty="0" smtClean="0"/>
              <a:t>≠  </a:t>
            </a:r>
            <a:r>
              <a:rPr lang="zh-TW" altLang="zh-TW" sz="2800" u="sng" dirty="0" smtClean="0">
                <a:latin typeface="Times New Roman" pitchFamily="18" charset="0"/>
                <a:cs typeface="Times New Roman" pitchFamily="18" charset="0"/>
              </a:rPr>
              <a:t>低</a:t>
            </a:r>
            <a:r>
              <a:rPr lang="zh-TW" altLang="zh-TW" sz="2800" u="sng" dirty="0">
                <a:latin typeface="Times New Roman" pitchFamily="18" charset="0"/>
                <a:cs typeface="Times New Roman" pitchFamily="18" charset="0"/>
              </a:rPr>
              <a:t>熱量</a:t>
            </a:r>
            <a:r>
              <a:rPr lang="zh-TW" altLang="zh-TW" sz="2800" u="sng" dirty="0" smtClean="0">
                <a:latin typeface="Times New Roman" pitchFamily="18" charset="0"/>
                <a:cs typeface="Times New Roman" pitchFamily="18" charset="0"/>
              </a:rPr>
              <a:t>食物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zh-TW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31F4A-16E1-4174-9696-78C335716BB7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9" name="矩形 8"/>
          <p:cNvSpPr/>
          <p:nvPr/>
        </p:nvSpPr>
        <p:spPr>
          <a:xfrm>
            <a:off x="355837" y="147222"/>
            <a:ext cx="3071748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1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第三節　醣類的消化、吸收與代謝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3398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559012" y="404664"/>
            <a:ext cx="558999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Hant" altLang="en-US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影</a:t>
            </a:r>
            <a:r>
              <a:rPr lang="zh-Hant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響</a:t>
            </a:r>
            <a:r>
              <a:rPr lang="zh-Hant" altLang="en-US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升糖指數的 </a:t>
            </a:r>
            <a:r>
              <a:rPr lang="en-US" altLang="zh-Hant" sz="7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en-US" altLang="zh-Hant" sz="70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Hant" altLang="en-US" sz="3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大因素</a:t>
            </a:r>
            <a:endParaRPr lang="en-US" altLang="zh-Hant" sz="3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704904" y="2049382"/>
            <a:ext cx="2029933" cy="2402147"/>
            <a:chOff x="939872" y="2049381"/>
            <a:chExt cx="2288846" cy="2768047"/>
          </a:xfrm>
        </p:grpSpPr>
        <p:grpSp>
          <p:nvGrpSpPr>
            <p:cNvPr id="9" name="群組 8"/>
            <p:cNvGrpSpPr/>
            <p:nvPr/>
          </p:nvGrpSpPr>
          <p:grpSpPr>
            <a:xfrm>
              <a:off x="939872" y="2049381"/>
              <a:ext cx="2106930" cy="2083040"/>
              <a:chOff x="1134350" y="2110341"/>
              <a:chExt cx="2106930" cy="2083040"/>
            </a:xfrm>
          </p:grpSpPr>
          <p:sp>
            <p:nvSpPr>
              <p:cNvPr id="8" name="橢圓 7"/>
              <p:cNvSpPr/>
              <p:nvPr/>
            </p:nvSpPr>
            <p:spPr>
              <a:xfrm>
                <a:off x="1158240" y="2110341"/>
                <a:ext cx="2083040" cy="208304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ant" altLang="en-US" sz="280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7" name="圖片 6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2F2F2"/>
                  </a:clrFrom>
                  <a:clrTo>
                    <a:srgbClr val="F2F2F2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34350" y="2405140"/>
                <a:ext cx="2106930" cy="1493442"/>
              </a:xfrm>
              <a:prstGeom prst="rect">
                <a:avLst/>
              </a:prstGeom>
            </p:spPr>
          </p:pic>
        </p:grpSp>
        <p:sp>
          <p:nvSpPr>
            <p:cNvPr id="2" name="文字方塊 1"/>
            <p:cNvSpPr txBox="1"/>
            <p:nvPr/>
          </p:nvSpPr>
          <p:spPr>
            <a:xfrm>
              <a:off x="1067443" y="4294208"/>
              <a:ext cx="2161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Hant" altLang="en-US" sz="280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糖的</a:t>
              </a:r>
              <a:r>
                <a:rPr lang="zh-Hant" altLang="en-US" sz="2800" b="1" u="sng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種類</a:t>
              </a:r>
              <a:endParaRPr lang="zh-Hant" altLang="en-US" sz="2800" b="1" u="sng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2740922" y="2049382"/>
            <a:ext cx="2019340" cy="2402147"/>
            <a:chOff x="3654562" y="2049381"/>
            <a:chExt cx="2276903" cy="2768047"/>
          </a:xfrm>
        </p:grpSpPr>
        <p:grpSp>
          <p:nvGrpSpPr>
            <p:cNvPr id="12" name="群組 11"/>
            <p:cNvGrpSpPr/>
            <p:nvPr/>
          </p:nvGrpSpPr>
          <p:grpSpPr>
            <a:xfrm>
              <a:off x="3654562" y="2049381"/>
              <a:ext cx="2083040" cy="2083040"/>
              <a:chOff x="3745307" y="2049381"/>
              <a:chExt cx="2083040" cy="2083040"/>
            </a:xfrm>
          </p:grpSpPr>
          <p:sp>
            <p:nvSpPr>
              <p:cNvPr id="11" name="橢圓 10"/>
              <p:cNvSpPr/>
              <p:nvPr/>
            </p:nvSpPr>
            <p:spPr>
              <a:xfrm>
                <a:off x="3745307" y="2049381"/>
                <a:ext cx="2083040" cy="208304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ant" altLang="en-US" sz="280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" name="圖片 9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2F2F2"/>
                  </a:clrFrom>
                  <a:clrTo>
                    <a:srgbClr val="F2F2F2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861473" y="2280216"/>
                <a:ext cx="1850707" cy="1621369"/>
              </a:xfrm>
              <a:prstGeom prst="rect">
                <a:avLst/>
              </a:prstGeom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</p:pic>
        </p:grpSp>
        <p:sp>
          <p:nvSpPr>
            <p:cNvPr id="16" name="文字方塊 15"/>
            <p:cNvSpPr txBox="1"/>
            <p:nvPr/>
          </p:nvSpPr>
          <p:spPr>
            <a:xfrm>
              <a:off x="3770189" y="4294208"/>
              <a:ext cx="21612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Hant" altLang="en-US" sz="2800" b="1" u="sng" smtClean="0">
                  <a:solidFill>
                    <a:srgbClr val="00206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精製</a:t>
              </a:r>
              <a:r>
                <a:rPr lang="zh-Hant" altLang="en-US" sz="280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程度</a:t>
              </a:r>
              <a:endParaRPr lang="zh-Hant" altLang="en-US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4761752" y="2103183"/>
            <a:ext cx="2019340" cy="2355605"/>
            <a:chOff x="6349004" y="2103183"/>
            <a:chExt cx="2276903" cy="2714416"/>
          </a:xfrm>
        </p:grpSpPr>
        <p:grpSp>
          <p:nvGrpSpPr>
            <p:cNvPr id="20" name="群組 19"/>
            <p:cNvGrpSpPr/>
            <p:nvPr/>
          </p:nvGrpSpPr>
          <p:grpSpPr>
            <a:xfrm>
              <a:off x="6349004" y="2103183"/>
              <a:ext cx="2083040" cy="2083040"/>
              <a:chOff x="6134254" y="2103183"/>
              <a:chExt cx="2083040" cy="2083040"/>
            </a:xfrm>
          </p:grpSpPr>
          <p:sp>
            <p:nvSpPr>
              <p:cNvPr id="15" name="橢圓 14"/>
              <p:cNvSpPr/>
              <p:nvPr/>
            </p:nvSpPr>
            <p:spPr>
              <a:xfrm>
                <a:off x="6134254" y="2103183"/>
                <a:ext cx="2083040" cy="208304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ant" altLang="en-US" sz="280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3" name="圖片 12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2F2F2"/>
                  </a:clrFrom>
                  <a:clrTo>
                    <a:srgbClr val="F2F2F2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558337" y="2344180"/>
                <a:ext cx="1461028" cy="1478217"/>
              </a:xfrm>
              <a:prstGeom prst="rect">
                <a:avLst/>
              </a:prstGeom>
            </p:spPr>
          </p:pic>
        </p:grpSp>
        <p:sp>
          <p:nvSpPr>
            <p:cNvPr id="21" name="文字方塊 20"/>
            <p:cNvSpPr txBox="1"/>
            <p:nvPr/>
          </p:nvSpPr>
          <p:spPr>
            <a:xfrm>
              <a:off x="6464631" y="4294379"/>
              <a:ext cx="21612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Hant" altLang="en-US" sz="2800" b="1" u="sng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糊</a:t>
              </a:r>
              <a:r>
                <a:rPr lang="zh-Hant" altLang="en-US" sz="2800" b="1" u="sng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化</a:t>
              </a:r>
              <a:r>
                <a:rPr lang="zh-Hant" altLang="en-US" sz="280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程度</a:t>
              </a:r>
              <a:endParaRPr lang="zh-Hant" altLang="en-US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6801132" y="2103185"/>
            <a:ext cx="2019340" cy="2333928"/>
            <a:chOff x="9068177" y="2103183"/>
            <a:chExt cx="2276903" cy="2689437"/>
          </a:xfrm>
        </p:grpSpPr>
        <p:grpSp>
          <p:nvGrpSpPr>
            <p:cNvPr id="19" name="群組 18"/>
            <p:cNvGrpSpPr/>
            <p:nvPr/>
          </p:nvGrpSpPr>
          <p:grpSpPr>
            <a:xfrm>
              <a:off x="9068177" y="2103183"/>
              <a:ext cx="2083040" cy="2083040"/>
              <a:chOff x="8921527" y="2103183"/>
              <a:chExt cx="2083040" cy="2083040"/>
            </a:xfrm>
          </p:grpSpPr>
          <p:sp>
            <p:nvSpPr>
              <p:cNvPr id="18" name="橢圓 17"/>
              <p:cNvSpPr/>
              <p:nvPr/>
            </p:nvSpPr>
            <p:spPr>
              <a:xfrm>
                <a:off x="8921527" y="2103183"/>
                <a:ext cx="2083040" cy="208304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ant" altLang="en-US" sz="280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7" name="圖片 16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2F2F2"/>
                  </a:clrFrom>
                  <a:clrTo>
                    <a:srgbClr val="F2F2F2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145863" y="2280216"/>
                <a:ext cx="1634367" cy="1478217"/>
              </a:xfrm>
              <a:prstGeom prst="rect">
                <a:avLst/>
              </a:prstGeom>
            </p:spPr>
          </p:pic>
        </p:grpSp>
        <p:sp>
          <p:nvSpPr>
            <p:cNvPr id="22" name="文字方塊 21"/>
            <p:cNvSpPr txBox="1"/>
            <p:nvPr/>
          </p:nvSpPr>
          <p:spPr>
            <a:xfrm>
              <a:off x="9183804" y="4269400"/>
              <a:ext cx="21612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Hant" altLang="en-US" sz="2800" b="1" u="sng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纖維</a:t>
              </a:r>
              <a:r>
                <a:rPr lang="zh-Hant" altLang="en-US" sz="280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含</a:t>
              </a:r>
              <a:r>
                <a:rPr lang="zh-Hant" altLang="en-US" sz="280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量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355837" y="147222"/>
            <a:ext cx="3071748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1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第三節　醣類的消化、吸收與代謝</a:t>
            </a:r>
            <a:endParaRPr lang="zh-TW" altLang="en-US" sz="1400" dirty="0"/>
          </a:p>
        </p:txBody>
      </p:sp>
      <p:sp>
        <p:nvSpPr>
          <p:cNvPr id="24" name="投影片編號版面配置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31F4A-16E1-4174-9696-78C335716BB7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6804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altLang="zh-TW" b="1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　醣類</a:t>
            </a:r>
          </a:p>
        </p:txBody>
      </p:sp>
      <p:sp>
        <p:nvSpPr>
          <p:cNvPr id="4099" name="Rectangle 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altLang="zh-TW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第一節　醣類的組成、分類與性質</a:t>
            </a:r>
          </a:p>
          <a:p>
            <a:pPr eaLnBrk="1"/>
            <a:r>
              <a:rPr altLang="zh-TW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第二節　醣類的功能</a:t>
            </a:r>
          </a:p>
          <a:p>
            <a:pPr eaLnBrk="1"/>
            <a:r>
              <a:rPr altLang="zh-TW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第三節　醣類的消化、吸收與代謝</a:t>
            </a:r>
          </a:p>
          <a:p>
            <a:pPr eaLnBrk="1"/>
            <a:r>
              <a:rPr altLang="zh-TW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第四節　醣類的食物來源與需要量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</a:p>
        </p:txBody>
      </p:sp>
      <p:sp>
        <p:nvSpPr>
          <p:cNvPr id="4100" name="投影片編號版面配置區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/>
            <a:fld id="{D4757AF5-FBB8-4A92-9C84-11111204A638}" type="slidenum">
              <a:rPr kumimoji="0" lang="en-US" altLang="zh-TW" sz="1200">
                <a:solidFill>
                  <a:srgbClr val="898989"/>
                </a:solidFill>
              </a:rPr>
              <a:pPr algn="r"/>
              <a:t>2</a:t>
            </a:fld>
            <a:endParaRPr kumimoji="0" lang="en-US" altLang="zh-TW" sz="1200">
              <a:solidFill>
                <a:srgbClr val="898989"/>
              </a:solidFill>
            </a:endParaRPr>
          </a:p>
        </p:txBody>
      </p:sp>
      <p:sp>
        <p:nvSpPr>
          <p:cNvPr id="4101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85ACEC-566E-4864-84A5-507D11F3D86B}" type="slidenum">
              <a:rPr altLang="zh-TW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altLang="zh-TW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213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813697" y="454999"/>
            <a:ext cx="575670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Hant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影</a:t>
            </a:r>
            <a:r>
              <a:rPr lang="zh-Hant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響</a:t>
            </a:r>
            <a:r>
              <a:rPr lang="zh-Hant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升糖指數的 </a:t>
            </a:r>
            <a:r>
              <a:rPr lang="en-US" altLang="zh-Hant" sz="7000" b="1" i="1" u="sng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en-US" altLang="zh-Hant" sz="7000" i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Hant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大因素</a:t>
            </a:r>
            <a:endParaRPr lang="en-US" altLang="zh-Hant" sz="360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704903" y="2535033"/>
            <a:ext cx="2101013" cy="2175830"/>
            <a:chOff x="939872" y="2049381"/>
            <a:chExt cx="2596622" cy="2952713"/>
          </a:xfrm>
        </p:grpSpPr>
        <p:grpSp>
          <p:nvGrpSpPr>
            <p:cNvPr id="9" name="群組 8"/>
            <p:cNvGrpSpPr/>
            <p:nvPr/>
          </p:nvGrpSpPr>
          <p:grpSpPr>
            <a:xfrm>
              <a:off x="939872" y="2049381"/>
              <a:ext cx="2106930" cy="2083040"/>
              <a:chOff x="1134350" y="2110341"/>
              <a:chExt cx="2106930" cy="2083040"/>
            </a:xfrm>
          </p:grpSpPr>
          <p:sp>
            <p:nvSpPr>
              <p:cNvPr id="8" name="橢圓 7"/>
              <p:cNvSpPr/>
              <p:nvPr/>
            </p:nvSpPr>
            <p:spPr>
              <a:xfrm>
                <a:off x="1158240" y="2110341"/>
                <a:ext cx="2083040" cy="208304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ant" altLang="en-US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7" name="圖片 6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2F2F2"/>
                  </a:clrFrom>
                  <a:clrTo>
                    <a:srgbClr val="F2F2F2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34350" y="2405140"/>
                <a:ext cx="2106930" cy="1493442"/>
              </a:xfrm>
              <a:prstGeom prst="rect">
                <a:avLst/>
              </a:prstGeom>
            </p:spPr>
          </p:pic>
        </p:grpSp>
        <p:sp>
          <p:nvSpPr>
            <p:cNvPr id="2" name="文字方塊 1"/>
            <p:cNvSpPr txBox="1"/>
            <p:nvPr/>
          </p:nvSpPr>
          <p:spPr>
            <a:xfrm>
              <a:off x="1067443" y="4294208"/>
              <a:ext cx="246905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Hant" altLang="en-US" sz="250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糖的</a:t>
              </a:r>
              <a:r>
                <a:rPr lang="zh-Hant" altLang="en-US" sz="4000" b="1" u="sng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種類</a:t>
              </a:r>
              <a:endParaRPr lang="zh-Hant" altLang="en-US" sz="4000" b="1" u="sng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2740922" y="2535033"/>
            <a:ext cx="2091348" cy="2175830"/>
            <a:chOff x="3654562" y="2049381"/>
            <a:chExt cx="2584679" cy="2952713"/>
          </a:xfrm>
        </p:grpSpPr>
        <p:grpSp>
          <p:nvGrpSpPr>
            <p:cNvPr id="12" name="群組 11"/>
            <p:cNvGrpSpPr/>
            <p:nvPr/>
          </p:nvGrpSpPr>
          <p:grpSpPr>
            <a:xfrm>
              <a:off x="3654562" y="2049381"/>
              <a:ext cx="2083040" cy="2083040"/>
              <a:chOff x="3745307" y="2049381"/>
              <a:chExt cx="2083040" cy="2083040"/>
            </a:xfrm>
          </p:grpSpPr>
          <p:sp>
            <p:nvSpPr>
              <p:cNvPr id="11" name="橢圓 10"/>
              <p:cNvSpPr/>
              <p:nvPr/>
            </p:nvSpPr>
            <p:spPr>
              <a:xfrm>
                <a:off x="3745307" y="2049381"/>
                <a:ext cx="2083040" cy="208304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ant" altLang="en-US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" name="圖片 9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2F2F2"/>
                  </a:clrFrom>
                  <a:clrTo>
                    <a:srgbClr val="F2F2F2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861473" y="2280216"/>
                <a:ext cx="1850707" cy="1621369"/>
              </a:xfrm>
              <a:prstGeom prst="rect">
                <a:avLst/>
              </a:prstGeom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</p:pic>
        </p:grpSp>
        <p:sp>
          <p:nvSpPr>
            <p:cNvPr id="16" name="文字方塊 15"/>
            <p:cNvSpPr txBox="1"/>
            <p:nvPr/>
          </p:nvSpPr>
          <p:spPr>
            <a:xfrm>
              <a:off x="3770189" y="4294208"/>
              <a:ext cx="24690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Hant" altLang="en-US" sz="4000" b="1" u="sng" smtClean="0">
                  <a:solidFill>
                    <a:srgbClr val="00206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精製</a:t>
              </a:r>
              <a:r>
                <a:rPr lang="zh-Hant" altLang="en-US" sz="250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程度</a:t>
              </a:r>
              <a:endParaRPr lang="zh-Hant" altLang="en-US" sz="25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4761752" y="2588834"/>
            <a:ext cx="2091348" cy="2136310"/>
            <a:chOff x="6349004" y="2103183"/>
            <a:chExt cx="2584679" cy="2899082"/>
          </a:xfrm>
        </p:grpSpPr>
        <p:grpSp>
          <p:nvGrpSpPr>
            <p:cNvPr id="20" name="群組 19"/>
            <p:cNvGrpSpPr/>
            <p:nvPr/>
          </p:nvGrpSpPr>
          <p:grpSpPr>
            <a:xfrm>
              <a:off x="6349004" y="2103183"/>
              <a:ext cx="2083040" cy="2083040"/>
              <a:chOff x="6134254" y="2103183"/>
              <a:chExt cx="2083040" cy="2083040"/>
            </a:xfrm>
          </p:grpSpPr>
          <p:sp>
            <p:nvSpPr>
              <p:cNvPr id="15" name="橢圓 14"/>
              <p:cNvSpPr/>
              <p:nvPr/>
            </p:nvSpPr>
            <p:spPr>
              <a:xfrm>
                <a:off x="6134254" y="2103183"/>
                <a:ext cx="2083040" cy="208304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ant" altLang="en-US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3" name="圖片 12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2F2F2"/>
                  </a:clrFrom>
                  <a:clrTo>
                    <a:srgbClr val="F2F2F2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558337" y="2344180"/>
                <a:ext cx="1461028" cy="1478217"/>
              </a:xfrm>
              <a:prstGeom prst="rect">
                <a:avLst/>
              </a:prstGeom>
            </p:spPr>
          </p:pic>
        </p:grpSp>
        <p:sp>
          <p:nvSpPr>
            <p:cNvPr id="21" name="文字方塊 20"/>
            <p:cNvSpPr txBox="1"/>
            <p:nvPr/>
          </p:nvSpPr>
          <p:spPr>
            <a:xfrm>
              <a:off x="6464631" y="4294379"/>
              <a:ext cx="24690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Hant" altLang="en-US" sz="4000" b="1" u="sng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糊</a:t>
              </a:r>
              <a:r>
                <a:rPr lang="zh-Hant" altLang="en-US" sz="4000" b="1" u="sng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化</a:t>
              </a:r>
              <a:r>
                <a:rPr lang="zh-Hant" altLang="en-US" sz="250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程度</a:t>
              </a:r>
              <a:endParaRPr lang="zh-Hant" altLang="en-US" sz="25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6801132" y="2588835"/>
            <a:ext cx="2091348" cy="2117903"/>
            <a:chOff x="9068177" y="2103183"/>
            <a:chExt cx="2584679" cy="2874103"/>
          </a:xfrm>
        </p:grpSpPr>
        <p:grpSp>
          <p:nvGrpSpPr>
            <p:cNvPr id="19" name="群組 18"/>
            <p:cNvGrpSpPr/>
            <p:nvPr/>
          </p:nvGrpSpPr>
          <p:grpSpPr>
            <a:xfrm>
              <a:off x="9068177" y="2103183"/>
              <a:ext cx="2083040" cy="2083040"/>
              <a:chOff x="8921527" y="2103183"/>
              <a:chExt cx="2083040" cy="2083040"/>
            </a:xfrm>
          </p:grpSpPr>
          <p:sp>
            <p:nvSpPr>
              <p:cNvPr id="18" name="橢圓 17"/>
              <p:cNvSpPr/>
              <p:nvPr/>
            </p:nvSpPr>
            <p:spPr>
              <a:xfrm>
                <a:off x="8921527" y="2103183"/>
                <a:ext cx="2083040" cy="208304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ant" altLang="en-US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7" name="圖片 16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2F2F2"/>
                  </a:clrFrom>
                  <a:clrTo>
                    <a:srgbClr val="F2F2F2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145863" y="2280216"/>
                <a:ext cx="1634367" cy="1478217"/>
              </a:xfrm>
              <a:prstGeom prst="rect">
                <a:avLst/>
              </a:prstGeom>
            </p:spPr>
          </p:pic>
        </p:grpSp>
        <p:sp>
          <p:nvSpPr>
            <p:cNvPr id="22" name="文字方塊 21"/>
            <p:cNvSpPr txBox="1"/>
            <p:nvPr/>
          </p:nvSpPr>
          <p:spPr>
            <a:xfrm>
              <a:off x="9183804" y="4269400"/>
              <a:ext cx="24690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Hant" altLang="en-US" sz="4000" b="1" u="sng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纖維</a:t>
              </a:r>
              <a:r>
                <a:rPr lang="zh-Hant" altLang="en-US" sz="250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含</a:t>
              </a:r>
              <a:r>
                <a:rPr lang="zh-Hant" altLang="en-US" sz="250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量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355837" y="147222"/>
            <a:ext cx="3071748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1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第三節　醣類的消化、吸收與代謝</a:t>
            </a:r>
            <a:endParaRPr lang="zh-TW" altLang="en-US" sz="1400" dirty="0"/>
          </a:p>
        </p:txBody>
      </p:sp>
      <p:sp>
        <p:nvSpPr>
          <p:cNvPr id="24" name="投影片編號版面配置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31F4A-16E1-4174-9696-78C335716BB7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1292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圖片 2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479979"/>
            <a:ext cx="3180953" cy="3304886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1504445" y="2126720"/>
            <a:ext cx="1976970" cy="2221167"/>
            <a:chOff x="3654562" y="2049381"/>
            <a:chExt cx="2584679" cy="2952713"/>
          </a:xfrm>
        </p:grpSpPr>
        <p:grpSp>
          <p:nvGrpSpPr>
            <p:cNvPr id="12" name="群組 11"/>
            <p:cNvGrpSpPr/>
            <p:nvPr/>
          </p:nvGrpSpPr>
          <p:grpSpPr>
            <a:xfrm>
              <a:off x="3654562" y="2049381"/>
              <a:ext cx="2083040" cy="2083040"/>
              <a:chOff x="3745307" y="2049381"/>
              <a:chExt cx="2083040" cy="2083040"/>
            </a:xfrm>
          </p:grpSpPr>
          <p:sp>
            <p:nvSpPr>
              <p:cNvPr id="11" name="橢圓 10"/>
              <p:cNvSpPr/>
              <p:nvPr/>
            </p:nvSpPr>
            <p:spPr>
              <a:xfrm>
                <a:off x="3745307" y="2049381"/>
                <a:ext cx="2083040" cy="208304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ant" altLang="en-US"/>
              </a:p>
            </p:txBody>
          </p:sp>
          <p:pic>
            <p:nvPicPr>
              <p:cNvPr id="10" name="圖片 9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2F2F2"/>
                  </a:clrFrom>
                  <a:clrTo>
                    <a:srgbClr val="F2F2F2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861473" y="2280216"/>
                <a:ext cx="1850707" cy="1621369"/>
              </a:xfrm>
              <a:prstGeom prst="rect">
                <a:avLst/>
              </a:prstGeom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</p:pic>
        </p:grpSp>
        <p:sp>
          <p:nvSpPr>
            <p:cNvPr id="16" name="文字方塊 15"/>
            <p:cNvSpPr txBox="1"/>
            <p:nvPr/>
          </p:nvSpPr>
          <p:spPr>
            <a:xfrm>
              <a:off x="3770189" y="4294208"/>
              <a:ext cx="24690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Hant" altLang="en-US" sz="4000" b="1" u="sng" dirty="0" smtClean="0">
                  <a:solidFill>
                    <a:srgbClr val="00206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精製</a:t>
              </a:r>
              <a:r>
                <a:rPr lang="zh-Hant" altLang="en-US" sz="25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程度</a:t>
              </a:r>
              <a:endParaRPr lang="zh-Hant" altLang="en-US" sz="25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pic>
        <p:nvPicPr>
          <p:cNvPr id="30" name="圖片 2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4437112"/>
            <a:ext cx="1583335" cy="1750679"/>
          </a:xfrm>
          <a:prstGeom prst="rect">
            <a:avLst/>
          </a:prstGeom>
        </p:spPr>
      </p:pic>
      <p:sp>
        <p:nvSpPr>
          <p:cNvPr id="31" name="文字方塊 30"/>
          <p:cNvSpPr txBox="1"/>
          <p:nvPr/>
        </p:nvSpPr>
        <p:spPr>
          <a:xfrm>
            <a:off x="2295628" y="980728"/>
            <a:ext cx="407034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Hant" altLang="en-US" sz="25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影</a:t>
            </a:r>
            <a:r>
              <a:rPr lang="zh-Hant" altLang="en-US" sz="25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響</a:t>
            </a:r>
            <a:r>
              <a:rPr lang="zh-Hant" altLang="en-US" sz="25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升糖指數的 </a:t>
            </a:r>
            <a:r>
              <a:rPr lang="en-US" altLang="zh-Hant" sz="5000" b="1" i="1" u="sng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en-US" altLang="zh-Hant" sz="5000" i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Hant" altLang="en-US" sz="25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大因素</a:t>
            </a:r>
            <a:endParaRPr lang="en-US" altLang="zh-Hant" sz="250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55837" y="147222"/>
            <a:ext cx="3071748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1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第三節　醣類的消化、吸收與代謝</a:t>
            </a:r>
            <a:endParaRPr lang="zh-TW" altLang="en-US" sz="14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31F4A-16E1-4174-9696-78C335716BB7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7137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069987" y="1196752"/>
            <a:ext cx="575670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Hant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影</a:t>
            </a:r>
            <a:r>
              <a:rPr lang="zh-Hant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響</a:t>
            </a:r>
            <a:r>
              <a:rPr lang="zh-Hant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升糖指數的 </a:t>
            </a:r>
            <a:r>
              <a:rPr lang="en-US" altLang="zh-Hant" sz="7000" b="1" i="1" u="sng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en-US" altLang="zh-Hant" sz="7000" i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Hant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大因素</a:t>
            </a:r>
            <a:endParaRPr lang="en-US" altLang="zh-Hant" sz="360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933630" y="3020301"/>
            <a:ext cx="1400469" cy="1731965"/>
            <a:chOff x="939872" y="2049381"/>
            <a:chExt cx="2596622" cy="2952713"/>
          </a:xfrm>
        </p:grpSpPr>
        <p:grpSp>
          <p:nvGrpSpPr>
            <p:cNvPr id="9" name="群組 8"/>
            <p:cNvGrpSpPr/>
            <p:nvPr/>
          </p:nvGrpSpPr>
          <p:grpSpPr>
            <a:xfrm>
              <a:off x="939872" y="2049381"/>
              <a:ext cx="2106930" cy="2083040"/>
              <a:chOff x="1134350" y="2110341"/>
              <a:chExt cx="2106930" cy="2083040"/>
            </a:xfrm>
          </p:grpSpPr>
          <p:sp>
            <p:nvSpPr>
              <p:cNvPr id="8" name="橢圓 7"/>
              <p:cNvSpPr/>
              <p:nvPr/>
            </p:nvSpPr>
            <p:spPr>
              <a:xfrm>
                <a:off x="1158240" y="2110341"/>
                <a:ext cx="2083040" cy="208304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ant" altLang="en-US"/>
              </a:p>
            </p:txBody>
          </p:sp>
          <p:pic>
            <p:nvPicPr>
              <p:cNvPr id="7" name="圖片 6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2F2F2"/>
                  </a:clrFrom>
                  <a:clrTo>
                    <a:srgbClr val="F2F2F2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34350" y="2405140"/>
                <a:ext cx="2106930" cy="1493442"/>
              </a:xfrm>
              <a:prstGeom prst="rect">
                <a:avLst/>
              </a:prstGeom>
            </p:spPr>
          </p:pic>
        </p:grpSp>
        <p:sp>
          <p:nvSpPr>
            <p:cNvPr id="2" name="文字方塊 1"/>
            <p:cNvSpPr txBox="1"/>
            <p:nvPr/>
          </p:nvSpPr>
          <p:spPr>
            <a:xfrm>
              <a:off x="1067443" y="4294208"/>
              <a:ext cx="246905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Hant" altLang="en-US" sz="250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糖的</a:t>
              </a:r>
              <a:r>
                <a:rPr lang="zh-Hant" altLang="en-US" sz="4000" b="1" u="sng" smtClean="0">
                  <a:solidFill>
                    <a:schemeClr val="accent4">
                      <a:lumMod val="7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種類</a:t>
              </a:r>
              <a:endParaRPr lang="zh-Hant" altLang="en-US" sz="4000" b="1" u="sng">
                <a:solidFill>
                  <a:schemeClr val="accent4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2969648" y="3020301"/>
            <a:ext cx="1394027" cy="1731965"/>
            <a:chOff x="3654562" y="2049381"/>
            <a:chExt cx="2584679" cy="2952713"/>
          </a:xfrm>
        </p:grpSpPr>
        <p:grpSp>
          <p:nvGrpSpPr>
            <p:cNvPr id="12" name="群組 11"/>
            <p:cNvGrpSpPr/>
            <p:nvPr/>
          </p:nvGrpSpPr>
          <p:grpSpPr>
            <a:xfrm>
              <a:off x="3654562" y="2049381"/>
              <a:ext cx="2083040" cy="2083040"/>
              <a:chOff x="3745307" y="2049381"/>
              <a:chExt cx="2083040" cy="2083040"/>
            </a:xfrm>
          </p:grpSpPr>
          <p:sp>
            <p:nvSpPr>
              <p:cNvPr id="11" name="橢圓 10"/>
              <p:cNvSpPr/>
              <p:nvPr/>
            </p:nvSpPr>
            <p:spPr>
              <a:xfrm>
                <a:off x="3745307" y="2049381"/>
                <a:ext cx="2083040" cy="208304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ant" altLang="en-US"/>
              </a:p>
            </p:txBody>
          </p:sp>
          <p:pic>
            <p:nvPicPr>
              <p:cNvPr id="10" name="圖片 9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2F2F2"/>
                  </a:clrFrom>
                  <a:clrTo>
                    <a:srgbClr val="F2F2F2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861473" y="2280216"/>
                <a:ext cx="1850707" cy="1621369"/>
              </a:xfrm>
              <a:prstGeom prst="rect">
                <a:avLst/>
              </a:prstGeom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</p:pic>
        </p:grpSp>
        <p:sp>
          <p:nvSpPr>
            <p:cNvPr id="16" name="文字方塊 15"/>
            <p:cNvSpPr txBox="1"/>
            <p:nvPr/>
          </p:nvSpPr>
          <p:spPr>
            <a:xfrm>
              <a:off x="3770189" y="4294208"/>
              <a:ext cx="24690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Hant" altLang="en-US" sz="4000" b="1" u="sng" smtClean="0">
                  <a:solidFill>
                    <a:srgbClr val="00206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精製</a:t>
              </a:r>
              <a:r>
                <a:rPr lang="zh-Hant" altLang="en-US" sz="250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程度</a:t>
              </a:r>
              <a:endParaRPr lang="zh-Hant" altLang="en-US" sz="25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4990478" y="3074101"/>
            <a:ext cx="1394027" cy="1700507"/>
            <a:chOff x="6349004" y="2103183"/>
            <a:chExt cx="2584679" cy="2899082"/>
          </a:xfrm>
        </p:grpSpPr>
        <p:grpSp>
          <p:nvGrpSpPr>
            <p:cNvPr id="20" name="群組 19"/>
            <p:cNvGrpSpPr/>
            <p:nvPr/>
          </p:nvGrpSpPr>
          <p:grpSpPr>
            <a:xfrm>
              <a:off x="6349004" y="2103183"/>
              <a:ext cx="2083040" cy="2083040"/>
              <a:chOff x="6134254" y="2103183"/>
              <a:chExt cx="2083040" cy="2083040"/>
            </a:xfrm>
          </p:grpSpPr>
          <p:sp>
            <p:nvSpPr>
              <p:cNvPr id="15" name="橢圓 14"/>
              <p:cNvSpPr/>
              <p:nvPr/>
            </p:nvSpPr>
            <p:spPr>
              <a:xfrm>
                <a:off x="6134254" y="2103183"/>
                <a:ext cx="2083040" cy="208304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ant" altLang="en-US"/>
              </a:p>
            </p:txBody>
          </p:sp>
          <p:pic>
            <p:nvPicPr>
              <p:cNvPr id="13" name="圖片 12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2F2F2"/>
                  </a:clrFrom>
                  <a:clrTo>
                    <a:srgbClr val="F2F2F2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558337" y="2344180"/>
                <a:ext cx="1461028" cy="1478217"/>
              </a:xfrm>
              <a:prstGeom prst="rect">
                <a:avLst/>
              </a:prstGeom>
            </p:spPr>
          </p:pic>
        </p:grpSp>
        <p:sp>
          <p:nvSpPr>
            <p:cNvPr id="21" name="文字方塊 20"/>
            <p:cNvSpPr txBox="1"/>
            <p:nvPr/>
          </p:nvSpPr>
          <p:spPr>
            <a:xfrm>
              <a:off x="6464631" y="4294379"/>
              <a:ext cx="24690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Hant" altLang="en-US" sz="4000" b="1" u="sng">
                  <a:solidFill>
                    <a:schemeClr val="accent2">
                      <a:lumMod val="7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糊</a:t>
              </a:r>
              <a:r>
                <a:rPr lang="zh-Hant" altLang="en-US" sz="4000" b="1" u="sng" smtClean="0">
                  <a:solidFill>
                    <a:schemeClr val="accent2">
                      <a:lumMod val="7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化</a:t>
              </a:r>
              <a:r>
                <a:rPr lang="zh-Hant" altLang="en-US" sz="250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程度</a:t>
              </a:r>
              <a:endParaRPr lang="zh-Hant" altLang="en-US" sz="25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7029858" y="3074103"/>
            <a:ext cx="1394027" cy="1685855"/>
            <a:chOff x="9068177" y="2103183"/>
            <a:chExt cx="2584679" cy="2874103"/>
          </a:xfrm>
        </p:grpSpPr>
        <p:grpSp>
          <p:nvGrpSpPr>
            <p:cNvPr id="19" name="群組 18"/>
            <p:cNvGrpSpPr/>
            <p:nvPr/>
          </p:nvGrpSpPr>
          <p:grpSpPr>
            <a:xfrm>
              <a:off x="9068177" y="2103183"/>
              <a:ext cx="2083040" cy="2083040"/>
              <a:chOff x="8921527" y="2103183"/>
              <a:chExt cx="2083040" cy="2083040"/>
            </a:xfrm>
          </p:grpSpPr>
          <p:sp>
            <p:nvSpPr>
              <p:cNvPr id="18" name="橢圓 17"/>
              <p:cNvSpPr/>
              <p:nvPr/>
            </p:nvSpPr>
            <p:spPr>
              <a:xfrm>
                <a:off x="8921527" y="2103183"/>
                <a:ext cx="2083040" cy="208304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ant" altLang="en-US"/>
              </a:p>
            </p:txBody>
          </p:sp>
          <p:pic>
            <p:nvPicPr>
              <p:cNvPr id="17" name="圖片 16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2F2F2"/>
                  </a:clrFrom>
                  <a:clrTo>
                    <a:srgbClr val="F2F2F2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145863" y="2280216"/>
                <a:ext cx="1634367" cy="1478217"/>
              </a:xfrm>
              <a:prstGeom prst="rect">
                <a:avLst/>
              </a:prstGeom>
            </p:spPr>
          </p:pic>
        </p:grpSp>
        <p:sp>
          <p:nvSpPr>
            <p:cNvPr id="22" name="文字方塊 21"/>
            <p:cNvSpPr txBox="1"/>
            <p:nvPr/>
          </p:nvSpPr>
          <p:spPr>
            <a:xfrm>
              <a:off x="9183804" y="4269400"/>
              <a:ext cx="24690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Hant" altLang="en-US" sz="4000" b="1" u="sng" smtClean="0">
                  <a:solidFill>
                    <a:schemeClr val="accent6">
                      <a:lumMod val="7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纖維</a:t>
              </a:r>
              <a:r>
                <a:rPr lang="zh-Hant" altLang="en-US" sz="250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含</a:t>
              </a:r>
              <a:r>
                <a:rPr lang="zh-Hant" altLang="en-US" sz="250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量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355837" y="147222"/>
            <a:ext cx="3071748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1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第三節　醣類的消化、吸收與代謝</a:t>
            </a:r>
            <a:endParaRPr lang="zh-TW" altLang="en-US" sz="1400" dirty="0"/>
          </a:p>
        </p:txBody>
      </p:sp>
      <p:sp>
        <p:nvSpPr>
          <p:cNvPr id="24" name="投影片編號版面配置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31F4A-16E1-4174-9696-78C335716BB7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1619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圖片 2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6680" y="2700412"/>
            <a:ext cx="4991490" cy="3543923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1559" y="2631328"/>
            <a:ext cx="1067363" cy="3432303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9589" y="3115806"/>
            <a:ext cx="1308043" cy="2260298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624" y="3144036"/>
            <a:ext cx="2082404" cy="1911486"/>
          </a:xfrm>
          <a:prstGeom prst="rect">
            <a:avLst/>
          </a:prstGeom>
        </p:spPr>
      </p:pic>
      <p:sp>
        <p:nvSpPr>
          <p:cNvPr id="25" name="橢圓 24"/>
          <p:cNvSpPr/>
          <p:nvPr/>
        </p:nvSpPr>
        <p:spPr>
          <a:xfrm>
            <a:off x="2692689" y="1608717"/>
            <a:ext cx="249151" cy="33220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ant" altLang="en-US"/>
          </a:p>
        </p:txBody>
      </p:sp>
      <p:sp>
        <p:nvSpPr>
          <p:cNvPr id="26" name="橢圓 25"/>
          <p:cNvSpPr/>
          <p:nvPr/>
        </p:nvSpPr>
        <p:spPr>
          <a:xfrm>
            <a:off x="3160749" y="1520505"/>
            <a:ext cx="381469" cy="5086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ant" altLang="en-US"/>
          </a:p>
        </p:txBody>
      </p:sp>
      <p:sp>
        <p:nvSpPr>
          <p:cNvPr id="27" name="橢圓 26"/>
          <p:cNvSpPr/>
          <p:nvPr/>
        </p:nvSpPr>
        <p:spPr>
          <a:xfrm>
            <a:off x="3761128" y="1388021"/>
            <a:ext cx="549473" cy="73263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ant" altLang="en-US"/>
          </a:p>
        </p:txBody>
      </p:sp>
      <p:cxnSp>
        <p:nvCxnSpPr>
          <p:cNvPr id="28" name="直線單箭頭接點 27"/>
          <p:cNvCxnSpPr/>
          <p:nvPr/>
        </p:nvCxnSpPr>
        <p:spPr>
          <a:xfrm>
            <a:off x="2966793" y="1774817"/>
            <a:ext cx="166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>
            <a:off x="4368096" y="1774817"/>
            <a:ext cx="30969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爆炸 2 32"/>
          <p:cNvSpPr/>
          <p:nvPr/>
        </p:nvSpPr>
        <p:spPr>
          <a:xfrm>
            <a:off x="4677793" y="1454535"/>
            <a:ext cx="448310" cy="597747"/>
          </a:xfrm>
          <a:prstGeom prst="irregularSeal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ant" altLang="en-US"/>
          </a:p>
        </p:txBody>
      </p:sp>
      <p:sp>
        <p:nvSpPr>
          <p:cNvPr id="34" name="爆炸 2 33"/>
          <p:cNvSpPr/>
          <p:nvPr/>
        </p:nvSpPr>
        <p:spPr>
          <a:xfrm>
            <a:off x="5460466" y="1830497"/>
            <a:ext cx="332677" cy="443569"/>
          </a:xfrm>
          <a:prstGeom prst="irregularSeal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ant" altLang="en-US"/>
          </a:p>
        </p:txBody>
      </p:sp>
      <p:sp>
        <p:nvSpPr>
          <p:cNvPr id="35" name="爆炸 2 34"/>
          <p:cNvSpPr/>
          <p:nvPr/>
        </p:nvSpPr>
        <p:spPr>
          <a:xfrm rot="3271675">
            <a:off x="5405020" y="1400866"/>
            <a:ext cx="443569" cy="332677"/>
          </a:xfrm>
          <a:prstGeom prst="irregularSeal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ant" altLang="en-US"/>
          </a:p>
        </p:txBody>
      </p:sp>
      <p:sp>
        <p:nvSpPr>
          <p:cNvPr id="40" name="文字方塊 39"/>
          <p:cNvSpPr txBox="1"/>
          <p:nvPr/>
        </p:nvSpPr>
        <p:spPr>
          <a:xfrm>
            <a:off x="2089129" y="3707158"/>
            <a:ext cx="5052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ant" altLang="en-US" sz="2500" b="1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澱</a:t>
            </a:r>
            <a:endParaRPr lang="en-US" altLang="zh-Hant" sz="2500" b="1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Hant" altLang="en-US" sz="2500" b="1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粉</a:t>
            </a:r>
            <a:endParaRPr lang="en-US" altLang="zh-Hant" sz="2500" b="1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Hant" altLang="en-US" sz="2500" b="1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黏</a:t>
            </a:r>
            <a:endParaRPr lang="en-US" altLang="zh-Hant" sz="2500" b="1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Hant" altLang="en-US" sz="2500" b="1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度</a:t>
            </a:r>
            <a:endParaRPr lang="zh-Hant" altLang="en-US" sz="2500" b="1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4250524" y="6206728"/>
            <a:ext cx="14670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ant" altLang="en-US" sz="2500" b="1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加熱時間</a:t>
            </a:r>
            <a:endParaRPr lang="zh-Hant" altLang="en-US" sz="2500" b="1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2" name="圖片 4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2237" y="4094151"/>
            <a:ext cx="684917" cy="914871"/>
          </a:xfrm>
          <a:prstGeom prst="rect">
            <a:avLst/>
          </a:prstGeom>
        </p:spPr>
      </p:pic>
      <p:pic>
        <p:nvPicPr>
          <p:cNvPr id="43" name="圖片 4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38268" y="2798016"/>
            <a:ext cx="629828" cy="620306"/>
          </a:xfrm>
          <a:prstGeom prst="rect">
            <a:avLst/>
          </a:prstGeom>
        </p:spPr>
      </p:pic>
      <p:pic>
        <p:nvPicPr>
          <p:cNvPr id="44" name="圖片 4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47879" y="3285434"/>
            <a:ext cx="706465" cy="843448"/>
          </a:xfrm>
          <a:prstGeom prst="rect">
            <a:avLst/>
          </a:prstGeom>
        </p:spPr>
      </p:pic>
      <p:cxnSp>
        <p:nvCxnSpPr>
          <p:cNvPr id="47" name="直線單箭頭接點 46"/>
          <p:cNvCxnSpPr/>
          <p:nvPr/>
        </p:nvCxnSpPr>
        <p:spPr>
          <a:xfrm>
            <a:off x="3571755" y="1774817"/>
            <a:ext cx="166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/>
          <p:nvPr/>
        </p:nvCxnSpPr>
        <p:spPr>
          <a:xfrm>
            <a:off x="5228299" y="1774817"/>
            <a:ext cx="166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/>
          <p:cNvCxnSpPr/>
          <p:nvPr/>
        </p:nvCxnSpPr>
        <p:spPr>
          <a:xfrm>
            <a:off x="4427632" y="1388021"/>
            <a:ext cx="0" cy="363672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字方塊 53"/>
          <p:cNvSpPr txBox="1"/>
          <p:nvPr/>
        </p:nvSpPr>
        <p:spPr>
          <a:xfrm>
            <a:off x="5987747" y="40941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ant" altLang="en-US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澱粉顆粒崩解</a:t>
            </a:r>
            <a:endParaRPr lang="zh-Hant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2597099" y="349391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ant" altLang="en-US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澱粉顆粒膨潤</a:t>
            </a:r>
            <a:endParaRPr lang="zh-Hant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0" name="標題 29"/>
          <p:cNvSpPr txBox="1">
            <a:spLocks noGrp="1"/>
          </p:cNvSpPr>
          <p:nvPr>
            <p:ph type="title"/>
          </p:nvPr>
        </p:nvSpPr>
        <p:spPr>
          <a:xfrm>
            <a:off x="1270996" y="471858"/>
            <a:ext cx="49345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Hant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什麼是</a:t>
            </a:r>
            <a:r>
              <a:rPr lang="zh-Hant" altLang="en-US" sz="5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糊化</a:t>
            </a:r>
            <a:r>
              <a:rPr lang="zh-Hant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endParaRPr lang="zh-Hant" alt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31F4A-16E1-4174-9696-78C335716BB7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956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727763" y="2051793"/>
            <a:ext cx="2260061" cy="2083040"/>
            <a:chOff x="9068177" y="2103183"/>
            <a:chExt cx="2584679" cy="2874103"/>
          </a:xfrm>
        </p:grpSpPr>
        <p:grpSp>
          <p:nvGrpSpPr>
            <p:cNvPr id="19" name="群組 18"/>
            <p:cNvGrpSpPr/>
            <p:nvPr/>
          </p:nvGrpSpPr>
          <p:grpSpPr>
            <a:xfrm>
              <a:off x="9068177" y="2103183"/>
              <a:ext cx="2083040" cy="2083040"/>
              <a:chOff x="8921527" y="2103183"/>
              <a:chExt cx="2083040" cy="2083040"/>
            </a:xfrm>
          </p:grpSpPr>
          <p:sp>
            <p:nvSpPr>
              <p:cNvPr id="18" name="橢圓 17"/>
              <p:cNvSpPr/>
              <p:nvPr/>
            </p:nvSpPr>
            <p:spPr>
              <a:xfrm>
                <a:off x="8921527" y="2103183"/>
                <a:ext cx="2083040" cy="208304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ant" altLang="en-US"/>
              </a:p>
            </p:txBody>
          </p:sp>
          <p:pic>
            <p:nvPicPr>
              <p:cNvPr id="17" name="圖片 16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2F2F2"/>
                  </a:clrFrom>
                  <a:clrTo>
                    <a:srgbClr val="F2F2F2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145863" y="2280216"/>
                <a:ext cx="1634367" cy="1478217"/>
              </a:xfrm>
              <a:prstGeom prst="rect">
                <a:avLst/>
              </a:prstGeom>
            </p:spPr>
          </p:pic>
        </p:grpSp>
        <p:sp>
          <p:nvSpPr>
            <p:cNvPr id="22" name="文字方塊 21"/>
            <p:cNvSpPr txBox="1"/>
            <p:nvPr/>
          </p:nvSpPr>
          <p:spPr>
            <a:xfrm>
              <a:off x="9183804" y="4269400"/>
              <a:ext cx="24690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Hant" altLang="en-US" sz="4000" b="1" u="sng" smtClean="0">
                  <a:solidFill>
                    <a:schemeClr val="accent6">
                      <a:lumMod val="7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纖維</a:t>
              </a:r>
              <a:r>
                <a:rPr lang="zh-Hant" altLang="en-US" sz="250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含</a:t>
              </a:r>
              <a:r>
                <a:rPr lang="zh-Hant" altLang="en-US" sz="250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量</a:t>
              </a:r>
            </a:p>
          </p:txBody>
        </p:sp>
      </p:grpSp>
      <p:sp>
        <p:nvSpPr>
          <p:cNvPr id="4" name="文字方塊 3"/>
          <p:cNvSpPr txBox="1"/>
          <p:nvPr/>
        </p:nvSpPr>
        <p:spPr>
          <a:xfrm>
            <a:off x="1751374" y="165720"/>
            <a:ext cx="575670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Hant" altLang="en-US" sz="360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影</a:t>
            </a:r>
            <a:r>
              <a:rPr lang="zh-Hant" altLang="en-US" sz="3600">
                <a:latin typeface="Microsoft YaHei" panose="020B0503020204020204" pitchFamily="34" charset="-122"/>
                <a:ea typeface="Microsoft YaHei" panose="020B0503020204020204" pitchFamily="34" charset="-122"/>
              </a:rPr>
              <a:t>響</a:t>
            </a:r>
            <a:r>
              <a:rPr lang="zh-Hant" altLang="en-US" sz="360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升糖指數的 </a:t>
            </a:r>
            <a:r>
              <a:rPr lang="en-US" altLang="zh-Hant" sz="7000" b="1" i="1" u="sng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en-US" altLang="zh-Hant" sz="7000" i="1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Hant" altLang="en-US" sz="360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大因素</a:t>
            </a:r>
            <a:endParaRPr lang="en-US" altLang="zh-Hant" sz="360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724128" y="6476711"/>
            <a:ext cx="27606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ant" altLang="en-US" sz="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圖摘自 </a:t>
            </a:r>
            <a:r>
              <a:rPr lang="en-US" altLang="zh-Hant" sz="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https://yymiki.mymy.tw/item-show.html?&amp;id=801301</a:t>
            </a:r>
            <a:endParaRPr lang="zh-Hant" altLang="en-US" sz="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1" name="內容版面配置區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628387"/>
            <a:ext cx="5052407" cy="2381849"/>
          </a:xfrm>
        </p:spPr>
      </p:pic>
      <p:grpSp>
        <p:nvGrpSpPr>
          <p:cNvPr id="6" name="群組 5"/>
          <p:cNvGrpSpPr/>
          <p:nvPr/>
        </p:nvGrpSpPr>
        <p:grpSpPr>
          <a:xfrm>
            <a:off x="3563888" y="3933343"/>
            <a:ext cx="4752528" cy="1546884"/>
            <a:chOff x="3851920" y="3898340"/>
            <a:chExt cx="4271406" cy="1330859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3" y="3898340"/>
              <a:ext cx="1895143" cy="1330859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72" y="4134833"/>
              <a:ext cx="1224136" cy="918102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4121809"/>
              <a:ext cx="1242060" cy="883920"/>
            </a:xfrm>
            <a:prstGeom prst="rect">
              <a:avLst/>
            </a:prstGeom>
          </p:spPr>
        </p:pic>
      </p:grp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31F4A-16E1-4174-9696-78C335716BB7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5794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第四節　醣類的食物來源與需要量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3318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F7B296-B2A4-4BD3-AFB1-36397E2ECF69}" type="slidenum">
              <a:rPr altLang="zh-TW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altLang="zh-TW">
              <a:solidFill>
                <a:srgbClr val="898989"/>
              </a:solidFill>
            </a:endParaRPr>
          </a:p>
        </p:txBody>
      </p:sp>
      <p:pic>
        <p:nvPicPr>
          <p:cNvPr id="13316" name="Picture 2" descr="C:\Users\BPC\Downloads\教育部logo991006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1913"/>
            <a:ext cx="14763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508750"/>
            <a:ext cx="12636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>
          <a:xfrm>
            <a:off x="467389" y="1516938"/>
            <a:ext cx="8209222" cy="3824124"/>
          </a:xfrm>
        </p:spPr>
        <p:txBody>
          <a:bodyPr/>
          <a:lstStyle/>
          <a:p>
            <a:pPr marL="411163" indent="-811213" algn="just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75000"/>
                </a:schemeClr>
              </a:buClr>
              <a:buSzPct val="85000"/>
              <a:buNone/>
            </a:pPr>
            <a:r>
              <a:rPr lang="zh-TW" altLang="zh-TW" sz="4500" b="1" dirty="0" smtClean="0">
                <a:solidFill>
                  <a:srgbClr val="CC33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食物</a:t>
            </a:r>
            <a:r>
              <a:rPr lang="zh-TW" altLang="zh-TW" sz="4500" b="1" dirty="0">
                <a:solidFill>
                  <a:srgbClr val="CC33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來源</a:t>
            </a:r>
          </a:p>
          <a:p>
            <a:pPr marL="360363" lvl="1" indent="-360363" algn="just" eaLnBrk="1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Font typeface="Wingdings" pitchFamily="2" charset="2"/>
              <a:buChar char="Ø"/>
            </a:pPr>
            <a:r>
              <a:rPr lang="zh-TW" altLang="zh-TW" b="1" dirty="0">
                <a:latin typeface="Times New Roman" pitchFamily="18" charset="0"/>
                <a:cs typeface="Times New Roman" pitchFamily="18" charset="0"/>
              </a:rPr>
              <a:t>食物來源包括：全穀根莖類、水果及蔬菜。</a:t>
            </a:r>
          </a:p>
          <a:p>
            <a:pPr marL="360363" lvl="1" indent="-360363" algn="just" eaLnBrk="1">
              <a:lnSpc>
                <a:spcPts val="5500"/>
              </a:lnSpc>
              <a:spcBef>
                <a:spcPts val="0"/>
              </a:spcBef>
              <a:spcAft>
                <a:spcPts val="800"/>
              </a:spcAft>
              <a:buClr>
                <a:srgbClr val="CC00FF"/>
              </a:buClr>
              <a:buSzPct val="85000"/>
              <a:buFont typeface="Wingdings" pitchFamily="2" charset="2"/>
              <a:buChar char="Ø"/>
            </a:pPr>
            <a:r>
              <a:rPr lang="zh-TW" altLang="zh-TW" b="1" dirty="0">
                <a:latin typeface="Times New Roman" pitchFamily="18" charset="0"/>
                <a:cs typeface="Times New Roman" pitchFamily="18" charset="0"/>
              </a:rPr>
              <a:t>盡量以多醣類（全穀根莖類）為主，少吃精緻的含糖食品。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077072"/>
            <a:ext cx="2052228" cy="181218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23528" y="188640"/>
            <a:ext cx="376256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第四節　醣類的食物來源與需要量 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681BC9B-26D5-439C-BEDB-7ED2EB289C79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91217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40" y="1958503"/>
            <a:ext cx="1323975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29" y="1958503"/>
            <a:ext cx="1382713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2008012910265883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48" y="3379316"/>
            <a:ext cx="14414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059" y="3606328"/>
            <a:ext cx="1443037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504" y="1955087"/>
            <a:ext cx="1443037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55528"/>
            <a:ext cx="14351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472" y="3606328"/>
            <a:ext cx="172402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9" descr="untitled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600" y="1931516"/>
            <a:ext cx="13414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323528" y="188640"/>
            <a:ext cx="376256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第四節　醣類的食物來源與需要量 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097BF-8B44-48D4-B035-03D912619161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206439" y="836712"/>
            <a:ext cx="3022600" cy="708025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4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全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穀</a:t>
            </a:r>
            <a:r>
              <a:rPr lang="zh-TW" altLang="en-US" sz="4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根莖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類</a:t>
            </a:r>
            <a:endParaRPr lang="zh-TW" altLang="en-US" sz="40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2677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1206439" y="836712"/>
            <a:ext cx="3022600" cy="708025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4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全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穀</a:t>
            </a:r>
            <a:r>
              <a:rPr lang="zh-TW" altLang="en-US" sz="40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根莖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類</a:t>
            </a:r>
            <a:endParaRPr lang="zh-TW" altLang="en-US" sz="40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316" name="Picture 18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710" y="1715618"/>
            <a:ext cx="1058262" cy="158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23" descr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896" y="1700895"/>
            <a:ext cx="1036117" cy="155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967663" y="6432550"/>
            <a:ext cx="719137" cy="266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5"/>
              </a:buBlip>
              <a:defRPr kumimoji="1" sz="32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A891CF4-E6C2-4F1A-B171-06A0D38FB458}" type="slidenum">
              <a:rPr lang="zh-TW" altLang="en-US" sz="1400" smtClean="0">
                <a:latin typeface="Times New Roman" pitchFamily="18" charset="0"/>
                <a:ea typeface="新細明體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zh-TW" altLang="en-US" sz="1400" smtClean="0">
              <a:latin typeface="Times New Roman" pitchFamily="18" charset="0"/>
              <a:ea typeface="新細明體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5436096" y="1981171"/>
            <a:ext cx="3206889" cy="2806278"/>
            <a:chOff x="5436096" y="1981171"/>
            <a:chExt cx="3206889" cy="2806278"/>
          </a:xfrm>
        </p:grpSpPr>
        <p:pic>
          <p:nvPicPr>
            <p:cNvPr id="11" name="Picture 7" descr="C:\Documents and Settings\YMCA_CP03\桌面\地瓜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96" t="32864" r="6804" b="19458"/>
            <a:stretch>
              <a:fillRect/>
            </a:stretch>
          </p:blipFill>
          <p:spPr bwMode="auto">
            <a:xfrm>
              <a:off x="6416660" y="3446530"/>
              <a:ext cx="1542789" cy="1340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2041232"/>
              <a:ext cx="1496768" cy="1332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8055" y="1981171"/>
              <a:ext cx="1454930" cy="1349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群組 4"/>
          <p:cNvGrpSpPr/>
          <p:nvPr/>
        </p:nvGrpSpPr>
        <p:grpSpPr>
          <a:xfrm>
            <a:off x="2286667" y="4862774"/>
            <a:ext cx="4971391" cy="1429530"/>
            <a:chOff x="2286667" y="4862774"/>
            <a:chExt cx="4971391" cy="1429530"/>
          </a:xfrm>
        </p:grpSpPr>
        <p:pic>
          <p:nvPicPr>
            <p:cNvPr id="16" name="Picture 1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667" y="4862775"/>
              <a:ext cx="1524886" cy="1367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1308" y="4862774"/>
              <a:ext cx="1513562" cy="1367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6579" y="4918773"/>
              <a:ext cx="1481479" cy="1373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群組 2"/>
          <p:cNvGrpSpPr/>
          <p:nvPr/>
        </p:nvGrpSpPr>
        <p:grpSpPr>
          <a:xfrm>
            <a:off x="1189986" y="1758093"/>
            <a:ext cx="3916503" cy="2635473"/>
            <a:chOff x="1189986" y="1758093"/>
            <a:chExt cx="3916503" cy="2635473"/>
          </a:xfrm>
        </p:grpSpPr>
        <p:pic>
          <p:nvPicPr>
            <p:cNvPr id="14" name="Picture 4" descr="C:\Documents and Settings\YMCA_CP03\桌面\麵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98" t="31303" r="7230" b="19154"/>
            <a:stretch>
              <a:fillRect/>
            </a:stretch>
          </p:blipFill>
          <p:spPr bwMode="auto">
            <a:xfrm>
              <a:off x="3865017" y="2181281"/>
              <a:ext cx="1241472" cy="1136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群組 1"/>
            <p:cNvGrpSpPr/>
            <p:nvPr/>
          </p:nvGrpSpPr>
          <p:grpSpPr>
            <a:xfrm>
              <a:off x="1189986" y="1758093"/>
              <a:ext cx="3295767" cy="2635473"/>
              <a:chOff x="1189986" y="1758093"/>
              <a:chExt cx="3295767" cy="2635473"/>
            </a:xfrm>
          </p:grpSpPr>
          <p:pic>
            <p:nvPicPr>
              <p:cNvPr id="13315" name="圖片 19" descr="200751192252234.jpg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7896" y="3446530"/>
                <a:ext cx="1800259" cy="8968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17" name="Picture 19" descr="ANd9GcQUafg45jpSKK-jgkH9bP8k-1xdCfmRJbg_RvbSi7F2EmrkqrSffuql0z28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6568" y="3494740"/>
                <a:ext cx="1289185" cy="898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18" descr="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6800" y="1772816"/>
                <a:ext cx="1058262" cy="1585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23" descr="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9986" y="1758093"/>
                <a:ext cx="1036117" cy="1559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1" name="矩形 20"/>
          <p:cNvSpPr/>
          <p:nvPr/>
        </p:nvSpPr>
        <p:spPr>
          <a:xfrm>
            <a:off x="323528" y="188640"/>
            <a:ext cx="376256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第四節　醣類的食物來源與需要量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0042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052736"/>
            <a:ext cx="8363272" cy="4525963"/>
          </a:xfrm>
        </p:spPr>
        <p:txBody>
          <a:bodyPr/>
          <a:lstStyle/>
          <a:p>
            <a:pPr marL="457200" lvl="1" indent="-45720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zh-TW" altLang="zh-TW" sz="2400" b="1" dirty="0">
                <a:latin typeface="Times New Roman" pitchFamily="18" charset="0"/>
                <a:cs typeface="Times New Roman" pitchFamily="18" charset="0"/>
              </a:rPr>
              <a:t>衛生福利部之每日飲食指南手冊，建議每日醣類攝取量應占一日攝取總熱量的</a:t>
            </a: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zh-TW" altLang="zh-TW" sz="2400" b="1" dirty="0">
                <a:latin typeface="Times New Roman" pitchFamily="18" charset="0"/>
                <a:cs typeface="Times New Roman" pitchFamily="18" charset="0"/>
              </a:rPr>
              <a:t>～</a:t>
            </a:r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zh-TW" altLang="zh-TW" sz="2400" b="1" dirty="0" smtClean="0">
                <a:latin typeface="Times New Roman" pitchFamily="18" charset="0"/>
                <a:cs typeface="Times New Roman" pitchFamily="18" charset="0"/>
              </a:rPr>
              <a:t>％</a:t>
            </a:r>
            <a:endParaRPr lang="en-US" altLang="zh-TW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-457200">
              <a:spcBef>
                <a:spcPts val="800"/>
              </a:spcBef>
              <a:buFont typeface="Wingdings" panose="05000000000000000000" pitchFamily="2" charset="2"/>
              <a:buChar char="Ø"/>
            </a:pPr>
            <a:endParaRPr lang="en-US" altLang="zh-TW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-457200">
              <a:spcBef>
                <a:spcPts val="800"/>
              </a:spcBef>
              <a:buFont typeface="Wingdings" panose="05000000000000000000" pitchFamily="2" charset="2"/>
              <a:buChar char="Ø"/>
            </a:pPr>
            <a:endParaRPr lang="en-US" altLang="zh-TW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spcBef>
                <a:spcPts val="800"/>
              </a:spcBef>
              <a:buNone/>
            </a:pPr>
            <a:endParaRPr lang="en-US" altLang="zh-TW" sz="3200" b="1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-457200">
              <a:spcBef>
                <a:spcPts val="800"/>
              </a:spcBef>
              <a:buFont typeface="Wingdings" panose="05000000000000000000" pitchFamily="2" charset="2"/>
              <a:buChar char="Ø"/>
            </a:pPr>
            <a:endParaRPr lang="en-US" altLang="zh-TW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31F4A-16E1-4174-9696-78C335716BB7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>
          <a:xfrm>
            <a:off x="323528" y="188640"/>
            <a:ext cx="376256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第四節　醣類的食物來源與需要量 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56" y="2507736"/>
            <a:ext cx="6948264" cy="368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63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altLang="zh-TW" b="1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　醣類</a:t>
            </a:r>
          </a:p>
        </p:txBody>
      </p:sp>
      <p:sp>
        <p:nvSpPr>
          <p:cNvPr id="4099" name="Rectangle 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eaLnBrk="1"/>
            <a:r>
              <a:rPr altLang="zh-TW" dirty="0" smtClean="0">
                <a:solidFill>
                  <a:schemeClr val="bg1">
                    <a:lumMod val="6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第一節　醣類的組成、分類與性質</a:t>
            </a:r>
          </a:p>
          <a:p>
            <a:pPr eaLnBrk="1"/>
            <a:r>
              <a:rPr altLang="zh-TW" dirty="0" smtClean="0">
                <a:solidFill>
                  <a:schemeClr val="bg1">
                    <a:lumMod val="65000"/>
                  </a:schemeClr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第二節　醣類的功能</a:t>
            </a:r>
          </a:p>
          <a:p>
            <a:pPr eaLnBrk="1"/>
            <a:r>
              <a:rPr altLang="zh-TW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第三節　醣類的消化、吸收與代謝</a:t>
            </a:r>
          </a:p>
          <a:p>
            <a:pPr eaLnBrk="1"/>
            <a:r>
              <a:rPr altLang="zh-TW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第四節　醣類的食物來源與需要量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</a:p>
        </p:txBody>
      </p:sp>
      <p:sp>
        <p:nvSpPr>
          <p:cNvPr id="4100" name="投影片編號版面配置區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/>
            <a:fld id="{D4757AF5-FBB8-4A92-9C84-11111204A638}" type="slidenum">
              <a:rPr kumimoji="0" lang="en-US" altLang="zh-TW" sz="1200">
                <a:solidFill>
                  <a:srgbClr val="898989"/>
                </a:solidFill>
              </a:rPr>
              <a:pPr algn="r"/>
              <a:t>3</a:t>
            </a:fld>
            <a:endParaRPr kumimoji="0" lang="en-US" altLang="zh-TW" sz="1200">
              <a:solidFill>
                <a:srgbClr val="898989"/>
              </a:solidFill>
            </a:endParaRPr>
          </a:p>
        </p:txBody>
      </p:sp>
      <p:sp>
        <p:nvSpPr>
          <p:cNvPr id="4101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85ACEC-566E-4864-84A5-507D11F3D86B}" type="slidenum">
              <a:rPr altLang="zh-TW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altLang="zh-TW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093915"/>
          </a:xfrm>
        </p:spPr>
        <p:txBody>
          <a:bodyPr/>
          <a:lstStyle/>
          <a:p>
            <a:pPr marL="457200" lvl="1" indent="-45720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zh-TW" altLang="zh-TW" sz="3200" b="1" dirty="0">
                <a:latin typeface="Times New Roman" pitchFamily="18" charset="0"/>
                <a:cs typeface="Times New Roman" pitchFamily="18" charset="0"/>
              </a:rPr>
              <a:t>運動員攝取量可依不同訓練負荷之總熱量需求、專項訓練需求及訓練後之運動表現回饋作調整</a:t>
            </a:r>
            <a:r>
              <a:rPr lang="zh-TW" altLang="en-US" sz="3200" b="1" dirty="0">
                <a:latin typeface="Times New Roman" pitchFamily="18" charset="0"/>
                <a:cs typeface="Times New Roman" pitchFamily="18" charset="0"/>
              </a:rPr>
              <a:t>。</a:t>
            </a:r>
            <a:endParaRPr lang="zh-TW" altLang="zh-TW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804248" y="6232227"/>
            <a:ext cx="2133600" cy="365125"/>
          </a:xfrm>
        </p:spPr>
        <p:txBody>
          <a:bodyPr/>
          <a:lstStyle/>
          <a:p>
            <a:pPr>
              <a:defRPr/>
            </a:pPr>
            <a:fld id="{6F731F4A-16E1-4174-9696-78C335716BB7}" type="slidenum">
              <a:rPr lang="en-US" altLang="zh-TW" smtClean="0"/>
              <a:pPr>
                <a:defRPr/>
              </a:pPr>
              <a:t>30</a:t>
            </a:fld>
            <a:endParaRPr lang="en-US" altLang="zh-TW" dirty="0"/>
          </a:p>
        </p:txBody>
      </p:sp>
      <p:grpSp>
        <p:nvGrpSpPr>
          <p:cNvPr id="28" name="群組 27"/>
          <p:cNvGrpSpPr/>
          <p:nvPr/>
        </p:nvGrpSpPr>
        <p:grpSpPr>
          <a:xfrm>
            <a:off x="4860032" y="4581128"/>
            <a:ext cx="3600400" cy="1954186"/>
            <a:chOff x="4860032" y="4581128"/>
            <a:chExt cx="3600400" cy="1954186"/>
          </a:xfrm>
        </p:grpSpPr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60032" y="4581128"/>
              <a:ext cx="3240360" cy="1954186"/>
            </a:xfrm>
            <a:prstGeom prst="rect">
              <a:avLst/>
            </a:prstGeom>
          </p:spPr>
        </p:pic>
        <p:sp>
          <p:nvSpPr>
            <p:cNvPr id="27" name="文字方塊 26"/>
            <p:cNvSpPr txBox="1"/>
            <p:nvPr/>
          </p:nvSpPr>
          <p:spPr>
            <a:xfrm>
              <a:off x="7236296" y="6165982"/>
              <a:ext cx="122413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95144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hangingPunct="0"/>
            <a:r>
              <a:rPr lang="zh-TW" altLang="zh-TW" sz="800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表</a:t>
            </a:r>
            <a:r>
              <a:rPr lang="en-US" altLang="zh-TW" sz="800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6-2</a:t>
            </a:r>
            <a:r>
              <a:rPr lang="zh-TW" altLang="zh-TW" sz="800" kern="1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　各種熱量飲食建議份數</a:t>
            </a:r>
            <a:endParaRPr lang="zh-TW" altLang="zh-TW" dirty="0">
              <a:effectLst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23" y="548680"/>
            <a:ext cx="6735554" cy="5760640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681BC9B-26D5-439C-BEDB-7ED2EB289C79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15676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7DF61-D896-4049-8320-8C175718E189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1401901" y="2573048"/>
            <a:ext cx="6340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/>
            <a:r>
              <a:rPr lang="zh-TW" altLang="en-US" sz="3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第三節　醣類的消化、吸收與代謝</a:t>
            </a:r>
          </a:p>
        </p:txBody>
      </p:sp>
    </p:spTree>
    <p:extLst>
      <p:ext uri="{BB962C8B-B14F-4D97-AF65-F5344CB8AC3E}">
        <p14:creationId xmlns:p14="http://schemas.microsoft.com/office/powerpoint/2010/main" val="915142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圖2-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952184" cy="553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投影片編號版面配置區 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/>
            <a:fld id="{318CCE74-F0FB-44FE-B364-FA6FF3DA05CA}" type="slidenum">
              <a:rPr kumimoji="0" lang="en-US" altLang="zh-TW" sz="1200">
                <a:solidFill>
                  <a:srgbClr val="898989"/>
                </a:solidFill>
              </a:rPr>
              <a:pPr algn="r"/>
              <a:t>5</a:t>
            </a:fld>
            <a:endParaRPr kumimoji="0" lang="en-US" altLang="zh-TW" sz="1200">
              <a:solidFill>
                <a:srgbClr val="898989"/>
              </a:solidFill>
            </a:endParaRPr>
          </a:p>
        </p:txBody>
      </p:sp>
      <p:sp>
        <p:nvSpPr>
          <p:cNvPr id="1229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4B5E4A-925D-40CD-AFBB-351BF4FAA6F6}" type="slidenum">
              <a:rPr altLang="zh-TW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altLang="zh-TW">
              <a:solidFill>
                <a:srgbClr val="898989"/>
              </a:solidFill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3347864" y="6356350"/>
            <a:ext cx="5143872" cy="3651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資料來源：實用營養學（七版）</a:t>
            </a:r>
            <a:r>
              <a:rPr lang="zh-TW" altLang="en-US" sz="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修訂版，華</a:t>
            </a:r>
            <a:r>
              <a:rPr lang="zh-TW" altLang="en-US" sz="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格</a:t>
            </a:r>
            <a:r>
              <a:rPr lang="zh-TW" altLang="en-US" sz="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那出版社。</a:t>
            </a:r>
            <a:endParaRPr lang="zh-TW" altLang="en-US" sz="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0612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 flipH="1">
            <a:off x="2195735" y="569684"/>
            <a:ext cx="5738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ant" altLang="en-US" sz="4000" b="1" dirty="0" smtClean="0">
                <a:latin typeface="Microsoft YaHei" pitchFamily="34" charset="-122"/>
                <a:ea typeface="Microsoft YaHei" pitchFamily="34" charset="-122"/>
              </a:rPr>
              <a:t>醣類的消化吸收</a:t>
            </a:r>
            <a:endParaRPr lang="zh-Hant" altLang="en-US" sz="4000" b="1" dirty="0"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23" name="群組 22"/>
          <p:cNvGrpSpPr/>
          <p:nvPr/>
        </p:nvGrpSpPr>
        <p:grpSpPr>
          <a:xfrm>
            <a:off x="1021846" y="2301494"/>
            <a:ext cx="1714397" cy="2188379"/>
            <a:chOff x="4572820" y="-163868"/>
            <a:chExt cx="2441998" cy="2907883"/>
          </a:xfrm>
        </p:grpSpPr>
        <p:sp>
          <p:nvSpPr>
            <p:cNvPr id="17" name="橢圓 16"/>
            <p:cNvSpPr/>
            <p:nvPr/>
          </p:nvSpPr>
          <p:spPr>
            <a:xfrm>
              <a:off x="4572820" y="302017"/>
              <a:ext cx="2441998" cy="244199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ant" altLang="en-US" sz="200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5323672" y="-163868"/>
              <a:ext cx="1188976" cy="531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ant" altLang="en-US" sz="20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口腔</a:t>
              </a:r>
              <a:endParaRPr lang="zh-Hant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2966062" y="2301494"/>
            <a:ext cx="1805921" cy="2237425"/>
            <a:chOff x="7387182" y="-215988"/>
            <a:chExt cx="2572364" cy="2973055"/>
          </a:xfrm>
        </p:grpSpPr>
        <p:grpSp>
          <p:nvGrpSpPr>
            <p:cNvPr id="11" name="群組 10"/>
            <p:cNvGrpSpPr/>
            <p:nvPr/>
          </p:nvGrpSpPr>
          <p:grpSpPr>
            <a:xfrm>
              <a:off x="7387182" y="-215988"/>
              <a:ext cx="2572364" cy="2973055"/>
              <a:chOff x="7378896" y="-215988"/>
              <a:chExt cx="2455051" cy="2973055"/>
            </a:xfrm>
          </p:grpSpPr>
          <p:sp>
            <p:nvSpPr>
              <p:cNvPr id="9" name="橢圓 8"/>
              <p:cNvSpPr/>
              <p:nvPr/>
            </p:nvSpPr>
            <p:spPr>
              <a:xfrm>
                <a:off x="7378896" y="302016"/>
                <a:ext cx="2455051" cy="2455051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ant" altLang="en-US" sz="2000"/>
              </a:p>
            </p:txBody>
          </p:sp>
          <p:sp>
            <p:nvSpPr>
              <p:cNvPr id="6" name="文字方塊 5"/>
              <p:cNvSpPr txBox="1"/>
              <p:nvPr/>
            </p:nvSpPr>
            <p:spPr>
              <a:xfrm>
                <a:off x="8162606" y="-215988"/>
                <a:ext cx="9402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Hant" altLang="en-US" sz="2000" dirty="0" smtClean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胃</a:t>
                </a:r>
                <a:endParaRPr lang="zh-Hant" altLang="en-US" sz="20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4518" y="572532"/>
              <a:ext cx="1557689" cy="2102879"/>
            </a:xfrm>
            <a:prstGeom prst="rect">
              <a:avLst/>
            </a:prstGeom>
          </p:spPr>
        </p:pic>
      </p:grpSp>
      <p:grpSp>
        <p:nvGrpSpPr>
          <p:cNvPr id="28" name="群組 27"/>
          <p:cNvGrpSpPr/>
          <p:nvPr/>
        </p:nvGrpSpPr>
        <p:grpSpPr>
          <a:xfrm>
            <a:off x="4844589" y="2375578"/>
            <a:ext cx="1805921" cy="2158925"/>
            <a:chOff x="6131303" y="1533517"/>
            <a:chExt cx="2572364" cy="2868745"/>
          </a:xfrm>
        </p:grpSpPr>
        <p:sp>
          <p:nvSpPr>
            <p:cNvPr id="26" name="橢圓 25"/>
            <p:cNvSpPr/>
            <p:nvPr/>
          </p:nvSpPr>
          <p:spPr>
            <a:xfrm>
              <a:off x="6131303" y="1947211"/>
              <a:ext cx="2572364" cy="245505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ant" altLang="en-US" sz="2000"/>
            </a:p>
          </p:txBody>
        </p:sp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EEF3FA"/>
                </a:clrFrom>
                <a:clrTo>
                  <a:srgbClr val="EEF3FA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51537" y="2262217"/>
              <a:ext cx="1731893" cy="1810780"/>
            </a:xfrm>
            <a:prstGeom prst="rect">
              <a:avLst/>
            </a:prstGeom>
          </p:spPr>
        </p:pic>
        <p:sp>
          <p:nvSpPr>
            <p:cNvPr id="27" name="文字方塊 26"/>
            <p:cNvSpPr txBox="1"/>
            <p:nvPr/>
          </p:nvSpPr>
          <p:spPr>
            <a:xfrm>
              <a:off x="6718176" y="1533517"/>
              <a:ext cx="9852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ant" altLang="en-US" sz="20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腸</a:t>
              </a: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6962059" y="2243720"/>
            <a:ext cx="1714397" cy="2227601"/>
            <a:chOff x="9300063" y="2348880"/>
            <a:chExt cx="2441998" cy="2960001"/>
          </a:xfrm>
        </p:grpSpPr>
        <p:sp>
          <p:nvSpPr>
            <p:cNvPr id="29" name="橢圓 28"/>
            <p:cNvSpPr/>
            <p:nvPr/>
          </p:nvSpPr>
          <p:spPr>
            <a:xfrm>
              <a:off x="9300063" y="2866883"/>
              <a:ext cx="2441998" cy="244199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ant" altLang="en-US" sz="2000"/>
            </a:p>
          </p:txBody>
        </p: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32863" y="3516669"/>
              <a:ext cx="1776395" cy="1142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文字方塊 30"/>
            <p:cNvSpPr txBox="1"/>
            <p:nvPr/>
          </p:nvSpPr>
          <p:spPr>
            <a:xfrm>
              <a:off x="9743882" y="2348880"/>
              <a:ext cx="9852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ant" altLang="en-US" sz="20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肝</a:t>
              </a:r>
              <a:endParaRPr lang="zh-Hant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66" y="2933352"/>
            <a:ext cx="1112156" cy="1275272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31F4A-16E1-4174-9696-78C335716BB7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24" name="矩形 23"/>
          <p:cNvSpPr/>
          <p:nvPr/>
        </p:nvSpPr>
        <p:spPr>
          <a:xfrm>
            <a:off x="348124" y="188640"/>
            <a:ext cx="3071748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1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第三節　醣類的消化、吸收與代謝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45788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4694" y="376822"/>
            <a:ext cx="1195919" cy="143986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5923" y="500058"/>
            <a:ext cx="884635" cy="119339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0613" y="202323"/>
            <a:ext cx="858962" cy="1614362"/>
          </a:xfrm>
          <a:prstGeom prst="rect">
            <a:avLst/>
          </a:prstGeom>
        </p:spPr>
      </p:pic>
      <p:sp>
        <p:nvSpPr>
          <p:cNvPr id="8" name="向下箭號 7"/>
          <p:cNvSpPr/>
          <p:nvPr/>
        </p:nvSpPr>
        <p:spPr>
          <a:xfrm>
            <a:off x="4359104" y="2043268"/>
            <a:ext cx="476772" cy="7747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ant" altLang="en-US"/>
          </a:p>
        </p:txBody>
      </p:sp>
      <p:sp>
        <p:nvSpPr>
          <p:cNvPr id="28" name="向下箭號 27"/>
          <p:cNvSpPr/>
          <p:nvPr/>
        </p:nvSpPr>
        <p:spPr>
          <a:xfrm>
            <a:off x="4380708" y="4410678"/>
            <a:ext cx="476772" cy="7747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ant" altLang="en-US"/>
          </a:p>
        </p:txBody>
      </p:sp>
      <p:pic>
        <p:nvPicPr>
          <p:cNvPr id="30" name="圖片 2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7060" y="5392532"/>
            <a:ext cx="682168" cy="1201915"/>
          </a:xfrm>
          <a:prstGeom prst="rect">
            <a:avLst/>
          </a:prstGeom>
        </p:spPr>
      </p:pic>
      <p:grpSp>
        <p:nvGrpSpPr>
          <p:cNvPr id="29" name="群組 28"/>
          <p:cNvGrpSpPr/>
          <p:nvPr/>
        </p:nvGrpSpPr>
        <p:grpSpPr>
          <a:xfrm>
            <a:off x="2274150" y="2929374"/>
            <a:ext cx="4818130" cy="1244675"/>
            <a:chOff x="2274150" y="2929374"/>
            <a:chExt cx="4818130" cy="1244675"/>
          </a:xfrm>
        </p:grpSpPr>
        <p:grpSp>
          <p:nvGrpSpPr>
            <p:cNvPr id="27" name="群組 26"/>
            <p:cNvGrpSpPr/>
            <p:nvPr/>
          </p:nvGrpSpPr>
          <p:grpSpPr>
            <a:xfrm>
              <a:off x="2274150" y="2929374"/>
              <a:ext cx="4818130" cy="1244675"/>
              <a:chOff x="2937615" y="3211514"/>
              <a:chExt cx="5529420" cy="1244675"/>
            </a:xfrm>
          </p:grpSpPr>
          <p:grpSp>
            <p:nvGrpSpPr>
              <p:cNvPr id="9" name="群組 8"/>
              <p:cNvGrpSpPr/>
              <p:nvPr/>
            </p:nvGrpSpPr>
            <p:grpSpPr>
              <a:xfrm>
                <a:off x="2937615" y="3250291"/>
                <a:ext cx="1205897" cy="1205898"/>
                <a:chOff x="4572821" y="302017"/>
                <a:chExt cx="2441997" cy="2441998"/>
              </a:xfrm>
            </p:grpSpPr>
            <p:sp>
              <p:nvSpPr>
                <p:cNvPr id="12" name="橢圓 11"/>
                <p:cNvSpPr/>
                <p:nvPr/>
              </p:nvSpPr>
              <p:spPr>
                <a:xfrm>
                  <a:off x="4572821" y="302017"/>
                  <a:ext cx="2441997" cy="24419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ant" altLang="en-US" sz="2500"/>
                </a:p>
              </p:txBody>
            </p:sp>
            <p:sp>
              <p:nvSpPr>
                <p:cNvPr id="11" name="文字方塊 10"/>
                <p:cNvSpPr txBox="1"/>
                <p:nvPr/>
              </p:nvSpPr>
              <p:spPr>
                <a:xfrm>
                  <a:off x="4903431" y="407797"/>
                  <a:ext cx="2100827" cy="17451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Hant" altLang="en-US" sz="2500" dirty="0" smtClean="0"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口腔</a:t>
                  </a:r>
                  <a:endParaRPr lang="zh-Hant" altLang="en-US" sz="2500" dirty="0"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</p:grpSp>
          <p:grpSp>
            <p:nvGrpSpPr>
              <p:cNvPr id="14" name="群組 13"/>
              <p:cNvGrpSpPr/>
              <p:nvPr/>
            </p:nvGrpSpPr>
            <p:grpSpPr>
              <a:xfrm>
                <a:off x="4190244" y="3220625"/>
                <a:ext cx="1341380" cy="1212344"/>
                <a:chOff x="7243192" y="302016"/>
                <a:chExt cx="2716355" cy="2455051"/>
              </a:xfrm>
            </p:grpSpPr>
            <p:grpSp>
              <p:nvGrpSpPr>
                <p:cNvPr id="15" name="群組 14"/>
                <p:cNvGrpSpPr/>
                <p:nvPr/>
              </p:nvGrpSpPr>
              <p:grpSpPr>
                <a:xfrm>
                  <a:off x="7243192" y="302016"/>
                  <a:ext cx="2716355" cy="2455051"/>
                  <a:chOff x="7241472" y="302016"/>
                  <a:chExt cx="2592475" cy="2455051"/>
                </a:xfrm>
              </p:grpSpPr>
              <p:sp>
                <p:nvSpPr>
                  <p:cNvPr id="17" name="橢圓 16"/>
                  <p:cNvSpPr/>
                  <p:nvPr/>
                </p:nvSpPr>
                <p:spPr>
                  <a:xfrm>
                    <a:off x="7378896" y="302016"/>
                    <a:ext cx="2455051" cy="2455051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Hant" altLang="en-US" sz="2500"/>
                  </a:p>
                </p:txBody>
              </p:sp>
              <p:sp>
                <p:nvSpPr>
                  <p:cNvPr id="18" name="文字方塊 17"/>
                  <p:cNvSpPr txBox="1"/>
                  <p:nvPr/>
                </p:nvSpPr>
                <p:spPr>
                  <a:xfrm>
                    <a:off x="7241472" y="1098654"/>
                    <a:ext cx="940295" cy="9660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Hant" altLang="en-US" sz="2500" smtClean="0">
                        <a:latin typeface="Microsoft YaHei" panose="020B0503020204020204" pitchFamily="34" charset="-122"/>
                        <a:ea typeface="Microsoft YaHei" panose="020B0503020204020204" pitchFamily="34" charset="-122"/>
                      </a:rPr>
                      <a:t>胃</a:t>
                    </a:r>
                    <a:endParaRPr lang="zh-Hant" altLang="en-US" sz="2500">
                      <a:latin typeface="Microsoft YaHei" panose="020B0503020204020204" pitchFamily="34" charset="-122"/>
                      <a:ea typeface="Microsoft YaHei" panose="020B0503020204020204" pitchFamily="34" charset="-122"/>
                    </a:endParaRPr>
                  </a:p>
                </p:txBody>
              </p:sp>
            </p:grpSp>
            <p:pic>
              <p:nvPicPr>
                <p:cNvPr id="16" name="圖片 15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09840" y="651317"/>
                  <a:ext cx="1557688" cy="2102879"/>
                </a:xfrm>
                <a:prstGeom prst="rect">
                  <a:avLst/>
                </a:prstGeom>
              </p:spPr>
            </p:pic>
          </p:grpSp>
          <p:grpSp>
            <p:nvGrpSpPr>
              <p:cNvPr id="19" name="群組 18"/>
              <p:cNvGrpSpPr/>
              <p:nvPr/>
            </p:nvGrpSpPr>
            <p:grpSpPr>
              <a:xfrm>
                <a:off x="5649460" y="3211514"/>
                <a:ext cx="1303141" cy="1212344"/>
                <a:chOff x="6064749" y="1947211"/>
                <a:chExt cx="2638918" cy="2455051"/>
              </a:xfrm>
            </p:grpSpPr>
            <p:sp>
              <p:nvSpPr>
                <p:cNvPr id="20" name="橢圓 19"/>
                <p:cNvSpPr/>
                <p:nvPr/>
              </p:nvSpPr>
              <p:spPr>
                <a:xfrm>
                  <a:off x="6131303" y="1947211"/>
                  <a:ext cx="2572364" cy="2455051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ant" altLang="en-US" sz="2500"/>
                </a:p>
              </p:txBody>
            </p:sp>
            <p:pic>
              <p:nvPicPr>
                <p:cNvPr id="21" name="圖片 20"/>
                <p:cNvPicPr>
                  <a:picLocks noChangeAspect="1"/>
                </p:cNvPicPr>
                <p:nvPr/>
              </p:nvPicPr>
              <p:blipFill>
                <a:blip r:embed="rId7" cstate="print">
                  <a:clrChange>
                    <a:clrFrom>
                      <a:srgbClr val="EEF3FA"/>
                    </a:clrFrom>
                    <a:clrTo>
                      <a:srgbClr val="EEF3FA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971773" y="2269346"/>
                  <a:ext cx="1731894" cy="1810780"/>
                </a:xfrm>
                <a:prstGeom prst="rect">
                  <a:avLst/>
                </a:prstGeom>
              </p:spPr>
            </p:pic>
            <p:sp>
              <p:nvSpPr>
                <p:cNvPr id="22" name="文字方塊 21"/>
                <p:cNvSpPr txBox="1"/>
                <p:nvPr/>
              </p:nvSpPr>
              <p:spPr>
                <a:xfrm>
                  <a:off x="6064749" y="2743849"/>
                  <a:ext cx="985226" cy="966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Hant" altLang="en-US" sz="2500"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腸</a:t>
                  </a:r>
                </a:p>
              </p:txBody>
            </p:sp>
          </p:grpSp>
          <p:grpSp>
            <p:nvGrpSpPr>
              <p:cNvPr id="23" name="群組 22"/>
              <p:cNvGrpSpPr/>
              <p:nvPr/>
            </p:nvGrpSpPr>
            <p:grpSpPr>
              <a:xfrm>
                <a:off x="7103302" y="3211514"/>
                <a:ext cx="1363733" cy="1205898"/>
                <a:chOff x="9251269" y="2866883"/>
                <a:chExt cx="2761621" cy="2441998"/>
              </a:xfrm>
            </p:grpSpPr>
            <p:sp>
              <p:nvSpPr>
                <p:cNvPr id="24" name="橢圓 23"/>
                <p:cNvSpPr/>
                <p:nvPr/>
              </p:nvSpPr>
              <p:spPr>
                <a:xfrm>
                  <a:off x="9300063" y="2866883"/>
                  <a:ext cx="2441998" cy="24419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ant" altLang="en-US" sz="2500"/>
                </a:p>
              </p:txBody>
            </p:sp>
            <p:pic>
              <p:nvPicPr>
                <p:cNvPr id="25" name="Picture 2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236495" y="3516670"/>
                  <a:ext cx="1776395" cy="11424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6" name="文字方塊 25"/>
                <p:cNvSpPr txBox="1"/>
                <p:nvPr/>
              </p:nvSpPr>
              <p:spPr>
                <a:xfrm>
                  <a:off x="9251269" y="3656995"/>
                  <a:ext cx="985225" cy="966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Hant" altLang="en-US" sz="2500" smtClean="0">
                      <a:latin typeface="Microsoft YaHei" panose="020B0503020204020204" pitchFamily="34" charset="-122"/>
                      <a:ea typeface="Microsoft YaHei" panose="020B0503020204020204" pitchFamily="34" charset="-122"/>
                    </a:rPr>
                    <a:t>肝</a:t>
                  </a:r>
                  <a:endParaRPr lang="zh-Hant" altLang="en-US" sz="2500"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</p:grpSp>
        </p:grpSp>
        <p:pic>
          <p:nvPicPr>
            <p:cNvPr id="31" name="圖片 3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7264" y="3451274"/>
              <a:ext cx="584545" cy="670278"/>
            </a:xfrm>
            <a:prstGeom prst="rect">
              <a:avLst/>
            </a:prstGeom>
          </p:spPr>
        </p:pic>
      </p:grpSp>
      <p:sp>
        <p:nvSpPr>
          <p:cNvPr id="3" name="文字方塊 2"/>
          <p:cNvSpPr txBox="1"/>
          <p:nvPr/>
        </p:nvSpPr>
        <p:spPr>
          <a:xfrm>
            <a:off x="5089616" y="5812992"/>
            <a:ext cx="1956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血糖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肝醣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2" name="投影片編號版面配置區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31F4A-16E1-4174-9696-78C335716BB7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33" name="矩形 32"/>
          <p:cNvSpPr/>
          <p:nvPr/>
        </p:nvSpPr>
        <p:spPr>
          <a:xfrm>
            <a:off x="348124" y="188640"/>
            <a:ext cx="3071748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1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第三節　醣類的消化、吸收與代謝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67391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8" grpId="0" animBg="1"/>
      <p:bldP spid="2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195736" y="2708920"/>
            <a:ext cx="6666733" cy="2492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Hant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具有唾液澱粉酶，分解</a:t>
            </a:r>
            <a:r>
              <a:rPr lang="zh-TW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部分</a:t>
            </a:r>
            <a:r>
              <a:rPr lang="zh-Hant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澱粉</a:t>
            </a:r>
            <a:endParaRPr lang="en-US" altLang="zh-Hant" sz="2800" b="1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Hant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唾液澱粉酶的最適合</a:t>
            </a:r>
            <a:r>
              <a:rPr lang="en-US" altLang="zh-Hant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pH</a:t>
            </a:r>
            <a:r>
              <a:rPr lang="zh-Hant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值為</a:t>
            </a:r>
            <a:r>
              <a:rPr lang="en-US" altLang="zh-Hant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5.9-6.8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zh-Hant" sz="28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Hant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作用</a:t>
            </a:r>
            <a:r>
              <a:rPr lang="zh-Hant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時間</a:t>
            </a:r>
            <a:r>
              <a:rPr lang="zh-Hant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短，</a:t>
            </a:r>
            <a:r>
              <a:rPr lang="zh-Hant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只有</a:t>
            </a:r>
            <a:r>
              <a:rPr lang="en-US" altLang="zh-Hant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3-5%</a:t>
            </a:r>
            <a:r>
              <a:rPr lang="zh-Hant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會被消化，其他還是以澱粉形式進入體內</a:t>
            </a:r>
            <a:endParaRPr lang="zh-Hant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1359024" cy="1558348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2127136" y="1506987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ant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口腔</a:t>
            </a:r>
            <a:endParaRPr lang="zh-Hant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31F4A-16E1-4174-9696-78C335716BB7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18" name="矩形 17"/>
          <p:cNvSpPr/>
          <p:nvPr/>
        </p:nvSpPr>
        <p:spPr>
          <a:xfrm>
            <a:off x="348124" y="188640"/>
            <a:ext cx="3071748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1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第三節　醣類的消化、吸收與代謝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54398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37886" y="534917"/>
            <a:ext cx="1961905" cy="5918419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491" y="1509362"/>
            <a:ext cx="752918" cy="2465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4490" y="1509361"/>
            <a:ext cx="492919" cy="1276350"/>
          </a:xfrm>
          <a:prstGeom prst="rect">
            <a:avLst/>
          </a:prstGeom>
          <a:effectLst>
            <a:glow rad="139700">
              <a:schemeClr val="accent4">
                <a:satMod val="175000"/>
                <a:alpha val="74000"/>
              </a:schemeClr>
            </a:glow>
          </a:effectLst>
        </p:spPr>
      </p:pic>
      <p:grpSp>
        <p:nvGrpSpPr>
          <p:cNvPr id="6" name="群組 5"/>
          <p:cNvGrpSpPr/>
          <p:nvPr/>
        </p:nvGrpSpPr>
        <p:grpSpPr>
          <a:xfrm>
            <a:off x="3032291" y="505987"/>
            <a:ext cx="1929273" cy="1842893"/>
            <a:chOff x="7387182" y="302016"/>
            <a:chExt cx="2572364" cy="2672004"/>
          </a:xfrm>
        </p:grpSpPr>
        <p:grpSp>
          <p:nvGrpSpPr>
            <p:cNvPr id="8" name="群組 7"/>
            <p:cNvGrpSpPr/>
            <p:nvPr/>
          </p:nvGrpSpPr>
          <p:grpSpPr>
            <a:xfrm>
              <a:off x="7387182" y="302016"/>
              <a:ext cx="2572364" cy="2455051"/>
              <a:chOff x="7378896" y="302016"/>
              <a:chExt cx="2455051" cy="2455051"/>
            </a:xfrm>
          </p:grpSpPr>
          <p:sp>
            <p:nvSpPr>
              <p:cNvPr id="11" name="橢圓 10"/>
              <p:cNvSpPr/>
              <p:nvPr/>
            </p:nvSpPr>
            <p:spPr>
              <a:xfrm>
                <a:off x="7378896" y="302016"/>
                <a:ext cx="2455051" cy="2455051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ant" altLang="en-US"/>
              </a:p>
            </p:txBody>
          </p:sp>
          <p:sp>
            <p:nvSpPr>
              <p:cNvPr id="12" name="文字方塊 11"/>
              <p:cNvSpPr txBox="1"/>
              <p:nvPr/>
            </p:nvSpPr>
            <p:spPr>
              <a:xfrm>
                <a:off x="7565969" y="876755"/>
                <a:ext cx="940295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Hant" altLang="en-US" sz="5000" dirty="0" smtClean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胃</a:t>
                </a:r>
                <a:endParaRPr lang="zh-Hant" altLang="en-US" sz="50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8418" y="871141"/>
              <a:ext cx="1557688" cy="2102879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3237616" y="2636912"/>
            <a:ext cx="52228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Hant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胃部不含有任何的澱粉消化</a:t>
            </a:r>
            <a:r>
              <a:rPr lang="zh-Hant" altLang="en-US" sz="2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酵素</a:t>
            </a:r>
            <a:endParaRPr lang="en-US" altLang="zh-Hant" sz="28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endParaRPr lang="en-US" altLang="zh-Hant" sz="28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Hant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胃酸</a:t>
            </a:r>
            <a:r>
              <a:rPr lang="en-US" altLang="zh-Hant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pH</a:t>
            </a:r>
            <a:r>
              <a:rPr lang="zh-Hant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值約</a:t>
            </a:r>
            <a:r>
              <a:rPr lang="en-US" altLang="zh-Hant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Hant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，當澱粉還沒完全和胃酸混勻前可以繼續被唾液澱粉酶消化</a:t>
            </a:r>
            <a:endParaRPr lang="en-US" altLang="zh-Hant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3944" y="2133493"/>
            <a:ext cx="674010" cy="599120"/>
          </a:xfrm>
          <a:prstGeom prst="rect">
            <a:avLst/>
          </a:prstGeom>
          <a:effectLst/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31F4A-16E1-4174-9696-78C335716BB7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14" name="矩形 13"/>
          <p:cNvSpPr/>
          <p:nvPr/>
        </p:nvSpPr>
        <p:spPr>
          <a:xfrm>
            <a:off x="348124" y="188640"/>
            <a:ext cx="3071748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1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第三節　醣類的消化、吸收與代謝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0727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1743</TotalTime>
  <Words>711</Words>
  <Application>Microsoft Office PowerPoint</Application>
  <PresentationFormat>如螢幕大小 (4:3)</PresentationFormat>
  <Paragraphs>157</Paragraphs>
  <Slides>31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9" baseType="lpstr">
      <vt:lpstr>Microsoft YaHei</vt:lpstr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課程名稱-醣類</vt:lpstr>
      <vt:lpstr>　醣類</vt:lpstr>
      <vt:lpstr>　醣類</vt:lpstr>
      <vt:lpstr>第三節　醣類的消化、吸收與代謝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圖2-2　醣類的吸收與代謝</vt:lpstr>
      <vt:lpstr>PowerPoint 簡報</vt:lpstr>
      <vt:lpstr>升糖指數 (Glycemic Index, GI)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什麼是糊化？</vt:lpstr>
      <vt:lpstr>PowerPoint 簡報</vt:lpstr>
      <vt:lpstr>第四節　醣類的食物來源與需要量 </vt:lpstr>
      <vt:lpstr>PowerPoint 簡報</vt:lpstr>
      <vt:lpstr>PowerPoint 簡報</vt:lpstr>
      <vt:lpstr>PowerPoint 簡報</vt:lpstr>
      <vt:lpstr>PowerPoint 簡報</vt:lpstr>
      <vt:lpstr>PowerPoint 簡報</vt:lpstr>
      <vt:lpstr>表6-2　各種熱量飲食建議份數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shulin LEE</cp:lastModifiedBy>
  <cp:revision>99</cp:revision>
  <dcterms:created xsi:type="dcterms:W3CDTF">2017-11-07T02:54:43Z</dcterms:created>
  <dcterms:modified xsi:type="dcterms:W3CDTF">2018-06-12T09:18:49Z</dcterms:modified>
</cp:coreProperties>
</file>