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7" r:id="rId15"/>
    <p:sldId id="288" r:id="rId16"/>
    <p:sldId id="289" r:id="rId17"/>
    <p:sldId id="29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2" autoAdjust="0"/>
    <p:restoredTop sz="94469" autoAdjust="0"/>
  </p:normalViewPr>
  <p:slideViewPr>
    <p:cSldViewPr snapToGrid="0" snapToObjects="1">
      <p:cViewPr varScale="1">
        <p:scale>
          <a:sx n="70" d="100"/>
          <a:sy n="70" d="100"/>
        </p:scale>
        <p:origin x="42" y="8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95C94-9A32-214A-AB15-A84B99CFBFCC}" type="datetimeFigureOut">
              <a:rPr kumimoji="1" lang="zh-TW" altLang="en-US" smtClean="0"/>
              <a:t>2018/6/29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7ED9C-2399-5643-8AC5-2A6AC21F2DC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7007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01264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6442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38578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26086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1288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48727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C6946EE-45AB-43FA-A393-6C483EA0EA88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45E7269-D84F-4ED7-ADF9-198520E5C314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D667E1D-ABEB-4A03-A0A2-7ABE63B038E6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34E3EC8-3CDE-4F06-9E1E-EAB9CEF95CE3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69E4BAB-28C1-4ED4-8297-7327E6ADB044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F4F5D55-B4E6-4600-A795-F2C5D3ACFA95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2E76836-6D4A-4159-9B03-0A624C20B48E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8B08FEF-A5A7-4780-B635-6BB138C0C0B9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0A620EB0-837B-4E8E-8821-1CF0727F36B2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2405993-684A-4753-9EDD-15A3E6E3A3F6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CE8E7F3-69A6-42E8-BCB4-5F722CD58029}" type="datetime1">
              <a:rPr lang="en-US"/>
              <a:pPr lvl="0"/>
              <a:t>6/29/2018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體育運動的發展</a:t>
            </a:r>
            <a:endParaRPr 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吳忠誼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dirty="0" smtClean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1</a:t>
            </a:r>
            <a:r>
              <a:rPr lang="en-US" altLang="zh-TW" sz="3200" dirty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4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二、運動、體適能與體育週期～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新興的運動、體適能和體育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>
              <a:spcBef>
                <a:spcPts val="1300"/>
              </a:spcBef>
            </a:pP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運動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醫學中心：提供防護、治療與照護等觀念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>
              <a:spcBef>
                <a:spcPts val="1300"/>
              </a:spcBef>
            </a:pP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家庭健身房：小型運動器材室（以家居為主）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>
              <a:spcBef>
                <a:spcPts val="1300"/>
              </a:spcBef>
            </a:pP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職場運動課程計劃：與企業合作提供休閒運動與體適能的空間與課程規劃，促進身心放鬆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>
              <a:spcBef>
                <a:spcPts val="1300"/>
              </a:spcBef>
            </a:pP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運動競賽嘉年華：州政府舉辦多項分齡運動種類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競賽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1465916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8123" y="202721"/>
            <a:ext cx="8347753" cy="1071275"/>
          </a:xfrm>
        </p:spPr>
        <p:txBody>
          <a:bodyPr/>
          <a:lstStyle/>
          <a:p>
            <a:r>
              <a:rPr kumimoji="1"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三、台灣體育政策與體育發展的現況</a:t>
            </a:r>
            <a:endParaRPr kumimoji="1"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體育政策白皮書（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2013~2023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全民運動的推廣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網路科技與靜態生活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肥胖比例增多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人口結構改變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競技運動水準的提升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與國際實力接軌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讓世界看見台灣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2413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8123" y="202721"/>
            <a:ext cx="8347753" cy="1071275"/>
          </a:xfrm>
        </p:spPr>
        <p:txBody>
          <a:bodyPr/>
          <a:lstStyle/>
          <a:p>
            <a:r>
              <a:rPr kumimoji="1"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三、台灣體育政策與體育發展的現況</a:t>
            </a:r>
            <a:endParaRPr kumimoji="1"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8123" y="1639530"/>
            <a:ext cx="8411497" cy="4485968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體育政策白皮書（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2013~2023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健康國民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、卓越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競技、活力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臺灣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優質運動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文化、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傑出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運動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表現、蓬勃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運動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產業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學校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體育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全民體育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競技運動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國際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兩岸運動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運動產業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運動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設施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3332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8123" y="202721"/>
            <a:ext cx="8347753" cy="1071275"/>
          </a:xfrm>
        </p:spPr>
        <p:txBody>
          <a:bodyPr/>
          <a:lstStyle/>
          <a:p>
            <a:r>
              <a:rPr kumimoji="1"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三、台灣體育政策與體育發展的現況</a:t>
            </a:r>
            <a:endParaRPr kumimoji="1"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8123" y="1639530"/>
            <a:ext cx="8411497" cy="4485968"/>
          </a:xfrm>
        </p:spPr>
        <p:txBody>
          <a:bodyPr/>
          <a:lstStyle/>
          <a:p>
            <a:r>
              <a:rPr kumimoji="1"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體育政策白皮書（</a:t>
            </a:r>
            <a:r>
              <a:rPr kumimoji="1"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2017</a:t>
            </a:r>
            <a:r>
              <a:rPr kumimoji="1"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  <a:r>
              <a:rPr kumimoji="1"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2023</a:t>
            </a:r>
            <a:r>
              <a:rPr kumimoji="1"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kumimoji="1"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行政院體育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運動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發展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委員會成立（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106.7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）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1"/>
            <a:r>
              <a:rPr kumimoji="1"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國民體育法通過（</a:t>
            </a:r>
            <a:r>
              <a:rPr kumimoji="1"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107.9</a:t>
            </a:r>
            <a:r>
              <a:rPr kumimoji="1"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）</a:t>
            </a:r>
            <a:endParaRPr kumimoji="1"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體育行政優化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鼓勵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企業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投資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國際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賽事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接軌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體育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向下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紮根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2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選手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職涯照顧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817" y="3377820"/>
            <a:ext cx="1828025" cy="249753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817" y="3377819"/>
            <a:ext cx="1828025" cy="249753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816" y="3377820"/>
            <a:ext cx="1828025" cy="249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88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8123" y="202721"/>
            <a:ext cx="8347753" cy="1071275"/>
          </a:xfrm>
        </p:spPr>
        <p:txBody>
          <a:bodyPr/>
          <a:lstStyle/>
          <a:p>
            <a:r>
              <a:rPr kumimoji="1"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三、台灣體育政策與體育發展的現況</a:t>
            </a:r>
            <a:endParaRPr kumimoji="1"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6814" y="1659194"/>
            <a:ext cx="5181600" cy="4377812"/>
          </a:xfrm>
        </p:spPr>
        <p:txBody>
          <a:bodyPr/>
          <a:lstStyle/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體育政策白皮書（</a:t>
            </a:r>
            <a:r>
              <a:rPr kumimoji="1"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2017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  <a:r>
              <a:rPr kumimoji="1"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2023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學校體育─活絡校園體育增進學生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活力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全民運動─運動健身快樂人生 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競技運動─卓越競技登峰造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極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國際及兩岸運動─植基臺灣邁向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世界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運動產業─打造幸福經濟的推手 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運動設施─營造優質友善運動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環境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917" y="2438398"/>
            <a:ext cx="3118636" cy="226766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495491" y="4837470"/>
            <a:ext cx="3185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健全體育法規及各項輔導系統</a:t>
            </a:r>
            <a:endParaRPr kumimoji="1" lang="en-US" altLang="zh-TW" dirty="0" smtClean="0">
              <a:latin typeface="Kaiti TC" charset="-120"/>
              <a:ea typeface="Kaiti TC" charset="-120"/>
              <a:cs typeface="Kaiti TC" charset="-120"/>
            </a:endParaRPr>
          </a:p>
          <a:p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（如：體育班的設置與課輔）</a:t>
            </a:r>
            <a:endParaRPr kumimoji="1" lang="zh-TW" altLang="en-US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917" y="2457327"/>
            <a:ext cx="3118636" cy="2248738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4544756" y="4909137"/>
            <a:ext cx="51180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體育專業能力培育與進修及</a:t>
            </a:r>
            <a:r>
              <a:rPr kumimoji="1" lang="zh-TW" altLang="en-US" dirty="0">
                <a:latin typeface="Kaiti TC" charset="-120"/>
                <a:ea typeface="Kaiti TC" charset="-120"/>
                <a:cs typeface="Kaiti TC" charset="-120"/>
              </a:rPr>
              <a:t>推動</a:t>
            </a:r>
            <a:endParaRPr kumimoji="1" lang="en-US" altLang="zh-TW" dirty="0">
              <a:latin typeface="Kaiti TC" charset="-120"/>
              <a:ea typeface="Kaiti TC" charset="-120"/>
              <a:cs typeface="Kaiti TC" charset="-120"/>
            </a:endParaRPr>
          </a:p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完善體育教學</a:t>
            </a:r>
            <a:endParaRPr kumimoji="1" lang="en-US" altLang="zh-TW" dirty="0" smtClean="0">
              <a:latin typeface="Kaiti TC" charset="-120"/>
              <a:ea typeface="Kaiti TC" charset="-120"/>
              <a:cs typeface="Kaiti TC" charset="-120"/>
            </a:endParaRPr>
          </a:p>
          <a:p>
            <a:pPr algn="ctr"/>
            <a:r>
              <a:rPr kumimoji="1" lang="zh-TW" altLang="en-US" sz="1600" dirty="0" smtClean="0">
                <a:latin typeface="Kaiti TC" charset="-120"/>
                <a:ea typeface="Kaiti TC" charset="-120"/>
                <a:cs typeface="Kaiti TC" charset="-120"/>
              </a:rPr>
              <a:t>（圖為最年輕師鐸獎得主王寶莉老師）</a:t>
            </a:r>
            <a:endParaRPr kumimoji="1" lang="zh-TW" altLang="en-US" sz="1600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32" y="2457327"/>
            <a:ext cx="3237744" cy="2248738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181847" y="4916880"/>
            <a:ext cx="3564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提升學生身體活動量及</a:t>
            </a:r>
            <a:endParaRPr kumimoji="1" lang="en-US" altLang="zh-TW" dirty="0" smtClean="0">
              <a:latin typeface="Kaiti TC" charset="-120"/>
              <a:ea typeface="Kaiti TC" charset="-120"/>
              <a:cs typeface="Kaiti TC" charset="-120"/>
            </a:endParaRPr>
          </a:p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體育活動與社團之辦理</a:t>
            </a:r>
            <a:endParaRPr kumimoji="1" lang="en-US" altLang="zh-TW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778" y="2437170"/>
            <a:ext cx="3600450" cy="2400300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5275131" y="4986081"/>
            <a:ext cx="3564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運動健身快樂人生</a:t>
            </a:r>
            <a:endParaRPr kumimoji="1" lang="en-US" altLang="zh-TW" dirty="0">
              <a:latin typeface="Kaiti TC" charset="-120"/>
              <a:ea typeface="Kaiti TC" charset="-120"/>
              <a:cs typeface="Kaiti TC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332749" y="4955128"/>
            <a:ext cx="3564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以選、訓、賽、輔、獎五項要素打造優質競技環境</a:t>
            </a:r>
            <a:endParaRPr kumimoji="1" lang="en-US" altLang="zh-TW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52" y="2457327"/>
            <a:ext cx="3619476" cy="2373975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5310059" y="5016037"/>
            <a:ext cx="3564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合球運動近年來與國際及兩岸交流推廣頻繁，並多次獲得佳績</a:t>
            </a:r>
            <a:endParaRPr kumimoji="1" lang="en-US" altLang="zh-TW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52" y="2443671"/>
            <a:ext cx="3619476" cy="2412981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5204537" y="4986393"/>
            <a:ext cx="3564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政府扶植運動產業促進</a:t>
            </a:r>
            <a:endParaRPr kumimoji="1" lang="en-US" altLang="zh-TW" dirty="0" smtClean="0">
              <a:latin typeface="Kaiti TC" charset="-120"/>
              <a:ea typeface="Kaiti TC" charset="-120"/>
              <a:cs typeface="Kaiti TC" charset="-120"/>
            </a:endParaRPr>
          </a:p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經濟及就業需求</a:t>
            </a:r>
            <a:endParaRPr kumimoji="1" lang="en-US" altLang="zh-TW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52" y="2437170"/>
            <a:ext cx="3652095" cy="2476500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5275130" y="5016037"/>
            <a:ext cx="3564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政府廣設國民運動中心，</a:t>
            </a:r>
            <a:endParaRPr kumimoji="1" lang="en-US" altLang="zh-TW" dirty="0" smtClean="0">
              <a:latin typeface="Kaiti TC" charset="-120"/>
              <a:ea typeface="Kaiti TC" charset="-120"/>
              <a:cs typeface="Kaiti TC" charset="-120"/>
            </a:endParaRPr>
          </a:p>
          <a:p>
            <a:pPr algn="ctr"/>
            <a:r>
              <a:rPr kumimoji="1" lang="zh-TW" altLang="en-US" dirty="0" smtClean="0">
                <a:latin typeface="Kaiti TC" charset="-120"/>
                <a:ea typeface="Kaiti TC" charset="-120"/>
                <a:cs typeface="Kaiti TC" charset="-120"/>
              </a:rPr>
              <a:t>打造優質運動環境</a:t>
            </a:r>
            <a:endParaRPr kumimoji="1" lang="en-US" altLang="zh-TW" dirty="0">
              <a:latin typeface="Kaiti TC" charset="-120"/>
              <a:ea typeface="Kaiti TC" charset="-120"/>
              <a:cs typeface="Kaiti TC" charset="-12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52" y="2425064"/>
            <a:ext cx="3641908" cy="249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13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1"/>
      <p:bldP spid="7" grpId="2"/>
      <p:bldP spid="10" grpId="1"/>
      <p:bldP spid="10" grpId="2"/>
      <p:bldP spid="12" grpId="2"/>
      <p:bldP spid="12" grpId="3"/>
      <p:bldP spid="13" grpId="0"/>
      <p:bldP spid="13" grpId="2"/>
      <p:bldP spid="15" grpId="0"/>
      <p:bldP spid="15" grpId="1"/>
      <p:bldP spid="17" grpId="0"/>
      <p:bldP spid="17" grpId="2"/>
      <p:bldP spid="19" grpId="0"/>
      <p:bldP spid="19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四、結語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39901"/>
            <a:ext cx="8470900" cy="4483100"/>
          </a:xfrm>
        </p:spPr>
        <p:txBody>
          <a:bodyPr/>
          <a:lstStyle/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及早開始的重要性：幼兒的啓蒙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打破</a:t>
            </a:r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年齡的疆界：要活就要動、要動就要樂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聚光焦點的轉移（銀髮族）：另一核心課程的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規劃</a:t>
            </a:r>
          </a:p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私人機構的興起：健身中心與休閒中心的湧現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日漸強勢的科學介入：具備完善的知識與概念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新一代職業的興起：各項專業化職業的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出現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競技運動能力的提升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體育班教育與輔導機制的建立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830908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四、結語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509000" cy="4521200"/>
          </a:xfrm>
        </p:spPr>
        <p:txBody>
          <a:bodyPr/>
          <a:lstStyle/>
          <a:p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大量</a:t>
            </a:r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可用資訊的推廣：建立有效的平台（臉書或影片等）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有用技術的傳遞與統整：透過科技的處理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有效地排除各項限制：尋找更多的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可能性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服務對象的擴大～由學校走向全體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運動產業的推動與結合～企業贊助與政府合作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運動商業與觀光的介入～商品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、品牌</a:t>
            </a:r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與形象的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 TC" charset="-120"/>
              </a:rPr>
              <a:t>建立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Kaiti TC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602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參考文獻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9696" y="1702942"/>
            <a:ext cx="8604607" cy="4471827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000" dirty="0"/>
              <a:t>Hoffman . S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(2013</a:t>
            </a:r>
            <a:r>
              <a:rPr lang="en-US" altLang="zh-TW" sz="2000" dirty="0"/>
              <a:t>). Introduction to kinesiology. Human Kinetics.</a:t>
            </a:r>
            <a:endParaRPr lang="zh-TW" altLang="zh-TW" sz="2000" dirty="0"/>
          </a:p>
          <a:p>
            <a:pPr marL="0" indent="0">
              <a:buNone/>
            </a:pPr>
            <a:r>
              <a:rPr lang="zh-TW" altLang="zh-TW" sz="2000" dirty="0"/>
              <a:t>江良規（</a:t>
            </a:r>
            <a:r>
              <a:rPr lang="en-US" altLang="zh-TW" sz="2000" dirty="0"/>
              <a:t>1982</a:t>
            </a:r>
            <a:r>
              <a:rPr lang="zh-TW" altLang="zh-TW" sz="2000" dirty="0"/>
              <a:t>）。體育學原理新論。台北：臺灣商務印書館。</a:t>
            </a:r>
          </a:p>
          <a:p>
            <a:pPr marL="0" indent="0">
              <a:buNone/>
            </a:pPr>
            <a:r>
              <a:rPr lang="zh-TW" altLang="zh-TW" sz="2000" dirty="0"/>
              <a:t>徐元民（</a:t>
            </a:r>
            <a:r>
              <a:rPr lang="en-US" altLang="zh-TW" sz="2000" dirty="0"/>
              <a:t>2006</a:t>
            </a:r>
            <a:r>
              <a:rPr lang="zh-TW" altLang="zh-TW" sz="2000" dirty="0"/>
              <a:t>）。體育學導論。台北：品度。</a:t>
            </a:r>
          </a:p>
          <a:p>
            <a:pPr marL="0" indent="0">
              <a:buNone/>
            </a:pPr>
            <a:r>
              <a:rPr lang="zh-TW" altLang="zh-TW" sz="2000" dirty="0"/>
              <a:t>許義雄（</a:t>
            </a:r>
            <a:r>
              <a:rPr lang="en-US" altLang="zh-TW" sz="2000" dirty="0"/>
              <a:t>1983</a:t>
            </a:r>
            <a:r>
              <a:rPr lang="zh-TW" altLang="zh-TW" sz="2000" dirty="0"/>
              <a:t>）。體育學原理。台北：體育學會。</a:t>
            </a:r>
          </a:p>
          <a:p>
            <a:pPr marL="0" indent="0">
              <a:buNone/>
            </a:pPr>
            <a:r>
              <a:rPr lang="zh-TW" altLang="zh-TW" sz="2000" dirty="0"/>
              <a:t>許義雄（</a:t>
            </a:r>
            <a:r>
              <a:rPr lang="en-US" altLang="zh-TW" sz="2000" dirty="0"/>
              <a:t>2001</a:t>
            </a:r>
            <a:r>
              <a:rPr lang="zh-TW" altLang="zh-TW" sz="2000" dirty="0"/>
              <a:t>）（譯）。體育、體適能及運動入門。臺南：復文書局。</a:t>
            </a:r>
          </a:p>
          <a:p>
            <a:pPr marL="0" indent="0">
              <a:buNone/>
            </a:pPr>
            <a:r>
              <a:rPr lang="zh-TW" altLang="zh-TW" sz="2000" dirty="0"/>
              <a:t>劉一民（</a:t>
            </a:r>
            <a:r>
              <a:rPr lang="en-US" altLang="zh-TW" sz="2000" dirty="0"/>
              <a:t>1991</a:t>
            </a:r>
            <a:r>
              <a:rPr lang="zh-TW" altLang="zh-TW" sz="2000" dirty="0"/>
              <a:t>）。運動哲學研究－遊戲、運動與人生。台北市：師大書苑。</a:t>
            </a:r>
          </a:p>
          <a:p>
            <a:pPr marL="0" indent="0">
              <a:buNone/>
            </a:pPr>
            <a:r>
              <a:rPr lang="zh-TW" altLang="zh-TW" sz="2000" dirty="0"/>
              <a:t>劉一民（</a:t>
            </a:r>
            <a:r>
              <a:rPr lang="en-US" altLang="zh-TW" sz="2000" dirty="0"/>
              <a:t>2005</a:t>
            </a:r>
            <a:r>
              <a:rPr lang="zh-TW" altLang="zh-TW" sz="2000" dirty="0"/>
              <a:t>）。運動哲學新論－實踐知識的想像痕跡。台北市：師大書苑。</a:t>
            </a:r>
          </a:p>
          <a:p>
            <a:pPr marL="0" indent="0">
              <a:buNone/>
            </a:pPr>
            <a:r>
              <a:rPr lang="zh-TW" altLang="zh-TW" sz="2000" dirty="0"/>
              <a:t>蔡政杰、程瑞福（</a:t>
            </a:r>
            <a:r>
              <a:rPr lang="en-US" altLang="zh-TW" sz="2000" dirty="0"/>
              <a:t>2000</a:t>
            </a:r>
            <a:r>
              <a:rPr lang="zh-TW" altLang="zh-TW" sz="2000" dirty="0"/>
              <a:t>）（編）。體育學原理</a:t>
            </a:r>
            <a:r>
              <a:rPr lang="zh-TW" altLang="zh-TW" sz="2000" dirty="0" smtClean="0"/>
              <a:t>。</a:t>
            </a:r>
            <a:endParaRPr lang="en-US" altLang="zh-TW" sz="2000" dirty="0" smtClean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附註：</a:t>
            </a:r>
            <a:r>
              <a:rPr lang="en-US" altLang="zh-TW" sz="2000" dirty="0" smtClean="0"/>
              <a:t>PPT</a:t>
            </a:r>
            <a:r>
              <a:rPr lang="zh-TW" altLang="en-US" sz="2000" dirty="0" smtClean="0"/>
              <a:t>中相關圖片皆透過</a:t>
            </a:r>
            <a:r>
              <a:rPr lang="en-US" altLang="zh-TW" sz="2000" dirty="0" smtClean="0"/>
              <a:t>Google</a:t>
            </a:r>
            <a:r>
              <a:rPr lang="zh-TW" altLang="en-US" sz="2000" dirty="0" smtClean="0"/>
              <a:t>搜尋獲得（</a:t>
            </a:r>
            <a:r>
              <a:rPr lang="en-US" altLang="zh-TW" sz="2000" smtClean="0"/>
              <a:t>2018.6.10</a:t>
            </a:r>
            <a:r>
              <a:rPr lang="zh-TW" altLang="en-US" sz="2000" smtClean="0"/>
              <a:t>搜尋</a:t>
            </a:r>
            <a:r>
              <a:rPr lang="zh-TW" altLang="en-US" sz="2000" dirty="0" smtClean="0"/>
              <a:t>）</a:t>
            </a:r>
            <a:endParaRPr lang="zh-TW" altLang="zh-TW" sz="2000" dirty="0"/>
          </a:p>
          <a:p>
            <a:pPr marL="0" lvl="0" indent="0">
              <a:spcBef>
                <a:spcPts val="0"/>
              </a:spcBef>
              <a:buSzTx/>
              <a:buNone/>
            </a:pP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87166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體育運動的發展～第二部分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52755" y="2029934"/>
            <a:ext cx="7657474" cy="3826335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運動、體適能與體育</a:t>
            </a:r>
            <a:r>
              <a:rPr lang="en-US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en-US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美國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階段</a:t>
            </a:r>
            <a:endParaRPr lang="en-US" altLang="zh-TW" kern="100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發展</a:t>
            </a:r>
            <a:r>
              <a:rPr lang="zh-TW" altLang="en-US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為例</a:t>
            </a:r>
            <a:endParaRPr lang="en-US" altLang="zh-TW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運動、體適能與體育</a:t>
            </a:r>
            <a:r>
              <a:rPr lang="en-US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新一代運動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endParaRPr lang="en-US" altLang="zh-TW" kern="100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的走向</a:t>
            </a:r>
            <a:endParaRPr lang="zh-TW" altLang="zh-TW" sz="28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charset="0"/>
            </a:endParaRPr>
          </a:p>
          <a:p>
            <a:pPr algn="l"/>
            <a:r>
              <a:rPr lang="zh-TW" altLang="en-US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體育政策與體育運動發展的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關係</a:t>
            </a:r>
            <a:endParaRPr lang="en-US" altLang="zh-TW" kern="100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結語</a:t>
            </a:r>
            <a:endParaRPr lang="en-US" altLang="zh-TW" kern="100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28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charset="0"/>
            </a:endParaRPr>
          </a:p>
          <a:p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5446" y="225425"/>
            <a:ext cx="8222561" cy="1149450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一</a:t>
            </a:r>
            <a:r>
              <a:rPr kumimoji="1"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、運動、體適能與體育週期～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3781" y="1510301"/>
            <a:ext cx="8405890" cy="4818579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早期階段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學前運動項目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Fit by five</a:t>
            </a: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學會運動技巧與協調能力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探索與運動肢體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促成終生參與運動（</a:t>
            </a:r>
            <a:r>
              <a:rPr kumimoji="1" lang="en-US" altLang="zh-TW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Gober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 &amp; Franks, 1988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幼兒運動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避免過早專業化及合理的費用（＄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60/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一季（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3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位））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兒童足球團體、棒球團體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5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歲前著重指導，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6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歲後促成比賽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206559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5172" y="267532"/>
            <a:ext cx="8222561" cy="1149450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一</a:t>
            </a:r>
            <a:r>
              <a:rPr kumimoji="1"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、運動、體適能與體育週期～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5172" y="1726510"/>
            <a:ext cx="8344245" cy="4581824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早期階段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小學體育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體能教育（課外的學習與獲得）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體適能課程的引入（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fitness gram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冒險技巧訓練（攀牆）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團隊動力的課程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修正式的運動課程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—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探索與經驗學習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小型聯盟的設立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1318867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5172" y="267532"/>
            <a:ext cx="8222561" cy="1149450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一</a:t>
            </a:r>
            <a:r>
              <a:rPr kumimoji="1"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、運動、體適能與體育週期～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3306" y="1644315"/>
            <a:ext cx="8960694" cy="5059829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青年階段</a:t>
            </a:r>
            <a:endParaRPr kumimoji="1"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高中跨校運動項目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學校聯盟與州政府合辦各項賽事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成立家長後援會</a:t>
            </a:r>
            <a:r>
              <a:rPr kumimoji="1"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—</a:t>
            </a:r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提供援助與溝通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聯盟賽事分級與後備球隊的設立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專業體能訓練師與教練的聘任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校外運動項目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自主樂趣的尋找</a:t>
            </a:r>
            <a:r>
              <a:rPr kumimoji="1"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—</a:t>
            </a:r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馬術、空手道、柔術等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課餘的額外運動項目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2026208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5172" y="267532"/>
            <a:ext cx="8222561" cy="1149450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一</a:t>
            </a:r>
            <a:r>
              <a:rPr kumimoji="1"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、運動、體適能與體育週期～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3306" y="1644316"/>
            <a:ext cx="8662743" cy="4705114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成人階段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大學休閒活動項目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學校提供超過百種的活動與競賽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成立許多組織與運動比賽的活動部門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建立合理推廣收費制度與積極推動運動參與競賽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社區休閒活動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以青年人為主要顧客群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自由、自主與方便性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成立多項社區運動組織或聯盟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1845413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5172" y="144242"/>
            <a:ext cx="8222561" cy="1149450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一</a:t>
            </a:r>
            <a:r>
              <a:rPr kumimoji="1"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、運動、體適能與體育週期～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5172" y="1562123"/>
            <a:ext cx="8503619" cy="4838678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成人階段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體適能的涉入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體適能活動的推廣（結合廠商團體）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進行廣告效益的推估（建立健康美的完整形態）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聯誼與健身的目的（部分仍包含嚴格的訓練）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非正式參與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建立永續的運動環境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善用家居週邊設施（自行車、健走、帆船、滑水等）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追求永續的體能活動與教育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1908889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5172" y="133968"/>
            <a:ext cx="8222561" cy="1149450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一</a:t>
            </a:r>
            <a:r>
              <a:rPr kumimoji="1"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、運動、體適能與體育週期～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8407" y="1572395"/>
            <a:ext cx="8219326" cy="5059829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老人階段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專家運動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一般競技運動的延長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針對老人團體的分級（</a:t>
            </a:r>
            <a:r>
              <a:rPr kumimoji="1"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5-10</a:t>
            </a:r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歲為級距）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游泳、排球、籃球、田徑、網球等許多運動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永恆的體適能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溫和型運動的推廣（慢跑、有氧舞蹈、散步等）</a:t>
            </a:r>
            <a:endParaRPr kumimoji="1" lang="en-US" altLang="zh-TW" sz="26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老人市民中心的成立（提供體適能設備）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2"/>
            <a:r>
              <a:rPr kumimoji="1"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老人運動知識與永續的開拓</a:t>
            </a:r>
            <a:endParaRPr kumimoji="1"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1452430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5172" y="267532"/>
            <a:ext cx="8222561" cy="114945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二</a:t>
            </a:r>
            <a:r>
              <a:rPr kumimoji="1"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、運動、體適能與體育週期～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5172" y="1416982"/>
            <a:ext cx="8278010" cy="4531755"/>
          </a:xfrm>
        </p:spPr>
        <p:txBody>
          <a:bodyPr>
            <a:normAutofit/>
          </a:bodyPr>
          <a:lstStyle/>
          <a:p>
            <a:r>
              <a:rPr kumimoji="1"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新興的運動、體適能和體育</a:t>
            </a:r>
            <a:endParaRPr kumimoji="1"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多目標運動俱樂部：提供各式各樣的運動場地（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YMCA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），幫助人們學習與增進技巧，還提供嬰兒照護等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運動俱樂部：單一種類的俱樂部（以網球為多數），主要的工作為指導顧客、籌劃比賽和社交友誼賽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專技運動及體適能中心：不同於大型運動中心，建立會員制度與提供互相交誼的社會網絡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557319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5747</TotalTime>
  <Words>1332</Words>
  <Application>Microsoft Office PowerPoint</Application>
  <PresentationFormat>如螢幕大小 (4:3)</PresentationFormat>
  <Paragraphs>167</Paragraphs>
  <Slides>17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5" baseType="lpstr">
      <vt:lpstr>BiauKai</vt:lpstr>
      <vt:lpstr>Kaiti TC</vt:lpstr>
      <vt:lpstr>新細明體</vt:lpstr>
      <vt:lpstr>標楷體</vt:lpstr>
      <vt:lpstr>Arial</vt:lpstr>
      <vt:lpstr>Calibri</vt:lpstr>
      <vt:lpstr>Times New Roman</vt:lpstr>
      <vt:lpstr>課程名稱</vt:lpstr>
      <vt:lpstr>體育運動的發展</vt:lpstr>
      <vt:lpstr>體育運動的發展～第二部分</vt:lpstr>
      <vt:lpstr>一、運動、體適能與體育週期～</vt:lpstr>
      <vt:lpstr>一、運動、體適能與體育週期～</vt:lpstr>
      <vt:lpstr>一、運動、體適能與體育週期～</vt:lpstr>
      <vt:lpstr>一、運動、體適能與體育週期～</vt:lpstr>
      <vt:lpstr>一、運動、體適能與體育週期～</vt:lpstr>
      <vt:lpstr>一、運動、體適能與體育週期～</vt:lpstr>
      <vt:lpstr>二、運動、體適能與體育週期～</vt:lpstr>
      <vt:lpstr>二、運動、體適能與體育週期～</vt:lpstr>
      <vt:lpstr>三、台灣體育政策與體育發展的現況</vt:lpstr>
      <vt:lpstr>三、台灣體育政策與體育發展的現況</vt:lpstr>
      <vt:lpstr>三、台灣體育政策與體育發展的現況</vt:lpstr>
      <vt:lpstr>三、台灣體育政策與體育發展的現況</vt:lpstr>
      <vt:lpstr>四、結語</vt:lpstr>
      <vt:lpstr>四、結語</vt:lpstr>
      <vt:lpstr>參考文獻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ChungYi</cp:lastModifiedBy>
  <cp:revision>54</cp:revision>
  <dcterms:created xsi:type="dcterms:W3CDTF">2017-11-07T02:54:43Z</dcterms:created>
  <dcterms:modified xsi:type="dcterms:W3CDTF">2018-06-29T08:29:47Z</dcterms:modified>
</cp:coreProperties>
</file>