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8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7" r:id="rId15"/>
    <p:sldId id="288" r:id="rId16"/>
    <p:sldId id="289" r:id="rId17"/>
    <p:sldId id="29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42" autoAdjust="0"/>
    <p:restoredTop sz="94469" autoAdjust="0"/>
  </p:normalViewPr>
  <p:slideViewPr>
    <p:cSldViewPr snapToGrid="0" snapToObjects="1">
      <p:cViewPr varScale="1">
        <p:scale>
          <a:sx n="70" d="100"/>
          <a:sy n="70" d="100"/>
        </p:scale>
        <p:origin x="42" y="81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E95C94-9A32-214A-AB15-A84B99CFBFCC}" type="datetimeFigureOut">
              <a:rPr kumimoji="1" lang="zh-TW" altLang="en-US" smtClean="0"/>
              <a:t>2018/6/29</a:t>
            </a:fld>
            <a:endParaRPr kumimoji="1"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67ED9C-2399-5643-8AC5-2A6AC21F2DC0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770072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67ED9C-2399-5643-8AC5-2A6AC21F2DC0}" type="slidenum">
              <a:rPr kumimoji="1" lang="zh-TW" altLang="en-US" smtClean="0"/>
              <a:t>10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0012648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67ED9C-2399-5643-8AC5-2A6AC21F2DC0}" type="slidenum">
              <a:rPr kumimoji="1" lang="zh-TW" altLang="en-US" smtClean="0"/>
              <a:t>11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664421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67ED9C-2399-5643-8AC5-2A6AC21F2DC0}" type="slidenum">
              <a:rPr kumimoji="1" lang="zh-TW" altLang="en-US" smtClean="0"/>
              <a:t>12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5385782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67ED9C-2399-5643-8AC5-2A6AC21F2DC0}" type="slidenum">
              <a:rPr kumimoji="1" lang="zh-TW" altLang="en-US" smtClean="0"/>
              <a:t>13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9260867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67ED9C-2399-5643-8AC5-2A6AC21F2DC0}" type="slidenum">
              <a:rPr kumimoji="1" lang="zh-TW" altLang="en-US" smtClean="0"/>
              <a:t>14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6812886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67ED9C-2399-5643-8AC5-2A6AC21F2DC0}" type="slidenum">
              <a:rPr kumimoji="1" lang="zh-TW" altLang="en-US" smtClean="0"/>
              <a:t>17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648727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BPC\Downloads\教育部logo991006-1.png">
            <a:extLst>
              <a:ext uri="{FF2B5EF4-FFF2-40B4-BE49-F238E27FC236}">
                <a16:creationId xmlns:a16="http://schemas.microsoft.com/office/drawing/2014/main" id="{4DDCE7F4-86F4-479D-B566-21F443C3F77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41D1AF4F-EA94-4180-B03A-E4DD52C53BE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0A220FA5-E6E2-4ADB-BA5F-5D37570CAACF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E48074A-0274-4CD7-83F9-693861ED901C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按一下以編輯母片副標題樣式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AD9F8B3-6052-46BB-A34D-2A6300F7A7F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EC6946EE-45AB-43FA-A393-6C483EA0EA88}" type="datetime1">
              <a:rPr lang="en-US"/>
              <a:pPr lvl="0"/>
              <a:t>6/29/2018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52C2F11-F89C-498A-9D3F-61A88B7687E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CD317D-13D2-42E6-B877-DFBCC834845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FE3149CE-FF63-4B9C-902F-5D04E847B57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486254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BPC\Downloads\教育部logo991006-1.png">
            <a:extLst>
              <a:ext uri="{FF2B5EF4-FFF2-40B4-BE49-F238E27FC236}">
                <a16:creationId xmlns:a16="http://schemas.microsoft.com/office/drawing/2014/main" id="{81087E8B-2A95-40F3-9837-42C8B78312B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196A0B58-ABE2-41CC-AE1C-B48CF3EF4DA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7E6F76CF-4A77-4982-A100-7614670C51D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FDAE474B-E34B-4DB2-8D2C-28D3B153616B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5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3535303-7098-46ED-8E3F-C2E7DD46C1F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245E7269-D84F-4ED7-ADF9-198520E5C314}" type="datetime1">
              <a:rPr lang="en-US"/>
              <a:pPr lvl="0"/>
              <a:t>6/29/2018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7EC9D63-A1C8-4F5F-B201-9C0C88B9BAB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10396BD-ACC4-4636-9833-6AE379BB95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4BAFB97A-2356-478F-AA7B-62770B99E00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379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BPC\Downloads\教育部logo991006-1.png">
            <a:extLst>
              <a:ext uri="{FF2B5EF4-FFF2-40B4-BE49-F238E27FC236}">
                <a16:creationId xmlns:a16="http://schemas.microsoft.com/office/drawing/2014/main" id="{1F378848-4416-4BE9-AA41-DF5DBA5ADD8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E3F1280B-A510-42EE-ACB7-4300D94FF8A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直排標題 1">
            <a:extLst>
              <a:ext uri="{FF2B5EF4-FFF2-40B4-BE49-F238E27FC236}">
                <a16:creationId xmlns:a16="http://schemas.microsoft.com/office/drawing/2014/main" id="{8A249DBC-7FBA-45FB-968F-F030BFF99E5A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38511CE-2575-4985-BCE2-24AC525EEBC0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468B33B-7800-4D58-8443-1FE85272A6F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1D667E1D-ABEB-4A03-A0A2-7ABE63B038E6}" type="datetime1">
              <a:rPr lang="en-US"/>
              <a:pPr lvl="0"/>
              <a:t>6/29/2018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A91AB96-C49B-449C-833C-643BCE021FA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5EBA5D8-214A-4E42-9CC3-A686506B3B8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BFC6988F-8CB5-4E8D-8194-3BABA44E1E2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793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BPC\Downloads\教育部logo991006-1.png">
            <a:extLst>
              <a:ext uri="{FF2B5EF4-FFF2-40B4-BE49-F238E27FC236}">
                <a16:creationId xmlns:a16="http://schemas.microsoft.com/office/drawing/2014/main" id="{C68458DB-34C2-4B49-B110-BC8A52C65DE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936B3C95-D7C0-4E0B-93C9-AAC6969CDA8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184BF02F-FCFC-49B4-896E-F6BB347BE04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7A00B19-7D14-414E-8497-E64FB1A3E164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4525959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0B090E2-C23E-45C3-B87D-88C307DB556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C34E3EC8-3CDE-4F06-9E1E-EAB9CEF95CE3}" type="datetime1">
              <a:rPr lang="en-US"/>
              <a:pPr lvl="0"/>
              <a:t>6/29/2018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38E6F95-EB4E-4E42-8515-189F632B2C1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6FCE347-BCE6-4E83-8718-221019EBCD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4ECE3F86-B6ED-4AAD-ABB2-DECD00EBF3F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16397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BPC\Downloads\教育部logo991006-1.png">
            <a:extLst>
              <a:ext uri="{FF2B5EF4-FFF2-40B4-BE49-F238E27FC236}">
                <a16:creationId xmlns:a16="http://schemas.microsoft.com/office/drawing/2014/main" id="{B3755B0C-2699-4063-BFE2-DE185681075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5362FB08-AC44-4061-AFF3-B82162C8A6A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232A7B92-1F65-4F26-8AF5-EF18098E1C4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625EBCE-0ED6-46FE-BEC9-70F737F7D87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2F50B2A-010A-48ED-823E-8841F28B382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169E4BAB-28C1-4ED4-8297-7327E6ADB044}" type="datetime1">
              <a:rPr lang="en-US"/>
              <a:pPr lvl="0"/>
              <a:t>6/29/2018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9A4BCF6-4914-41DF-97F4-965DFEF4E5B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949F642-0C27-4FD1-A1C5-37A6EF1557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D020A85D-204E-4FFF-8DD5-30F9851E11E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792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BPC\Downloads\教育部logo991006-1.png">
            <a:extLst>
              <a:ext uri="{FF2B5EF4-FFF2-40B4-BE49-F238E27FC236}">
                <a16:creationId xmlns:a16="http://schemas.microsoft.com/office/drawing/2014/main" id="{48387A25-631A-4617-92C4-F63A3E86C8D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95D37CE0-0213-4AA2-BCD9-32365C74347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F3A51C5F-16A4-4BB3-BEE3-47F3736CA66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F16D9B5-B276-46EF-AFF1-323830CCFFF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11B7794-8849-4727-B347-48F8EECE7DD4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05B349A-C59A-4D10-A9D6-EC3CA7415B4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3F4F5D55-B4E6-4600-A795-F2C5D3ACFA95}" type="datetime1">
              <a:rPr lang="en-US"/>
              <a:pPr lvl="0"/>
              <a:t>6/29/2018</a:t>
            </a:fld>
            <a:endParaRPr 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BAFBCC6-9758-456A-98C5-37BCF7B0426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E7ABD3F6-C038-4346-8E6E-A54E54173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280698CD-1859-4572-AD55-54CDDB6C875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840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C:\Users\BPC\Downloads\教育部logo991006-1.png">
            <a:extLst>
              <a:ext uri="{FF2B5EF4-FFF2-40B4-BE49-F238E27FC236}">
                <a16:creationId xmlns:a16="http://schemas.microsoft.com/office/drawing/2014/main" id="{CA7DB41E-512E-45C2-8AC9-6B574DD456A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8B251052-67D9-414C-AC66-BF74EC77F2A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778136CC-1FAC-4847-BD1D-4500878C0A2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D207D36-CC97-4B81-8D48-69F7F0EBBA7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ADBEDE40-2687-4611-ABB6-18BC2ACFCCEB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338D9A26-D5CC-4DE2-BC1C-E705F15349B6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16392358-649C-4DC2-95E8-07B4B5993285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4EAB876A-A342-442B-8E37-F0B1FAD5161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12E76836-6D4A-4159-9B03-0A624C20B48E}" type="datetime1">
              <a:rPr lang="en-US"/>
              <a:pPr lvl="0"/>
              <a:t>6/29/2018</a:t>
            </a:fld>
            <a:endParaRPr 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73B91603-A6C4-4934-9849-E91F3BD1659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557EC2AA-881B-4D2A-9F2E-1171BC742A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6160AB84-31A0-4DE3-ACE9-3FAB59694A7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037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BPC\Downloads\教育部logo991006-1.png">
            <a:extLst>
              <a:ext uri="{FF2B5EF4-FFF2-40B4-BE49-F238E27FC236}">
                <a16:creationId xmlns:a16="http://schemas.microsoft.com/office/drawing/2014/main" id="{9C025174-9103-4602-B8DC-68E23946E2D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194F6A3E-B2EB-4145-B270-65333ECB60D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2AF1DD1C-0CA2-44A0-A146-1246CBB5819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F4D4840-C4D9-4100-9DF1-C588BE2616A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88B08FEF-A5A7-4780-B635-6BB138C0C0B9}" type="datetime1">
              <a:rPr lang="en-US"/>
              <a:pPr lvl="0"/>
              <a:t>6/29/2018</a:t>
            </a:fld>
            <a:endParaRPr 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6BCEC56F-E468-48C6-8108-C6845CB3A29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4241F976-A8F1-468B-B273-86E9E48D9C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50108A94-483C-4A1A-8715-123F934BBBF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04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BPC\Downloads\教育部logo991006-1.png">
            <a:extLst>
              <a:ext uri="{FF2B5EF4-FFF2-40B4-BE49-F238E27FC236}">
                <a16:creationId xmlns:a16="http://schemas.microsoft.com/office/drawing/2014/main" id="{55772E3F-FA37-415F-B4EB-A7AD0AA552F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BC805DB8-5C12-44C3-952A-80582D63743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E7D11D90-673F-4AEE-BF9E-4EE39331E1A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0A620EB0-837B-4E8E-8821-1CF0727F36B2}" type="datetime1">
              <a:rPr lang="en-US"/>
              <a:pPr lvl="0"/>
              <a:t>6/29/2018</a:t>
            </a:fld>
            <a:endParaRPr 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E08C0245-51D9-466C-B165-D00AC7C5CDA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0DD5799-032E-4670-BBED-637193F24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A14C753B-55BE-4FB9-864A-82E3E935934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965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BPC\Downloads\教育部logo991006-1.png">
            <a:extLst>
              <a:ext uri="{FF2B5EF4-FFF2-40B4-BE49-F238E27FC236}">
                <a16:creationId xmlns:a16="http://schemas.microsoft.com/office/drawing/2014/main" id="{8810FC3E-62A5-4CF7-A837-9FD51AFFC7E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EBFB7CD7-557B-49B3-9E59-056F084EFA9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FF5870A6-4EDA-466E-AED3-2479263BF39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BFDF45-8F6E-41FB-8197-3F34B74C578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E68A001F-0FE9-4BB7-A668-65E807DF17D8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FFA2372-1CFD-4404-BCCB-05201FF08F7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22405993-684A-4753-9EDD-15A3E6E3A3F6}" type="datetime1">
              <a:rPr lang="en-US"/>
              <a:pPr lvl="0"/>
              <a:t>6/29/2018</a:t>
            </a:fld>
            <a:endParaRPr 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950F3E3-76D9-40F5-8874-5A1D379626E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F622D66-19E1-44AD-A21D-5642E6E8B43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CEE2A1E8-9201-479D-8271-90A2BBEA5EB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244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BPC\Downloads\教育部logo991006-1.png">
            <a:extLst>
              <a:ext uri="{FF2B5EF4-FFF2-40B4-BE49-F238E27FC236}">
                <a16:creationId xmlns:a16="http://schemas.microsoft.com/office/drawing/2014/main" id="{26E60E8E-DF00-4441-A8D7-047D535B8F7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86868FCB-0974-4E5D-BC9E-7AB426634E7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D938543F-41AA-4537-8036-B8B930D36EB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2D56FF5-D07C-457B-9645-7320D100D48A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zh-TW"/>
              <a:t>按一下圖示以新增圖片</a:t>
            </a:r>
            <a:endParaRPr 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AB4880D-6FD0-4D24-ACF4-4D2D27925CFE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32A6FFE-2643-496A-B93A-58850B442F1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2CE8E7F3-69A6-42E8-BCB4-5F722CD58029}" type="datetime1">
              <a:rPr lang="en-US"/>
              <a:pPr lvl="0"/>
              <a:t>6/29/2018</a:t>
            </a:fld>
            <a:endParaRPr 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5421A71-5A41-41E5-A37E-D851A0BE958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4C43EA6-A93C-4FEC-81FA-6D696B8A24D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49A9A51D-D4BF-4E97-97F9-A89BEB0DFD1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357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AB5E4"/>
            </a:gs>
            <a:gs pos="100000">
              <a:srgbClr val="C2D1ED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9F78509A-2842-4C60-B2EC-865143C502F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D240657-314A-4EE3-B69C-047093124AA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66C13D3-9298-40A4-A52B-5E97C75101BF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186C0C6-F514-4A20-9190-D2493A39D11C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6C1FDEE-4BEB-4914-8AAE-03611FFC2EAE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6FDD3D73-3D11-48CE-BBE3-1036B0D0241D}" type="slidenum">
              <a:t>‹#›</a:t>
            </a:fld>
            <a:endParaRPr lang="en-US"/>
          </a:p>
        </p:txBody>
      </p:sp>
      <p:pic>
        <p:nvPicPr>
          <p:cNvPr id="7" name="Picture 2" descr="C:\Users\BPC\Downloads\教育部logo991006-1.png">
            <a:extLst>
              <a:ext uri="{FF2B5EF4-FFF2-40B4-BE49-F238E27FC236}">
                <a16:creationId xmlns:a16="http://schemas.microsoft.com/office/drawing/2014/main" id="{C2312091-E7C7-456F-8976-63A4A4093DFF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07F0DAC8-9536-4FA7-8A69-3BD63E0351D5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sz="4400" b="0" i="0" u="none" strike="noStrike" kern="1200" cap="none" spc="0" baseline="0">
          <a:solidFill>
            <a:srgbClr val="000000"/>
          </a:solidFill>
          <a:uFillTx/>
          <a:latin typeface="標楷體" pitchFamily="65"/>
          <a:ea typeface="標楷體" pitchFamily="65"/>
          <a:cs typeface="標楷體" pitchFamily="65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zh-TW" sz="3200" b="0" i="0" u="none" strike="noStrike" kern="1200" cap="none" spc="0" baseline="0">
          <a:solidFill>
            <a:srgbClr val="0000FF"/>
          </a:solidFill>
          <a:uFillTx/>
          <a:latin typeface="標楷體" pitchFamily="65"/>
          <a:ea typeface="標楷體" pitchFamily="65"/>
          <a:cs typeface="標楷體" pitchFamily="65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zh-TW" sz="28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zh-TW" sz="24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g"/><Relationship Id="rId3" Type="http://schemas.openxmlformats.org/officeDocument/2006/relationships/image" Target="../media/image6.jpg"/><Relationship Id="rId7" Type="http://schemas.openxmlformats.org/officeDocument/2006/relationships/image" Target="../media/image10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g"/><Relationship Id="rId5" Type="http://schemas.openxmlformats.org/officeDocument/2006/relationships/image" Target="../media/image8.png"/><Relationship Id="rId10" Type="http://schemas.openxmlformats.org/officeDocument/2006/relationships/image" Target="../media/image13.jpg"/><Relationship Id="rId4" Type="http://schemas.openxmlformats.org/officeDocument/2006/relationships/image" Target="../media/image7.jpg"/><Relationship Id="rId9" Type="http://schemas.openxmlformats.org/officeDocument/2006/relationships/image" Target="../media/image12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6867A2C-4807-47AC-B418-B7B42B47B113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1470026"/>
          </a:xfrm>
        </p:spPr>
        <p:txBody>
          <a:bodyPr/>
          <a:lstStyle/>
          <a:p>
            <a:pPr lvl="0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體育運動的發展</a:t>
            </a:r>
            <a:endParaRPr 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7C0A779F-1B1C-452B-BADD-CD715D31E4A7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475658" y="1988838"/>
            <a:ext cx="6400800" cy="648071"/>
          </a:xfrm>
        </p:spPr>
        <p:txBody>
          <a:bodyPr/>
          <a:lstStyle/>
          <a:p>
            <a:pPr lvl="0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吳忠誼</a:t>
            </a:r>
            <a:endParaRPr 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Picture 2" descr="C:\Users\BPC\Downloads\教育部logo991006-1.png">
            <a:extLst>
              <a:ext uri="{FF2B5EF4-FFF2-40B4-BE49-F238E27FC236}">
                <a16:creationId xmlns:a16="http://schemas.microsoft.com/office/drawing/2014/main" id="{90B8A990-9C07-40A0-B7D8-C1B399DD31B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D70F472B-E2CD-49B4-9070-5F6C3A3919F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副標題 2">
            <a:extLst>
              <a:ext uri="{FF2B5EF4-FFF2-40B4-BE49-F238E27FC236}">
                <a16:creationId xmlns:a16="http://schemas.microsoft.com/office/drawing/2014/main" id="{A56C88B1-FFEB-4BC0-9600-27617B0AE662}"/>
              </a:ext>
            </a:extLst>
          </p:cNvPr>
          <p:cNvSpPr txBox="1"/>
          <p:nvPr/>
        </p:nvSpPr>
        <p:spPr>
          <a:xfrm>
            <a:off x="1535579" y="2996955"/>
            <a:ext cx="6400800" cy="64807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altLang="zh-TW" sz="3200" dirty="0" smtClean="0">
                <a:solidFill>
                  <a:srgbClr val="898989"/>
                </a:solidFill>
                <a:latin typeface="Calibri"/>
                <a:ea typeface="新細明體"/>
                <a:cs typeface=""/>
              </a:rPr>
              <a:t>1</a:t>
            </a:r>
            <a:r>
              <a:rPr lang="en-US" altLang="zh-TW" sz="3200" dirty="0">
                <a:solidFill>
                  <a:srgbClr val="898989"/>
                </a:solidFill>
                <a:latin typeface="Calibri"/>
                <a:ea typeface="新細明體"/>
                <a:cs typeface=""/>
              </a:rPr>
              <a:t>4</a:t>
            </a:r>
            <a:endParaRPr lang="en-US" sz="3200" b="0" i="0" u="none" strike="noStrike" kern="1200" cap="none" spc="0" baseline="0" dirty="0">
              <a:solidFill>
                <a:srgbClr val="898989"/>
              </a:solidFill>
              <a:uFillTx/>
              <a:latin typeface="Calibri"/>
              <a:ea typeface="新細明體"/>
              <a:cs typeface="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二、運動、體適能與體育週期～</a:t>
            </a:r>
            <a:endParaRPr kumimoji="1"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新興的運動、體適能和體育</a:t>
            </a:r>
            <a:endParaRPr kumimoji="1" lang="en-US" altLang="zh-TW" dirty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1">
              <a:spcBef>
                <a:spcPts val="1300"/>
              </a:spcBef>
            </a:pPr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運動</a:t>
            </a:r>
            <a:r>
              <a:rPr kumimoji="1"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醫學中心：提供防護、治療與照護等觀念</a:t>
            </a:r>
            <a:endParaRPr kumimoji="1" lang="en-US" altLang="zh-TW" dirty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1">
              <a:spcBef>
                <a:spcPts val="1300"/>
              </a:spcBef>
            </a:pPr>
            <a:r>
              <a:rPr kumimoji="1"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家庭健身房：小型運動器材室（以家居為主）</a:t>
            </a:r>
            <a:endParaRPr kumimoji="1" lang="en-US" altLang="zh-TW" dirty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1">
              <a:spcBef>
                <a:spcPts val="1300"/>
              </a:spcBef>
            </a:pPr>
            <a:r>
              <a:rPr kumimoji="1"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職場運動課程計劃：與企業合作提供休閒運動與體適能的空間與課程規劃，促進身心放鬆</a:t>
            </a:r>
            <a:endParaRPr kumimoji="1" lang="en-US" altLang="zh-TW" dirty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1">
              <a:spcBef>
                <a:spcPts val="1300"/>
              </a:spcBef>
            </a:pPr>
            <a:r>
              <a:rPr kumimoji="1"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運動競賽嘉年華：州政府舉辦多項分齡運動種類</a:t>
            </a:r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競賽</a:t>
            </a:r>
            <a:endParaRPr kumimoji="1" lang="en-US" altLang="zh-TW" dirty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</p:txBody>
      </p:sp>
    </p:spTree>
    <p:extLst>
      <p:ext uri="{BB962C8B-B14F-4D97-AF65-F5344CB8AC3E}">
        <p14:creationId xmlns:p14="http://schemas.microsoft.com/office/powerpoint/2010/main" val="14659166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8123" y="202721"/>
            <a:ext cx="8347753" cy="1071275"/>
          </a:xfrm>
        </p:spPr>
        <p:txBody>
          <a:bodyPr/>
          <a:lstStyle/>
          <a:p>
            <a:r>
              <a:rPr kumimoji="1"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三、台灣體育政策與體育發展的現況</a:t>
            </a:r>
            <a:endParaRPr kumimoji="1"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體育政策白皮書（</a:t>
            </a:r>
            <a:r>
              <a:rPr kumimoji="1"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2013~2023</a:t>
            </a:r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全民運動的推廣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 TC" charset="-120"/>
            </a:endParaRPr>
          </a:p>
          <a:p>
            <a:pPr lvl="2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網路科技與靜態生活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 TC" charset="-120"/>
            </a:endParaRPr>
          </a:p>
          <a:p>
            <a:pPr lvl="2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肥胖比例增多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 TC" charset="-120"/>
            </a:endParaRPr>
          </a:p>
          <a:p>
            <a:pPr lvl="2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人口結構改變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 TC" charset="-120"/>
            </a:endParaRPr>
          </a:p>
          <a:p>
            <a:pPr lvl="1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競技運動水準的提升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 TC" charset="-120"/>
            </a:endParaRPr>
          </a:p>
          <a:p>
            <a:pPr lvl="2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與國際實力接軌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 TC" charset="-120"/>
            </a:endParaRPr>
          </a:p>
          <a:p>
            <a:pPr lvl="2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讓世界看見台灣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 TC" charset="-120"/>
            </a:endParaRPr>
          </a:p>
          <a:p>
            <a:endParaRPr kumimoji="1" lang="zh-TW" altLang="en-US" dirty="0">
              <a:latin typeface="標楷體" panose="03000509000000000000" pitchFamily="65" charset="-120"/>
              <a:ea typeface="標楷體" panose="03000509000000000000" pitchFamily="65" charset="-120"/>
              <a:cs typeface="Kaiti TC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524135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8123" y="202721"/>
            <a:ext cx="8347753" cy="1071275"/>
          </a:xfrm>
        </p:spPr>
        <p:txBody>
          <a:bodyPr/>
          <a:lstStyle/>
          <a:p>
            <a:r>
              <a:rPr kumimoji="1"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三、台灣體育政策與體育發展的現況</a:t>
            </a:r>
            <a:endParaRPr kumimoji="1"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8123" y="1639530"/>
            <a:ext cx="8411497" cy="4485968"/>
          </a:xfrm>
        </p:spPr>
        <p:txBody>
          <a:bodyPr/>
          <a:lstStyle/>
          <a:p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體育政策白皮書（</a:t>
            </a:r>
            <a:r>
              <a:rPr kumimoji="1"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2013~2023</a:t>
            </a:r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健康國民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、卓越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競技、活力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臺灣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 TC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優質運動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文化、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傑出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運動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表現、蓬勃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運動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產業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 TC" charset="-120"/>
            </a:endParaRPr>
          </a:p>
          <a:p>
            <a:pPr lvl="2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學校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體育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  <a:cs typeface="Kaiti TC" charset="-120"/>
            </a:endParaRPr>
          </a:p>
          <a:p>
            <a:pPr lvl="2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全民體育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 TC" charset="-120"/>
            </a:endParaRPr>
          </a:p>
          <a:p>
            <a:pPr lvl="2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競技運動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 TC" charset="-120"/>
            </a:endParaRPr>
          </a:p>
          <a:p>
            <a:pPr lvl="2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國際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及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兩岸運動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 TC" charset="-120"/>
            </a:endParaRPr>
          </a:p>
          <a:p>
            <a:pPr lvl="2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運動產業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  <a:cs typeface="Kaiti TC" charset="-120"/>
            </a:endParaRPr>
          </a:p>
          <a:p>
            <a:pPr lvl="2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運動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設施</a:t>
            </a:r>
            <a:endParaRPr kumimoji="1" lang="zh-TW" altLang="en-US" dirty="0">
              <a:latin typeface="標楷體" panose="03000509000000000000" pitchFamily="65" charset="-120"/>
              <a:ea typeface="標楷體" panose="03000509000000000000" pitchFamily="65" charset="-120"/>
              <a:cs typeface="Kaiti TC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133327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8123" y="202721"/>
            <a:ext cx="8347753" cy="1071275"/>
          </a:xfrm>
        </p:spPr>
        <p:txBody>
          <a:bodyPr/>
          <a:lstStyle/>
          <a:p>
            <a:r>
              <a:rPr kumimoji="1"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三、台灣體育政策與體育發展的現況</a:t>
            </a:r>
            <a:endParaRPr kumimoji="1"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8123" y="1639530"/>
            <a:ext cx="8411497" cy="4485968"/>
          </a:xfrm>
        </p:spPr>
        <p:txBody>
          <a:bodyPr/>
          <a:lstStyle/>
          <a:p>
            <a:r>
              <a:rPr kumimoji="1"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體育政策白皮書（</a:t>
            </a:r>
            <a:r>
              <a:rPr kumimoji="1" lang="en-US" altLang="zh-TW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2017</a:t>
            </a:r>
            <a:r>
              <a:rPr kumimoji="1"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～</a:t>
            </a:r>
            <a:r>
              <a:rPr kumimoji="1" lang="en-US" altLang="zh-TW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2023</a:t>
            </a:r>
            <a:r>
              <a:rPr kumimoji="1"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kumimoji="1"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行政院體育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運動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發展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委員會成立（</a:t>
            </a:r>
            <a:r>
              <a: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106.7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）</a:t>
            </a:r>
            <a:endPara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  <a:cs typeface="Kaiti TC" charset="-120"/>
            </a:endParaRPr>
          </a:p>
          <a:p>
            <a:pPr lvl="1"/>
            <a:r>
              <a:rPr kumimoji="1"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國民體育法通過（</a:t>
            </a:r>
            <a:r>
              <a:rPr kumimoji="1"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107.9</a:t>
            </a:r>
            <a:r>
              <a:rPr kumimoji="1"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）</a:t>
            </a:r>
            <a:endParaRPr kumimoji="1"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  <a:cs typeface="Kaiti TC" charset="-120"/>
            </a:endParaRPr>
          </a:p>
          <a:p>
            <a:pPr lvl="2"/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體育行政優化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  <a:cs typeface="Kaiti TC" charset="-120"/>
            </a:endParaRPr>
          </a:p>
          <a:p>
            <a:pPr lvl="2"/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鼓勵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企業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投資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  <a:cs typeface="Kaiti TC" charset="-120"/>
            </a:endParaRPr>
          </a:p>
          <a:p>
            <a:pPr lvl="2"/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國際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賽事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接軌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  <a:cs typeface="Kaiti TC" charset="-120"/>
            </a:endParaRPr>
          </a:p>
          <a:p>
            <a:pPr lvl="2"/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體育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向下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紮根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  <a:cs typeface="Kaiti TC" charset="-120"/>
            </a:endParaRPr>
          </a:p>
          <a:p>
            <a:pPr lvl="2"/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選手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職涯照顧</a:t>
            </a:r>
            <a:endParaRPr kumimoji="1"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  <a:cs typeface="Kaiti TC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7817" y="3377820"/>
            <a:ext cx="1828025" cy="2497539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7817" y="3377819"/>
            <a:ext cx="1828025" cy="2497539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7816" y="3377820"/>
            <a:ext cx="1828025" cy="2497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2889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8123" y="202721"/>
            <a:ext cx="8347753" cy="1071275"/>
          </a:xfrm>
        </p:spPr>
        <p:txBody>
          <a:bodyPr/>
          <a:lstStyle/>
          <a:p>
            <a:r>
              <a:rPr kumimoji="1"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三、台灣體育政策與體育發展的現況</a:t>
            </a:r>
            <a:endParaRPr kumimoji="1"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86814" y="1659194"/>
            <a:ext cx="5181600" cy="4377812"/>
          </a:xfrm>
        </p:spPr>
        <p:txBody>
          <a:bodyPr/>
          <a:lstStyle/>
          <a:p>
            <a:r>
              <a:rPr kumimoji="1"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體育政策白皮書（</a:t>
            </a:r>
            <a:r>
              <a:rPr kumimoji="1"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2017</a:t>
            </a:r>
            <a:r>
              <a:rPr kumimoji="1"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～</a:t>
            </a:r>
            <a:r>
              <a:rPr kumimoji="1"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2023</a:t>
            </a:r>
            <a:r>
              <a:rPr kumimoji="1"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kumimoji="1"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學校體育─活絡校園體育增進學生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活力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  <a:cs typeface="Kaiti TC" charset="-120"/>
            </a:endParaRPr>
          </a:p>
          <a:p>
            <a:pPr lvl="1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全民運動─運動健身快樂人生 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  <a:cs typeface="Kaiti TC" charset="-120"/>
            </a:endParaRPr>
          </a:p>
          <a:p>
            <a:pPr lvl="1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競技運動─卓越競技登峰造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極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  <a:cs typeface="Kaiti TC" charset="-120"/>
            </a:endParaRPr>
          </a:p>
          <a:p>
            <a:pPr lvl="1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國際及兩岸運動─植基臺灣邁向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世界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  <a:cs typeface="Kaiti TC" charset="-120"/>
            </a:endParaRPr>
          </a:p>
          <a:p>
            <a:pPr lvl="1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運動產業─打造幸福經濟的推手 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  <a:cs typeface="Kaiti TC" charset="-120"/>
            </a:endParaRPr>
          </a:p>
          <a:p>
            <a:pPr lvl="1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運動設施─營造優質友善運動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環境</a:t>
            </a:r>
            <a:endParaRPr kumimoji="1"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  <a:cs typeface="Kaiti TC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8917" y="2438398"/>
            <a:ext cx="3118636" cy="2267667"/>
          </a:xfrm>
          <a:prstGeom prst="rect">
            <a:avLst/>
          </a:prstGeom>
        </p:spPr>
      </p:pic>
      <p:sp>
        <p:nvSpPr>
          <p:cNvPr id="5" name="文字方塊 4"/>
          <p:cNvSpPr txBox="1"/>
          <p:nvPr/>
        </p:nvSpPr>
        <p:spPr>
          <a:xfrm>
            <a:off x="5495491" y="4837470"/>
            <a:ext cx="31854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dirty="0" smtClean="0">
                <a:latin typeface="Kaiti TC" charset="-120"/>
                <a:ea typeface="Kaiti TC" charset="-120"/>
                <a:cs typeface="Kaiti TC" charset="-120"/>
              </a:rPr>
              <a:t>健全體育法規及各項輔導系統</a:t>
            </a:r>
            <a:endParaRPr kumimoji="1" lang="en-US" altLang="zh-TW" dirty="0" smtClean="0">
              <a:latin typeface="Kaiti TC" charset="-120"/>
              <a:ea typeface="Kaiti TC" charset="-120"/>
              <a:cs typeface="Kaiti TC" charset="-120"/>
            </a:endParaRPr>
          </a:p>
          <a:p>
            <a:r>
              <a:rPr kumimoji="1" lang="zh-TW" altLang="en-US" dirty="0" smtClean="0">
                <a:latin typeface="Kaiti TC" charset="-120"/>
                <a:ea typeface="Kaiti TC" charset="-120"/>
                <a:cs typeface="Kaiti TC" charset="-120"/>
              </a:rPr>
              <a:t>（如：體育班的設置與課輔）</a:t>
            </a:r>
            <a:endParaRPr kumimoji="1" lang="zh-TW" altLang="en-US" dirty="0">
              <a:latin typeface="Kaiti TC" charset="-120"/>
              <a:ea typeface="Kaiti TC" charset="-120"/>
              <a:cs typeface="Kaiti TC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8917" y="2457327"/>
            <a:ext cx="3118636" cy="2248738"/>
          </a:xfrm>
          <a:prstGeom prst="rect">
            <a:avLst/>
          </a:prstGeom>
        </p:spPr>
      </p:pic>
      <p:sp>
        <p:nvSpPr>
          <p:cNvPr id="7" name="文字方塊 6"/>
          <p:cNvSpPr txBox="1"/>
          <p:nvPr/>
        </p:nvSpPr>
        <p:spPr>
          <a:xfrm>
            <a:off x="4544756" y="4909137"/>
            <a:ext cx="511806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TW" altLang="en-US" dirty="0" smtClean="0">
                <a:latin typeface="Kaiti TC" charset="-120"/>
                <a:ea typeface="Kaiti TC" charset="-120"/>
                <a:cs typeface="Kaiti TC" charset="-120"/>
              </a:rPr>
              <a:t>體育專業能力培育與進修及</a:t>
            </a:r>
            <a:r>
              <a:rPr kumimoji="1" lang="zh-TW" altLang="en-US" dirty="0">
                <a:latin typeface="Kaiti TC" charset="-120"/>
                <a:ea typeface="Kaiti TC" charset="-120"/>
                <a:cs typeface="Kaiti TC" charset="-120"/>
              </a:rPr>
              <a:t>推動</a:t>
            </a:r>
            <a:endParaRPr kumimoji="1" lang="en-US" altLang="zh-TW" dirty="0">
              <a:latin typeface="Kaiti TC" charset="-120"/>
              <a:ea typeface="Kaiti TC" charset="-120"/>
              <a:cs typeface="Kaiti TC" charset="-120"/>
            </a:endParaRPr>
          </a:p>
          <a:p>
            <a:pPr algn="ctr"/>
            <a:r>
              <a:rPr kumimoji="1" lang="zh-TW" altLang="en-US" dirty="0" smtClean="0">
                <a:latin typeface="Kaiti TC" charset="-120"/>
                <a:ea typeface="Kaiti TC" charset="-120"/>
                <a:cs typeface="Kaiti TC" charset="-120"/>
              </a:rPr>
              <a:t>完善體育教學</a:t>
            </a:r>
            <a:endParaRPr kumimoji="1" lang="en-US" altLang="zh-TW" dirty="0" smtClean="0">
              <a:latin typeface="Kaiti TC" charset="-120"/>
              <a:ea typeface="Kaiti TC" charset="-120"/>
              <a:cs typeface="Kaiti TC" charset="-120"/>
            </a:endParaRPr>
          </a:p>
          <a:p>
            <a:pPr algn="ctr"/>
            <a:r>
              <a:rPr kumimoji="1" lang="zh-TW" altLang="en-US" sz="1600" dirty="0" smtClean="0">
                <a:latin typeface="Kaiti TC" charset="-120"/>
                <a:ea typeface="Kaiti TC" charset="-120"/>
                <a:cs typeface="Kaiti TC" charset="-120"/>
              </a:rPr>
              <a:t>（圖為最年輕師鐸獎得主王寶莉老師）</a:t>
            </a:r>
            <a:endParaRPr kumimoji="1" lang="zh-TW" altLang="en-US" sz="1600" dirty="0">
              <a:latin typeface="Kaiti TC" charset="-120"/>
              <a:ea typeface="Kaiti TC" charset="-120"/>
              <a:cs typeface="Kaiti TC" charset="-120"/>
            </a:endParaRPr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32" y="2457327"/>
            <a:ext cx="3237744" cy="2248738"/>
          </a:xfrm>
          <a:prstGeom prst="rect">
            <a:avLst/>
          </a:prstGeom>
        </p:spPr>
      </p:pic>
      <p:sp>
        <p:nvSpPr>
          <p:cNvPr id="10" name="文字方塊 9"/>
          <p:cNvSpPr txBox="1"/>
          <p:nvPr/>
        </p:nvSpPr>
        <p:spPr>
          <a:xfrm>
            <a:off x="5181847" y="4916880"/>
            <a:ext cx="35640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TW" altLang="en-US" dirty="0" smtClean="0">
                <a:latin typeface="Kaiti TC" charset="-120"/>
                <a:ea typeface="Kaiti TC" charset="-120"/>
                <a:cs typeface="Kaiti TC" charset="-120"/>
              </a:rPr>
              <a:t>提升學生身體活動量及</a:t>
            </a:r>
            <a:endParaRPr kumimoji="1" lang="en-US" altLang="zh-TW" dirty="0" smtClean="0">
              <a:latin typeface="Kaiti TC" charset="-120"/>
              <a:ea typeface="Kaiti TC" charset="-120"/>
              <a:cs typeface="Kaiti TC" charset="-120"/>
            </a:endParaRPr>
          </a:p>
          <a:p>
            <a:pPr algn="ctr"/>
            <a:r>
              <a:rPr kumimoji="1" lang="zh-TW" altLang="en-US" dirty="0" smtClean="0">
                <a:latin typeface="Kaiti TC" charset="-120"/>
                <a:ea typeface="Kaiti TC" charset="-120"/>
                <a:cs typeface="Kaiti TC" charset="-120"/>
              </a:rPr>
              <a:t>體育活動與社團之辦理</a:t>
            </a:r>
            <a:endParaRPr kumimoji="1" lang="en-US" altLang="zh-TW" dirty="0">
              <a:latin typeface="Kaiti TC" charset="-120"/>
              <a:ea typeface="Kaiti TC" charset="-120"/>
              <a:cs typeface="Kaiti TC" charset="-120"/>
            </a:endParaRPr>
          </a:p>
        </p:txBody>
      </p:sp>
      <p:pic>
        <p:nvPicPr>
          <p:cNvPr id="11" name="圖片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6778" y="2437170"/>
            <a:ext cx="3600450" cy="2400300"/>
          </a:xfrm>
          <a:prstGeom prst="rect">
            <a:avLst/>
          </a:prstGeom>
        </p:spPr>
      </p:pic>
      <p:sp>
        <p:nvSpPr>
          <p:cNvPr id="12" name="文字方塊 11"/>
          <p:cNvSpPr txBox="1"/>
          <p:nvPr/>
        </p:nvSpPr>
        <p:spPr>
          <a:xfrm>
            <a:off x="5275131" y="4986081"/>
            <a:ext cx="35640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TW" altLang="en-US" dirty="0" smtClean="0">
                <a:latin typeface="Kaiti TC" charset="-120"/>
                <a:ea typeface="Kaiti TC" charset="-120"/>
                <a:cs typeface="Kaiti TC" charset="-120"/>
              </a:rPr>
              <a:t>運動健身快樂人生</a:t>
            </a:r>
            <a:endParaRPr kumimoji="1" lang="en-US" altLang="zh-TW" dirty="0">
              <a:latin typeface="Kaiti TC" charset="-120"/>
              <a:ea typeface="Kaiti TC" charset="-120"/>
              <a:cs typeface="Kaiti TC" charset="-120"/>
            </a:endParaRPr>
          </a:p>
        </p:txBody>
      </p:sp>
      <p:sp>
        <p:nvSpPr>
          <p:cNvPr id="13" name="文字方塊 12"/>
          <p:cNvSpPr txBox="1"/>
          <p:nvPr/>
        </p:nvSpPr>
        <p:spPr>
          <a:xfrm>
            <a:off x="5332749" y="4955128"/>
            <a:ext cx="35640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TW" altLang="en-US" dirty="0" smtClean="0">
                <a:latin typeface="Kaiti TC" charset="-120"/>
                <a:ea typeface="Kaiti TC" charset="-120"/>
                <a:cs typeface="Kaiti TC" charset="-120"/>
              </a:rPr>
              <a:t>以選、訓、賽、輔、獎五項要素打造優質競技環境</a:t>
            </a:r>
            <a:endParaRPr kumimoji="1" lang="en-US" altLang="zh-TW" dirty="0">
              <a:latin typeface="Kaiti TC" charset="-120"/>
              <a:ea typeface="Kaiti TC" charset="-120"/>
              <a:cs typeface="Kaiti TC" charset="-120"/>
            </a:endParaRPr>
          </a:p>
        </p:txBody>
      </p:sp>
      <p:pic>
        <p:nvPicPr>
          <p:cNvPr id="14" name="圖片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52" y="2457327"/>
            <a:ext cx="3619476" cy="2373975"/>
          </a:xfrm>
          <a:prstGeom prst="rect">
            <a:avLst/>
          </a:prstGeom>
        </p:spPr>
      </p:pic>
      <p:sp>
        <p:nvSpPr>
          <p:cNvPr id="15" name="文字方塊 14"/>
          <p:cNvSpPr txBox="1"/>
          <p:nvPr/>
        </p:nvSpPr>
        <p:spPr>
          <a:xfrm>
            <a:off x="5310059" y="5016037"/>
            <a:ext cx="35640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TW" altLang="en-US" dirty="0" smtClean="0">
                <a:latin typeface="Kaiti TC" charset="-120"/>
                <a:ea typeface="Kaiti TC" charset="-120"/>
                <a:cs typeface="Kaiti TC" charset="-120"/>
              </a:rPr>
              <a:t>合球運動近年來與國際及兩岸交流推廣頻繁，並多次獲得佳績</a:t>
            </a:r>
            <a:endParaRPr kumimoji="1" lang="en-US" altLang="zh-TW" dirty="0">
              <a:latin typeface="Kaiti TC" charset="-120"/>
              <a:ea typeface="Kaiti TC" charset="-120"/>
              <a:cs typeface="Kaiti TC" charset="-120"/>
            </a:endParaRPr>
          </a:p>
        </p:txBody>
      </p:sp>
      <p:pic>
        <p:nvPicPr>
          <p:cNvPr id="16" name="圖片 1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52" y="2443671"/>
            <a:ext cx="3619476" cy="2412981"/>
          </a:xfrm>
          <a:prstGeom prst="rect">
            <a:avLst/>
          </a:prstGeom>
        </p:spPr>
      </p:pic>
      <p:sp>
        <p:nvSpPr>
          <p:cNvPr id="17" name="文字方塊 16"/>
          <p:cNvSpPr txBox="1"/>
          <p:nvPr/>
        </p:nvSpPr>
        <p:spPr>
          <a:xfrm>
            <a:off x="5204537" y="4986393"/>
            <a:ext cx="35640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TW" altLang="en-US" dirty="0" smtClean="0">
                <a:latin typeface="Kaiti TC" charset="-120"/>
                <a:ea typeface="Kaiti TC" charset="-120"/>
                <a:cs typeface="Kaiti TC" charset="-120"/>
              </a:rPr>
              <a:t>政府扶植運動產業促進</a:t>
            </a:r>
            <a:endParaRPr kumimoji="1" lang="en-US" altLang="zh-TW" dirty="0" smtClean="0">
              <a:latin typeface="Kaiti TC" charset="-120"/>
              <a:ea typeface="Kaiti TC" charset="-120"/>
              <a:cs typeface="Kaiti TC" charset="-120"/>
            </a:endParaRPr>
          </a:p>
          <a:p>
            <a:pPr algn="ctr"/>
            <a:r>
              <a:rPr kumimoji="1" lang="zh-TW" altLang="en-US" dirty="0" smtClean="0">
                <a:latin typeface="Kaiti TC" charset="-120"/>
                <a:ea typeface="Kaiti TC" charset="-120"/>
                <a:cs typeface="Kaiti TC" charset="-120"/>
              </a:rPr>
              <a:t>經濟及就業需求</a:t>
            </a:r>
            <a:endParaRPr kumimoji="1" lang="en-US" altLang="zh-TW" dirty="0">
              <a:latin typeface="Kaiti TC" charset="-120"/>
              <a:ea typeface="Kaiti TC" charset="-120"/>
              <a:cs typeface="Kaiti TC" charset="-120"/>
            </a:endParaRPr>
          </a:p>
        </p:txBody>
      </p:sp>
      <p:pic>
        <p:nvPicPr>
          <p:cNvPr id="18" name="圖片 1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52" y="2437170"/>
            <a:ext cx="3652095" cy="2476500"/>
          </a:xfrm>
          <a:prstGeom prst="rect">
            <a:avLst/>
          </a:prstGeom>
        </p:spPr>
      </p:pic>
      <p:sp>
        <p:nvSpPr>
          <p:cNvPr id="19" name="文字方塊 18"/>
          <p:cNvSpPr txBox="1"/>
          <p:nvPr/>
        </p:nvSpPr>
        <p:spPr>
          <a:xfrm>
            <a:off x="5275130" y="5016037"/>
            <a:ext cx="35640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TW" altLang="en-US" dirty="0" smtClean="0">
                <a:latin typeface="Kaiti TC" charset="-120"/>
                <a:ea typeface="Kaiti TC" charset="-120"/>
                <a:cs typeface="Kaiti TC" charset="-120"/>
              </a:rPr>
              <a:t>政府廣設國民運動中心，</a:t>
            </a:r>
            <a:endParaRPr kumimoji="1" lang="en-US" altLang="zh-TW" dirty="0" smtClean="0">
              <a:latin typeface="Kaiti TC" charset="-120"/>
              <a:ea typeface="Kaiti TC" charset="-120"/>
              <a:cs typeface="Kaiti TC" charset="-120"/>
            </a:endParaRPr>
          </a:p>
          <a:p>
            <a:pPr algn="ctr"/>
            <a:r>
              <a:rPr kumimoji="1" lang="zh-TW" altLang="en-US" dirty="0" smtClean="0">
                <a:latin typeface="Kaiti TC" charset="-120"/>
                <a:ea typeface="Kaiti TC" charset="-120"/>
                <a:cs typeface="Kaiti TC" charset="-120"/>
              </a:rPr>
              <a:t>打造優質運動環境</a:t>
            </a:r>
            <a:endParaRPr kumimoji="1" lang="en-US" altLang="zh-TW" dirty="0">
              <a:latin typeface="Kaiti TC" charset="-120"/>
              <a:ea typeface="Kaiti TC" charset="-120"/>
              <a:cs typeface="Kaiti TC" charset="-120"/>
            </a:endParaRPr>
          </a:p>
        </p:txBody>
      </p:sp>
      <p:pic>
        <p:nvPicPr>
          <p:cNvPr id="20" name="圖片 1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52" y="2425064"/>
            <a:ext cx="3641908" cy="2496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36134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xit" presetSubtype="4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9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7" grpId="1"/>
      <p:bldP spid="7" grpId="2"/>
      <p:bldP spid="10" grpId="1"/>
      <p:bldP spid="10" grpId="2"/>
      <p:bldP spid="12" grpId="2"/>
      <p:bldP spid="12" grpId="3"/>
      <p:bldP spid="13" grpId="0"/>
      <p:bldP spid="13" grpId="2"/>
      <p:bldP spid="15" grpId="0"/>
      <p:bldP spid="15" grpId="1"/>
      <p:bldP spid="17" grpId="0"/>
      <p:bldP spid="17" grpId="2"/>
      <p:bldP spid="19" grpId="0"/>
      <p:bldP spid="19" grpId="2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四、結語</a:t>
            </a:r>
            <a:endParaRPr kumimoji="1"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739901"/>
            <a:ext cx="8470900" cy="4483100"/>
          </a:xfrm>
        </p:spPr>
        <p:txBody>
          <a:bodyPr/>
          <a:lstStyle/>
          <a:p>
            <a:r>
              <a:rPr kumimoji="1"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及早開始的重要性：幼兒的啓蒙</a:t>
            </a:r>
            <a:endParaRPr kumimoji="1" lang="en-US" altLang="zh-TW" sz="2800" dirty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r>
              <a:rPr kumimoji="1"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打破</a:t>
            </a:r>
            <a:r>
              <a:rPr kumimoji="1"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年齡的疆界：要活就要動、要動就要樂</a:t>
            </a:r>
            <a:endParaRPr kumimoji="1" lang="en-US" altLang="zh-TW" sz="2800" dirty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r>
              <a:rPr kumimoji="1"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聚光焦點的轉移（銀髮族）：另一核心課程的</a:t>
            </a:r>
            <a:r>
              <a:rPr kumimoji="1"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規劃</a:t>
            </a:r>
          </a:p>
          <a:p>
            <a:r>
              <a:rPr kumimoji="1"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私人機構的興起：健身中心與休閒中心的湧現</a:t>
            </a:r>
            <a:endParaRPr kumimoji="1"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r>
              <a:rPr kumimoji="1"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日漸強勢的科學介入：具備完善的知識與概念</a:t>
            </a:r>
            <a:endParaRPr kumimoji="1" lang="en-US" altLang="zh-TW" sz="2800" dirty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r>
              <a:rPr kumimoji="1"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新一代職業的興起：各項專業化職業的</a:t>
            </a:r>
            <a:r>
              <a:rPr kumimoji="1"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出現</a:t>
            </a:r>
            <a:endParaRPr kumimoji="1"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r>
              <a:rPr kumimoji="1"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競技運動能力的提升</a:t>
            </a:r>
            <a:endParaRPr kumimoji="1"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r>
              <a:rPr kumimoji="1"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體育班教育與輔導機制的建立</a:t>
            </a:r>
            <a:endParaRPr kumimoji="1" lang="en-US" altLang="zh-TW" sz="2800" dirty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</p:txBody>
      </p:sp>
    </p:spTree>
    <p:extLst>
      <p:ext uri="{BB962C8B-B14F-4D97-AF65-F5344CB8AC3E}">
        <p14:creationId xmlns:p14="http://schemas.microsoft.com/office/powerpoint/2010/main" val="8309082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四、結語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1"/>
            <a:ext cx="8509000" cy="4521200"/>
          </a:xfrm>
        </p:spPr>
        <p:txBody>
          <a:bodyPr/>
          <a:lstStyle/>
          <a:p>
            <a:r>
              <a:rPr kumimoji="1"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大量</a:t>
            </a:r>
            <a:r>
              <a:rPr kumimoji="1"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可用資訊的推廣：建立有效的平台（臉書或影片等）</a:t>
            </a:r>
            <a:endParaRPr kumimoji="1" lang="en-US" altLang="zh-TW" sz="2800" dirty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r>
              <a:rPr kumimoji="1"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有用技術的傳遞與統整：透過科技的處理</a:t>
            </a:r>
            <a:endParaRPr kumimoji="1" lang="en-US" altLang="zh-TW" sz="2800" dirty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r>
              <a:rPr kumimoji="1"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有效地排除各項限制：尋找更多的</a:t>
            </a:r>
            <a:r>
              <a:rPr kumimoji="1"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可能性</a:t>
            </a:r>
            <a:endParaRPr kumimoji="1"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  <a:cs typeface="Kaiti TC" charset="-120"/>
            </a:endParaRPr>
          </a:p>
          <a:p>
            <a:r>
              <a:rPr kumimoji="1"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服務對象的擴大～由學校走向全體</a:t>
            </a:r>
            <a:endParaRPr kumimoji="1" lang="en-US" altLang="zh-TW" sz="2800" dirty="0">
              <a:latin typeface="標楷體" panose="03000509000000000000" pitchFamily="65" charset="-120"/>
              <a:ea typeface="標楷體" panose="03000509000000000000" pitchFamily="65" charset="-120"/>
              <a:cs typeface="Kaiti TC" charset="-120"/>
            </a:endParaRPr>
          </a:p>
          <a:p>
            <a:r>
              <a:rPr kumimoji="1"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運動產業的推動與結合～企業贊助與政府合作</a:t>
            </a:r>
            <a:endParaRPr kumimoji="1" lang="en-US" altLang="zh-TW" sz="2800" dirty="0">
              <a:latin typeface="標楷體" panose="03000509000000000000" pitchFamily="65" charset="-120"/>
              <a:ea typeface="標楷體" panose="03000509000000000000" pitchFamily="65" charset="-120"/>
              <a:cs typeface="Kaiti TC" charset="-120"/>
            </a:endParaRPr>
          </a:p>
          <a:p>
            <a:r>
              <a:rPr kumimoji="1"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運動商業與觀光的介入～商品</a:t>
            </a:r>
            <a:r>
              <a:rPr kumimoji="1"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、品牌</a:t>
            </a:r>
            <a:r>
              <a:rPr kumimoji="1"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與形象的</a:t>
            </a:r>
            <a:r>
              <a:rPr kumimoji="1"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 TC" charset="-120"/>
              </a:rPr>
              <a:t>建立</a:t>
            </a:r>
            <a:endParaRPr kumimoji="1"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  <a:cs typeface="Kaiti TC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860239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 smtClean="0"/>
              <a:t>參考文獻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9696" y="1702942"/>
            <a:ext cx="8604607" cy="4471827"/>
          </a:xfrm>
        </p:spPr>
        <p:txBody>
          <a:bodyPr/>
          <a:lstStyle/>
          <a:p>
            <a:pPr marL="0" indent="0">
              <a:buNone/>
            </a:pPr>
            <a:r>
              <a:rPr lang="en-US" altLang="zh-TW" sz="2000" dirty="0"/>
              <a:t>Hoffman . S</a:t>
            </a:r>
            <a:r>
              <a:rPr lang="en-US" altLang="zh-TW" sz="2000" dirty="0" smtClean="0"/>
              <a:t>.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(2013</a:t>
            </a:r>
            <a:r>
              <a:rPr lang="en-US" altLang="zh-TW" sz="2000" dirty="0"/>
              <a:t>). Introduction to kinesiology. Human Kinetics.</a:t>
            </a:r>
            <a:endParaRPr lang="zh-TW" altLang="zh-TW" sz="2000" dirty="0"/>
          </a:p>
          <a:p>
            <a:pPr marL="0" indent="0">
              <a:buNone/>
            </a:pPr>
            <a:r>
              <a:rPr lang="zh-TW" altLang="zh-TW" sz="2000" dirty="0"/>
              <a:t>江良規（</a:t>
            </a:r>
            <a:r>
              <a:rPr lang="en-US" altLang="zh-TW" sz="2000" dirty="0"/>
              <a:t>1982</a:t>
            </a:r>
            <a:r>
              <a:rPr lang="zh-TW" altLang="zh-TW" sz="2000" dirty="0"/>
              <a:t>）。體育學原理新論。台北：臺灣商務印書館。</a:t>
            </a:r>
          </a:p>
          <a:p>
            <a:pPr marL="0" indent="0">
              <a:buNone/>
            </a:pPr>
            <a:r>
              <a:rPr lang="zh-TW" altLang="zh-TW" sz="2000" dirty="0"/>
              <a:t>徐元民（</a:t>
            </a:r>
            <a:r>
              <a:rPr lang="en-US" altLang="zh-TW" sz="2000" dirty="0"/>
              <a:t>2006</a:t>
            </a:r>
            <a:r>
              <a:rPr lang="zh-TW" altLang="zh-TW" sz="2000" dirty="0"/>
              <a:t>）。體育學導論。台北：品度。</a:t>
            </a:r>
          </a:p>
          <a:p>
            <a:pPr marL="0" indent="0">
              <a:buNone/>
            </a:pPr>
            <a:r>
              <a:rPr lang="zh-TW" altLang="zh-TW" sz="2000" dirty="0"/>
              <a:t>許義雄（</a:t>
            </a:r>
            <a:r>
              <a:rPr lang="en-US" altLang="zh-TW" sz="2000" dirty="0"/>
              <a:t>1983</a:t>
            </a:r>
            <a:r>
              <a:rPr lang="zh-TW" altLang="zh-TW" sz="2000" dirty="0"/>
              <a:t>）。體育學原理。台北：體育學會。</a:t>
            </a:r>
          </a:p>
          <a:p>
            <a:pPr marL="0" indent="0">
              <a:buNone/>
            </a:pPr>
            <a:r>
              <a:rPr lang="zh-TW" altLang="zh-TW" sz="2000" dirty="0"/>
              <a:t>許義雄（</a:t>
            </a:r>
            <a:r>
              <a:rPr lang="en-US" altLang="zh-TW" sz="2000" dirty="0"/>
              <a:t>2001</a:t>
            </a:r>
            <a:r>
              <a:rPr lang="zh-TW" altLang="zh-TW" sz="2000" dirty="0"/>
              <a:t>）（譯）。體育、體適能及運動入門。臺南：復文書局。</a:t>
            </a:r>
          </a:p>
          <a:p>
            <a:pPr marL="0" indent="0">
              <a:buNone/>
            </a:pPr>
            <a:r>
              <a:rPr lang="zh-TW" altLang="zh-TW" sz="2000" dirty="0"/>
              <a:t>劉一民（</a:t>
            </a:r>
            <a:r>
              <a:rPr lang="en-US" altLang="zh-TW" sz="2000" dirty="0"/>
              <a:t>1991</a:t>
            </a:r>
            <a:r>
              <a:rPr lang="zh-TW" altLang="zh-TW" sz="2000" dirty="0"/>
              <a:t>）。運動哲學研究－遊戲、運動與人生。台北市：師大書苑。</a:t>
            </a:r>
          </a:p>
          <a:p>
            <a:pPr marL="0" indent="0">
              <a:buNone/>
            </a:pPr>
            <a:r>
              <a:rPr lang="zh-TW" altLang="zh-TW" sz="2000" dirty="0"/>
              <a:t>劉一民（</a:t>
            </a:r>
            <a:r>
              <a:rPr lang="en-US" altLang="zh-TW" sz="2000" dirty="0"/>
              <a:t>2005</a:t>
            </a:r>
            <a:r>
              <a:rPr lang="zh-TW" altLang="zh-TW" sz="2000" dirty="0"/>
              <a:t>）。運動哲學新論－實踐知識的想像痕跡。台北市：師大書苑。</a:t>
            </a:r>
          </a:p>
          <a:p>
            <a:pPr marL="0" indent="0">
              <a:buNone/>
            </a:pPr>
            <a:r>
              <a:rPr lang="zh-TW" altLang="zh-TW" sz="2000" dirty="0"/>
              <a:t>蔡政杰、程瑞福（</a:t>
            </a:r>
            <a:r>
              <a:rPr lang="en-US" altLang="zh-TW" sz="2000" dirty="0"/>
              <a:t>2000</a:t>
            </a:r>
            <a:r>
              <a:rPr lang="zh-TW" altLang="zh-TW" sz="2000" dirty="0"/>
              <a:t>）（編）。體育學原理</a:t>
            </a:r>
            <a:r>
              <a:rPr lang="zh-TW" altLang="zh-TW" sz="2000" dirty="0" smtClean="0"/>
              <a:t>。</a:t>
            </a:r>
            <a:endParaRPr lang="en-US" altLang="zh-TW" sz="2000" dirty="0" smtClean="0"/>
          </a:p>
          <a:p>
            <a:pPr marL="0" indent="0">
              <a:buNone/>
            </a:pPr>
            <a:endParaRPr lang="en-US" altLang="zh-TW" sz="2000" dirty="0" smtClean="0"/>
          </a:p>
          <a:p>
            <a:pPr marL="0" indent="0">
              <a:buNone/>
            </a:pPr>
            <a:r>
              <a:rPr lang="zh-TW" altLang="en-US" sz="2000" dirty="0" smtClean="0"/>
              <a:t>附註：</a:t>
            </a:r>
            <a:r>
              <a:rPr lang="en-US" altLang="zh-TW" sz="2000" dirty="0" smtClean="0"/>
              <a:t>PPT</a:t>
            </a:r>
            <a:r>
              <a:rPr lang="zh-TW" altLang="en-US" sz="2000" dirty="0" smtClean="0"/>
              <a:t>中相關圖片皆透過</a:t>
            </a:r>
            <a:r>
              <a:rPr lang="en-US" altLang="zh-TW" sz="2000" dirty="0" smtClean="0"/>
              <a:t>Google</a:t>
            </a:r>
            <a:r>
              <a:rPr lang="zh-TW" altLang="en-US" sz="2000" dirty="0" smtClean="0"/>
              <a:t>搜尋獲得（</a:t>
            </a:r>
            <a:r>
              <a:rPr lang="en-US" altLang="zh-TW" sz="2000" smtClean="0"/>
              <a:t>2018.6.10</a:t>
            </a:r>
            <a:r>
              <a:rPr lang="zh-TW" altLang="en-US" sz="2000" smtClean="0"/>
              <a:t>搜尋</a:t>
            </a:r>
            <a:r>
              <a:rPr lang="zh-TW" altLang="en-US" sz="2000" dirty="0" smtClean="0"/>
              <a:t>）</a:t>
            </a:r>
            <a:endParaRPr lang="zh-TW" altLang="zh-TW" sz="2000" dirty="0"/>
          </a:p>
          <a:p>
            <a:pPr marL="0" lvl="0" indent="0">
              <a:spcBef>
                <a:spcPts val="0"/>
              </a:spcBef>
              <a:buSzTx/>
              <a:buNone/>
            </a:pPr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uk-UA" smtClean="0"/>
              <a:t>17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871666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FB7763F-777F-4C57-855F-B7A5DC669621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1470026"/>
          </a:xfrm>
        </p:spPr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體育運動的發展～第二部分</a:t>
            </a:r>
            <a:endParaRPr 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939AFC3E-728F-4212-9C8E-7D86A822B7BD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852755" y="2029934"/>
            <a:ext cx="7657474" cy="3826335"/>
          </a:xfrm>
        </p:spPr>
        <p:txBody>
          <a:bodyPr/>
          <a:lstStyle/>
          <a:p>
            <a:pPr algn="l"/>
            <a:r>
              <a:rPr lang="zh-TW" altLang="en-US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dirty="0" smtClean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zh-TW" kern="1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運動、體適能與體育</a:t>
            </a:r>
            <a:r>
              <a:rPr lang="en-US" altLang="zh-TW" kern="1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~</a:t>
            </a:r>
            <a:r>
              <a:rPr lang="zh-TW" altLang="zh-TW" kern="100" dirty="0" smtClean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</a:t>
            </a:r>
            <a:r>
              <a:rPr lang="zh-TW" altLang="en-US" kern="100" dirty="0" smtClean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美國</a:t>
            </a:r>
            <a:r>
              <a:rPr lang="zh-TW" altLang="zh-TW" kern="100" dirty="0" smtClean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kern="100" dirty="0" smtClean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階段</a:t>
            </a:r>
            <a:endParaRPr lang="en-US" altLang="zh-TW" kern="100" dirty="0" smtClean="0">
              <a:solidFill>
                <a:srgbClr val="0432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kern="1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kern="100" dirty="0" smtClean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zh-TW" kern="100" dirty="0" smtClean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發展</a:t>
            </a:r>
            <a:r>
              <a:rPr lang="zh-TW" altLang="en-US" kern="100" dirty="0" smtClean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為例</a:t>
            </a:r>
            <a:endParaRPr lang="en-US" altLang="zh-TW" kern="100" dirty="0">
              <a:solidFill>
                <a:srgbClr val="0432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dirty="0" smtClean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</a:t>
            </a:r>
            <a:r>
              <a:rPr lang="zh-TW" altLang="zh-TW" kern="1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運動、體適能與體育</a:t>
            </a:r>
            <a:r>
              <a:rPr lang="en-US" altLang="zh-TW" kern="1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~</a:t>
            </a:r>
            <a:r>
              <a:rPr lang="zh-TW" altLang="zh-TW" kern="1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新一代運動</a:t>
            </a:r>
            <a:r>
              <a:rPr lang="zh-TW" altLang="zh-TW" kern="100" dirty="0" smtClean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與</a:t>
            </a:r>
            <a:endParaRPr lang="en-US" altLang="zh-TW" kern="100" dirty="0" smtClean="0">
              <a:solidFill>
                <a:srgbClr val="0432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en-US" altLang="zh-TW" kern="1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kern="100" dirty="0" smtClean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zh-TW" kern="100" dirty="0" smtClean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體育</a:t>
            </a:r>
            <a:r>
              <a:rPr lang="zh-TW" altLang="zh-TW" kern="1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的走向</a:t>
            </a:r>
            <a:endParaRPr lang="zh-TW" altLang="zh-TW" sz="2800" kern="100" dirty="0">
              <a:solidFill>
                <a:srgbClr val="0432FF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charset="0"/>
            </a:endParaRPr>
          </a:p>
          <a:p>
            <a:pPr algn="l"/>
            <a:r>
              <a:rPr lang="zh-TW" altLang="en-US" dirty="0" smtClean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</a:t>
            </a:r>
            <a:r>
              <a:rPr lang="zh-TW" altLang="zh-TW" kern="1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體育政策與體育運動發展的</a:t>
            </a:r>
            <a:r>
              <a:rPr lang="zh-TW" altLang="zh-TW" kern="100" dirty="0" smtClean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關係</a:t>
            </a:r>
            <a:endParaRPr lang="en-US" altLang="zh-TW" kern="100" dirty="0" smtClean="0">
              <a:solidFill>
                <a:srgbClr val="0432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dirty="0" smtClean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</a:t>
            </a:r>
            <a:r>
              <a:rPr lang="zh-TW" altLang="zh-TW" kern="100" dirty="0" smtClean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結語</a:t>
            </a:r>
            <a:endParaRPr lang="en-US" altLang="zh-TW" kern="100" dirty="0" smtClean="0">
              <a:solidFill>
                <a:srgbClr val="0432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zh-TW" sz="2800" kern="100" dirty="0">
              <a:latin typeface="標楷體" panose="03000509000000000000" pitchFamily="65" charset="-120"/>
              <a:ea typeface="標楷體" panose="03000509000000000000" pitchFamily="65" charset="-120"/>
              <a:cs typeface="Times New Roman" charset="0"/>
            </a:endParaRPr>
          </a:p>
          <a:p>
            <a:endParaRPr 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Picture 2" descr="C:\Users\BPC\Downloads\教育部logo991006-1.png">
            <a:extLst>
              <a:ext uri="{FF2B5EF4-FFF2-40B4-BE49-F238E27FC236}">
                <a16:creationId xmlns:a16="http://schemas.microsoft.com/office/drawing/2014/main" id="{791D71BF-8F96-4DFA-8979-3392927AF9C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AD1DCB2D-BA42-47F3-81E2-DEA16E98F76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5446" y="225425"/>
            <a:ext cx="8222561" cy="1149450"/>
          </a:xfrm>
        </p:spPr>
        <p:txBody>
          <a:bodyPr>
            <a:normAutofit/>
          </a:bodyPr>
          <a:lstStyle/>
          <a:p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一</a:t>
            </a:r>
            <a:r>
              <a:rPr kumimoji="1"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、運動、體適能與體育週期～</a:t>
            </a:r>
            <a:endParaRPr kumimoji="1" lang="zh-TW" altLang="en-US" sz="2400" dirty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63781" y="1510301"/>
            <a:ext cx="8405890" cy="4818579"/>
          </a:xfrm>
        </p:spPr>
        <p:txBody>
          <a:bodyPr>
            <a:normAutofit/>
          </a:bodyPr>
          <a:lstStyle/>
          <a:p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早期階段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1"/>
            <a:r>
              <a:rPr kumimoji="1"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學前運動項目</a:t>
            </a:r>
            <a:endParaRPr kumimoji="1"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2"/>
            <a:r>
              <a:rPr kumimoji="1"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Fit by five</a:t>
            </a:r>
          </a:p>
          <a:p>
            <a:pPr lvl="2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學會運動技巧與協調能力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2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探索與運動肢體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2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促成終生參與運動（</a:t>
            </a:r>
            <a:r>
              <a:rPr kumimoji="1" lang="en-US" altLang="zh-TW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Gober</a:t>
            </a:r>
            <a:r>
              <a:rPr kumimoji="1"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 &amp; Franks, 1988</a:t>
            </a:r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）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1"/>
            <a:r>
              <a:rPr kumimoji="1"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幼兒運動</a:t>
            </a:r>
            <a:endParaRPr kumimoji="1"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2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避免過早專業化及合理的費用（＄</a:t>
            </a:r>
            <a:r>
              <a:rPr kumimoji="1"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60/</a:t>
            </a:r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一季（</a:t>
            </a:r>
            <a:r>
              <a:rPr kumimoji="1"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3</a:t>
            </a:r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位））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2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兒童足球團體、棒球團體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2"/>
            <a:r>
              <a:rPr kumimoji="1"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5</a:t>
            </a:r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歲前著重指導，</a:t>
            </a:r>
            <a:r>
              <a:rPr kumimoji="1"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6</a:t>
            </a:r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歲後促成比賽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</p:txBody>
      </p:sp>
    </p:spTree>
    <p:extLst>
      <p:ext uri="{BB962C8B-B14F-4D97-AF65-F5344CB8AC3E}">
        <p14:creationId xmlns:p14="http://schemas.microsoft.com/office/powerpoint/2010/main" val="2065599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45172" y="267532"/>
            <a:ext cx="8222561" cy="1149450"/>
          </a:xfrm>
        </p:spPr>
        <p:txBody>
          <a:bodyPr>
            <a:normAutofit/>
          </a:bodyPr>
          <a:lstStyle/>
          <a:p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一</a:t>
            </a:r>
            <a:r>
              <a:rPr kumimoji="1"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、運動、體適能與體育週期～</a:t>
            </a:r>
            <a:endParaRPr kumimoji="1" lang="zh-TW" altLang="en-US" sz="2400" dirty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5172" y="1726510"/>
            <a:ext cx="8344245" cy="4581824"/>
          </a:xfrm>
        </p:spPr>
        <p:txBody>
          <a:bodyPr>
            <a:normAutofit/>
          </a:bodyPr>
          <a:lstStyle/>
          <a:p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早期階段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1"/>
            <a:r>
              <a:rPr kumimoji="1"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小學體育</a:t>
            </a:r>
            <a:endParaRPr kumimoji="1"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2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體能教育（課外的學習與獲得）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2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體適能課程的引入（</a:t>
            </a:r>
            <a:r>
              <a:rPr kumimoji="1"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fitness gram</a:t>
            </a:r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）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2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冒險技巧訓練（攀牆）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2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團隊動力的課程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2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修正式的運動課程</a:t>
            </a:r>
            <a:r>
              <a:rPr kumimoji="1"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—</a:t>
            </a:r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探索與經驗學習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2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小型聯盟的設立</a:t>
            </a:r>
            <a:endParaRPr kumimoji="1" lang="en-US" altLang="zh-TW" dirty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</p:txBody>
      </p:sp>
    </p:spTree>
    <p:extLst>
      <p:ext uri="{BB962C8B-B14F-4D97-AF65-F5344CB8AC3E}">
        <p14:creationId xmlns:p14="http://schemas.microsoft.com/office/powerpoint/2010/main" val="13188674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45172" y="267532"/>
            <a:ext cx="8222561" cy="1149450"/>
          </a:xfrm>
        </p:spPr>
        <p:txBody>
          <a:bodyPr>
            <a:normAutofit/>
          </a:bodyPr>
          <a:lstStyle/>
          <a:p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一</a:t>
            </a:r>
            <a:r>
              <a:rPr kumimoji="1"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、運動、體適能與體育週期～</a:t>
            </a:r>
            <a:endParaRPr kumimoji="1" lang="zh-TW" altLang="en-US" sz="2400" dirty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83306" y="1644315"/>
            <a:ext cx="8960694" cy="5059829"/>
          </a:xfrm>
        </p:spPr>
        <p:txBody>
          <a:bodyPr>
            <a:normAutofit/>
          </a:bodyPr>
          <a:lstStyle/>
          <a:p>
            <a:r>
              <a:rPr kumimoji="1"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青年階段</a:t>
            </a:r>
            <a:endParaRPr kumimoji="1"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1"/>
            <a:r>
              <a:rPr kumimoji="1"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高中跨校運動項目</a:t>
            </a:r>
            <a:endParaRPr kumimoji="1"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2"/>
            <a:r>
              <a:rPr kumimoji="1" lang="zh-TW" altLang="en-US" sz="2600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學校聯盟與州政府合辦各項賽事</a:t>
            </a:r>
            <a:endParaRPr kumimoji="1" lang="en-US" altLang="zh-TW" sz="2600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2"/>
            <a:r>
              <a:rPr kumimoji="1" lang="zh-TW" altLang="en-US" sz="2600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成立家長後援會</a:t>
            </a:r>
            <a:r>
              <a:rPr kumimoji="1" lang="en-US" altLang="zh-TW" sz="2600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—</a:t>
            </a:r>
            <a:r>
              <a:rPr kumimoji="1" lang="zh-TW" altLang="en-US" sz="2600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提供援助與溝通</a:t>
            </a:r>
            <a:endParaRPr kumimoji="1" lang="en-US" altLang="zh-TW" sz="2600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2"/>
            <a:r>
              <a:rPr kumimoji="1" lang="zh-TW" altLang="en-US" sz="2600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聯盟賽事分級與後備球隊的設立</a:t>
            </a:r>
            <a:endParaRPr kumimoji="1" lang="en-US" altLang="zh-TW" sz="2600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2"/>
            <a:r>
              <a:rPr kumimoji="1" lang="zh-TW" altLang="en-US" sz="2600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專業體能訓練師與教練的聘任</a:t>
            </a:r>
            <a:endParaRPr kumimoji="1" lang="en-US" altLang="zh-TW" sz="2600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1"/>
            <a:r>
              <a:rPr kumimoji="1"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校外運動項目</a:t>
            </a:r>
            <a:endParaRPr kumimoji="1"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2"/>
            <a:r>
              <a:rPr kumimoji="1" lang="zh-TW" altLang="en-US" sz="2600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自主樂趣的尋找</a:t>
            </a:r>
            <a:r>
              <a:rPr kumimoji="1" lang="en-US" altLang="zh-TW" sz="2600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—</a:t>
            </a:r>
            <a:r>
              <a:rPr kumimoji="1" lang="zh-TW" altLang="en-US" sz="2600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馬術、空手道、柔術等</a:t>
            </a:r>
            <a:endParaRPr kumimoji="1" lang="en-US" altLang="zh-TW" sz="2600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2"/>
            <a:r>
              <a:rPr kumimoji="1" lang="zh-TW" altLang="en-US" sz="2600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課餘的額外運動項目</a:t>
            </a:r>
            <a:endParaRPr kumimoji="1" lang="en-US" altLang="zh-TW" sz="2600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</p:txBody>
      </p:sp>
    </p:spTree>
    <p:extLst>
      <p:ext uri="{BB962C8B-B14F-4D97-AF65-F5344CB8AC3E}">
        <p14:creationId xmlns:p14="http://schemas.microsoft.com/office/powerpoint/2010/main" val="20262089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45172" y="267532"/>
            <a:ext cx="8222561" cy="1149450"/>
          </a:xfrm>
        </p:spPr>
        <p:txBody>
          <a:bodyPr>
            <a:normAutofit/>
          </a:bodyPr>
          <a:lstStyle/>
          <a:p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一</a:t>
            </a:r>
            <a:r>
              <a:rPr kumimoji="1"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、運動、體適能與體育週期～</a:t>
            </a:r>
            <a:endParaRPr kumimoji="1" lang="zh-TW" altLang="en-US" sz="2400" dirty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83306" y="1644316"/>
            <a:ext cx="8662743" cy="4705114"/>
          </a:xfrm>
        </p:spPr>
        <p:txBody>
          <a:bodyPr>
            <a:normAutofit/>
          </a:bodyPr>
          <a:lstStyle/>
          <a:p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成人階段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1"/>
            <a:r>
              <a:rPr kumimoji="1"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大學休閒活動項目</a:t>
            </a:r>
            <a:endParaRPr kumimoji="1"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2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學校提供超過百種的活動與競賽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2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成立許多組織與運動比賽的活動部門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2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建立合理推廣收費制度與積極推動運動參與競賽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2"/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1"/>
            <a:r>
              <a:rPr kumimoji="1"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社區休閒活動</a:t>
            </a:r>
            <a:endParaRPr kumimoji="1"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2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以青年人為主要顧客群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2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自由、自主與方便性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2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成立多項社區運動組織或聯盟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2"/>
            <a:endParaRPr kumimoji="1" lang="en-US" altLang="zh-TW" sz="2600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</p:txBody>
      </p:sp>
    </p:spTree>
    <p:extLst>
      <p:ext uri="{BB962C8B-B14F-4D97-AF65-F5344CB8AC3E}">
        <p14:creationId xmlns:p14="http://schemas.microsoft.com/office/powerpoint/2010/main" val="18454136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45172" y="144242"/>
            <a:ext cx="8222561" cy="1149450"/>
          </a:xfrm>
        </p:spPr>
        <p:txBody>
          <a:bodyPr>
            <a:normAutofit/>
          </a:bodyPr>
          <a:lstStyle/>
          <a:p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一</a:t>
            </a:r>
            <a:r>
              <a:rPr kumimoji="1"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、運動、體適能與體育週期～</a:t>
            </a:r>
            <a:endParaRPr kumimoji="1" lang="zh-TW" altLang="en-US" sz="2400" dirty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5172" y="1562123"/>
            <a:ext cx="8503619" cy="4838678"/>
          </a:xfrm>
        </p:spPr>
        <p:txBody>
          <a:bodyPr>
            <a:normAutofit/>
          </a:bodyPr>
          <a:lstStyle/>
          <a:p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成人階段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1"/>
            <a:r>
              <a:rPr kumimoji="1"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體適能的涉入</a:t>
            </a:r>
            <a:endParaRPr kumimoji="1"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2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體適能活動的推廣（結合廠商團體）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2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進行廣告效益的推估（建立健康美的完整形態）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2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聯誼與健身的目的（部分仍包含嚴格的訓練）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2"/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1"/>
            <a:r>
              <a:rPr kumimoji="1"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非正式參與</a:t>
            </a:r>
            <a:endParaRPr kumimoji="1"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2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建立永續的運動環境</a:t>
            </a:r>
            <a:endParaRPr kumimoji="1" lang="en-US" altLang="zh-TW" dirty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2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善用家居週邊設施（自行車、健走、帆船、滑水等）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2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追求永續的體能活動與教育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2"/>
            <a:endParaRPr kumimoji="1" lang="en-US" altLang="zh-TW" sz="2600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</p:txBody>
      </p:sp>
    </p:spTree>
    <p:extLst>
      <p:ext uri="{BB962C8B-B14F-4D97-AF65-F5344CB8AC3E}">
        <p14:creationId xmlns:p14="http://schemas.microsoft.com/office/powerpoint/2010/main" val="19088897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45172" y="133968"/>
            <a:ext cx="8222561" cy="1149450"/>
          </a:xfrm>
        </p:spPr>
        <p:txBody>
          <a:bodyPr>
            <a:normAutofit/>
          </a:bodyPr>
          <a:lstStyle/>
          <a:p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一</a:t>
            </a:r>
            <a:r>
              <a:rPr kumimoji="1"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、運動、體適能與體育週期～</a:t>
            </a:r>
            <a:endParaRPr kumimoji="1" lang="zh-TW" altLang="en-US" sz="2400" dirty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407" y="1572395"/>
            <a:ext cx="8219326" cy="5059829"/>
          </a:xfrm>
        </p:spPr>
        <p:txBody>
          <a:bodyPr>
            <a:normAutofit/>
          </a:bodyPr>
          <a:lstStyle/>
          <a:p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老人階段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1"/>
            <a:r>
              <a:rPr kumimoji="1" lang="zh-TW" altLang="en-US" sz="2600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專家運動</a:t>
            </a:r>
            <a:endParaRPr kumimoji="1" lang="en-US" altLang="zh-TW" sz="2600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2"/>
            <a:r>
              <a:rPr kumimoji="1" lang="zh-TW" altLang="en-US" sz="2600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一般競技運動的延長</a:t>
            </a:r>
            <a:endParaRPr kumimoji="1" lang="en-US" altLang="zh-TW" sz="2600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2"/>
            <a:r>
              <a:rPr kumimoji="1" lang="zh-TW" altLang="en-US" sz="2600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針對老人團體的分級（</a:t>
            </a:r>
            <a:r>
              <a:rPr kumimoji="1" lang="en-US" altLang="zh-TW" sz="2600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5-10</a:t>
            </a:r>
            <a:r>
              <a:rPr kumimoji="1" lang="zh-TW" altLang="en-US" sz="2600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歲為級距）</a:t>
            </a:r>
            <a:endParaRPr kumimoji="1" lang="en-US" altLang="zh-TW" sz="2600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2"/>
            <a:r>
              <a:rPr kumimoji="1" lang="zh-TW" altLang="en-US" sz="2600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游泳、排球、籃球、田徑、網球等許多運動</a:t>
            </a:r>
            <a:endParaRPr kumimoji="1" lang="en-US" altLang="zh-TW" sz="2600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1"/>
            <a:r>
              <a:rPr kumimoji="1" lang="zh-TW" altLang="en-US" sz="2600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永恆的體適能</a:t>
            </a:r>
            <a:endParaRPr kumimoji="1" lang="en-US" altLang="zh-TW" sz="2600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2"/>
            <a:r>
              <a:rPr kumimoji="1" lang="zh-TW" altLang="en-US" sz="2600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溫和型運動的推廣（慢跑、有氧舞蹈、散步等）</a:t>
            </a:r>
            <a:endParaRPr kumimoji="1" lang="en-US" altLang="zh-TW" sz="2600" dirty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2"/>
            <a:r>
              <a:rPr kumimoji="1" lang="zh-TW" altLang="en-US" sz="2600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老人市民中心的成立（提供體適能設備）</a:t>
            </a:r>
            <a:endParaRPr kumimoji="1" lang="en-US" altLang="zh-TW" sz="2600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2"/>
            <a:r>
              <a:rPr kumimoji="1" lang="zh-TW" altLang="en-US" sz="2600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老人運動知識與永續的開拓</a:t>
            </a:r>
            <a:endParaRPr kumimoji="1" lang="en-US" altLang="zh-TW" sz="2600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</p:txBody>
      </p:sp>
    </p:spTree>
    <p:extLst>
      <p:ext uri="{BB962C8B-B14F-4D97-AF65-F5344CB8AC3E}">
        <p14:creationId xmlns:p14="http://schemas.microsoft.com/office/powerpoint/2010/main" val="14524307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45172" y="267532"/>
            <a:ext cx="8222561" cy="1149450"/>
          </a:xfrm>
        </p:spPr>
        <p:txBody>
          <a:bodyPr/>
          <a:lstStyle/>
          <a:p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二</a:t>
            </a:r>
            <a:r>
              <a:rPr kumimoji="1"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、運動、體適能與體育週期～</a:t>
            </a:r>
            <a:endParaRPr kumimoji="1" lang="zh-TW" altLang="en-US" sz="2400" dirty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5172" y="1416982"/>
            <a:ext cx="8278010" cy="4531755"/>
          </a:xfrm>
        </p:spPr>
        <p:txBody>
          <a:bodyPr>
            <a:normAutofit/>
          </a:bodyPr>
          <a:lstStyle/>
          <a:p>
            <a:r>
              <a:rPr kumimoji="1"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新興的運動、體適能和體育</a:t>
            </a:r>
            <a:endParaRPr kumimoji="1"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1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多目標運動俱樂部：提供各式各樣的運動場地（</a:t>
            </a:r>
            <a:r>
              <a:rPr kumimoji="1"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YMCA</a:t>
            </a:r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），幫助人們學習與增進技巧，還提供嬰兒照護等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1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運動俱樂部：單一種類的俱樂部（以網球為多數），主要的工作為指導顧客、籌劃比賽和社交友誼賽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  <a:p>
            <a:pPr lvl="1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BiauKai"/>
              </a:rPr>
              <a:t>專技運動及體適能中心：不同於大型運動中心，建立會員制度與提供互相交誼的社會網絡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BiauKai"/>
            </a:endParaRPr>
          </a:p>
        </p:txBody>
      </p:sp>
    </p:spTree>
    <p:extLst>
      <p:ext uri="{BB962C8B-B14F-4D97-AF65-F5344CB8AC3E}">
        <p14:creationId xmlns:p14="http://schemas.microsoft.com/office/powerpoint/2010/main" val="5573191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課程名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課程名稱</Template>
  <TotalTime>5747</TotalTime>
  <Words>1332</Words>
  <Application>Microsoft Office PowerPoint</Application>
  <PresentationFormat>如螢幕大小 (4:3)</PresentationFormat>
  <Paragraphs>167</Paragraphs>
  <Slides>17</Slides>
  <Notes>6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25" baseType="lpstr">
      <vt:lpstr>BiauKai</vt:lpstr>
      <vt:lpstr>Kaiti TC</vt:lpstr>
      <vt:lpstr>新細明體</vt:lpstr>
      <vt:lpstr>標楷體</vt:lpstr>
      <vt:lpstr>Arial</vt:lpstr>
      <vt:lpstr>Calibri</vt:lpstr>
      <vt:lpstr>Times New Roman</vt:lpstr>
      <vt:lpstr>課程名稱</vt:lpstr>
      <vt:lpstr>體育運動的發展</vt:lpstr>
      <vt:lpstr>體育運動的發展～第二部分</vt:lpstr>
      <vt:lpstr>一、運動、體適能與體育週期～</vt:lpstr>
      <vt:lpstr>一、運動、體適能與體育週期～</vt:lpstr>
      <vt:lpstr>一、運動、體適能與體育週期～</vt:lpstr>
      <vt:lpstr>一、運動、體適能與體育週期～</vt:lpstr>
      <vt:lpstr>一、運動、體適能與體育週期～</vt:lpstr>
      <vt:lpstr>一、運動、體適能與體育週期～</vt:lpstr>
      <vt:lpstr>二、運動、體適能與體育週期～</vt:lpstr>
      <vt:lpstr>二、運動、體適能與體育週期～</vt:lpstr>
      <vt:lpstr>三、台灣體育政策與體育發展的現況</vt:lpstr>
      <vt:lpstr>三、台灣體育政策與體育發展的現況</vt:lpstr>
      <vt:lpstr>三、台灣體育政策與體育發展的現況</vt:lpstr>
      <vt:lpstr>三、台灣體育政策與體育發展的現況</vt:lpstr>
      <vt:lpstr>四、結語</vt:lpstr>
      <vt:lpstr>四、結語</vt:lpstr>
      <vt:lpstr>參考文獻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課程名稱</dc:title>
  <dc:creator>BPC</dc:creator>
  <cp:lastModifiedBy>ChungYi</cp:lastModifiedBy>
  <cp:revision>54</cp:revision>
  <dcterms:created xsi:type="dcterms:W3CDTF">2017-11-07T02:54:43Z</dcterms:created>
  <dcterms:modified xsi:type="dcterms:W3CDTF">2018-06-29T08:29:47Z</dcterms:modified>
</cp:coreProperties>
</file>