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7" r:id="rId3"/>
    <p:sldId id="352" r:id="rId4"/>
    <p:sldId id="353" r:id="rId5"/>
    <p:sldId id="362" r:id="rId6"/>
    <p:sldId id="364" r:id="rId7"/>
    <p:sldId id="358" r:id="rId8"/>
    <p:sldId id="378" r:id="rId9"/>
    <p:sldId id="365" r:id="rId10"/>
    <p:sldId id="379" r:id="rId11"/>
    <p:sldId id="380" r:id="rId12"/>
    <p:sldId id="366" r:id="rId13"/>
    <p:sldId id="370" r:id="rId14"/>
    <p:sldId id="369" r:id="rId15"/>
    <p:sldId id="368" r:id="rId16"/>
    <p:sldId id="359" r:id="rId17"/>
    <p:sldId id="360" r:id="rId18"/>
    <p:sldId id="354" r:id="rId19"/>
    <p:sldId id="350" r:id="rId20"/>
    <p:sldId id="355" r:id="rId21"/>
    <p:sldId id="348" r:id="rId22"/>
    <p:sldId id="372" r:id="rId23"/>
    <p:sldId id="377" r:id="rId24"/>
    <p:sldId id="346" r:id="rId25"/>
    <p:sldId id="382"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66"/>
    <a:srgbClr val="008000"/>
    <a:srgbClr val="339933"/>
    <a:srgbClr val="CC3300"/>
    <a:srgbClr val="0000CC"/>
    <a:srgbClr val="0000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33" autoAdjust="0"/>
  </p:normalViewPr>
  <p:slideViewPr>
    <p:cSldViewPr snapToGrid="0">
      <p:cViewPr varScale="1">
        <p:scale>
          <a:sx n="73" d="100"/>
          <a:sy n="73" d="100"/>
        </p:scale>
        <p:origin x="1296" y="66"/>
      </p:cViewPr>
      <p:guideLst/>
    </p:cSldViewPr>
  </p:slideViewPr>
  <p:notesTextViewPr>
    <p:cViewPr>
      <p:scale>
        <a:sx n="1" d="1"/>
        <a:sy n="1" d="1"/>
      </p:scale>
      <p:origin x="0" y="0"/>
    </p:cViewPr>
  </p:notesTextViewPr>
  <p:sorterViewPr>
    <p:cViewPr>
      <p:scale>
        <a:sx n="100" d="100"/>
        <a:sy n="100" d="100"/>
      </p:scale>
      <p:origin x="0" y="-10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5B0B8-C4E3-4C0F-8C83-D00C2F8D0BE2}" type="datetimeFigureOut">
              <a:rPr lang="zh-TW" altLang="en-US" smtClean="0"/>
              <a:t>2018/6/17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1E597-AEB1-4075-B577-4A0EE65063A5}" type="slidenum">
              <a:rPr lang="zh-TW" altLang="en-US" smtClean="0"/>
              <a:t>‹#›</a:t>
            </a:fld>
            <a:endParaRPr lang="zh-TW" altLang="en-US"/>
          </a:p>
        </p:txBody>
      </p:sp>
    </p:spTree>
    <p:extLst>
      <p:ext uri="{BB962C8B-B14F-4D97-AF65-F5344CB8AC3E}">
        <p14:creationId xmlns:p14="http://schemas.microsoft.com/office/powerpoint/2010/main" val="151822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7978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12</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16629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13</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88843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14</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167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15</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85073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16</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15108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17</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52235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19</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86401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20</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54753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21</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3973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22</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46036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3</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57644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23</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267851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24</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33452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4</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21489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5</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5857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7</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19307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8</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70497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9</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54992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10</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96356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81050"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33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59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8525" indent="-238125"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257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829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401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7325" indent="-238125"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C732E-6393-4FA3-840F-2CFE957F1316}" type="slidenum">
              <a:rPr lang="en-US" altLang="zh-TW" sz="1300" smtClean="0"/>
              <a:pPr>
                <a:spcBef>
                  <a:spcPct val="0"/>
                </a:spcBef>
              </a:pPr>
              <a:t>11</a:t>
            </a:fld>
            <a:endParaRPr lang="en-US" altLang="zh-TW"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393454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B6B9929F-A3A3-4F61-80E1-0B8963F0CE88}" type="datetime1">
              <a:rPr lang="en-US" altLang="zh-TW" smtClean="0"/>
              <a:t>6/17/2018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AE45E90-1DB4-4B82-8E8A-CD2FCFC11F98}" type="slidenum">
              <a:t>‹#›</a:t>
            </a:fld>
            <a:endParaRPr lang="en-US"/>
          </a:p>
        </p:txBody>
      </p:sp>
    </p:spTree>
    <p:extLst>
      <p:ext uri="{BB962C8B-B14F-4D97-AF65-F5344CB8AC3E}">
        <p14:creationId xmlns:p14="http://schemas.microsoft.com/office/powerpoint/2010/main" val="411773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CF31AF1B-718B-4126-B3B9-2724D7938F5A}" type="datetime1">
              <a:rPr lang="en-US" altLang="zh-TW" smtClean="0"/>
              <a:t>6/17/2018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3F8F1439-EE78-46AE-A120-2F9912D3117D}" type="slidenum">
              <a:t>‹#›</a:t>
            </a:fld>
            <a:endParaRPr lang="en-US"/>
          </a:p>
        </p:txBody>
      </p:sp>
    </p:spTree>
    <p:extLst>
      <p:ext uri="{BB962C8B-B14F-4D97-AF65-F5344CB8AC3E}">
        <p14:creationId xmlns:p14="http://schemas.microsoft.com/office/powerpoint/2010/main" val="296741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EC46CCE6-AA96-45EB-9EEC-92E6BD73D48A}" type="datetime1">
              <a:rPr lang="en-US" altLang="zh-TW" smtClean="0"/>
              <a:t>6/17/2018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D4264F07-8D40-46C5-AC8C-31230415A5EB}" type="slidenum">
              <a:t>‹#›</a:t>
            </a:fld>
            <a:endParaRPr lang="en-US"/>
          </a:p>
        </p:txBody>
      </p:sp>
    </p:spTree>
    <p:extLst>
      <p:ext uri="{BB962C8B-B14F-4D97-AF65-F5344CB8AC3E}">
        <p14:creationId xmlns:p14="http://schemas.microsoft.com/office/powerpoint/2010/main" val="186704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68313" y="1628777"/>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153D0A-58F5-4B18-A8D3-834A7F7B3F5A}" type="slidenum">
              <a:rPr lang="en-US" altLang="zh-TW"/>
              <a:pPr>
                <a:defRPr/>
              </a:pPr>
              <a:t>‹#›</a:t>
            </a:fld>
            <a:endParaRPr lang="en-US" altLang="zh-TW"/>
          </a:p>
        </p:txBody>
      </p:sp>
    </p:spTree>
    <p:extLst>
      <p:ext uri="{BB962C8B-B14F-4D97-AF65-F5344CB8AC3E}">
        <p14:creationId xmlns:p14="http://schemas.microsoft.com/office/powerpoint/2010/main" val="103406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C79E746F-B527-4C8B-B37B-B614584EE4A7}" type="datetime1">
              <a:rPr lang="en-US" altLang="zh-TW" smtClean="0"/>
              <a:t>6/17/2018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65C0395-D23A-44D3-82C0-4590073AED2D}" type="slidenum">
              <a:t>‹#›</a:t>
            </a:fld>
            <a:endParaRPr lang="en-US"/>
          </a:p>
        </p:txBody>
      </p:sp>
    </p:spTree>
    <p:extLst>
      <p:ext uri="{BB962C8B-B14F-4D97-AF65-F5344CB8AC3E}">
        <p14:creationId xmlns:p14="http://schemas.microsoft.com/office/powerpoint/2010/main" val="250683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2165DA81-DBFB-45EB-96F1-3CA02D15AA9F}" type="datetime1">
              <a:rPr lang="en-US" altLang="zh-TW" smtClean="0"/>
              <a:t>6/17/2018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2912FB0-2E0B-4C7D-89B7-C016A647C260}" type="slidenum">
              <a:t>‹#›</a:t>
            </a:fld>
            <a:endParaRPr lang="en-US"/>
          </a:p>
        </p:txBody>
      </p:sp>
    </p:spTree>
    <p:extLst>
      <p:ext uri="{BB962C8B-B14F-4D97-AF65-F5344CB8AC3E}">
        <p14:creationId xmlns:p14="http://schemas.microsoft.com/office/powerpoint/2010/main" val="83103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F5EC1F99-AD23-441D-9B60-6FB90D1FC790}" type="datetime1">
              <a:rPr lang="en-US" altLang="zh-TW" smtClean="0"/>
              <a:t>6/17/2018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AC74A30-8353-4862-B702-976BAC0E8F50}" type="slidenum">
              <a:t>‹#›</a:t>
            </a:fld>
            <a:endParaRPr lang="en-US"/>
          </a:p>
        </p:txBody>
      </p:sp>
    </p:spTree>
    <p:extLst>
      <p:ext uri="{BB962C8B-B14F-4D97-AF65-F5344CB8AC3E}">
        <p14:creationId xmlns:p14="http://schemas.microsoft.com/office/powerpoint/2010/main" val="21290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7DEED05C-6D0C-47EB-80FA-48035BB88B68}" type="datetime1">
              <a:rPr lang="en-US" altLang="zh-TW" smtClean="0"/>
              <a:t>6/17/2018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A9CD0521-1776-48F2-8FB8-C1E263F51F3D}" type="slidenum">
              <a:t>‹#›</a:t>
            </a:fld>
            <a:endParaRPr lang="en-US"/>
          </a:p>
        </p:txBody>
      </p:sp>
    </p:spTree>
    <p:extLst>
      <p:ext uri="{BB962C8B-B14F-4D97-AF65-F5344CB8AC3E}">
        <p14:creationId xmlns:p14="http://schemas.microsoft.com/office/powerpoint/2010/main" val="19420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93B3111F-83F8-41F7-B9C3-2163608CA59C}" type="datetime1">
              <a:rPr lang="en-US" altLang="zh-TW" smtClean="0"/>
              <a:t>6/17/2018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382A85B7-C58A-4350-BFB6-40B5FB091D40}" type="slidenum">
              <a:t>‹#›</a:t>
            </a:fld>
            <a:endParaRPr lang="en-US"/>
          </a:p>
        </p:txBody>
      </p:sp>
    </p:spTree>
    <p:extLst>
      <p:ext uri="{BB962C8B-B14F-4D97-AF65-F5344CB8AC3E}">
        <p14:creationId xmlns:p14="http://schemas.microsoft.com/office/powerpoint/2010/main" val="14076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2A77B536-EDE7-4ACD-A27C-F377D65116AB}" type="datetime1">
              <a:rPr lang="en-US" altLang="zh-TW" smtClean="0"/>
              <a:t>6/17/2018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3C786742-364C-42B1-8E4A-2F680DEA7398}" type="slidenum">
              <a:t>‹#›</a:t>
            </a:fld>
            <a:endParaRPr lang="en-US"/>
          </a:p>
        </p:txBody>
      </p:sp>
    </p:spTree>
    <p:extLst>
      <p:ext uri="{BB962C8B-B14F-4D97-AF65-F5344CB8AC3E}">
        <p14:creationId xmlns:p14="http://schemas.microsoft.com/office/powerpoint/2010/main" val="406472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455A6574-6594-4AEB-8FC5-0584C3385A81}" type="datetime1">
              <a:rPr lang="en-US" altLang="zh-TW" smtClean="0"/>
              <a:t>6/17/2018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77FC8CB1-943C-4FEC-AE98-0A0E426A1479}" type="slidenum">
              <a:t>‹#›</a:t>
            </a:fld>
            <a:endParaRPr lang="en-US"/>
          </a:p>
        </p:txBody>
      </p:sp>
    </p:spTree>
    <p:extLst>
      <p:ext uri="{BB962C8B-B14F-4D97-AF65-F5344CB8AC3E}">
        <p14:creationId xmlns:p14="http://schemas.microsoft.com/office/powerpoint/2010/main" val="8151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BAEFE494-5C0A-470A-B4E0-B3110604D71E}" type="datetime1">
              <a:rPr lang="en-US" altLang="zh-TW" smtClean="0"/>
              <a:t>6/17/2018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8EB9646-D5C1-49A7-8BC7-64424560F632}" type="slidenum">
              <a:t>‹#›</a:t>
            </a:fld>
            <a:endParaRPr lang="en-US"/>
          </a:p>
        </p:txBody>
      </p:sp>
    </p:spTree>
    <p:extLst>
      <p:ext uri="{BB962C8B-B14F-4D97-AF65-F5344CB8AC3E}">
        <p14:creationId xmlns:p14="http://schemas.microsoft.com/office/powerpoint/2010/main" val="392282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4054EA36-991C-4142-ACAA-3E68E96CB8EB}" type="datetime1">
              <a:rPr lang="en-US" altLang="zh-TW" smtClean="0"/>
              <a:t>6/17/2018</a:t>
            </a:fld>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C0C4949E-7836-4454-A5D1-8B546E1F9C33}" type="slidenum">
              <a:t>‹#›</a:t>
            </a:fld>
            <a:endParaRPr lang="en-US"/>
          </a:p>
        </p:txBody>
      </p:sp>
      <p:pic>
        <p:nvPicPr>
          <p:cNvPr id="7" name="Picture 2" descr="C:\Users\BPC\Downloads\教育部logo991006-1.png">
            <a:extLst>
              <a:ext uri="{FF2B5EF4-FFF2-40B4-BE49-F238E27FC236}">
                <a16:creationId xmlns:a16="http://schemas.microsoft.com/office/drawing/2014/main" id="{00000000-0000-0000-0000-000000000000}"/>
              </a:ext>
            </a:extLst>
          </p:cNvPr>
          <p:cNvPicPr>
            <a:picLocks noChangeAspect="1"/>
          </p:cNvPicPr>
          <p:nvPr/>
        </p:nvPicPr>
        <p:blipFill>
          <a:blip r:embed="rId14"/>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id="{00000000-0000-0000-0000-000000000000}"/>
              </a:ext>
            </a:extLst>
          </p:cNvPr>
          <p:cNvPicPr>
            <a:picLocks noChangeAspect="1"/>
          </p:cNvPicPr>
          <p:nvPr/>
        </p:nvPicPr>
        <p:blipFill>
          <a:blip r:embed="rId15"/>
          <a:srcRect/>
          <a:stretch>
            <a:fillRect/>
          </a:stretch>
        </p:blipFill>
        <p:spPr>
          <a:xfrm>
            <a:off x="1547667" y="6508351"/>
            <a:ext cx="1263682" cy="2527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2745" y="822960"/>
            <a:ext cx="7772400" cy="3018634"/>
          </a:xfrm>
        </p:spPr>
        <p:txBody>
          <a:bodyPr/>
          <a:lstStyle/>
          <a:p>
            <a:pPr lvl="0"/>
            <a:r>
              <a:rPr lang="zh-TW" altLang="en-US" b="1" dirty="0" smtClean="0">
                <a:solidFill>
                  <a:srgbClr val="000066"/>
                </a:solidFill>
              </a:rPr>
              <a:t>運動營養學</a:t>
            </a:r>
            <a:r>
              <a:rPr lang="en-US" altLang="zh-TW" b="1" dirty="0" smtClean="0">
                <a:solidFill>
                  <a:srgbClr val="000066"/>
                </a:solidFill>
              </a:rPr>
              <a:t/>
            </a:r>
            <a:br>
              <a:rPr lang="en-US" altLang="zh-TW" b="1" dirty="0" smtClean="0">
                <a:solidFill>
                  <a:srgbClr val="000066"/>
                </a:solidFill>
              </a:rPr>
            </a:br>
            <a:r>
              <a:rPr lang="en-US" altLang="zh-TW" b="1" dirty="0" smtClean="0">
                <a:solidFill>
                  <a:srgbClr val="000066"/>
                </a:solidFill>
              </a:rPr>
              <a:t/>
            </a:r>
            <a:br>
              <a:rPr lang="en-US" altLang="zh-TW" b="1" dirty="0" smtClean="0">
                <a:solidFill>
                  <a:srgbClr val="000066"/>
                </a:solidFill>
              </a:rPr>
            </a:br>
            <a:r>
              <a:rPr lang="zh-TW" altLang="en-US" b="1" dirty="0">
                <a:solidFill>
                  <a:srgbClr val="000066"/>
                </a:solidFill>
              </a:rPr>
              <a:t>緒</a:t>
            </a:r>
            <a:r>
              <a:rPr lang="zh-TW" altLang="en-US" b="1" dirty="0" smtClean="0">
                <a:solidFill>
                  <a:srgbClr val="000066"/>
                </a:solidFill>
              </a:rPr>
              <a:t>論</a:t>
            </a:r>
            <a:endParaRPr lang="zh-TW" b="1" dirty="0">
              <a:solidFill>
                <a:srgbClr val="000066"/>
              </a:solidFill>
            </a:endParaRPr>
          </a:p>
        </p:txBody>
      </p:sp>
      <p:sp>
        <p:nvSpPr>
          <p:cNvPr id="3" name="副標題 2"/>
          <p:cNvSpPr txBox="1">
            <a:spLocks noGrp="1"/>
          </p:cNvSpPr>
          <p:nvPr>
            <p:ph type="subTitle" idx="1"/>
          </p:nvPr>
        </p:nvSpPr>
        <p:spPr>
          <a:xfrm>
            <a:off x="561703" y="4526901"/>
            <a:ext cx="8294914" cy="1717145"/>
          </a:xfrm>
        </p:spPr>
        <p:txBody>
          <a:bodyPr/>
          <a:lstStyle/>
          <a:p>
            <a:pPr lvl="0"/>
            <a:r>
              <a:rPr lang="zh-TW" altLang="en-US" b="1" dirty="0" smtClean="0">
                <a:solidFill>
                  <a:srgbClr val="339933"/>
                </a:solidFill>
              </a:rPr>
              <a:t>國立體育大學 競技與教練科學研究所</a:t>
            </a:r>
            <a:endParaRPr lang="en-US" altLang="zh-TW" b="1" dirty="0" smtClean="0">
              <a:solidFill>
                <a:srgbClr val="339933"/>
              </a:solidFill>
            </a:endParaRPr>
          </a:p>
          <a:p>
            <a:pPr lvl="0"/>
            <a:r>
              <a:rPr lang="zh-TW" altLang="en-US" b="1" dirty="0" smtClean="0">
                <a:solidFill>
                  <a:srgbClr val="339933"/>
                </a:solidFill>
              </a:rPr>
              <a:t>詹貴惠 教授</a:t>
            </a:r>
            <a:endParaRPr lang="en-US" b="1" dirty="0">
              <a:solidFill>
                <a:srgbClr val="339933"/>
              </a:solidFill>
            </a:endParaRPr>
          </a:p>
        </p:txBody>
      </p:sp>
      <p:pic>
        <p:nvPicPr>
          <p:cNvPr id="4" name="Picture 2" descr="C:\Users\BPC\Downloads\教育部logo991006-1.pn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6" name="投影片編號版面配置區 5"/>
          <p:cNvSpPr>
            <a:spLocks noGrp="1"/>
          </p:cNvSpPr>
          <p:nvPr>
            <p:ph type="sldNum" sz="quarter" idx="8"/>
          </p:nvPr>
        </p:nvSpPr>
        <p:spPr/>
        <p:txBody>
          <a:bodyPr/>
          <a:lstStyle/>
          <a:p>
            <a:pPr lvl="0"/>
            <a:fld id="{FAE45E90-1DB4-4B82-8E8A-CD2FCFC11F98}" type="slidenum">
              <a:rPr lang="en-US" altLang="zh-TW" smtClean="0"/>
              <a:t>1</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營養素與食物的關係</a:t>
            </a:r>
            <a:endParaRPr lang="zh-TW" altLang="en-US" sz="4000" b="1" dirty="0" smtClean="0">
              <a:latin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10</a:t>
            </a:fld>
            <a:endParaRPr lang="en-US" altLang="zh-TW" sz="1200" smtClean="0">
              <a:latin typeface="Arial" panose="020B0604020202020204" pitchFamily="34" charset="0"/>
              <a:ea typeface="新細明體" panose="02020500000000000000" pitchFamily="18" charset="-120"/>
            </a:endParaRPr>
          </a:p>
        </p:txBody>
      </p:sp>
      <p:sp>
        <p:nvSpPr>
          <p:cNvPr id="6" name="Text Box 2"/>
          <p:cNvSpPr txBox="1">
            <a:spLocks noChangeArrowheads="1"/>
          </p:cNvSpPr>
          <p:nvPr/>
        </p:nvSpPr>
        <p:spPr bwMode="auto">
          <a:xfrm>
            <a:off x="457200" y="1417640"/>
            <a:ext cx="160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營養素</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醣類</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蛋白質</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脂質</a:t>
            </a:r>
            <a:r>
              <a:rPr lang="zh-TW" altLang="en-US" sz="2000" b="0" baseline="30000" dirty="0">
                <a:solidFill>
                  <a:srgbClr val="000066"/>
                </a:solidFill>
                <a:latin typeface="Times New Roman" pitchFamily="18" charset="0"/>
                <a:ea typeface="標楷體" pitchFamily="65" charset="-120"/>
              </a:rPr>
              <a:t>＊</a:t>
            </a:r>
            <a:r>
              <a:rPr lang="zh-TW" altLang="en-US" sz="2000" b="0" dirty="0">
                <a:solidFill>
                  <a:srgbClr val="000066"/>
                </a:solidFill>
                <a:latin typeface="Times New Roman" pitchFamily="18" charset="0"/>
                <a:ea typeface="標楷體" pitchFamily="65" charset="-120"/>
              </a:rPr>
              <a:t> </a:t>
            </a:r>
            <a:r>
              <a:rPr lang="zh-TW" altLang="en-US" sz="2400" b="0" dirty="0">
                <a:solidFill>
                  <a:srgbClr val="000066"/>
                </a:solidFill>
                <a:latin typeface="Times New Roman" pitchFamily="18" charset="0"/>
                <a:ea typeface="標楷體" pitchFamily="65" charset="-120"/>
              </a:rPr>
              <a:t>　</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維生素</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礦物質</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a:solidFill>
                  <a:srgbClr val="000066"/>
                </a:solidFill>
                <a:latin typeface="Times New Roman" pitchFamily="18" charset="0"/>
                <a:ea typeface="標楷體" pitchFamily="65" charset="-120"/>
              </a:rPr>
              <a:t>水</a:t>
            </a:r>
          </a:p>
        </p:txBody>
      </p:sp>
      <p:sp>
        <p:nvSpPr>
          <p:cNvPr id="7" name="Text Box 4"/>
          <p:cNvSpPr txBox="1">
            <a:spLocks noChangeArrowheads="1"/>
          </p:cNvSpPr>
          <p:nvPr/>
        </p:nvSpPr>
        <p:spPr bwMode="auto">
          <a:xfrm>
            <a:off x="5867398" y="1417640"/>
            <a:ext cx="2971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主要功能</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a:t>
            </a:r>
            <a:r>
              <a:rPr lang="zh-TW" altLang="en-US" sz="2400" b="0" dirty="0">
                <a:solidFill>
                  <a:srgbClr val="000066"/>
                </a:solidFill>
                <a:latin typeface="Times New Roman" pitchFamily="18" charset="0"/>
                <a:ea typeface="標楷體" pitchFamily="65" charset="-120"/>
              </a:rPr>
              <a:t>熱</a:t>
            </a:r>
            <a:r>
              <a:rPr lang="zh-TW" altLang="en-US" sz="2400" b="0" dirty="0" smtClean="0">
                <a:solidFill>
                  <a:srgbClr val="000066"/>
                </a:solidFill>
                <a:latin typeface="Times New Roman" pitchFamily="18" charset="0"/>
                <a:ea typeface="標楷體" pitchFamily="65" charset="-120"/>
              </a:rPr>
              <a:t>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維持與建造身體組織</a:t>
            </a: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提供熱量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維持體內恆定</a:t>
            </a:r>
          </a:p>
        </p:txBody>
      </p:sp>
      <p:sp>
        <p:nvSpPr>
          <p:cNvPr id="8" name="Text Box 5"/>
          <p:cNvSpPr txBox="1">
            <a:spLocks noChangeArrowheads="1"/>
          </p:cNvSpPr>
          <p:nvPr/>
        </p:nvSpPr>
        <p:spPr bwMode="auto">
          <a:xfrm>
            <a:off x="2514600" y="1417640"/>
            <a:ext cx="342899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en-US" altLang="zh-TW" sz="2400" b="0" dirty="0">
                <a:solidFill>
                  <a:schemeClr val="tx1"/>
                </a:solidFill>
                <a:latin typeface="Times New Roman" pitchFamily="18" charset="0"/>
                <a:ea typeface="標楷體" pitchFamily="65" charset="-120"/>
              </a:rPr>
              <a:t>   </a:t>
            </a:r>
            <a:r>
              <a:rPr lang="en-US" altLang="zh-TW" sz="2400" b="0" dirty="0">
                <a:solidFill>
                  <a:srgbClr val="800000"/>
                </a:solidFill>
                <a:latin typeface="Times New Roman" pitchFamily="18" charset="0"/>
                <a:ea typeface="標楷體" pitchFamily="65" charset="-120"/>
              </a:rPr>
              <a:t> </a:t>
            </a:r>
            <a:r>
              <a:rPr lang="zh-TW" altLang="en-US" sz="2800" dirty="0">
                <a:solidFill>
                  <a:srgbClr val="000066"/>
                </a:solidFill>
                <a:latin typeface="Times New Roman" pitchFamily="18" charset="0"/>
                <a:ea typeface="標楷體" pitchFamily="65" charset="-120"/>
              </a:rPr>
              <a:t>食物</a:t>
            </a:r>
            <a:endParaRPr lang="zh-TW" altLang="en-US" sz="2400" dirty="0">
              <a:solidFill>
                <a:srgbClr val="000066"/>
              </a:solidFill>
              <a:latin typeface="Times New Roman" pitchFamily="18" charset="0"/>
              <a:ea typeface="標楷體" pitchFamily="65" charset="-120"/>
            </a:endParaRP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全</a:t>
            </a:r>
            <a:r>
              <a:rPr lang="zh-TW" altLang="en-US" sz="2400" b="0" dirty="0" smtClean="0">
                <a:solidFill>
                  <a:srgbClr val="000066"/>
                </a:solidFill>
                <a:latin typeface="Times New Roman" pitchFamily="18" charset="0"/>
                <a:ea typeface="標楷體" pitchFamily="65" charset="-120"/>
              </a:rPr>
              <a:t>穀雜糧類</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豆魚蛋肉類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油脂與堅果種子類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蔬菜類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水果類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smtClean="0">
                <a:solidFill>
                  <a:srgbClr val="000066"/>
                </a:solidFill>
                <a:latin typeface="Times New Roman" pitchFamily="18" charset="0"/>
                <a:ea typeface="標楷體" pitchFamily="65" charset="-120"/>
              </a:rPr>
              <a:t>乳品類</a:t>
            </a:r>
            <a:r>
              <a:rPr lang="zh-TW" altLang="en-US" sz="2000" dirty="0" smtClean="0">
                <a:solidFill>
                  <a:srgbClr val="0000CC"/>
                </a:solidFill>
                <a:latin typeface="Times New Roman" pitchFamily="18" charset="0"/>
                <a:ea typeface="標楷體" pitchFamily="65" charset="-120"/>
              </a:rPr>
              <a:t>  </a:t>
            </a:r>
            <a:r>
              <a:rPr lang="en-US" altLang="zh-TW" sz="2000" dirty="0">
                <a:solidFill>
                  <a:schemeClr val="accent6">
                    <a:lumMod val="75000"/>
                  </a:schemeClr>
                </a:solidFill>
                <a:latin typeface="Times New Roman" pitchFamily="18" charset="0"/>
                <a:ea typeface="標楷體" pitchFamily="65" charset="-120"/>
              </a:rPr>
              <a:t>(</a:t>
            </a:r>
            <a:r>
              <a:rPr lang="zh-TW" altLang="en-US" sz="2000" dirty="0">
                <a:solidFill>
                  <a:schemeClr val="accent6">
                    <a:lumMod val="75000"/>
                  </a:schemeClr>
                </a:solidFill>
                <a:latin typeface="Times New Roman" pitchFamily="18" charset="0"/>
                <a:ea typeface="標楷體" pitchFamily="65" charset="-120"/>
              </a:rPr>
              <a:t>含有各類營養素</a:t>
            </a:r>
            <a:r>
              <a:rPr lang="en-US" altLang="zh-TW" sz="2000" dirty="0">
                <a:solidFill>
                  <a:schemeClr val="accent6">
                    <a:lumMod val="75000"/>
                  </a:schemeClr>
                </a:solidFill>
                <a:latin typeface="Times New Roman" pitchFamily="18" charset="0"/>
                <a:ea typeface="標楷體" pitchFamily="65" charset="-120"/>
              </a:rPr>
              <a:t>)</a:t>
            </a:r>
          </a:p>
        </p:txBody>
      </p:sp>
      <p:sp>
        <p:nvSpPr>
          <p:cNvPr id="9" name="Line 6"/>
          <p:cNvSpPr>
            <a:spLocks noChangeShapeType="1"/>
          </p:cNvSpPr>
          <p:nvPr/>
        </p:nvSpPr>
        <p:spPr bwMode="auto">
          <a:xfrm flipV="1">
            <a:off x="1281115" y="4618040"/>
            <a:ext cx="1157287" cy="801688"/>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 name="AutoShape 7"/>
          <p:cNvSpPr>
            <a:spLocks/>
          </p:cNvSpPr>
          <p:nvPr/>
        </p:nvSpPr>
        <p:spPr bwMode="auto">
          <a:xfrm>
            <a:off x="2438400" y="4237040"/>
            <a:ext cx="76200" cy="762000"/>
          </a:xfrm>
          <a:prstGeom prst="leftBracket">
            <a:avLst>
              <a:gd name="adj" fmla="val 83333"/>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lgn="ctr" eaLnBrk="1" hangingPunct="1">
              <a:spcBef>
                <a:spcPct val="0"/>
              </a:spcBef>
              <a:spcAft>
                <a:spcPct val="0"/>
              </a:spcAft>
            </a:pPr>
            <a:endParaRPr lang="zh-TW" altLang="en-US" sz="4000">
              <a:solidFill>
                <a:srgbClr val="000066"/>
              </a:solidFill>
              <a:latin typeface="Times New Roman" pitchFamily="18" charset="0"/>
            </a:endParaRPr>
          </a:p>
        </p:txBody>
      </p:sp>
      <p:sp>
        <p:nvSpPr>
          <p:cNvPr id="11" name="Line 10"/>
          <p:cNvSpPr>
            <a:spLocks noChangeShapeType="1"/>
          </p:cNvSpPr>
          <p:nvPr/>
        </p:nvSpPr>
        <p:spPr bwMode="auto">
          <a:xfrm>
            <a:off x="1785938" y="4411667"/>
            <a:ext cx="652462" cy="20637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1"/>
          <p:cNvSpPr>
            <a:spLocks noChangeShapeType="1"/>
          </p:cNvSpPr>
          <p:nvPr/>
        </p:nvSpPr>
        <p:spPr bwMode="auto">
          <a:xfrm flipV="1">
            <a:off x="1785938" y="4618042"/>
            <a:ext cx="652462" cy="2254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2"/>
          <p:cNvSpPr>
            <a:spLocks noChangeShapeType="1"/>
          </p:cNvSpPr>
          <p:nvPr/>
        </p:nvSpPr>
        <p:spPr bwMode="auto">
          <a:xfrm>
            <a:off x="1712913" y="275431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Line 13"/>
          <p:cNvSpPr>
            <a:spLocks noChangeShapeType="1"/>
          </p:cNvSpPr>
          <p:nvPr/>
        </p:nvSpPr>
        <p:spPr bwMode="auto">
          <a:xfrm>
            <a:off x="1928815" y="325914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5" name="Line 14"/>
          <p:cNvSpPr>
            <a:spLocks noChangeShapeType="1"/>
          </p:cNvSpPr>
          <p:nvPr/>
        </p:nvSpPr>
        <p:spPr bwMode="auto">
          <a:xfrm>
            <a:off x="1641475" y="383540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7" name="矩形 16"/>
          <p:cNvSpPr/>
          <p:nvPr/>
        </p:nvSpPr>
        <p:spPr>
          <a:xfrm>
            <a:off x="2312125" y="4110447"/>
            <a:ext cx="3555272" cy="1012419"/>
          </a:xfrm>
          <a:prstGeom prst="rect">
            <a:avLst/>
          </a:prstGeom>
          <a:no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676439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營養素與食物的關係</a:t>
            </a:r>
            <a:endParaRPr lang="zh-TW" altLang="en-US" sz="4000" b="1" dirty="0" smtClean="0">
              <a:latin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11</a:t>
            </a:fld>
            <a:endParaRPr lang="en-US" altLang="zh-TW" sz="1200" smtClean="0">
              <a:latin typeface="Arial" panose="020B0604020202020204" pitchFamily="34" charset="0"/>
              <a:ea typeface="新細明體" panose="02020500000000000000" pitchFamily="18" charset="-120"/>
            </a:endParaRPr>
          </a:p>
        </p:txBody>
      </p:sp>
      <p:sp>
        <p:nvSpPr>
          <p:cNvPr id="6" name="Text Box 2"/>
          <p:cNvSpPr txBox="1">
            <a:spLocks noChangeArrowheads="1"/>
          </p:cNvSpPr>
          <p:nvPr/>
        </p:nvSpPr>
        <p:spPr bwMode="auto">
          <a:xfrm>
            <a:off x="457200" y="1417640"/>
            <a:ext cx="160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營養素</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醣類</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蛋白質</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脂質</a:t>
            </a:r>
            <a:r>
              <a:rPr lang="zh-TW" altLang="en-US" sz="2000" b="0" baseline="30000" dirty="0">
                <a:solidFill>
                  <a:srgbClr val="000066"/>
                </a:solidFill>
                <a:latin typeface="Times New Roman" pitchFamily="18" charset="0"/>
                <a:ea typeface="標楷體" pitchFamily="65" charset="-120"/>
              </a:rPr>
              <a:t>＊</a:t>
            </a:r>
            <a:r>
              <a:rPr lang="zh-TW" altLang="en-US" sz="2000" b="0" dirty="0">
                <a:solidFill>
                  <a:srgbClr val="000066"/>
                </a:solidFill>
                <a:latin typeface="Times New Roman" pitchFamily="18" charset="0"/>
                <a:ea typeface="標楷體" pitchFamily="65" charset="-120"/>
              </a:rPr>
              <a:t> </a:t>
            </a:r>
            <a:r>
              <a:rPr lang="zh-TW" altLang="en-US" sz="2400" b="0" dirty="0">
                <a:solidFill>
                  <a:srgbClr val="000066"/>
                </a:solidFill>
                <a:latin typeface="Times New Roman" pitchFamily="18" charset="0"/>
                <a:ea typeface="標楷體" pitchFamily="65" charset="-120"/>
              </a:rPr>
              <a:t>　</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維生素</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礦物質</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a:solidFill>
                  <a:srgbClr val="000066"/>
                </a:solidFill>
                <a:latin typeface="Times New Roman" pitchFamily="18" charset="0"/>
                <a:ea typeface="標楷體" pitchFamily="65" charset="-120"/>
              </a:rPr>
              <a:t>水</a:t>
            </a:r>
          </a:p>
        </p:txBody>
      </p:sp>
      <p:sp>
        <p:nvSpPr>
          <p:cNvPr id="7" name="Text Box 4"/>
          <p:cNvSpPr txBox="1">
            <a:spLocks noChangeArrowheads="1"/>
          </p:cNvSpPr>
          <p:nvPr/>
        </p:nvSpPr>
        <p:spPr bwMode="auto">
          <a:xfrm>
            <a:off x="5867398" y="1417640"/>
            <a:ext cx="2971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主要功能</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a:t>
            </a:r>
            <a:r>
              <a:rPr lang="zh-TW" altLang="en-US" sz="2400" b="0" dirty="0">
                <a:solidFill>
                  <a:srgbClr val="000066"/>
                </a:solidFill>
                <a:latin typeface="Times New Roman" pitchFamily="18" charset="0"/>
                <a:ea typeface="標楷體" pitchFamily="65" charset="-120"/>
              </a:rPr>
              <a:t>熱</a:t>
            </a:r>
            <a:r>
              <a:rPr lang="zh-TW" altLang="en-US" sz="2400" b="0" dirty="0" smtClean="0">
                <a:solidFill>
                  <a:srgbClr val="000066"/>
                </a:solidFill>
                <a:latin typeface="Times New Roman" pitchFamily="18" charset="0"/>
                <a:ea typeface="標楷體" pitchFamily="65" charset="-120"/>
              </a:rPr>
              <a:t>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維持與建造身體組織</a:t>
            </a: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提供熱量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維持體內恆定</a:t>
            </a:r>
          </a:p>
        </p:txBody>
      </p:sp>
      <p:sp>
        <p:nvSpPr>
          <p:cNvPr id="8" name="Text Box 5"/>
          <p:cNvSpPr txBox="1">
            <a:spLocks noChangeArrowheads="1"/>
          </p:cNvSpPr>
          <p:nvPr/>
        </p:nvSpPr>
        <p:spPr bwMode="auto">
          <a:xfrm>
            <a:off x="2514600" y="1417640"/>
            <a:ext cx="342899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en-US" altLang="zh-TW" sz="2400" b="0" dirty="0">
                <a:solidFill>
                  <a:schemeClr val="tx1"/>
                </a:solidFill>
                <a:latin typeface="Times New Roman" pitchFamily="18" charset="0"/>
                <a:ea typeface="標楷體" pitchFamily="65" charset="-120"/>
              </a:rPr>
              <a:t>   </a:t>
            </a:r>
            <a:r>
              <a:rPr lang="en-US" altLang="zh-TW" sz="2400" b="0" dirty="0">
                <a:solidFill>
                  <a:srgbClr val="800000"/>
                </a:solidFill>
                <a:latin typeface="Times New Roman" pitchFamily="18" charset="0"/>
                <a:ea typeface="標楷體" pitchFamily="65" charset="-120"/>
              </a:rPr>
              <a:t> </a:t>
            </a:r>
            <a:r>
              <a:rPr lang="zh-TW" altLang="en-US" sz="2800" dirty="0">
                <a:solidFill>
                  <a:srgbClr val="000066"/>
                </a:solidFill>
                <a:latin typeface="Times New Roman" pitchFamily="18" charset="0"/>
                <a:ea typeface="標楷體" pitchFamily="65" charset="-120"/>
              </a:rPr>
              <a:t>食物</a:t>
            </a:r>
            <a:endParaRPr lang="zh-TW" altLang="en-US" sz="2400" dirty="0">
              <a:solidFill>
                <a:srgbClr val="000066"/>
              </a:solidFill>
              <a:latin typeface="Times New Roman" pitchFamily="18" charset="0"/>
              <a:ea typeface="標楷體" pitchFamily="65" charset="-120"/>
            </a:endParaRP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全</a:t>
            </a:r>
            <a:r>
              <a:rPr lang="zh-TW" altLang="en-US" sz="2400" b="0" dirty="0" smtClean="0">
                <a:solidFill>
                  <a:srgbClr val="000066"/>
                </a:solidFill>
                <a:latin typeface="Times New Roman" pitchFamily="18" charset="0"/>
                <a:ea typeface="標楷體" pitchFamily="65" charset="-120"/>
              </a:rPr>
              <a:t>穀雜糧類</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豆魚蛋肉類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油脂與堅果種子類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蔬菜類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水果類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smtClean="0">
                <a:solidFill>
                  <a:srgbClr val="000066"/>
                </a:solidFill>
                <a:latin typeface="Times New Roman" pitchFamily="18" charset="0"/>
                <a:ea typeface="標楷體" pitchFamily="65" charset="-120"/>
              </a:rPr>
              <a:t>乳品類</a:t>
            </a:r>
            <a:r>
              <a:rPr lang="zh-TW" altLang="en-US" sz="2000" dirty="0" smtClean="0">
                <a:solidFill>
                  <a:srgbClr val="0000CC"/>
                </a:solidFill>
                <a:latin typeface="Times New Roman" pitchFamily="18" charset="0"/>
                <a:ea typeface="標楷體" pitchFamily="65" charset="-120"/>
              </a:rPr>
              <a:t>  </a:t>
            </a:r>
            <a:r>
              <a:rPr lang="en-US" altLang="zh-TW" sz="2000" dirty="0">
                <a:solidFill>
                  <a:schemeClr val="accent6">
                    <a:lumMod val="75000"/>
                  </a:schemeClr>
                </a:solidFill>
                <a:latin typeface="Times New Roman" pitchFamily="18" charset="0"/>
                <a:ea typeface="標楷體" pitchFamily="65" charset="-120"/>
              </a:rPr>
              <a:t>(</a:t>
            </a:r>
            <a:r>
              <a:rPr lang="zh-TW" altLang="en-US" sz="2000" dirty="0">
                <a:solidFill>
                  <a:schemeClr val="accent6">
                    <a:lumMod val="75000"/>
                  </a:schemeClr>
                </a:solidFill>
                <a:latin typeface="Times New Roman" pitchFamily="18" charset="0"/>
                <a:ea typeface="標楷體" pitchFamily="65" charset="-120"/>
              </a:rPr>
              <a:t>含有各類營養素</a:t>
            </a:r>
            <a:r>
              <a:rPr lang="en-US" altLang="zh-TW" sz="2000" dirty="0">
                <a:solidFill>
                  <a:schemeClr val="accent6">
                    <a:lumMod val="75000"/>
                  </a:schemeClr>
                </a:solidFill>
                <a:latin typeface="Times New Roman" pitchFamily="18" charset="0"/>
                <a:ea typeface="標楷體" pitchFamily="65" charset="-120"/>
              </a:rPr>
              <a:t>)</a:t>
            </a:r>
          </a:p>
        </p:txBody>
      </p:sp>
      <p:sp>
        <p:nvSpPr>
          <p:cNvPr id="9" name="Line 6"/>
          <p:cNvSpPr>
            <a:spLocks noChangeShapeType="1"/>
          </p:cNvSpPr>
          <p:nvPr/>
        </p:nvSpPr>
        <p:spPr bwMode="auto">
          <a:xfrm flipV="1">
            <a:off x="1281115" y="4618040"/>
            <a:ext cx="1157287" cy="801688"/>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 name="AutoShape 7"/>
          <p:cNvSpPr>
            <a:spLocks/>
          </p:cNvSpPr>
          <p:nvPr/>
        </p:nvSpPr>
        <p:spPr bwMode="auto">
          <a:xfrm>
            <a:off x="2438400" y="4237040"/>
            <a:ext cx="76200" cy="762000"/>
          </a:xfrm>
          <a:prstGeom prst="leftBracket">
            <a:avLst>
              <a:gd name="adj" fmla="val 83333"/>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lgn="ctr" eaLnBrk="1" hangingPunct="1">
              <a:spcBef>
                <a:spcPct val="0"/>
              </a:spcBef>
              <a:spcAft>
                <a:spcPct val="0"/>
              </a:spcAft>
            </a:pPr>
            <a:endParaRPr lang="zh-TW" altLang="en-US" sz="4000">
              <a:solidFill>
                <a:srgbClr val="000066"/>
              </a:solidFill>
              <a:latin typeface="Times New Roman" pitchFamily="18" charset="0"/>
            </a:endParaRPr>
          </a:p>
        </p:txBody>
      </p:sp>
      <p:sp>
        <p:nvSpPr>
          <p:cNvPr id="11" name="Line 10"/>
          <p:cNvSpPr>
            <a:spLocks noChangeShapeType="1"/>
          </p:cNvSpPr>
          <p:nvPr/>
        </p:nvSpPr>
        <p:spPr bwMode="auto">
          <a:xfrm>
            <a:off x="1785938" y="4411667"/>
            <a:ext cx="652462" cy="20637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1"/>
          <p:cNvSpPr>
            <a:spLocks noChangeShapeType="1"/>
          </p:cNvSpPr>
          <p:nvPr/>
        </p:nvSpPr>
        <p:spPr bwMode="auto">
          <a:xfrm flipV="1">
            <a:off x="1785938" y="4618042"/>
            <a:ext cx="652462" cy="2254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2"/>
          <p:cNvSpPr>
            <a:spLocks noChangeShapeType="1"/>
          </p:cNvSpPr>
          <p:nvPr/>
        </p:nvSpPr>
        <p:spPr bwMode="auto">
          <a:xfrm>
            <a:off x="1712913" y="275431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Line 13"/>
          <p:cNvSpPr>
            <a:spLocks noChangeShapeType="1"/>
          </p:cNvSpPr>
          <p:nvPr/>
        </p:nvSpPr>
        <p:spPr bwMode="auto">
          <a:xfrm>
            <a:off x="1928815" y="325914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5" name="Line 14"/>
          <p:cNvSpPr>
            <a:spLocks noChangeShapeType="1"/>
          </p:cNvSpPr>
          <p:nvPr/>
        </p:nvSpPr>
        <p:spPr bwMode="auto">
          <a:xfrm>
            <a:off x="1641475" y="383540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 name="圓角矩形 1"/>
          <p:cNvSpPr/>
          <p:nvPr/>
        </p:nvSpPr>
        <p:spPr>
          <a:xfrm>
            <a:off x="2347916" y="5269312"/>
            <a:ext cx="3519481" cy="40759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162881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12</a:t>
            </a:fld>
            <a:endParaRPr lang="en-US" altLang="zh-TW" sz="1200" smtClean="0">
              <a:latin typeface="Arial" panose="020B0604020202020204" pitchFamily="34" charset="0"/>
              <a:ea typeface="新細明體" panose="02020500000000000000" pitchFamily="18" charset="-120"/>
            </a:endParaRPr>
          </a:p>
        </p:txBody>
      </p:sp>
      <p:sp>
        <p:nvSpPr>
          <p:cNvPr id="16" name="Rectangle 2"/>
          <p:cNvSpPr txBox="1">
            <a:spLocks noChangeArrowheads="1"/>
          </p:cNvSpPr>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en-US" altLang="zh-TW"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份 </a:t>
            </a:r>
            <a:r>
              <a:rPr lang="en-US" altLang="zh-TW"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(exchange, Ex)』</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各類食物的主要營養成分</a:t>
            </a:r>
            <a:endParaRPr lang="zh-TW" altLang="en-US" sz="4000" b="1" dirty="0" smtClean="0">
              <a:latin typeface="Times New Roman" panose="02020603050405020304" pitchFamily="18" charset="0"/>
            </a:endParaRPr>
          </a:p>
        </p:txBody>
      </p:sp>
    </p:spTree>
    <p:extLst>
      <p:ext uri="{BB962C8B-B14F-4D97-AF65-F5344CB8AC3E}">
        <p14:creationId xmlns:p14="http://schemas.microsoft.com/office/powerpoint/2010/main" val="13845392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13</a:t>
            </a:fld>
            <a:endParaRPr lang="en-US" altLang="zh-TW" sz="1200" smtClean="0">
              <a:latin typeface="Arial" panose="020B0604020202020204" pitchFamily="34" charset="0"/>
              <a:ea typeface="新細明體" panose="02020500000000000000" pitchFamily="18" charset="-120"/>
            </a:endParaRPr>
          </a:p>
        </p:txBody>
      </p:sp>
      <p:sp>
        <p:nvSpPr>
          <p:cNvPr id="16" name="Rectangle 2"/>
          <p:cNvSpPr txBox="1">
            <a:spLocks noChangeArrowheads="1"/>
          </p:cNvSpPr>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en-US" altLang="zh-TW"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份 </a:t>
            </a:r>
            <a:r>
              <a:rPr lang="en-US" altLang="zh-TW"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(exchange, Ex)』</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各類食物的主要營養成分</a:t>
            </a:r>
            <a:endParaRPr lang="zh-TW" altLang="en-US" sz="4000" b="1" dirty="0" smtClean="0">
              <a:latin typeface="Times New Roman" panose="02020603050405020304" pitchFamily="18" charset="0"/>
            </a:endParaRPr>
          </a:p>
        </p:txBody>
      </p:sp>
      <p:graphicFrame>
        <p:nvGraphicFramePr>
          <p:cNvPr id="17" name="Group 3"/>
          <p:cNvGraphicFramePr>
            <a:graphicFrameLocks noGrp="1"/>
          </p:cNvGraphicFramePr>
          <p:nvPr>
            <p:ph idx="1"/>
            <p:extLst>
              <p:ext uri="{D42A27DB-BD31-4B8C-83A1-F6EECF244321}">
                <p14:modId xmlns:p14="http://schemas.microsoft.com/office/powerpoint/2010/main" val="3048810147"/>
              </p:ext>
            </p:extLst>
          </p:nvPr>
        </p:nvGraphicFramePr>
        <p:xfrm>
          <a:off x="801688" y="1607820"/>
          <a:ext cx="7726362" cy="1965960"/>
        </p:xfrm>
        <a:graphic>
          <a:graphicData uri="http://schemas.openxmlformats.org/drawingml/2006/table">
            <a:tbl>
              <a:tblPr/>
              <a:tblGrid>
                <a:gridCol w="2697162">
                  <a:extLst>
                    <a:ext uri="{9D8B030D-6E8A-4147-A177-3AD203B41FA5}">
                      <a16:colId xmlns:a16="http://schemas.microsoft.com/office/drawing/2014/main" val="20000"/>
                    </a:ext>
                  </a:extLst>
                </a:gridCol>
                <a:gridCol w="1347788">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1160463">
                  <a:extLst>
                    <a:ext uri="{9D8B030D-6E8A-4147-A177-3AD203B41FA5}">
                      <a16:colId xmlns:a16="http://schemas.microsoft.com/office/drawing/2014/main" val="20003"/>
                    </a:ext>
                  </a:extLst>
                </a:gridCol>
                <a:gridCol w="1338262">
                  <a:extLst>
                    <a:ext uri="{9D8B030D-6E8A-4147-A177-3AD203B41FA5}">
                      <a16:colId xmlns:a16="http://schemas.microsoft.com/office/drawing/2014/main" val="20004"/>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食物類別</a:t>
                      </a:r>
                      <a:endPar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蛋白質</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脂質</a:t>
                      </a: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醣類</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熱量</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大卡</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380">
                <a:tc>
                  <a:txBody>
                    <a:bodyPr/>
                    <a:lstStyle>
                      <a:lvl1pPr marL="342900" indent="381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prstClr val="white"/>
                        </a:buClr>
                        <a:buSzTx/>
                        <a:buFontTx/>
                        <a:buNone/>
                        <a:tabLst/>
                        <a:defRPr/>
                      </a:pP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乳品類</a:t>
                      </a:r>
                      <a:r>
                        <a:rPr kumimoji="1" lang="zh-TW" altLang="en-US"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全脂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低脂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脫脂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12</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93004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14</a:t>
            </a:fld>
            <a:endParaRPr lang="en-US" altLang="zh-TW" sz="1200" smtClean="0">
              <a:latin typeface="Arial" panose="020B0604020202020204" pitchFamily="34" charset="0"/>
              <a:ea typeface="新細明體" panose="02020500000000000000" pitchFamily="18" charset="-120"/>
            </a:endParaRPr>
          </a:p>
        </p:txBody>
      </p:sp>
      <p:sp>
        <p:nvSpPr>
          <p:cNvPr id="16" name="Rectangle 2"/>
          <p:cNvSpPr txBox="1">
            <a:spLocks noChangeArrowheads="1"/>
          </p:cNvSpPr>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en-US" altLang="zh-TW"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份 </a:t>
            </a:r>
            <a:r>
              <a:rPr lang="en-US" altLang="zh-TW"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(exchange, Ex)』</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各類食物的主要營養成分</a:t>
            </a:r>
            <a:endParaRPr lang="zh-TW" altLang="en-US" sz="4000" b="1" dirty="0" smtClean="0">
              <a:latin typeface="Times New Roman" panose="02020603050405020304" pitchFamily="18" charset="0"/>
            </a:endParaRPr>
          </a:p>
        </p:txBody>
      </p:sp>
      <p:graphicFrame>
        <p:nvGraphicFramePr>
          <p:cNvPr id="17" name="Group 3"/>
          <p:cNvGraphicFramePr>
            <a:graphicFrameLocks noGrp="1"/>
          </p:cNvGraphicFramePr>
          <p:nvPr>
            <p:ph idx="1"/>
            <p:extLst>
              <p:ext uri="{D42A27DB-BD31-4B8C-83A1-F6EECF244321}">
                <p14:modId xmlns:p14="http://schemas.microsoft.com/office/powerpoint/2010/main" val="1239894697"/>
              </p:ext>
            </p:extLst>
          </p:nvPr>
        </p:nvGraphicFramePr>
        <p:xfrm>
          <a:off x="801688" y="1607820"/>
          <a:ext cx="7726362" cy="1965960"/>
        </p:xfrm>
        <a:graphic>
          <a:graphicData uri="http://schemas.openxmlformats.org/drawingml/2006/table">
            <a:tbl>
              <a:tblPr/>
              <a:tblGrid>
                <a:gridCol w="2697162">
                  <a:extLst>
                    <a:ext uri="{9D8B030D-6E8A-4147-A177-3AD203B41FA5}">
                      <a16:colId xmlns:a16="http://schemas.microsoft.com/office/drawing/2014/main" val="20000"/>
                    </a:ext>
                  </a:extLst>
                </a:gridCol>
                <a:gridCol w="1347788">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1160463">
                  <a:extLst>
                    <a:ext uri="{9D8B030D-6E8A-4147-A177-3AD203B41FA5}">
                      <a16:colId xmlns:a16="http://schemas.microsoft.com/office/drawing/2014/main" val="20003"/>
                    </a:ext>
                  </a:extLst>
                </a:gridCol>
                <a:gridCol w="1338262">
                  <a:extLst>
                    <a:ext uri="{9D8B030D-6E8A-4147-A177-3AD203B41FA5}">
                      <a16:colId xmlns:a16="http://schemas.microsoft.com/office/drawing/2014/main" val="20004"/>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食物類別</a:t>
                      </a:r>
                      <a:endPar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蛋白質</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脂質</a:t>
                      </a: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醣類</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熱量</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大卡</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380">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豆魚蛋肉類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低脂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中脂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高脂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7</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10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55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120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86268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15</a:t>
            </a:fld>
            <a:endParaRPr lang="en-US" altLang="zh-TW" sz="1200" smtClean="0">
              <a:latin typeface="Arial" panose="020B0604020202020204" pitchFamily="34" charset="0"/>
              <a:ea typeface="新細明體" panose="02020500000000000000" pitchFamily="18" charset="-120"/>
            </a:endParaRPr>
          </a:p>
        </p:txBody>
      </p:sp>
      <p:sp>
        <p:nvSpPr>
          <p:cNvPr id="16" name="Rectangle 2"/>
          <p:cNvSpPr txBox="1">
            <a:spLocks noChangeArrowheads="1"/>
          </p:cNvSpPr>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en-US" altLang="zh-TW"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份 </a:t>
            </a:r>
            <a:r>
              <a:rPr lang="en-US" altLang="zh-TW"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(exchange, Ex)』</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各類食物的主要營養成分</a:t>
            </a:r>
            <a:endParaRPr lang="zh-TW" altLang="en-US" sz="4000" b="1" dirty="0" smtClean="0">
              <a:latin typeface="Times New Roman" panose="02020603050405020304" pitchFamily="18" charset="0"/>
            </a:endParaRPr>
          </a:p>
        </p:txBody>
      </p:sp>
      <p:graphicFrame>
        <p:nvGraphicFramePr>
          <p:cNvPr id="17" name="Group 3"/>
          <p:cNvGraphicFramePr>
            <a:graphicFrameLocks noGrp="1"/>
          </p:cNvGraphicFramePr>
          <p:nvPr>
            <p:ph idx="1"/>
            <p:extLst>
              <p:ext uri="{D42A27DB-BD31-4B8C-83A1-F6EECF244321}">
                <p14:modId xmlns:p14="http://schemas.microsoft.com/office/powerpoint/2010/main" val="2772981028"/>
              </p:ext>
            </p:extLst>
          </p:nvPr>
        </p:nvGraphicFramePr>
        <p:xfrm>
          <a:off x="801688" y="1607820"/>
          <a:ext cx="7726362" cy="1234440"/>
        </p:xfrm>
        <a:graphic>
          <a:graphicData uri="http://schemas.openxmlformats.org/drawingml/2006/table">
            <a:tbl>
              <a:tblPr/>
              <a:tblGrid>
                <a:gridCol w="2697162">
                  <a:extLst>
                    <a:ext uri="{9D8B030D-6E8A-4147-A177-3AD203B41FA5}">
                      <a16:colId xmlns:a16="http://schemas.microsoft.com/office/drawing/2014/main" val="20000"/>
                    </a:ext>
                  </a:extLst>
                </a:gridCol>
                <a:gridCol w="1347788">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1160463">
                  <a:extLst>
                    <a:ext uri="{9D8B030D-6E8A-4147-A177-3AD203B41FA5}">
                      <a16:colId xmlns:a16="http://schemas.microsoft.com/office/drawing/2014/main" val="20003"/>
                    </a:ext>
                  </a:extLst>
                </a:gridCol>
                <a:gridCol w="1338262">
                  <a:extLst>
                    <a:ext uri="{9D8B030D-6E8A-4147-A177-3AD203B41FA5}">
                      <a16:colId xmlns:a16="http://schemas.microsoft.com/office/drawing/2014/main" val="20004"/>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食物類別</a:t>
                      </a:r>
                      <a:endPar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蛋白質</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脂質</a:t>
                      </a: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醣類</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熱量</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大卡</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全榖雜糧類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2</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15</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70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3421375"/>
              </p:ext>
            </p:extLst>
          </p:nvPr>
        </p:nvGraphicFramePr>
        <p:xfrm>
          <a:off x="801688" y="3017840"/>
          <a:ext cx="7726362" cy="434340"/>
        </p:xfrm>
        <a:graphic>
          <a:graphicData uri="http://schemas.openxmlformats.org/drawingml/2006/table">
            <a:tbl>
              <a:tblPr/>
              <a:tblGrid>
                <a:gridCol w="2697162">
                  <a:extLst>
                    <a:ext uri="{9D8B030D-6E8A-4147-A177-3AD203B41FA5}">
                      <a16:colId xmlns:a16="http://schemas.microsoft.com/office/drawing/2014/main" val="320821984"/>
                    </a:ext>
                  </a:extLst>
                </a:gridCol>
                <a:gridCol w="1347788">
                  <a:extLst>
                    <a:ext uri="{9D8B030D-6E8A-4147-A177-3AD203B41FA5}">
                      <a16:colId xmlns:a16="http://schemas.microsoft.com/office/drawing/2014/main" val="3194451731"/>
                    </a:ext>
                  </a:extLst>
                </a:gridCol>
                <a:gridCol w="1182687">
                  <a:extLst>
                    <a:ext uri="{9D8B030D-6E8A-4147-A177-3AD203B41FA5}">
                      <a16:colId xmlns:a16="http://schemas.microsoft.com/office/drawing/2014/main" val="1726060759"/>
                    </a:ext>
                  </a:extLst>
                </a:gridCol>
                <a:gridCol w="1160463">
                  <a:extLst>
                    <a:ext uri="{9D8B030D-6E8A-4147-A177-3AD203B41FA5}">
                      <a16:colId xmlns:a16="http://schemas.microsoft.com/office/drawing/2014/main" val="2791893895"/>
                    </a:ext>
                  </a:extLst>
                </a:gridCol>
                <a:gridCol w="1338262">
                  <a:extLst>
                    <a:ext uri="{9D8B030D-6E8A-4147-A177-3AD203B41FA5}">
                      <a16:colId xmlns:a16="http://schemas.microsoft.com/office/drawing/2014/main" val="3749819916"/>
                    </a:ext>
                  </a:extLst>
                </a:gridCol>
              </a:tblGrid>
              <a:tr h="320279">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水果類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　</a:t>
                      </a:r>
                      <a:endParaRPr kumimoji="1" lang="zh-TW" altLang="en-US"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15</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dirty="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60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15107236"/>
                  </a:ext>
                </a:extLst>
              </a:tr>
            </a:tbl>
          </a:graphicData>
        </a:graphic>
      </p:graphicFrame>
    </p:spTree>
    <p:extLst>
      <p:ext uri="{BB962C8B-B14F-4D97-AF65-F5344CB8AC3E}">
        <p14:creationId xmlns:p14="http://schemas.microsoft.com/office/powerpoint/2010/main" val="26640179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16</a:t>
            </a:fld>
            <a:endParaRPr lang="en-US" altLang="zh-TW" sz="1200" smtClean="0">
              <a:latin typeface="Arial" panose="020B0604020202020204" pitchFamily="34" charset="0"/>
              <a:ea typeface="新細明體" panose="02020500000000000000" pitchFamily="18" charset="-120"/>
            </a:endParaRPr>
          </a:p>
        </p:txBody>
      </p:sp>
      <p:sp>
        <p:nvSpPr>
          <p:cNvPr id="16" name="Rectangle 2"/>
          <p:cNvSpPr txBox="1">
            <a:spLocks noChangeArrowheads="1"/>
          </p:cNvSpPr>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en-US" altLang="zh-TW"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份 </a:t>
            </a:r>
            <a:r>
              <a:rPr lang="en-US" altLang="zh-TW" sz="4000" b="1" dirty="0" smtClean="0">
                <a:solidFill>
                  <a:srgbClr val="0066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(exchange, Ex)』</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各類食物的主要營養成分</a:t>
            </a:r>
            <a:endParaRPr lang="zh-TW" altLang="en-US" sz="4000" b="1" dirty="0" smtClean="0">
              <a:latin typeface="Times New Roman" panose="02020603050405020304" pitchFamily="18" charset="0"/>
            </a:endParaRPr>
          </a:p>
        </p:txBody>
      </p:sp>
      <p:graphicFrame>
        <p:nvGraphicFramePr>
          <p:cNvPr id="17" name="Group 3"/>
          <p:cNvGraphicFramePr>
            <a:graphicFrameLocks noGrp="1"/>
          </p:cNvGraphicFramePr>
          <p:nvPr>
            <p:ph idx="1"/>
            <p:extLst>
              <p:ext uri="{D42A27DB-BD31-4B8C-83A1-F6EECF244321}">
                <p14:modId xmlns:p14="http://schemas.microsoft.com/office/powerpoint/2010/main" val="2013157636"/>
              </p:ext>
            </p:extLst>
          </p:nvPr>
        </p:nvGraphicFramePr>
        <p:xfrm>
          <a:off x="801688" y="1607820"/>
          <a:ext cx="7726362" cy="4000500"/>
        </p:xfrm>
        <a:graphic>
          <a:graphicData uri="http://schemas.openxmlformats.org/drawingml/2006/table">
            <a:tbl>
              <a:tblPr/>
              <a:tblGrid>
                <a:gridCol w="2697162">
                  <a:extLst>
                    <a:ext uri="{9D8B030D-6E8A-4147-A177-3AD203B41FA5}">
                      <a16:colId xmlns:a16="http://schemas.microsoft.com/office/drawing/2014/main" val="20000"/>
                    </a:ext>
                  </a:extLst>
                </a:gridCol>
                <a:gridCol w="1347788">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1160463">
                  <a:extLst>
                    <a:ext uri="{9D8B030D-6E8A-4147-A177-3AD203B41FA5}">
                      <a16:colId xmlns:a16="http://schemas.microsoft.com/office/drawing/2014/main" val="20003"/>
                    </a:ext>
                  </a:extLst>
                </a:gridCol>
                <a:gridCol w="1338262">
                  <a:extLst>
                    <a:ext uri="{9D8B030D-6E8A-4147-A177-3AD203B41FA5}">
                      <a16:colId xmlns:a16="http://schemas.microsoft.com/office/drawing/2014/main" val="20004"/>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食物類別</a:t>
                      </a:r>
                      <a:endPar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蛋白質</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脂質</a:t>
                      </a: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醣類</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公</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克</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熱量</a:t>
                      </a:r>
                      <a:endParaRPr kumimoji="1" lang="en-US" altLang="zh-TW"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大卡</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380">
                <a:tc>
                  <a:txBody>
                    <a:bodyPr/>
                    <a:lstStyle>
                      <a:lvl1pPr marL="342900" indent="381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prstClr val="white"/>
                        </a:buClr>
                        <a:buSzTx/>
                        <a:buFontTx/>
                        <a:buNone/>
                        <a:tabLst/>
                        <a:defRPr/>
                      </a:pP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乳品類</a:t>
                      </a:r>
                      <a:r>
                        <a:rPr kumimoji="1" lang="zh-TW" altLang="en-US"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全脂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低脂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            (</a:t>
                      </a:r>
                      <a:r>
                        <a:rPr kumimoji="1" lang="zh-TW" altLang="en-US" sz="2400" b="0" i="0" u="none" strike="noStrike" kern="1200" cap="none" spc="0" normalizeH="0" baseline="0" noProof="0" dirty="0" smtClean="0">
                          <a:ln>
                            <a:noFill/>
                          </a:ln>
                          <a:solidFill>
                            <a:srgbClr val="000066"/>
                          </a:solidFill>
                          <a:effectLst/>
                          <a:uLnTx/>
                          <a:uFillTx/>
                          <a:latin typeface="標楷體" pitchFamily="65" charset="-120"/>
                          <a:ea typeface="標楷體" pitchFamily="65" charset="-120"/>
                          <a:cs typeface="Times New Roman" pitchFamily="18" charset="0"/>
                        </a:rPr>
                        <a:t>脫脂</a:t>
                      </a:r>
                      <a:r>
                        <a:rPr kumimoji="1" lang="en-US" altLang="zh-TW" sz="2400" b="0" i="0" u="none" strike="noStrike" kern="1200" cap="none" spc="0" normalizeH="0" baseline="0" noProof="0" dirty="0" smtClean="0">
                          <a:ln>
                            <a:noFill/>
                          </a:ln>
                          <a:solidFill>
                            <a:srgbClr val="000066"/>
                          </a:solidFill>
                          <a:effectLst/>
                          <a:uLnTx/>
                          <a:uFillTx/>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12</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120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80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4380">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豆魚蛋肉類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低脂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中脂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高脂</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7</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10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55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120</a:t>
                      </a:r>
                    </a:p>
                  </a:txBody>
                  <a:tcPr marT="34290" marB="3429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全榖雜糧類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2</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15</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70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279">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水果類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　</a:t>
                      </a:r>
                      <a:endParaRPr kumimoji="1" lang="zh-TW" altLang="en-US"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15</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dirty="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60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551808431"/>
              </p:ext>
            </p:extLst>
          </p:nvPr>
        </p:nvGraphicFramePr>
        <p:xfrm>
          <a:off x="801688" y="6069876"/>
          <a:ext cx="7726362" cy="434340"/>
        </p:xfrm>
        <a:graphic>
          <a:graphicData uri="http://schemas.openxmlformats.org/drawingml/2006/table">
            <a:tbl>
              <a:tblPr/>
              <a:tblGrid>
                <a:gridCol w="2697162">
                  <a:extLst>
                    <a:ext uri="{9D8B030D-6E8A-4147-A177-3AD203B41FA5}">
                      <a16:colId xmlns:a16="http://schemas.microsoft.com/office/drawing/2014/main" val="132520202"/>
                    </a:ext>
                  </a:extLst>
                </a:gridCol>
                <a:gridCol w="1347788">
                  <a:extLst>
                    <a:ext uri="{9D8B030D-6E8A-4147-A177-3AD203B41FA5}">
                      <a16:colId xmlns:a16="http://schemas.microsoft.com/office/drawing/2014/main" val="1479286754"/>
                    </a:ext>
                  </a:extLst>
                </a:gridCol>
                <a:gridCol w="1182687">
                  <a:extLst>
                    <a:ext uri="{9D8B030D-6E8A-4147-A177-3AD203B41FA5}">
                      <a16:colId xmlns:a16="http://schemas.microsoft.com/office/drawing/2014/main" val="1302383712"/>
                    </a:ext>
                  </a:extLst>
                </a:gridCol>
                <a:gridCol w="1160463">
                  <a:extLst>
                    <a:ext uri="{9D8B030D-6E8A-4147-A177-3AD203B41FA5}">
                      <a16:colId xmlns:a16="http://schemas.microsoft.com/office/drawing/2014/main" val="1793782989"/>
                    </a:ext>
                  </a:extLst>
                </a:gridCol>
                <a:gridCol w="1338262">
                  <a:extLst>
                    <a:ext uri="{9D8B030D-6E8A-4147-A177-3AD203B41FA5}">
                      <a16:colId xmlns:a16="http://schemas.microsoft.com/office/drawing/2014/main" val="3086434886"/>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蔬菜類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1</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　</a:t>
                      </a:r>
                      <a:endParaRPr kumimoji="1" lang="zh-TW" altLang="en-US"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5</a:t>
                      </a: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dirty="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25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02743852"/>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462716011"/>
              </p:ext>
            </p:extLst>
          </p:nvPr>
        </p:nvGraphicFramePr>
        <p:xfrm>
          <a:off x="801688" y="5621928"/>
          <a:ext cx="7726362" cy="434340"/>
        </p:xfrm>
        <a:graphic>
          <a:graphicData uri="http://schemas.openxmlformats.org/drawingml/2006/table">
            <a:tbl>
              <a:tblPr/>
              <a:tblGrid>
                <a:gridCol w="2697162">
                  <a:extLst>
                    <a:ext uri="{9D8B030D-6E8A-4147-A177-3AD203B41FA5}">
                      <a16:colId xmlns:a16="http://schemas.microsoft.com/office/drawing/2014/main" val="2290849114"/>
                    </a:ext>
                  </a:extLst>
                </a:gridCol>
                <a:gridCol w="1347788">
                  <a:extLst>
                    <a:ext uri="{9D8B030D-6E8A-4147-A177-3AD203B41FA5}">
                      <a16:colId xmlns:a16="http://schemas.microsoft.com/office/drawing/2014/main" val="3850817723"/>
                    </a:ext>
                  </a:extLst>
                </a:gridCol>
                <a:gridCol w="1182687">
                  <a:extLst>
                    <a:ext uri="{9D8B030D-6E8A-4147-A177-3AD203B41FA5}">
                      <a16:colId xmlns:a16="http://schemas.microsoft.com/office/drawing/2014/main" val="3872971482"/>
                    </a:ext>
                  </a:extLst>
                </a:gridCol>
                <a:gridCol w="1160463">
                  <a:extLst>
                    <a:ext uri="{9D8B030D-6E8A-4147-A177-3AD203B41FA5}">
                      <a16:colId xmlns:a16="http://schemas.microsoft.com/office/drawing/2014/main" val="3791424481"/>
                    </a:ext>
                  </a:extLst>
                </a:gridCol>
                <a:gridCol w="1338262">
                  <a:extLst>
                    <a:ext uri="{9D8B030D-6E8A-4147-A177-3AD203B41FA5}">
                      <a16:colId xmlns:a16="http://schemas.microsoft.com/office/drawing/2014/main" val="1060210504"/>
                    </a:ext>
                  </a:extLst>
                </a:gridCol>
              </a:tblGrid>
              <a:tr h="319088">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dirty="0" smtClean="0">
                          <a:ln>
                            <a:noFill/>
                          </a:ln>
                          <a:solidFill>
                            <a:srgbClr val="000066"/>
                          </a:solidFill>
                          <a:effectLst/>
                          <a:latin typeface="標楷體" pitchFamily="65" charset="-120"/>
                          <a:ea typeface="標楷體" pitchFamily="65" charset="-120"/>
                          <a:cs typeface="Times New Roman" pitchFamily="18" charset="0"/>
                        </a:rPr>
                        <a:t>油脂與堅果類</a:t>
                      </a:r>
                      <a:r>
                        <a:rPr kumimoji="1" lang="zh-TW" altLang="en-US" sz="2400" b="0" i="0" u="none" strike="noStrike" cap="none" normalizeH="0" baseline="0" dirty="0" smtClean="0">
                          <a:ln>
                            <a:noFill/>
                          </a:ln>
                          <a:solidFill>
                            <a:srgbClr val="000066"/>
                          </a:solidFill>
                          <a:effectLst/>
                          <a:latin typeface="Arial" pitchFamily="34" charset="0"/>
                          <a:ea typeface="標楷體" pitchFamily="65" charset="-120"/>
                          <a:cs typeface="Times New Roman" pitchFamily="18" charset="0"/>
                        </a:rPr>
                        <a:t>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　</a:t>
                      </a:r>
                      <a:endParaRPr kumimoji="1" lang="zh-TW" altLang="en-US"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Arial" pitchFamily="34" charset="0"/>
                        </a:rPr>
                        <a:t>5</a:t>
                      </a:r>
                      <a:r>
                        <a:rPr kumimoji="1" lang="en-US" altLang="zh-TW"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rPr>
                        <a:t> </a:t>
                      </a:r>
                      <a:endParaRPr kumimoji="1" lang="en-US" altLang="zh-TW" sz="2400" b="0" i="0" u="none" strike="noStrike" cap="none" normalizeH="0" baseline="0" smtClean="0">
                        <a:ln>
                          <a:noFill/>
                        </a:ln>
                        <a:solidFill>
                          <a:srgbClr val="000066"/>
                        </a:solidFill>
                        <a:effectLst/>
                        <a:latin typeface="Arial" pitchFamily="34" charset="0"/>
                        <a:ea typeface="新細明體" pitchFamily="18" charset="-12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2400" b="0"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　</a:t>
                      </a:r>
                      <a:endParaRPr kumimoji="1" lang="zh-TW" altLang="en-US" sz="2400" b="0" i="0" u="none" strike="noStrike" cap="none" normalizeH="0" baseline="0" smtClean="0">
                        <a:ln>
                          <a:noFill/>
                        </a:ln>
                        <a:solidFill>
                          <a:srgbClr val="000066"/>
                        </a:solidFill>
                        <a:effectLst/>
                        <a:latin typeface="Arial" pitchFamily="34" charset="0"/>
                        <a:ea typeface="標楷體" pitchFamily="65" charset="-120"/>
                        <a:cs typeface="Times New Roman" pitchFamily="18" charset="0"/>
                      </a:endParaRP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itchFamily="34" charset="0"/>
                          <a:ea typeface="新細明體" pitchFamily="18" charset="-120"/>
                        </a:defRPr>
                      </a:lvl1pPr>
                      <a:lvl2pPr marL="742950" indent="-285750">
                        <a:spcBef>
                          <a:spcPct val="20000"/>
                        </a:spcBef>
                        <a:defRPr kumimoji="1" sz="2400">
                          <a:solidFill>
                            <a:srgbClr val="FF0066"/>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rgbClr val="FF0066"/>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fontAlgn="base">
                        <a:spcBef>
                          <a:spcPct val="20000"/>
                        </a:spcBef>
                        <a:spcAft>
                          <a:spcPct val="0"/>
                        </a:spcAft>
                        <a:defRPr kumimoji="1">
                          <a:solidFill>
                            <a:schemeClr val="tx1"/>
                          </a:solidFill>
                          <a:latin typeface="Arial" pitchFamily="34" charset="0"/>
                          <a:ea typeface="新細明體" pitchFamily="18" charset="-120"/>
                        </a:defRPr>
                      </a:lvl6pPr>
                      <a:lvl7pPr marL="2971800" indent="-228600" fontAlgn="base">
                        <a:spcBef>
                          <a:spcPct val="20000"/>
                        </a:spcBef>
                        <a:spcAft>
                          <a:spcPct val="0"/>
                        </a:spcAft>
                        <a:defRPr kumimoji="1">
                          <a:solidFill>
                            <a:schemeClr val="tx1"/>
                          </a:solidFill>
                          <a:latin typeface="Arial" pitchFamily="34" charset="0"/>
                          <a:ea typeface="新細明體" pitchFamily="18" charset="-120"/>
                        </a:defRPr>
                      </a:lvl7pPr>
                      <a:lvl8pPr marL="3429000" indent="-228600" fontAlgn="base">
                        <a:spcBef>
                          <a:spcPct val="20000"/>
                        </a:spcBef>
                        <a:spcAft>
                          <a:spcPct val="0"/>
                        </a:spcAft>
                        <a:defRPr kumimoji="1">
                          <a:solidFill>
                            <a:schemeClr val="tx1"/>
                          </a:solidFill>
                          <a:latin typeface="Arial" pitchFamily="34" charset="0"/>
                          <a:ea typeface="新細明體" pitchFamily="18" charset="-120"/>
                        </a:defRPr>
                      </a:lvl8pPr>
                      <a:lvl9pPr marL="3886200" indent="-228600" fontAlgn="base">
                        <a:spcBef>
                          <a:spcPct val="20000"/>
                        </a:spcBef>
                        <a:spcAft>
                          <a:spcPct val="0"/>
                        </a:spcAft>
                        <a:defRPr kumimoji="1">
                          <a:solidFill>
                            <a:schemeClr val="tx1"/>
                          </a:solidFill>
                          <a:latin typeface="Arial"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2400" b="0" i="0" u="none" strike="noStrike" cap="none" normalizeH="0" baseline="0" dirty="0" smtClean="0">
                          <a:ln>
                            <a:noFill/>
                          </a:ln>
                          <a:solidFill>
                            <a:srgbClr val="000066"/>
                          </a:solidFill>
                          <a:effectLst/>
                          <a:latin typeface="Arial" pitchFamily="34" charset="0"/>
                          <a:ea typeface="標楷體" pitchFamily="65" charset="-120"/>
                          <a:cs typeface="Arial" pitchFamily="34" charset="0"/>
                        </a:rPr>
                        <a:t>45 </a:t>
                      </a:r>
                    </a:p>
                  </a:txBody>
                  <a:tcPr marT="34290" marB="3429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397668882"/>
                  </a:ext>
                </a:extLst>
              </a:tr>
            </a:tbl>
          </a:graphicData>
        </a:graphic>
      </p:graphicFrame>
      <p:sp>
        <p:nvSpPr>
          <p:cNvPr id="11" name="矩形 10"/>
          <p:cNvSpPr/>
          <p:nvPr/>
        </p:nvSpPr>
        <p:spPr>
          <a:xfrm>
            <a:off x="679269" y="5603965"/>
            <a:ext cx="8007531" cy="873035"/>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61618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均衡飲食</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均衡</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飲食的意義在於每日由</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飲食中適當攝取六大類食物以獲得</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足量的身體所需之每種營養素，且攝入的與消耗的</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熱量間達到</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平衡</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，其為維持</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健康的基礎。</a:t>
            </a:r>
            <a:endParaRPr lang="en-US" altLang="zh-TW"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均衡飲食中</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三大</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營養素佔總熱量合宜的比例分別為</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醣類</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50%-60</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蛋白質</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10%-20</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及脂</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質</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20%-30</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17</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2302780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274638"/>
            <a:ext cx="91440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每日</a:t>
            </a:r>
            <a:r>
              <a:rPr lang="zh-TW" altLang="en-US" sz="36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飲食指南</a:t>
            </a:r>
          </a:p>
        </p:txBody>
      </p:sp>
      <p:sp>
        <p:nvSpPr>
          <p:cNvPr id="2" name="投影片編號版面配置區 1"/>
          <p:cNvSpPr>
            <a:spLocks noGrp="1"/>
          </p:cNvSpPr>
          <p:nvPr>
            <p:ph type="sldNum" sz="quarter" idx="4294967295"/>
          </p:nvPr>
        </p:nvSpPr>
        <p:spPr/>
        <p:txBody>
          <a:bodyPr/>
          <a:lstStyle/>
          <a:p>
            <a:fld id="{CA8D9AD5-F248-4919-864A-CFD76CC027D6}" type="slidenum">
              <a:rPr lang="en-US" altLang="zh-TW" smtClean="0"/>
              <a:t>18</a:t>
            </a:fld>
            <a:endParaRPr lang="zh-TW" altLang="en-US"/>
          </a:p>
        </p:txBody>
      </p:sp>
      <p:pic>
        <p:nvPicPr>
          <p:cNvPr id="8" name="圖片 7"/>
          <p:cNvPicPr>
            <a:picLocks noChangeAspect="1"/>
          </p:cNvPicPr>
          <p:nvPr/>
        </p:nvPicPr>
        <p:blipFill>
          <a:blip r:embed="rId2"/>
          <a:stretch>
            <a:fillRect/>
          </a:stretch>
        </p:blipFill>
        <p:spPr>
          <a:xfrm>
            <a:off x="169817" y="1407197"/>
            <a:ext cx="8870383" cy="4079203"/>
          </a:xfrm>
          <a:prstGeom prst="rect">
            <a:avLst/>
          </a:prstGeom>
        </p:spPr>
      </p:pic>
      <p:pic>
        <p:nvPicPr>
          <p:cNvPr id="10" name="圖片 9"/>
          <p:cNvPicPr>
            <a:picLocks noChangeAspect="1"/>
          </p:cNvPicPr>
          <p:nvPr/>
        </p:nvPicPr>
        <p:blipFill>
          <a:blip r:embed="rId3"/>
          <a:stretch>
            <a:fillRect/>
          </a:stretch>
        </p:blipFill>
        <p:spPr>
          <a:xfrm>
            <a:off x="5158179" y="4913470"/>
            <a:ext cx="333375" cy="266700"/>
          </a:xfrm>
          <a:prstGeom prst="rect">
            <a:avLst/>
          </a:prstGeom>
        </p:spPr>
      </p:pic>
    </p:spTree>
    <p:extLst>
      <p:ext uri="{BB962C8B-B14F-4D97-AF65-F5344CB8AC3E}">
        <p14:creationId xmlns:p14="http://schemas.microsoft.com/office/powerpoint/2010/main" val="14288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營養學與運動營養學</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透過適當地營養素與食物的攝取</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，將</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可達</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成</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體重管理，</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進而維持良好的健康與生活品質。</a:t>
            </a:r>
            <a:endParaRPr lang="en-US" altLang="zh-TW"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運動</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是除了營養</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之外，維持</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健康的另一重要</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因素</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良好的</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營養狀態是能持續運動的關鍵因素之一</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因此</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營養與運動是息息相關</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運動</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營養學也從營養學的一部分，逐漸萌發與發展</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成一個獨立的學門。</a:t>
            </a:r>
            <a:endParaRPr lang="en-US" altLang="zh-TW" sz="2400"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19</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8594043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營養與營養學</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(nutrition)</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指</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的是有機體</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自外界攝取適當的物質，使組織生長、代謝與修復，以維持正常生理功能與發育，進而維持生命的一連串新陳代謝過程。</a:t>
            </a:r>
            <a:endParaRPr lang="en-US" altLang="zh-TW"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90000"/>
              </a:lnSpc>
            </a:pP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營養學則</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是一門研究</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食物的成分及這些成分</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對人體健康</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疾病</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之影響</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，與人體</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對於食物</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之攝取、消化</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、吸收、輸送、代謝、利用、排泄等</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過程</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之</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科學</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endParaRPr lang="en-US" altLang="zh-TW" sz="2400"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097152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運動營養學的特性</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藉</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由飲食攝取適當的</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營養素將</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有助於運動期體能的維持或運動後身體的恢復，因此運動</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營養學受到體育與</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醫學領域的重視</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運動營養學 </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(sport nutrition)</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是一門研究運動員的營養和飲食需求的科學，藉</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由適當地營養補充來</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提高運動能力、促進體力恢復和預防疾病</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90000"/>
              </a:lnSpc>
              <a:buNone/>
            </a:pPr>
            <a:endPar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20</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40642394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運動營養學的重要性</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不同運動期的飲食攝取，可使競技運動員維持良好的營養狀態，以使身體能持續從事運動與訓練，進而提升體能與運動</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表現</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經由攝取的方式以提升運動表現的膳食補充劑稱為</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營養增補</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劑 </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(nutritional ergogenic acid) </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適當</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使用營養</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增補劑可</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輔助及提升訓練的效果，進而提升運動表現。</a:t>
            </a:r>
          </a:p>
          <a:p>
            <a:pPr>
              <a:lnSpc>
                <a:spcPct val="90000"/>
              </a:lnSpc>
            </a:pP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endParaRPr lang="en-US" altLang="zh-TW" sz="2400"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21</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8587681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飲食與營養增補劑</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可提供的大量營養素和其他複合物，皆可能對健康有益處。</a:t>
            </a:r>
          </a:p>
          <a:p>
            <a:pPr>
              <a:lnSpc>
                <a:spcPct val="90000"/>
              </a:lnSpc>
            </a:pP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當個體在日常飲食中無法攝取到特定營養素時，使用補充劑是非常有益處的。</a:t>
            </a: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但如個體在</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日常飲食中已經攝取</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足量的營養素，</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再補充營養品或補充劑並不會有任何額外的健康益處。</a:t>
            </a: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22</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42845881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營養增補劑</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人體除了</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攝取食物及補充劑外，亦會經口服用藥物</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，但藥理</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性增強術在體育運動的領域已被世界運動禁藥</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管制組織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(World Anti-Doping Agency, WADA) </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規範</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為</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運動員不得使用的運動禁藥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(doping)</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endParaRPr lang="en-US" altLang="zh-TW" sz="2400"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23</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9878694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主要</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議題</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eaLnBrk="1" hangingPunct="1">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巨量</a:t>
            </a:r>
            <a:r>
              <a:rPr lang="zh-TW" altLang="en-US" dirty="0" smtClean="0">
                <a:solidFill>
                  <a:srgbClr val="000066"/>
                </a:solidFill>
                <a:latin typeface="標楷體" panose="03000509000000000000" pitchFamily="65" charset="-120"/>
                <a:ea typeface="標楷體" panose="03000509000000000000" pitchFamily="65" charset="-120"/>
                <a:cs typeface="Times New Roman" panose="02020603050405020304" pitchFamily="18" charset="0"/>
              </a:rPr>
              <a:t>營養素</a:t>
            </a:r>
            <a:r>
              <a:rPr lang="zh-TW" altLang="en-US" dirty="0">
                <a:solidFill>
                  <a:srgbClr val="000066"/>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醣</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類、蛋白質、脂質</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微量</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維生素、礦物質</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水分與電解質</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能量系統</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食物代換表</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體重管理</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運動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訓練</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前</a:t>
            </a:r>
            <a:r>
              <a:rPr lang="zh-TW" altLang="en-US" dirty="0" smtClean="0">
                <a:solidFill>
                  <a:srgbClr val="000066"/>
                </a:solidFill>
                <a:latin typeface="Times New Roman" panose="02020603050405020304" pitchFamily="18" charset="0"/>
                <a:ea typeface="PMingLiU" panose="02020500000000000000" pitchFamily="18"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中</a:t>
            </a:r>
            <a:r>
              <a:rPr lang="zh-TW" altLang="en-US" dirty="0" smtClean="0">
                <a:solidFill>
                  <a:srgbClr val="000066"/>
                </a:solidFill>
                <a:latin typeface="Times New Roman" panose="02020603050405020304" pitchFamily="18" charset="0"/>
                <a:ea typeface="PMingLiU" panose="02020500000000000000" pitchFamily="18" charset="-120"/>
                <a:cs typeface="Times New Roman" panose="02020603050405020304" pitchFamily="18" charset="0"/>
              </a:rPr>
              <a:t>、</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後及受傷時之飲食</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營養補充劑</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出國時飲食技巧</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endParaRPr lang="en-US" altLang="zh-TW" sz="2400"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24</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8456666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2745" y="822960"/>
            <a:ext cx="7772400" cy="3018634"/>
          </a:xfrm>
        </p:spPr>
        <p:txBody>
          <a:bodyPr/>
          <a:lstStyle/>
          <a:p>
            <a:pPr lvl="0"/>
            <a:r>
              <a:rPr lang="en-US" altLang="zh-TW" b="1" dirty="0" smtClean="0">
                <a:solidFill>
                  <a:srgbClr val="000066"/>
                </a:solidFill>
              </a:rPr>
              <a:t/>
            </a:r>
            <a:br>
              <a:rPr lang="en-US" altLang="zh-TW" b="1" dirty="0" smtClean="0">
                <a:solidFill>
                  <a:srgbClr val="000066"/>
                </a:solidFill>
              </a:rPr>
            </a:br>
            <a:r>
              <a:rPr lang="zh-TW" altLang="en-US" b="1" dirty="0" smtClean="0">
                <a:solidFill>
                  <a:srgbClr val="000066"/>
                </a:solidFill>
              </a:rPr>
              <a:t>謝謝</a:t>
            </a:r>
            <a:r>
              <a:rPr lang="en-US" altLang="zh-TW" b="1" dirty="0" smtClean="0">
                <a:solidFill>
                  <a:srgbClr val="000066"/>
                </a:solidFill>
              </a:rPr>
              <a:t>!</a:t>
            </a:r>
            <a:endParaRPr lang="zh-TW" b="1" dirty="0">
              <a:solidFill>
                <a:srgbClr val="000066"/>
              </a:solidFill>
            </a:endParaRPr>
          </a:p>
        </p:txBody>
      </p:sp>
      <p:pic>
        <p:nvPicPr>
          <p:cNvPr id="4" name="Picture 2" descr="C:\Users\BPC\Downloads\教育部logo991006-1.pn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6" name="投影片編號版面配置區 5"/>
          <p:cNvSpPr>
            <a:spLocks noGrp="1"/>
          </p:cNvSpPr>
          <p:nvPr>
            <p:ph type="sldNum" sz="quarter" idx="8"/>
          </p:nvPr>
        </p:nvSpPr>
        <p:spPr/>
        <p:txBody>
          <a:bodyPr/>
          <a:lstStyle/>
          <a:p>
            <a:pPr lvl="0"/>
            <a:fld id="{FAE45E90-1DB4-4B82-8E8A-CD2FCFC11F98}" type="slidenum">
              <a:rPr lang="en-US" altLang="zh-TW" smtClean="0"/>
              <a:t>25</a:t>
            </a:fld>
            <a:endParaRPr lang="zh-TW" altLang="en-US"/>
          </a:p>
        </p:txBody>
      </p:sp>
    </p:spTree>
    <p:extLst>
      <p:ext uri="{BB962C8B-B14F-4D97-AF65-F5344CB8AC3E}">
        <p14:creationId xmlns:p14="http://schemas.microsoft.com/office/powerpoint/2010/main" val="38877906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食物中構成</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人體各組織所需要</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的成分稱之為營養素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(nutrients)</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，其為食物</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中可被人體利用的化學</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物質，更是維持人體生命必要的成分</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endParaRPr lang="en-US" altLang="zh-TW"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(food)</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指</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含有</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一種或一種以上的營養素，可直接食用或經過</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調配後成為可以食用的物品。</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 </a:t>
            </a:r>
            <a:endParaRPr lang="zh-TW" altLang="en-US" dirty="0">
              <a:solidFill>
                <a:srgbClr val="000066"/>
              </a:solidFill>
              <a:latin typeface="PMingLiU" panose="02020500000000000000" pitchFamily="18" charset="-120"/>
              <a:ea typeface="PMingLiU" panose="02020500000000000000" pitchFamily="18"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3</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8060925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營養素及食物的分類</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依據結構及對人體生理作用的不同，人體主要的營養素包含：醣類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(carbohydrate)</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、蛋白質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(protein)</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、脂質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(lipid) </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、維生素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(vitamin)</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、礦物質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(mineral) </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及水六大類。</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食物依其所含之主要營養成分可分為全榖雜糧類、豆魚蛋肉類、油脂與堅果種子類、蔬菜類、水果類及乳品類。</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體</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平日攝取各種食物的綜合型態稱之為飲食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(diet)</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endPar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4</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6340461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a:t>
            </a:r>
            <a:endParaRPr lang="zh-TW" altLang="en-US" sz="4000" b="1" dirty="0" smtClean="0">
              <a:latin typeface="Times New Roman" panose="02020603050405020304" pitchFamily="18" charset="0"/>
            </a:endParaRPr>
          </a:p>
        </p:txBody>
      </p:sp>
      <p:sp>
        <p:nvSpPr>
          <p:cNvPr id="72707" name="Rectangle 3"/>
          <p:cNvSpPr>
            <a:spLocks noGrp="1" noChangeArrowheads="1"/>
          </p:cNvSpPr>
          <p:nvPr>
            <p:ph type="body" idx="1"/>
          </p:nvPr>
        </p:nvSpPr>
        <p:spPr>
          <a:xfrm>
            <a:off x="457200" y="1417641"/>
            <a:ext cx="8229600" cy="4794474"/>
          </a:xfrm>
        </p:spPr>
        <p:txBody>
          <a:body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熱量</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營養素：醣類 </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(4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大卡</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公克</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、蛋白質 </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(4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大卡</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公克</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、脂質 </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(9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大卡</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公克</a:t>
            </a:r>
            <a:r>
              <a:rPr lang="en-US" altLang="zh-TW"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，人體每日的需要量至少數十至數百公克，又稱為巨量</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(macro nutrients)</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熱量營養素：維生素、 礦物質、水</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，其中維生素</a:t>
            </a:r>
            <a:r>
              <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礦物質被稱為微量</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營養素 </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(micro nutrients)</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5</a:t>
            </a:fld>
            <a:endParaRPr lang="en-US" altLang="zh-TW" sz="1200" smtClean="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4976051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A153D0A-58F5-4B18-A8D3-834A7F7B3F5A}" type="slidenum">
              <a:rPr lang="en-US" altLang="zh-TW" smtClean="0"/>
              <a:pPr>
                <a:defRPr/>
              </a:pPr>
              <a:t>6</a:t>
            </a:fld>
            <a:endParaRPr lang="en-US" altLang="zh-TW"/>
          </a:p>
        </p:txBody>
      </p:sp>
      <p:pic>
        <p:nvPicPr>
          <p:cNvPr id="6" name="Picture 5" descr="善存成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40" y="2527028"/>
            <a:ext cx="3208260" cy="461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457200" y="274640"/>
            <a:ext cx="8229600" cy="1143000"/>
          </a:xfrm>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國人</a:t>
            </a:r>
            <a:r>
              <a:rPr lang="zh-TW" altLang="en-US" sz="4000" b="1" dirty="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膳食營養素參考攝取量</a:t>
            </a:r>
            <a:endParaRPr lang="zh-TW" altLang="en-US" sz="4000" b="1" dirty="0" smtClean="0">
              <a:latin typeface="Times New Roman" panose="02020603050405020304" pitchFamily="18" charset="0"/>
            </a:endParaRPr>
          </a:p>
        </p:txBody>
      </p:sp>
      <p:sp>
        <p:nvSpPr>
          <p:cNvPr id="9" name="Rectangle 3"/>
          <p:cNvSpPr txBox="1">
            <a:spLocks noChangeArrowheads="1"/>
          </p:cNvSpPr>
          <p:nvPr/>
        </p:nvSpPr>
        <p:spPr>
          <a:xfrm>
            <a:off x="457200" y="1417641"/>
            <a:ext cx="8229600" cy="1338259"/>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各年齡層及不同活動量者各種營養素的需要量可參考國人膳食營養素參考攝取量</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(Dietary Reference Intakes</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DRIs)</a:t>
            </a:r>
            <a:r>
              <a:rPr lang="zh-TW" altLang="en-US" dirty="0" smtClean="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的建議</a:t>
            </a:r>
            <a:r>
              <a:rPr lang="zh-TW" altLang="en-US" dirty="0" smtClean="0">
                <a:solidFill>
                  <a:srgbClr val="000066"/>
                </a:solidFill>
                <a:latin typeface="PMingLiU" panose="02020500000000000000" pitchFamily="18" charset="-120"/>
                <a:ea typeface="PMingLiU" panose="02020500000000000000" pitchFamily="18" charset="-120"/>
                <a:cs typeface="Times New Roman" panose="02020603050405020304" pitchFamily="18" charset="0"/>
              </a:rPr>
              <a:t>。</a:t>
            </a:r>
            <a:endParaRPr lang="zh-TW" altLang="en-US"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457200" y="3100843"/>
            <a:ext cx="7563394" cy="3131128"/>
          </a:xfrm>
          <a:prstGeom prst="rect">
            <a:avLst/>
          </a:prstGeom>
        </p:spPr>
      </p:pic>
      <p:sp>
        <p:nvSpPr>
          <p:cNvPr id="7" name="矩形 6"/>
          <p:cNvSpPr/>
          <p:nvPr/>
        </p:nvSpPr>
        <p:spPr>
          <a:xfrm>
            <a:off x="8582297" y="2527026"/>
            <a:ext cx="457199" cy="3551237"/>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14726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營養素與食物的關係</a:t>
            </a:r>
            <a:endParaRPr lang="zh-TW" altLang="en-US" sz="4000" b="1" dirty="0" smtClean="0">
              <a:latin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7</a:t>
            </a:fld>
            <a:endParaRPr lang="en-US" altLang="zh-TW" sz="1200" smtClean="0">
              <a:latin typeface="Arial" panose="020B0604020202020204" pitchFamily="34" charset="0"/>
              <a:ea typeface="新細明體" panose="02020500000000000000" pitchFamily="18" charset="-120"/>
            </a:endParaRPr>
          </a:p>
        </p:txBody>
      </p:sp>
      <p:sp>
        <p:nvSpPr>
          <p:cNvPr id="6" name="Text Box 2"/>
          <p:cNvSpPr txBox="1">
            <a:spLocks noChangeArrowheads="1"/>
          </p:cNvSpPr>
          <p:nvPr/>
        </p:nvSpPr>
        <p:spPr bwMode="auto">
          <a:xfrm>
            <a:off x="457200" y="1417640"/>
            <a:ext cx="160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營養素</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醣類</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蛋白質</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脂質</a:t>
            </a:r>
            <a:r>
              <a:rPr lang="zh-TW" altLang="en-US" sz="2000" b="0" baseline="30000" dirty="0">
                <a:solidFill>
                  <a:srgbClr val="000066"/>
                </a:solidFill>
                <a:latin typeface="Times New Roman" pitchFamily="18" charset="0"/>
                <a:ea typeface="標楷體" pitchFamily="65" charset="-120"/>
              </a:rPr>
              <a:t>＊</a:t>
            </a:r>
            <a:r>
              <a:rPr lang="zh-TW" altLang="en-US" sz="2000" b="0" dirty="0">
                <a:solidFill>
                  <a:srgbClr val="000066"/>
                </a:solidFill>
                <a:latin typeface="Times New Roman" pitchFamily="18" charset="0"/>
                <a:ea typeface="標楷體" pitchFamily="65" charset="-120"/>
              </a:rPr>
              <a:t> </a:t>
            </a:r>
            <a:r>
              <a:rPr lang="zh-TW" altLang="en-US" sz="2400" b="0" dirty="0">
                <a:solidFill>
                  <a:srgbClr val="000066"/>
                </a:solidFill>
                <a:latin typeface="Times New Roman" pitchFamily="18" charset="0"/>
                <a:ea typeface="標楷體" pitchFamily="65" charset="-120"/>
              </a:rPr>
              <a:t>　</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維生素</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礦物質</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a:solidFill>
                  <a:srgbClr val="000066"/>
                </a:solidFill>
                <a:latin typeface="Times New Roman" pitchFamily="18" charset="0"/>
                <a:ea typeface="標楷體" pitchFamily="65" charset="-120"/>
              </a:rPr>
              <a:t>水</a:t>
            </a:r>
          </a:p>
        </p:txBody>
      </p:sp>
      <p:sp>
        <p:nvSpPr>
          <p:cNvPr id="7" name="Text Box 4"/>
          <p:cNvSpPr txBox="1">
            <a:spLocks noChangeArrowheads="1"/>
          </p:cNvSpPr>
          <p:nvPr/>
        </p:nvSpPr>
        <p:spPr bwMode="auto">
          <a:xfrm>
            <a:off x="5867398" y="1417640"/>
            <a:ext cx="2971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主要功能</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a:t>
            </a:r>
            <a:r>
              <a:rPr lang="zh-TW" altLang="en-US" sz="2400" b="0" dirty="0">
                <a:solidFill>
                  <a:srgbClr val="000066"/>
                </a:solidFill>
                <a:latin typeface="Times New Roman" pitchFamily="18" charset="0"/>
                <a:ea typeface="標楷體" pitchFamily="65" charset="-120"/>
              </a:rPr>
              <a:t>熱</a:t>
            </a:r>
            <a:r>
              <a:rPr lang="zh-TW" altLang="en-US" sz="2400" b="0" dirty="0" smtClean="0">
                <a:solidFill>
                  <a:srgbClr val="000066"/>
                </a:solidFill>
                <a:latin typeface="Times New Roman" pitchFamily="18" charset="0"/>
                <a:ea typeface="標楷體" pitchFamily="65" charset="-120"/>
              </a:rPr>
              <a:t>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維持與建造身體組織</a:t>
            </a: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提供熱量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維持體內恆定</a:t>
            </a:r>
          </a:p>
        </p:txBody>
      </p:sp>
      <p:sp>
        <p:nvSpPr>
          <p:cNvPr id="8" name="Text Box 5"/>
          <p:cNvSpPr txBox="1">
            <a:spLocks noChangeArrowheads="1"/>
          </p:cNvSpPr>
          <p:nvPr/>
        </p:nvSpPr>
        <p:spPr bwMode="auto">
          <a:xfrm>
            <a:off x="2514600" y="1417640"/>
            <a:ext cx="342899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en-US" altLang="zh-TW" sz="2400" b="0" dirty="0">
                <a:solidFill>
                  <a:schemeClr val="tx1"/>
                </a:solidFill>
                <a:latin typeface="Times New Roman" pitchFamily="18" charset="0"/>
                <a:ea typeface="標楷體" pitchFamily="65" charset="-120"/>
              </a:rPr>
              <a:t>   </a:t>
            </a:r>
            <a:r>
              <a:rPr lang="en-US" altLang="zh-TW" sz="2400" b="0" dirty="0">
                <a:solidFill>
                  <a:srgbClr val="800000"/>
                </a:solidFill>
                <a:latin typeface="Times New Roman" pitchFamily="18" charset="0"/>
                <a:ea typeface="標楷體" pitchFamily="65" charset="-120"/>
              </a:rPr>
              <a:t> </a:t>
            </a:r>
            <a:r>
              <a:rPr lang="zh-TW" altLang="en-US" sz="2800" dirty="0">
                <a:solidFill>
                  <a:srgbClr val="000066"/>
                </a:solidFill>
                <a:latin typeface="Times New Roman" pitchFamily="18" charset="0"/>
                <a:ea typeface="標楷體" pitchFamily="65" charset="-120"/>
              </a:rPr>
              <a:t>食物</a:t>
            </a:r>
            <a:endParaRPr lang="zh-TW" altLang="en-US" sz="2400" dirty="0">
              <a:solidFill>
                <a:srgbClr val="000066"/>
              </a:solidFill>
              <a:latin typeface="Times New Roman" pitchFamily="18" charset="0"/>
              <a:ea typeface="標楷體" pitchFamily="65" charset="-120"/>
            </a:endParaRP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全</a:t>
            </a:r>
            <a:r>
              <a:rPr lang="zh-TW" altLang="en-US" sz="2400" b="0" dirty="0" smtClean="0">
                <a:solidFill>
                  <a:srgbClr val="000066"/>
                </a:solidFill>
                <a:latin typeface="Times New Roman" pitchFamily="18" charset="0"/>
                <a:ea typeface="標楷體" pitchFamily="65" charset="-120"/>
              </a:rPr>
              <a:t>穀雜糧類</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豆魚蛋肉類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油脂與堅果種子類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蔬菜類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水果類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smtClean="0">
                <a:solidFill>
                  <a:srgbClr val="000066"/>
                </a:solidFill>
                <a:latin typeface="Times New Roman" pitchFamily="18" charset="0"/>
                <a:ea typeface="標楷體" pitchFamily="65" charset="-120"/>
              </a:rPr>
              <a:t>乳品類</a:t>
            </a:r>
            <a:r>
              <a:rPr lang="zh-TW" altLang="en-US" sz="2000" b="0" dirty="0" smtClean="0">
                <a:solidFill>
                  <a:srgbClr val="0000CC"/>
                </a:solidFill>
                <a:latin typeface="Times New Roman" pitchFamily="18" charset="0"/>
                <a:ea typeface="標楷體" pitchFamily="65" charset="-120"/>
              </a:rPr>
              <a:t>  </a:t>
            </a:r>
            <a:r>
              <a:rPr lang="en-US" altLang="zh-TW" sz="2000" dirty="0">
                <a:solidFill>
                  <a:srgbClr val="008000"/>
                </a:solidFill>
                <a:latin typeface="Times New Roman" pitchFamily="18" charset="0"/>
                <a:ea typeface="標楷體" pitchFamily="65" charset="-120"/>
              </a:rPr>
              <a:t>(</a:t>
            </a:r>
            <a:r>
              <a:rPr lang="zh-TW" altLang="en-US" sz="2000" dirty="0">
                <a:solidFill>
                  <a:srgbClr val="008000"/>
                </a:solidFill>
                <a:latin typeface="Times New Roman" pitchFamily="18" charset="0"/>
                <a:ea typeface="標楷體" pitchFamily="65" charset="-120"/>
              </a:rPr>
              <a:t>含有各類營養素</a:t>
            </a:r>
            <a:r>
              <a:rPr lang="en-US" altLang="zh-TW" sz="2000" dirty="0">
                <a:solidFill>
                  <a:srgbClr val="008000"/>
                </a:solidFill>
                <a:latin typeface="Times New Roman" pitchFamily="18" charset="0"/>
                <a:ea typeface="標楷體" pitchFamily="65" charset="-120"/>
              </a:rPr>
              <a:t>)</a:t>
            </a:r>
          </a:p>
        </p:txBody>
      </p:sp>
      <p:sp>
        <p:nvSpPr>
          <p:cNvPr id="9" name="Line 6"/>
          <p:cNvSpPr>
            <a:spLocks noChangeShapeType="1"/>
          </p:cNvSpPr>
          <p:nvPr/>
        </p:nvSpPr>
        <p:spPr bwMode="auto">
          <a:xfrm flipV="1">
            <a:off x="1281115" y="4618040"/>
            <a:ext cx="1157287" cy="801688"/>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 name="AutoShape 7"/>
          <p:cNvSpPr>
            <a:spLocks/>
          </p:cNvSpPr>
          <p:nvPr/>
        </p:nvSpPr>
        <p:spPr bwMode="auto">
          <a:xfrm>
            <a:off x="2438400" y="4237040"/>
            <a:ext cx="76200" cy="762000"/>
          </a:xfrm>
          <a:prstGeom prst="leftBracket">
            <a:avLst>
              <a:gd name="adj" fmla="val 83333"/>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lgn="ctr" eaLnBrk="1" hangingPunct="1">
              <a:spcBef>
                <a:spcPct val="0"/>
              </a:spcBef>
              <a:spcAft>
                <a:spcPct val="0"/>
              </a:spcAft>
            </a:pPr>
            <a:endParaRPr lang="zh-TW" altLang="en-US" sz="4000">
              <a:solidFill>
                <a:srgbClr val="000066"/>
              </a:solidFill>
              <a:latin typeface="Times New Roman" pitchFamily="18" charset="0"/>
            </a:endParaRPr>
          </a:p>
        </p:txBody>
      </p:sp>
      <p:sp>
        <p:nvSpPr>
          <p:cNvPr id="11" name="Line 10"/>
          <p:cNvSpPr>
            <a:spLocks noChangeShapeType="1"/>
          </p:cNvSpPr>
          <p:nvPr/>
        </p:nvSpPr>
        <p:spPr bwMode="auto">
          <a:xfrm>
            <a:off x="1785938" y="4411667"/>
            <a:ext cx="652462" cy="20637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1"/>
          <p:cNvSpPr>
            <a:spLocks noChangeShapeType="1"/>
          </p:cNvSpPr>
          <p:nvPr/>
        </p:nvSpPr>
        <p:spPr bwMode="auto">
          <a:xfrm flipV="1">
            <a:off x="1785938" y="4618042"/>
            <a:ext cx="652462" cy="2254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2"/>
          <p:cNvSpPr>
            <a:spLocks noChangeShapeType="1"/>
          </p:cNvSpPr>
          <p:nvPr/>
        </p:nvSpPr>
        <p:spPr bwMode="auto">
          <a:xfrm>
            <a:off x="1712913" y="275431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Line 13"/>
          <p:cNvSpPr>
            <a:spLocks noChangeShapeType="1"/>
          </p:cNvSpPr>
          <p:nvPr/>
        </p:nvSpPr>
        <p:spPr bwMode="auto">
          <a:xfrm>
            <a:off x="1928815" y="325914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5" name="Line 14"/>
          <p:cNvSpPr>
            <a:spLocks noChangeShapeType="1"/>
          </p:cNvSpPr>
          <p:nvPr/>
        </p:nvSpPr>
        <p:spPr bwMode="auto">
          <a:xfrm>
            <a:off x="1641475" y="383540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 name="矩形 2"/>
          <p:cNvSpPr/>
          <p:nvPr/>
        </p:nvSpPr>
        <p:spPr>
          <a:xfrm>
            <a:off x="5867398" y="2325189"/>
            <a:ext cx="3067596" cy="3401323"/>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95017" y="2325189"/>
            <a:ext cx="1760354" cy="3401323"/>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05700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營養素與食物的關係</a:t>
            </a:r>
            <a:endParaRPr lang="zh-TW" altLang="en-US" sz="4000" b="1" dirty="0" smtClean="0">
              <a:latin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8</a:t>
            </a:fld>
            <a:endParaRPr lang="en-US" altLang="zh-TW" sz="1200" smtClean="0">
              <a:latin typeface="Arial" panose="020B0604020202020204" pitchFamily="34" charset="0"/>
              <a:ea typeface="新細明體" panose="02020500000000000000" pitchFamily="18" charset="-120"/>
            </a:endParaRPr>
          </a:p>
        </p:txBody>
      </p:sp>
      <p:sp>
        <p:nvSpPr>
          <p:cNvPr id="6" name="Text Box 2"/>
          <p:cNvSpPr txBox="1">
            <a:spLocks noChangeArrowheads="1"/>
          </p:cNvSpPr>
          <p:nvPr/>
        </p:nvSpPr>
        <p:spPr bwMode="auto">
          <a:xfrm>
            <a:off x="457200" y="1417640"/>
            <a:ext cx="160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營養素</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醣類</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蛋白質</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脂質</a:t>
            </a:r>
            <a:r>
              <a:rPr lang="zh-TW" altLang="en-US" sz="2000" b="0" baseline="30000" dirty="0">
                <a:solidFill>
                  <a:srgbClr val="000066"/>
                </a:solidFill>
                <a:latin typeface="Times New Roman" pitchFamily="18" charset="0"/>
                <a:ea typeface="標楷體" pitchFamily="65" charset="-120"/>
              </a:rPr>
              <a:t>＊</a:t>
            </a:r>
            <a:r>
              <a:rPr lang="zh-TW" altLang="en-US" sz="2000" b="0" dirty="0">
                <a:solidFill>
                  <a:srgbClr val="000066"/>
                </a:solidFill>
                <a:latin typeface="Times New Roman" pitchFamily="18" charset="0"/>
                <a:ea typeface="標楷體" pitchFamily="65" charset="-120"/>
              </a:rPr>
              <a:t> </a:t>
            </a:r>
            <a:r>
              <a:rPr lang="zh-TW" altLang="en-US" sz="2400" b="0" dirty="0">
                <a:solidFill>
                  <a:srgbClr val="000066"/>
                </a:solidFill>
                <a:latin typeface="Times New Roman" pitchFamily="18" charset="0"/>
                <a:ea typeface="標楷體" pitchFamily="65" charset="-120"/>
              </a:rPr>
              <a:t>　</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維生素</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礦物質</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a:solidFill>
                  <a:srgbClr val="000066"/>
                </a:solidFill>
                <a:latin typeface="Times New Roman" pitchFamily="18" charset="0"/>
                <a:ea typeface="標楷體" pitchFamily="65" charset="-120"/>
              </a:rPr>
              <a:t>水</a:t>
            </a:r>
          </a:p>
        </p:txBody>
      </p:sp>
      <p:sp>
        <p:nvSpPr>
          <p:cNvPr id="7" name="Text Box 4"/>
          <p:cNvSpPr txBox="1">
            <a:spLocks noChangeArrowheads="1"/>
          </p:cNvSpPr>
          <p:nvPr/>
        </p:nvSpPr>
        <p:spPr bwMode="auto">
          <a:xfrm>
            <a:off x="5867398" y="1417640"/>
            <a:ext cx="2971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主要功能</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a:t>
            </a:r>
            <a:r>
              <a:rPr lang="zh-TW" altLang="en-US" sz="2400" b="0" dirty="0">
                <a:solidFill>
                  <a:srgbClr val="000066"/>
                </a:solidFill>
                <a:latin typeface="Times New Roman" pitchFamily="18" charset="0"/>
                <a:ea typeface="標楷體" pitchFamily="65" charset="-120"/>
              </a:rPr>
              <a:t>熱</a:t>
            </a:r>
            <a:r>
              <a:rPr lang="zh-TW" altLang="en-US" sz="2400" b="0" dirty="0" smtClean="0">
                <a:solidFill>
                  <a:srgbClr val="000066"/>
                </a:solidFill>
                <a:latin typeface="Times New Roman" pitchFamily="18" charset="0"/>
                <a:ea typeface="標楷體" pitchFamily="65" charset="-120"/>
              </a:rPr>
              <a:t>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維持與建造身體組織</a:t>
            </a: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提供熱量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維持體內恆定</a:t>
            </a:r>
          </a:p>
        </p:txBody>
      </p:sp>
      <p:sp>
        <p:nvSpPr>
          <p:cNvPr id="9" name="Line 6"/>
          <p:cNvSpPr>
            <a:spLocks noChangeShapeType="1"/>
          </p:cNvSpPr>
          <p:nvPr/>
        </p:nvSpPr>
        <p:spPr bwMode="auto">
          <a:xfrm flipV="1">
            <a:off x="2155371" y="5487351"/>
            <a:ext cx="3712025" cy="39684"/>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11" name="Line 10"/>
          <p:cNvSpPr>
            <a:spLocks noChangeShapeType="1"/>
          </p:cNvSpPr>
          <p:nvPr/>
        </p:nvSpPr>
        <p:spPr bwMode="auto">
          <a:xfrm>
            <a:off x="2155371" y="4411668"/>
            <a:ext cx="3712025" cy="0"/>
          </a:xfrm>
          <a:prstGeom prst="line">
            <a:avLst/>
          </a:prstGeom>
          <a:ln>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zh-TW" altLang="en-US"/>
          </a:p>
        </p:txBody>
      </p:sp>
      <p:sp>
        <p:nvSpPr>
          <p:cNvPr id="12" name="Line 11"/>
          <p:cNvSpPr>
            <a:spLocks noChangeShapeType="1"/>
          </p:cNvSpPr>
          <p:nvPr/>
        </p:nvSpPr>
        <p:spPr bwMode="auto">
          <a:xfrm flipV="1">
            <a:off x="2155371" y="4907913"/>
            <a:ext cx="3712025" cy="18109"/>
          </a:xfrm>
          <a:prstGeom prst="line">
            <a:avLst/>
          </a:prstGeom>
          <a:ln>
            <a:headEnd type="none" w="sm" len="sm"/>
            <a:tailEnd type="none" w="sm" len="sm"/>
          </a:ln>
          <a:extLst/>
        </p:spPr>
        <p:style>
          <a:lnRef idx="3">
            <a:schemeClr val="accent1"/>
          </a:lnRef>
          <a:fillRef idx="0">
            <a:schemeClr val="accent1"/>
          </a:fillRef>
          <a:effectRef idx="2">
            <a:schemeClr val="accent1"/>
          </a:effectRef>
          <a:fontRef idx="minor">
            <a:schemeClr val="tx1"/>
          </a:fontRef>
        </p:style>
        <p:txBody>
          <a:bodyPr wrap="none" anchor="ctr"/>
          <a:lstStyle/>
          <a:p>
            <a:endParaRPr lang="zh-TW" altLang="en-US"/>
          </a:p>
        </p:txBody>
      </p:sp>
      <p:sp>
        <p:nvSpPr>
          <p:cNvPr id="13" name="Line 12"/>
          <p:cNvSpPr>
            <a:spLocks noChangeShapeType="1"/>
          </p:cNvSpPr>
          <p:nvPr/>
        </p:nvSpPr>
        <p:spPr bwMode="auto">
          <a:xfrm flipV="1">
            <a:off x="2155371" y="2744788"/>
            <a:ext cx="3712026" cy="0"/>
          </a:xfrm>
          <a:prstGeom prst="line">
            <a:avLst/>
          </a:prstGeom>
          <a:ln>
            <a:headEnd/>
            <a:tailEnd/>
          </a:ln>
          <a:extLst/>
        </p:spPr>
        <p:style>
          <a:lnRef idx="3">
            <a:schemeClr val="accent6"/>
          </a:lnRef>
          <a:fillRef idx="0">
            <a:schemeClr val="accent6"/>
          </a:fillRef>
          <a:effectRef idx="2">
            <a:schemeClr val="accent6"/>
          </a:effectRef>
          <a:fontRef idx="minor">
            <a:schemeClr val="tx1"/>
          </a:fontRef>
        </p:style>
        <p:txBody>
          <a:bodyPr wrap="none"/>
          <a:lstStyle/>
          <a:p>
            <a:endParaRPr lang="zh-TW" altLang="en-US"/>
          </a:p>
        </p:txBody>
      </p:sp>
      <p:sp>
        <p:nvSpPr>
          <p:cNvPr id="14" name="Line 13"/>
          <p:cNvSpPr>
            <a:spLocks noChangeShapeType="1"/>
          </p:cNvSpPr>
          <p:nvPr/>
        </p:nvSpPr>
        <p:spPr bwMode="auto">
          <a:xfrm>
            <a:off x="2155371" y="3259141"/>
            <a:ext cx="3712026" cy="9527"/>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wrap="none"/>
          <a:lstStyle/>
          <a:p>
            <a:endParaRPr lang="zh-TW" altLang="en-US"/>
          </a:p>
        </p:txBody>
      </p:sp>
      <p:sp>
        <p:nvSpPr>
          <p:cNvPr id="15" name="Line 14"/>
          <p:cNvSpPr>
            <a:spLocks noChangeShapeType="1"/>
          </p:cNvSpPr>
          <p:nvPr/>
        </p:nvSpPr>
        <p:spPr bwMode="auto">
          <a:xfrm>
            <a:off x="2155371" y="3847606"/>
            <a:ext cx="3712026" cy="49709"/>
          </a:xfrm>
          <a:prstGeom prst="line">
            <a:avLst/>
          </a:prstGeom>
          <a:ln>
            <a:headEnd/>
            <a:tailEnd/>
          </a:ln>
          <a:extLst/>
        </p:spPr>
        <p:style>
          <a:lnRef idx="3">
            <a:schemeClr val="accent6"/>
          </a:lnRef>
          <a:fillRef idx="0">
            <a:schemeClr val="accent6"/>
          </a:fillRef>
          <a:effectRef idx="2">
            <a:schemeClr val="accent6"/>
          </a:effectRef>
          <a:fontRef idx="minor">
            <a:schemeClr val="tx1"/>
          </a:fontRef>
        </p:style>
        <p:txBody>
          <a:bodyPr wrap="none"/>
          <a:lstStyle/>
          <a:p>
            <a:endParaRPr lang="zh-TW" altLang="en-US"/>
          </a:p>
        </p:txBody>
      </p:sp>
    </p:spTree>
    <p:extLst>
      <p:ext uri="{BB962C8B-B14F-4D97-AF65-F5344CB8AC3E}">
        <p14:creationId xmlns:p14="http://schemas.microsoft.com/office/powerpoint/2010/main" val="1067491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sz="4000" b="1" dirty="0" smtClean="0">
                <a:solidFill>
                  <a:srgbClr val="0066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營養素與食物的關係</a:t>
            </a:r>
            <a:endParaRPr lang="zh-TW" altLang="en-US" sz="4000" b="1" dirty="0" smtClean="0">
              <a:latin typeface="Times New Roman" panose="02020603050405020304" pitchFamily="18" charset="0"/>
            </a:endParaRPr>
          </a:p>
        </p:txBody>
      </p:sp>
      <p:sp>
        <p:nvSpPr>
          <p:cNvPr id="72708" name="投影片編號版面配置區 1"/>
          <p:cNvSpPr>
            <a:spLocks noGrp="1"/>
          </p:cNvSpPr>
          <p:nvPr>
            <p:ph type="sldNum" sz="quarter" idx="4294967295"/>
          </p:nvPr>
        </p:nvSpPr>
        <p:spPr>
          <a:xfrm>
            <a:off x="6705600" y="6477000"/>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chemeClr val="tx2"/>
              </a:buClr>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2"/>
              </a:buClr>
              <a:buChar char="•"/>
              <a:defRPr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hlink"/>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defRPr>
            </a:lvl9pPr>
          </a:lstStyle>
          <a:p>
            <a:pPr>
              <a:spcBef>
                <a:spcPct val="0"/>
              </a:spcBef>
              <a:buClrTx/>
              <a:buFontTx/>
              <a:buNone/>
            </a:pPr>
            <a:fld id="{BF9D9239-3B21-4D9C-8680-198E941ABDE5}" type="slidenum">
              <a:rPr lang="en-US" altLang="zh-TW" sz="1200" smtClean="0">
                <a:latin typeface="Arial" panose="020B0604020202020204" pitchFamily="34" charset="0"/>
                <a:ea typeface="新細明體" panose="02020500000000000000" pitchFamily="18" charset="-120"/>
              </a:rPr>
              <a:pPr>
                <a:spcBef>
                  <a:spcPct val="0"/>
                </a:spcBef>
                <a:buClrTx/>
                <a:buFontTx/>
                <a:buNone/>
              </a:pPr>
              <a:t>9</a:t>
            </a:fld>
            <a:endParaRPr lang="en-US" altLang="zh-TW" sz="1200" smtClean="0">
              <a:latin typeface="Arial" panose="020B0604020202020204" pitchFamily="34" charset="0"/>
              <a:ea typeface="新細明體" panose="02020500000000000000" pitchFamily="18" charset="-120"/>
            </a:endParaRPr>
          </a:p>
        </p:txBody>
      </p:sp>
      <p:sp>
        <p:nvSpPr>
          <p:cNvPr id="6" name="Text Box 2"/>
          <p:cNvSpPr txBox="1">
            <a:spLocks noChangeArrowheads="1"/>
          </p:cNvSpPr>
          <p:nvPr/>
        </p:nvSpPr>
        <p:spPr bwMode="auto">
          <a:xfrm>
            <a:off x="457200" y="1417640"/>
            <a:ext cx="1600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營養素</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醣類</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蛋白質</a:t>
            </a:r>
            <a:r>
              <a:rPr lang="zh-TW" altLang="en-US" sz="2000" b="0" baseline="30000" dirty="0">
                <a:solidFill>
                  <a:srgbClr val="000066"/>
                </a:solidFill>
                <a:latin typeface="Times New Roman" pitchFamily="18" charset="0"/>
                <a:ea typeface="標楷體" pitchFamily="65" charset="-120"/>
              </a:rPr>
              <a:t>＊</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脂質</a:t>
            </a:r>
            <a:r>
              <a:rPr lang="zh-TW" altLang="en-US" sz="2000" b="0" baseline="30000" dirty="0">
                <a:solidFill>
                  <a:srgbClr val="000066"/>
                </a:solidFill>
                <a:latin typeface="Times New Roman" pitchFamily="18" charset="0"/>
                <a:ea typeface="標楷體" pitchFamily="65" charset="-120"/>
              </a:rPr>
              <a:t>＊</a:t>
            </a:r>
            <a:r>
              <a:rPr lang="zh-TW" altLang="en-US" sz="2000" b="0" dirty="0">
                <a:solidFill>
                  <a:srgbClr val="000066"/>
                </a:solidFill>
                <a:latin typeface="Times New Roman" pitchFamily="18" charset="0"/>
                <a:ea typeface="標楷體" pitchFamily="65" charset="-120"/>
              </a:rPr>
              <a:t> </a:t>
            </a:r>
            <a:r>
              <a:rPr lang="zh-TW" altLang="en-US" sz="2400" b="0" dirty="0">
                <a:solidFill>
                  <a:srgbClr val="000066"/>
                </a:solidFill>
                <a:latin typeface="Times New Roman" pitchFamily="18" charset="0"/>
                <a:ea typeface="標楷體" pitchFamily="65" charset="-120"/>
              </a:rPr>
              <a:t>　</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維生素</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礦物質</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a:solidFill>
                  <a:srgbClr val="000066"/>
                </a:solidFill>
                <a:latin typeface="Times New Roman" pitchFamily="18" charset="0"/>
                <a:ea typeface="標楷體" pitchFamily="65" charset="-120"/>
              </a:rPr>
              <a:t>水</a:t>
            </a:r>
          </a:p>
        </p:txBody>
      </p:sp>
      <p:sp>
        <p:nvSpPr>
          <p:cNvPr id="7" name="Text Box 4"/>
          <p:cNvSpPr txBox="1">
            <a:spLocks noChangeArrowheads="1"/>
          </p:cNvSpPr>
          <p:nvPr/>
        </p:nvSpPr>
        <p:spPr bwMode="auto">
          <a:xfrm>
            <a:off x="5867398" y="1417640"/>
            <a:ext cx="29718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zh-TW" altLang="en-US" sz="2800" dirty="0">
                <a:solidFill>
                  <a:srgbClr val="000066"/>
                </a:solidFill>
                <a:latin typeface="Times New Roman" pitchFamily="18" charset="0"/>
                <a:ea typeface="標楷體" pitchFamily="65" charset="-120"/>
              </a:rPr>
              <a:t>主要功能</a:t>
            </a: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a:t>
            </a:r>
            <a:r>
              <a:rPr lang="zh-TW" altLang="en-US" sz="2400" b="0" dirty="0">
                <a:solidFill>
                  <a:srgbClr val="000066"/>
                </a:solidFill>
                <a:latin typeface="Times New Roman" pitchFamily="18" charset="0"/>
                <a:ea typeface="標楷體" pitchFamily="65" charset="-120"/>
              </a:rPr>
              <a:t>熱</a:t>
            </a:r>
            <a:r>
              <a:rPr lang="zh-TW" altLang="en-US" sz="2400" b="0" dirty="0" smtClean="0">
                <a:solidFill>
                  <a:srgbClr val="000066"/>
                </a:solidFill>
                <a:latin typeface="Times New Roman" pitchFamily="18" charset="0"/>
                <a:ea typeface="標楷體" pitchFamily="65" charset="-120"/>
              </a:rPr>
              <a:t>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維持與建造身體組織</a:t>
            </a:r>
          </a:p>
          <a:p>
            <a:pPr>
              <a:spcBef>
                <a:spcPct val="50000"/>
              </a:spcBef>
              <a:spcAft>
                <a:spcPct val="0"/>
              </a:spcAft>
            </a:pPr>
            <a:r>
              <a:rPr lang="zh-TW" altLang="en-US" sz="2400" b="0" dirty="0" smtClean="0">
                <a:solidFill>
                  <a:srgbClr val="000066"/>
                </a:solidFill>
                <a:latin typeface="Times New Roman" pitchFamily="18" charset="0"/>
                <a:ea typeface="標楷體" pitchFamily="65" charset="-120"/>
              </a:rPr>
              <a:t>提供熱量</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調節生理機能</a:t>
            </a:r>
          </a:p>
          <a:p>
            <a:pPr>
              <a:spcBef>
                <a:spcPct val="50000"/>
              </a:spcBef>
              <a:spcAft>
                <a:spcPct val="0"/>
              </a:spcAft>
            </a:pPr>
            <a:r>
              <a:rPr lang="zh-TW" altLang="en-US" sz="2400" b="0" dirty="0">
                <a:solidFill>
                  <a:srgbClr val="000066"/>
                </a:solidFill>
                <a:latin typeface="Times New Roman" pitchFamily="18" charset="0"/>
                <a:ea typeface="標楷體" pitchFamily="65" charset="-120"/>
              </a:rPr>
              <a:t>維持體內恆定</a:t>
            </a:r>
          </a:p>
        </p:txBody>
      </p:sp>
      <p:sp>
        <p:nvSpPr>
          <p:cNvPr id="8" name="Text Box 5"/>
          <p:cNvSpPr txBox="1">
            <a:spLocks noChangeArrowheads="1"/>
          </p:cNvSpPr>
          <p:nvPr/>
        </p:nvSpPr>
        <p:spPr bwMode="auto">
          <a:xfrm>
            <a:off x="2514600" y="1417640"/>
            <a:ext cx="342899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spcBef>
                <a:spcPct val="50000"/>
              </a:spcBef>
              <a:spcAft>
                <a:spcPct val="0"/>
              </a:spcAft>
            </a:pPr>
            <a:r>
              <a:rPr lang="en-US" altLang="zh-TW" sz="2400" b="0" dirty="0">
                <a:solidFill>
                  <a:schemeClr val="tx1"/>
                </a:solidFill>
                <a:latin typeface="Times New Roman" pitchFamily="18" charset="0"/>
                <a:ea typeface="標楷體" pitchFamily="65" charset="-120"/>
              </a:rPr>
              <a:t>   </a:t>
            </a:r>
            <a:r>
              <a:rPr lang="en-US" altLang="zh-TW" sz="2400" b="0" dirty="0">
                <a:solidFill>
                  <a:srgbClr val="800000"/>
                </a:solidFill>
                <a:latin typeface="Times New Roman" pitchFamily="18" charset="0"/>
                <a:ea typeface="標楷體" pitchFamily="65" charset="-120"/>
              </a:rPr>
              <a:t> </a:t>
            </a:r>
            <a:r>
              <a:rPr lang="zh-TW" altLang="en-US" sz="2800" dirty="0">
                <a:solidFill>
                  <a:srgbClr val="000066"/>
                </a:solidFill>
                <a:latin typeface="Times New Roman" pitchFamily="18" charset="0"/>
                <a:ea typeface="標楷體" pitchFamily="65" charset="-120"/>
              </a:rPr>
              <a:t>食物</a:t>
            </a:r>
            <a:endParaRPr lang="zh-TW" altLang="en-US" sz="2400" dirty="0">
              <a:solidFill>
                <a:srgbClr val="000066"/>
              </a:solidFill>
              <a:latin typeface="Times New Roman" pitchFamily="18" charset="0"/>
              <a:ea typeface="標楷體" pitchFamily="65" charset="-120"/>
            </a:endParaRPr>
          </a:p>
          <a:p>
            <a:pPr>
              <a:spcBef>
                <a:spcPct val="50000"/>
              </a:spcBef>
              <a:spcAft>
                <a:spcPct val="0"/>
              </a:spcAft>
            </a:pPr>
            <a:endParaRPr lang="zh-TW" altLang="en-US" sz="20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1 </a:t>
            </a:r>
            <a:r>
              <a:rPr lang="zh-TW" altLang="en-US" sz="2400" b="0" dirty="0">
                <a:solidFill>
                  <a:srgbClr val="000066"/>
                </a:solidFill>
                <a:latin typeface="Times New Roman" pitchFamily="18" charset="0"/>
                <a:ea typeface="標楷體" pitchFamily="65" charset="-120"/>
              </a:rPr>
              <a:t>全</a:t>
            </a:r>
            <a:r>
              <a:rPr lang="zh-TW" altLang="en-US" sz="2400" b="0" dirty="0" smtClean="0">
                <a:solidFill>
                  <a:srgbClr val="000066"/>
                </a:solidFill>
                <a:latin typeface="Times New Roman" pitchFamily="18" charset="0"/>
                <a:ea typeface="標楷體" pitchFamily="65" charset="-120"/>
              </a:rPr>
              <a:t>穀雜糧類</a:t>
            </a:r>
            <a:endParaRPr lang="zh-TW" altLang="en-US" sz="2400" b="0" dirty="0">
              <a:solidFill>
                <a:srgbClr val="000066"/>
              </a:solidFill>
              <a:latin typeface="Times New Roman" pitchFamily="18" charset="0"/>
              <a:ea typeface="標楷體" pitchFamily="65" charset="-120"/>
            </a:endParaRPr>
          </a:p>
          <a:p>
            <a:pPr>
              <a:spcBef>
                <a:spcPct val="50000"/>
              </a:spcBef>
              <a:spcAft>
                <a:spcPct val="0"/>
              </a:spcAft>
            </a:pPr>
            <a:r>
              <a:rPr lang="en-US" altLang="zh-TW" sz="2400" b="0" dirty="0">
                <a:solidFill>
                  <a:srgbClr val="000066"/>
                </a:solidFill>
                <a:latin typeface="Times New Roman" pitchFamily="18" charset="0"/>
                <a:ea typeface="標楷體" pitchFamily="65" charset="-120"/>
              </a:rPr>
              <a:t>2 </a:t>
            </a:r>
            <a:r>
              <a:rPr lang="zh-TW" altLang="en-US" sz="2400" b="0" dirty="0">
                <a:solidFill>
                  <a:srgbClr val="000066"/>
                </a:solidFill>
                <a:latin typeface="Times New Roman" pitchFamily="18" charset="0"/>
                <a:ea typeface="標楷體" pitchFamily="65" charset="-120"/>
              </a:rPr>
              <a:t>豆魚蛋肉類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3 </a:t>
            </a:r>
            <a:r>
              <a:rPr lang="zh-TW" altLang="en-US" sz="2400" b="0" dirty="0">
                <a:solidFill>
                  <a:srgbClr val="000066"/>
                </a:solidFill>
                <a:latin typeface="Times New Roman" pitchFamily="18" charset="0"/>
                <a:ea typeface="標楷體" pitchFamily="65" charset="-120"/>
              </a:rPr>
              <a:t>油脂與堅果種子類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4 </a:t>
            </a:r>
            <a:r>
              <a:rPr lang="zh-TW" altLang="en-US" sz="2400" b="0" dirty="0">
                <a:solidFill>
                  <a:srgbClr val="000066"/>
                </a:solidFill>
                <a:latin typeface="Times New Roman" pitchFamily="18" charset="0"/>
                <a:ea typeface="標楷體" pitchFamily="65" charset="-120"/>
              </a:rPr>
              <a:t>蔬菜類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5 </a:t>
            </a:r>
            <a:r>
              <a:rPr lang="zh-TW" altLang="en-US" sz="2400" b="0" dirty="0">
                <a:solidFill>
                  <a:srgbClr val="000066"/>
                </a:solidFill>
                <a:latin typeface="Times New Roman" pitchFamily="18" charset="0"/>
                <a:ea typeface="標楷體" pitchFamily="65" charset="-120"/>
              </a:rPr>
              <a:t>水果類</a:t>
            </a:r>
          </a:p>
          <a:p>
            <a:pPr>
              <a:spcBef>
                <a:spcPct val="50000"/>
              </a:spcBef>
              <a:spcAft>
                <a:spcPct val="0"/>
              </a:spcAft>
            </a:pPr>
            <a:r>
              <a:rPr lang="en-US" altLang="zh-TW" sz="2400" b="0" dirty="0">
                <a:solidFill>
                  <a:srgbClr val="000066"/>
                </a:solidFill>
                <a:latin typeface="Times New Roman" pitchFamily="18" charset="0"/>
                <a:ea typeface="標楷體" pitchFamily="65" charset="-120"/>
              </a:rPr>
              <a:t>6 </a:t>
            </a:r>
            <a:r>
              <a:rPr lang="zh-TW" altLang="en-US" sz="2400" b="0" dirty="0" smtClean="0">
                <a:solidFill>
                  <a:srgbClr val="000066"/>
                </a:solidFill>
                <a:latin typeface="Times New Roman" pitchFamily="18" charset="0"/>
                <a:ea typeface="標楷體" pitchFamily="65" charset="-120"/>
              </a:rPr>
              <a:t>乳品類</a:t>
            </a:r>
            <a:r>
              <a:rPr lang="zh-TW" altLang="en-US" sz="2000" dirty="0" smtClean="0">
                <a:solidFill>
                  <a:srgbClr val="0000CC"/>
                </a:solidFill>
                <a:latin typeface="Times New Roman" pitchFamily="18" charset="0"/>
                <a:ea typeface="標楷體" pitchFamily="65" charset="-120"/>
              </a:rPr>
              <a:t>  </a:t>
            </a:r>
            <a:r>
              <a:rPr lang="en-US" altLang="zh-TW" sz="2000" dirty="0">
                <a:solidFill>
                  <a:schemeClr val="accent6">
                    <a:lumMod val="75000"/>
                  </a:schemeClr>
                </a:solidFill>
                <a:latin typeface="Times New Roman" pitchFamily="18" charset="0"/>
                <a:ea typeface="標楷體" pitchFamily="65" charset="-120"/>
              </a:rPr>
              <a:t>(</a:t>
            </a:r>
            <a:r>
              <a:rPr lang="zh-TW" altLang="en-US" sz="2000" dirty="0">
                <a:solidFill>
                  <a:schemeClr val="accent6">
                    <a:lumMod val="75000"/>
                  </a:schemeClr>
                </a:solidFill>
                <a:latin typeface="Times New Roman" pitchFamily="18" charset="0"/>
                <a:ea typeface="標楷體" pitchFamily="65" charset="-120"/>
              </a:rPr>
              <a:t>含有各類營養素</a:t>
            </a:r>
            <a:r>
              <a:rPr lang="en-US" altLang="zh-TW" sz="2000" dirty="0">
                <a:solidFill>
                  <a:schemeClr val="accent6">
                    <a:lumMod val="75000"/>
                  </a:schemeClr>
                </a:solidFill>
                <a:latin typeface="Times New Roman" pitchFamily="18" charset="0"/>
                <a:ea typeface="標楷體" pitchFamily="65" charset="-120"/>
              </a:rPr>
              <a:t>)</a:t>
            </a:r>
          </a:p>
        </p:txBody>
      </p:sp>
      <p:sp>
        <p:nvSpPr>
          <p:cNvPr id="9" name="Line 6"/>
          <p:cNvSpPr>
            <a:spLocks noChangeShapeType="1"/>
          </p:cNvSpPr>
          <p:nvPr/>
        </p:nvSpPr>
        <p:spPr bwMode="auto">
          <a:xfrm flipV="1">
            <a:off x="1281115" y="4618040"/>
            <a:ext cx="1157287" cy="801688"/>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 name="AutoShape 7"/>
          <p:cNvSpPr>
            <a:spLocks/>
          </p:cNvSpPr>
          <p:nvPr/>
        </p:nvSpPr>
        <p:spPr bwMode="auto">
          <a:xfrm>
            <a:off x="2438400" y="4237040"/>
            <a:ext cx="76200" cy="762000"/>
          </a:xfrm>
          <a:prstGeom prst="leftBracket">
            <a:avLst>
              <a:gd name="adj" fmla="val 83333"/>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
              </a:spcBef>
              <a:spcAft>
                <a:spcPct val="10000"/>
              </a:spcAft>
              <a:defRPr kumimoji="1" sz="3800" b="1">
                <a:solidFill>
                  <a:srgbClr val="663300"/>
                </a:solidFill>
                <a:latin typeface="新細明體" pitchFamily="18" charset="-120"/>
                <a:ea typeface="新細明體" pitchFamily="18" charset="-120"/>
              </a:defRPr>
            </a:lvl1pPr>
            <a:lvl2pPr marL="742950" indent="-285750">
              <a:spcBef>
                <a:spcPct val="10000"/>
              </a:spcBef>
              <a:spcAft>
                <a:spcPct val="10000"/>
              </a:spcAft>
              <a:defRPr kumimoji="1" sz="3600" b="1">
                <a:solidFill>
                  <a:srgbClr val="003300"/>
                </a:solidFill>
                <a:latin typeface="標楷體" pitchFamily="65" charset="-120"/>
                <a:ea typeface="標楷體" pitchFamily="65" charset="-120"/>
              </a:defRPr>
            </a:lvl2pPr>
            <a:lvl3pPr marL="1143000" indent="-228600" algn="just">
              <a:spcBef>
                <a:spcPct val="10000"/>
              </a:spcBef>
              <a:spcAft>
                <a:spcPct val="10000"/>
              </a:spcAft>
              <a:buClr>
                <a:srgbClr val="FF0000"/>
              </a:buClr>
              <a:buFont typeface="Wingdings" pitchFamily="2" charset="2"/>
              <a:defRPr kumimoji="1" sz="3200" b="1">
                <a:solidFill>
                  <a:srgbClr val="660066"/>
                </a:solidFill>
                <a:latin typeface="新細明體" pitchFamily="18" charset="-120"/>
                <a:ea typeface="新細明體" pitchFamily="18" charset="-120"/>
              </a:defRPr>
            </a:lvl3pPr>
            <a:lvl4pPr marL="1600200" indent="-228600" algn="just">
              <a:lnSpc>
                <a:spcPct val="130000"/>
              </a:lnSpc>
              <a:buClr>
                <a:srgbClr val="663300"/>
              </a:buClr>
              <a:buFont typeface="Wingdings" pitchFamily="2" charset="2"/>
              <a:buChar char="6"/>
              <a:defRPr kumimoji="1" sz="3200" b="1">
                <a:solidFill>
                  <a:srgbClr val="CC3300"/>
                </a:solidFill>
                <a:latin typeface="標楷體" pitchFamily="65" charset="-120"/>
                <a:ea typeface="標楷體" pitchFamily="65" charset="-120"/>
              </a:defRPr>
            </a:lvl4pPr>
            <a:lvl5pPr marL="2057400" indent="-228600" algn="just">
              <a:lnSpc>
                <a:spcPct val="130000"/>
              </a:lnSpc>
              <a:buClr>
                <a:srgbClr val="003366"/>
              </a:buClr>
              <a:buFont typeface="Wingdings" pitchFamily="2" charset="2"/>
              <a:defRPr kumimoji="1" sz="2800" b="1">
                <a:solidFill>
                  <a:schemeClr val="tx1"/>
                </a:solidFill>
                <a:latin typeface="Times New Roman" pitchFamily="18" charset="0"/>
                <a:ea typeface="新細明體" pitchFamily="18" charset="-120"/>
              </a:defRPr>
            </a:lvl5pPr>
            <a:lvl6pPr marL="25146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6pPr>
            <a:lvl7pPr marL="29718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7pPr>
            <a:lvl8pPr marL="34290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8pPr>
            <a:lvl9pPr marL="3886200" indent="-228600" algn="just" eaLnBrk="0" fontAlgn="base" hangingPunct="0">
              <a:lnSpc>
                <a:spcPct val="130000"/>
              </a:lnSpc>
              <a:spcBef>
                <a:spcPct val="0"/>
              </a:spcBef>
              <a:spcAft>
                <a:spcPct val="0"/>
              </a:spcAft>
              <a:buClr>
                <a:srgbClr val="003366"/>
              </a:buClr>
              <a:buFont typeface="Wingdings" pitchFamily="2" charset="2"/>
              <a:defRPr kumimoji="1" sz="2800" b="1">
                <a:solidFill>
                  <a:schemeClr val="tx1"/>
                </a:solidFill>
                <a:latin typeface="Times New Roman" pitchFamily="18" charset="0"/>
                <a:ea typeface="新細明體" pitchFamily="18" charset="-120"/>
              </a:defRPr>
            </a:lvl9pPr>
          </a:lstStyle>
          <a:p>
            <a:pPr algn="ctr" eaLnBrk="1" hangingPunct="1">
              <a:spcBef>
                <a:spcPct val="0"/>
              </a:spcBef>
              <a:spcAft>
                <a:spcPct val="0"/>
              </a:spcAft>
            </a:pPr>
            <a:endParaRPr lang="zh-TW" altLang="en-US" sz="4000">
              <a:solidFill>
                <a:srgbClr val="000066"/>
              </a:solidFill>
              <a:latin typeface="Times New Roman" pitchFamily="18" charset="0"/>
            </a:endParaRPr>
          </a:p>
        </p:txBody>
      </p:sp>
      <p:sp>
        <p:nvSpPr>
          <p:cNvPr id="11" name="Line 10"/>
          <p:cNvSpPr>
            <a:spLocks noChangeShapeType="1"/>
          </p:cNvSpPr>
          <p:nvPr/>
        </p:nvSpPr>
        <p:spPr bwMode="auto">
          <a:xfrm>
            <a:off x="1785938" y="4411667"/>
            <a:ext cx="652462" cy="20637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Line 11"/>
          <p:cNvSpPr>
            <a:spLocks noChangeShapeType="1"/>
          </p:cNvSpPr>
          <p:nvPr/>
        </p:nvSpPr>
        <p:spPr bwMode="auto">
          <a:xfrm flipV="1">
            <a:off x="1785938" y="4618042"/>
            <a:ext cx="652462" cy="2254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Line 12"/>
          <p:cNvSpPr>
            <a:spLocks noChangeShapeType="1"/>
          </p:cNvSpPr>
          <p:nvPr/>
        </p:nvSpPr>
        <p:spPr bwMode="auto">
          <a:xfrm>
            <a:off x="1712913" y="2754315"/>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Line 13"/>
          <p:cNvSpPr>
            <a:spLocks noChangeShapeType="1"/>
          </p:cNvSpPr>
          <p:nvPr/>
        </p:nvSpPr>
        <p:spPr bwMode="auto">
          <a:xfrm>
            <a:off x="1928815" y="325914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5" name="Line 14"/>
          <p:cNvSpPr>
            <a:spLocks noChangeShapeType="1"/>
          </p:cNvSpPr>
          <p:nvPr/>
        </p:nvSpPr>
        <p:spPr bwMode="auto">
          <a:xfrm>
            <a:off x="1641475" y="383540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6" name="矩形 15"/>
          <p:cNvSpPr/>
          <p:nvPr/>
        </p:nvSpPr>
        <p:spPr>
          <a:xfrm>
            <a:off x="2312126" y="2429691"/>
            <a:ext cx="3555272" cy="1612088"/>
          </a:xfrm>
          <a:prstGeom prst="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94940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1862</TotalTime>
  <Words>1516</Words>
  <Application>Microsoft Office PowerPoint</Application>
  <PresentationFormat>如螢幕大小 (4:3)</PresentationFormat>
  <Paragraphs>335</Paragraphs>
  <Slides>25</Slides>
  <Notes>21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新細明體</vt:lpstr>
      <vt:lpstr>新細明體</vt:lpstr>
      <vt:lpstr>標楷體</vt:lpstr>
      <vt:lpstr>Arial</vt:lpstr>
      <vt:lpstr>Calibri</vt:lpstr>
      <vt:lpstr>Times New Roman</vt:lpstr>
      <vt:lpstr>課程名稱</vt:lpstr>
      <vt:lpstr>運動營養學  緒論</vt:lpstr>
      <vt:lpstr>營養與營養學</vt:lpstr>
      <vt:lpstr>營養素與食物</vt:lpstr>
      <vt:lpstr>營養素及食物的分類</vt:lpstr>
      <vt:lpstr>營養素</vt:lpstr>
      <vt:lpstr>國人膳食營養素參考攝取量</vt:lpstr>
      <vt:lpstr>營養素與食物的關係</vt:lpstr>
      <vt:lpstr>營養素與食物的關係</vt:lpstr>
      <vt:lpstr>營養素與食物的關係</vt:lpstr>
      <vt:lpstr>營養素與食物的關係</vt:lpstr>
      <vt:lpstr>營養素與食物的關係</vt:lpstr>
      <vt:lpstr>PowerPoint 簡報</vt:lpstr>
      <vt:lpstr>PowerPoint 簡報</vt:lpstr>
      <vt:lpstr>PowerPoint 簡報</vt:lpstr>
      <vt:lpstr>PowerPoint 簡報</vt:lpstr>
      <vt:lpstr>PowerPoint 簡報</vt:lpstr>
      <vt:lpstr>均衡飲食</vt:lpstr>
      <vt:lpstr>PowerPoint 簡報</vt:lpstr>
      <vt:lpstr>營養學與運動營養學</vt:lpstr>
      <vt:lpstr>運動營養學的特性</vt:lpstr>
      <vt:lpstr>運動營養學的重要性</vt:lpstr>
      <vt:lpstr>飲食與營養增補劑</vt:lpstr>
      <vt:lpstr>營養增補劑</vt:lpstr>
      <vt:lpstr>主要議題</vt:lpstr>
      <vt:lpstr> 謝謝!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Kuei-Hui Chan</cp:lastModifiedBy>
  <cp:revision>153</cp:revision>
  <dcterms:created xsi:type="dcterms:W3CDTF">2017-11-07T02:54:43Z</dcterms:created>
  <dcterms:modified xsi:type="dcterms:W3CDTF">2018-06-17T09:14:58Z</dcterms:modified>
</cp:coreProperties>
</file>