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5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708" r:id="rId3"/>
    <p:sldMasterId id="2147483709" r:id="rId4"/>
    <p:sldMasterId id="2147483710" r:id="rId5"/>
    <p:sldMasterId id="2147483711" r:id="rId6"/>
    <p:sldMasterId id="2147483712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88" r:id="rId41"/>
    <p:sldId id="289" r:id="rId42"/>
    <p:sldId id="290" r:id="rId43"/>
    <p:sldId id="291" r:id="rId44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2.xml"/><Relationship Id="rId20" Type="http://schemas.openxmlformats.org/officeDocument/2006/relationships/slide" Target="slides/slide12.xml"/><Relationship Id="rId42" Type="http://schemas.openxmlformats.org/officeDocument/2006/relationships/slide" Target="slides/slide34.xml"/><Relationship Id="rId41" Type="http://schemas.openxmlformats.org/officeDocument/2006/relationships/slide" Target="slides/slide33.xml"/><Relationship Id="rId22" Type="http://schemas.openxmlformats.org/officeDocument/2006/relationships/slide" Target="slides/slide14.xml"/><Relationship Id="rId44" Type="http://schemas.openxmlformats.org/officeDocument/2006/relationships/slide" Target="slides/slide36.xml"/><Relationship Id="rId21" Type="http://schemas.openxmlformats.org/officeDocument/2006/relationships/slide" Target="slides/slide13.xml"/><Relationship Id="rId43" Type="http://schemas.openxmlformats.org/officeDocument/2006/relationships/slide" Target="slides/slide35.xml"/><Relationship Id="rId24" Type="http://schemas.openxmlformats.org/officeDocument/2006/relationships/slide" Target="slides/slide16.xml"/><Relationship Id="rId23" Type="http://schemas.openxmlformats.org/officeDocument/2006/relationships/slide" Target="slides/slide15.xml"/><Relationship Id="rId1" Type="http://schemas.openxmlformats.org/officeDocument/2006/relationships/theme" Target="theme/theme4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1.xml"/><Relationship Id="rId26" Type="http://schemas.openxmlformats.org/officeDocument/2006/relationships/slide" Target="slides/slide18.xml"/><Relationship Id="rId25" Type="http://schemas.openxmlformats.org/officeDocument/2006/relationships/slide" Target="slides/slide17.xml"/><Relationship Id="rId28" Type="http://schemas.openxmlformats.org/officeDocument/2006/relationships/slide" Target="slides/slide20.xml"/><Relationship Id="rId27" Type="http://schemas.openxmlformats.org/officeDocument/2006/relationships/slide" Target="slides/slide19.xml"/><Relationship Id="rId5" Type="http://schemas.openxmlformats.org/officeDocument/2006/relationships/slideMaster" Target="slideMasters/slideMaster3.xml"/><Relationship Id="rId6" Type="http://schemas.openxmlformats.org/officeDocument/2006/relationships/slideMaster" Target="slideMasters/slideMaster4.xml"/><Relationship Id="rId29" Type="http://schemas.openxmlformats.org/officeDocument/2006/relationships/slide" Target="slides/slide21.xml"/><Relationship Id="rId7" Type="http://schemas.openxmlformats.org/officeDocument/2006/relationships/slideMaster" Target="slideMasters/slideMaster5.xml"/><Relationship Id="rId8" Type="http://schemas.openxmlformats.org/officeDocument/2006/relationships/notesMaster" Target="notesMasters/notesMaster1.xml"/><Relationship Id="rId31" Type="http://schemas.openxmlformats.org/officeDocument/2006/relationships/slide" Target="slides/slide23.xml"/><Relationship Id="rId30" Type="http://schemas.openxmlformats.org/officeDocument/2006/relationships/slide" Target="slides/slide22.xml"/><Relationship Id="rId11" Type="http://schemas.openxmlformats.org/officeDocument/2006/relationships/slide" Target="slides/slide3.xml"/><Relationship Id="rId33" Type="http://schemas.openxmlformats.org/officeDocument/2006/relationships/slide" Target="slides/slide25.xml"/><Relationship Id="rId10" Type="http://schemas.openxmlformats.org/officeDocument/2006/relationships/slide" Target="slides/slide2.xml"/><Relationship Id="rId32" Type="http://schemas.openxmlformats.org/officeDocument/2006/relationships/slide" Target="slides/slide24.xml"/><Relationship Id="rId13" Type="http://schemas.openxmlformats.org/officeDocument/2006/relationships/slide" Target="slides/slide5.xml"/><Relationship Id="rId35" Type="http://schemas.openxmlformats.org/officeDocument/2006/relationships/slide" Target="slides/slide27.xml"/><Relationship Id="rId12" Type="http://schemas.openxmlformats.org/officeDocument/2006/relationships/slide" Target="slides/slide4.xml"/><Relationship Id="rId34" Type="http://schemas.openxmlformats.org/officeDocument/2006/relationships/slide" Target="slides/slide26.xml"/><Relationship Id="rId15" Type="http://schemas.openxmlformats.org/officeDocument/2006/relationships/slide" Target="slides/slide7.xml"/><Relationship Id="rId37" Type="http://schemas.openxmlformats.org/officeDocument/2006/relationships/slide" Target="slides/slide29.xml"/><Relationship Id="rId14" Type="http://schemas.openxmlformats.org/officeDocument/2006/relationships/slide" Target="slides/slide6.xml"/><Relationship Id="rId36" Type="http://schemas.openxmlformats.org/officeDocument/2006/relationships/slide" Target="slides/slide28.xml"/><Relationship Id="rId17" Type="http://schemas.openxmlformats.org/officeDocument/2006/relationships/slide" Target="slides/slide9.xml"/><Relationship Id="rId39" Type="http://schemas.openxmlformats.org/officeDocument/2006/relationships/slide" Target="slides/slide31.xml"/><Relationship Id="rId16" Type="http://schemas.openxmlformats.org/officeDocument/2006/relationships/slide" Target="slides/slide8.xml"/><Relationship Id="rId38" Type="http://schemas.openxmlformats.org/officeDocument/2006/relationships/slide" Target="slides/slide30.xml"/><Relationship Id="rId19" Type="http://schemas.openxmlformats.org/officeDocument/2006/relationships/slide" Target="slides/slide11.xml"/><Relationship Id="rId18" Type="http://schemas.openxmlformats.org/officeDocument/2006/relationships/slide" Target="slides/slide10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" name="Google Shape;381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14:notes"/>
          <p:cNvSpPr txBox="1"/>
          <p:nvPr/>
        </p:nvSpPr>
        <p:spPr>
          <a:xfrm>
            <a:off x="3918960" y="8002080"/>
            <a:ext cx="2998080" cy="419760"/>
          </a:xfrm>
          <a:prstGeom prst="rect">
            <a:avLst/>
          </a:prstGeom>
          <a:noFill/>
          <a:ln>
            <a:noFill/>
          </a:ln>
        </p:spPr>
        <p:txBody>
          <a:bodyPr anchorCtr="0" anchor="b" bIns="47875" lIns="95400" spcFirstLastPara="1" rIns="95400" wrap="square" tIns="478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88" name="Google Shape;388;p14:notes"/>
          <p:cNvSpPr txBox="1"/>
          <p:nvPr>
            <p:ph idx="1" type="body"/>
          </p:nvPr>
        </p:nvSpPr>
        <p:spPr>
          <a:xfrm>
            <a:off x="691920" y="3999600"/>
            <a:ext cx="5535000" cy="3790440"/>
          </a:xfrm>
          <a:prstGeom prst="rect">
            <a:avLst/>
          </a:prstGeom>
          <a:noFill/>
          <a:ln>
            <a:noFill/>
          </a:ln>
        </p:spPr>
        <p:txBody>
          <a:bodyPr anchorCtr="0" anchor="t" bIns="47875" lIns="95400" spcFirstLastPara="1" rIns="95400" wrap="square" tIns="478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89" name="Google Shape;389;p14:notes"/>
          <p:cNvSpPr txBox="1"/>
          <p:nvPr/>
        </p:nvSpPr>
        <p:spPr>
          <a:xfrm>
            <a:off x="3918960" y="8002080"/>
            <a:ext cx="2998080" cy="419760"/>
          </a:xfrm>
          <a:prstGeom prst="rect">
            <a:avLst/>
          </a:prstGeom>
          <a:noFill/>
          <a:ln>
            <a:noFill/>
          </a:ln>
        </p:spPr>
        <p:txBody>
          <a:bodyPr anchorCtr="0" anchor="b" bIns="47875" lIns="95400" spcFirstLastPara="1" rIns="95400" wrap="square" tIns="478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90" name="Google Shape;390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" name="Google Shape;407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" name="Google Shape;415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" name="Google Shape;423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" name="Google Shape;432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:notes"/>
          <p:cNvSpPr txBox="1"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87" name="Google Shape;2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88" name="Google Shape;28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2" name="Google Shape;442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0" name="Google Shape;450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8" name="Google Shape;458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6" name="Google Shape;466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2" name="Google Shape;472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9" name="Google Shape;479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6" name="Google Shape;486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3" name="Google Shape;493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9" name="Google Shape;499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6" name="Google Shape;506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:notes"/>
          <p:cNvSpPr txBox="1"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97" name="Google Shape;29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98" name="Google Shape;29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3" name="Google Shape;513;p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9" name="Google Shape;519;p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6" name="Google Shape;526;p3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3" name="Google Shape;533;p3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0" name="Google Shape;540;p3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6" name="Google Shape;546;p3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3" name="Google Shape;553;p3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4:notes"/>
          <p:cNvSpPr txBox="1"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07" name="Google Shape;30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08" name="Google Shape;308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5:notes"/>
          <p:cNvSpPr txBox="1"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17" name="Google Shape;31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18" name="Google Shape;318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9:notes"/>
          <p:cNvSpPr txBox="1"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48" name="Google Shape;34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49" name="Google Shape;349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6 Content" type="blank">
  <p:cSld name="BLANK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5" name="Google Shape;15;p2"/>
          <p:cNvSpPr txBox="1"/>
          <p:nvPr>
            <p:ph idx="1"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6" name="Google Shape;16;p2"/>
          <p:cNvSpPr txBox="1"/>
          <p:nvPr>
            <p:ph idx="2"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7" name="Google Shape;17;p2"/>
          <p:cNvSpPr/>
          <p:nvPr/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</p:sp>
      <p:sp>
        <p:nvSpPr>
          <p:cNvPr id="18" name="Google Shape;18;p2"/>
          <p:cNvSpPr/>
          <p:nvPr/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2 Content over Content" type="twoObjOverTx">
  <p:cSld name="TWO_OBJECTS_OVER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47" name="Google Shape;47;p11"/>
          <p:cNvSpPr txBox="1"/>
          <p:nvPr>
            <p:ph idx="2"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48" name="Google Shape;48;p11"/>
          <p:cNvSpPr txBox="1"/>
          <p:nvPr>
            <p:ph idx="3"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Content over Content" type="objOverTx">
  <p:cSld name="OBJECT_OVER_TEX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1" name="Google Shape;51;p12"/>
          <p:cNvSpPr txBox="1"/>
          <p:nvPr>
            <p:ph idx="1"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2" name="Google Shape;52;p12"/>
          <p:cNvSpPr txBox="1"/>
          <p:nvPr>
            <p:ph idx="2"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4 Content" type="fourObj">
  <p:cSld name="FOUR_OBJECTS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5" name="Google Shape;55;p13"/>
          <p:cNvSpPr txBox="1"/>
          <p:nvPr>
            <p:ph idx="1"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6" name="Google Shape;56;p13"/>
          <p:cNvSpPr txBox="1"/>
          <p:nvPr>
            <p:ph idx="2"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7" name="Google Shape;57;p13"/>
          <p:cNvSpPr txBox="1"/>
          <p:nvPr>
            <p:ph idx="3"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8" name="Google Shape;58;p13"/>
          <p:cNvSpPr txBox="1"/>
          <p:nvPr>
            <p:ph idx="4"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4 Content" type="fourObj">
  <p:cSld name="FOUR_OBJECTS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0" name="Google Shape;70;p15"/>
          <p:cNvSpPr txBox="1"/>
          <p:nvPr>
            <p:ph idx="1"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1" name="Google Shape;71;p15"/>
          <p:cNvSpPr txBox="1"/>
          <p:nvPr>
            <p:ph idx="2"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2" name="Google Shape;72;p15"/>
          <p:cNvSpPr txBox="1"/>
          <p:nvPr>
            <p:ph idx="3"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3" name="Google Shape;73;p15"/>
          <p:cNvSpPr txBox="1"/>
          <p:nvPr>
            <p:ph idx="4"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Slide" type="blank">
  <p:cSld name="BLANK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x">
  <p:cSld name="TITLE_AND_BODY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7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7" name="Google Shape;77;p17"/>
          <p:cNvSpPr txBox="1"/>
          <p:nvPr>
            <p:ph idx="1"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Content" type="obj">
  <p:cSld name="OBJEC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0" name="Google Shape;80;p18"/>
          <p:cNvSpPr txBox="1"/>
          <p:nvPr>
            <p:ph idx="1"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2 Content" type="twoObj">
  <p:cSld name="TWO_OBJECTS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3" name="Google Shape;83;p19"/>
          <p:cNvSpPr txBox="1"/>
          <p:nvPr>
            <p:ph idx="1"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4" name="Google Shape;84;p19"/>
          <p:cNvSpPr txBox="1"/>
          <p:nvPr>
            <p:ph idx="2"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entered Text" type="objOnly">
  <p:cSld name="OBJECT_ONLY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1"/>
          <p:cNvSpPr txBox="1"/>
          <p:nvPr>
            <p:ph idx="1" type="subTitle"/>
          </p:nvPr>
        </p:nvSpPr>
        <p:spPr>
          <a:xfrm>
            <a:off x="457200" y="274680"/>
            <a:ext cx="8229600" cy="5299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Slide">
  <p:cSld name="Blank Slid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2 Content and Content" type="twoObjAndObj">
  <p:cSld name="TWO_OBJECTS_AND_OBJECT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2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1" name="Google Shape;91;p22"/>
          <p:cNvSpPr txBox="1"/>
          <p:nvPr>
            <p:ph idx="1"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2" name="Google Shape;92;p22"/>
          <p:cNvSpPr txBox="1"/>
          <p:nvPr>
            <p:ph idx="2"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3" name="Google Shape;93;p22"/>
          <p:cNvSpPr txBox="1"/>
          <p:nvPr>
            <p:ph idx="3"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Content and 2 Content" type="objAndTwoObj">
  <p:cSld name="OBJECT_AND_TWO_OBJECTS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3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6" name="Google Shape;96;p23"/>
          <p:cNvSpPr txBox="1"/>
          <p:nvPr>
            <p:ph idx="1"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7" name="Google Shape;97;p23"/>
          <p:cNvSpPr txBox="1"/>
          <p:nvPr>
            <p:ph idx="2"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8" name="Google Shape;98;p23"/>
          <p:cNvSpPr txBox="1"/>
          <p:nvPr>
            <p:ph idx="3"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2 Content over Content" type="twoObjOverTx">
  <p:cSld name="TWO_OBJECTS_OVER_TEX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4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1" name="Google Shape;101;p24"/>
          <p:cNvSpPr txBox="1"/>
          <p:nvPr>
            <p:ph idx="1"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2" name="Google Shape;102;p24"/>
          <p:cNvSpPr txBox="1"/>
          <p:nvPr>
            <p:ph idx="2"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3" name="Google Shape;103;p24"/>
          <p:cNvSpPr txBox="1"/>
          <p:nvPr>
            <p:ph idx="3"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Content over Content" type="objOverTx">
  <p:cSld name="OBJECT_OVER_TEXT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5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6" name="Google Shape;106;p25"/>
          <p:cNvSpPr txBox="1"/>
          <p:nvPr>
            <p:ph idx="1"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7" name="Google Shape;107;p25"/>
          <p:cNvSpPr txBox="1"/>
          <p:nvPr>
            <p:ph idx="2"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6 Content">
  <p:cSld name="Title, 6 Conten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6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0" name="Google Shape;110;p26"/>
          <p:cNvSpPr txBox="1"/>
          <p:nvPr>
            <p:ph idx="1"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1" name="Google Shape;111;p26"/>
          <p:cNvSpPr txBox="1"/>
          <p:nvPr>
            <p:ph idx="2"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2" name="Google Shape;112;p26"/>
          <p:cNvSpPr/>
          <p:nvPr/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</p:sp>
      <p:sp>
        <p:nvSpPr>
          <p:cNvPr id="113" name="Google Shape;113;p26"/>
          <p:cNvSpPr/>
          <p:nvPr/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Slide" type="blank">
  <p:cSld name="BLANK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x">
  <p:cSld name="TITLE_AND_BODY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9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25" name="Google Shape;125;p29"/>
          <p:cNvSpPr txBox="1"/>
          <p:nvPr>
            <p:ph idx="1"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Content" type="obj">
  <p:cSld name="OBJECT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0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28" name="Google Shape;128;p30"/>
          <p:cNvSpPr txBox="1"/>
          <p:nvPr>
            <p:ph idx="1"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2 Content" type="twoObj">
  <p:cSld name="TWO_OBJECTS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1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31" name="Google Shape;131;p31"/>
          <p:cNvSpPr txBox="1"/>
          <p:nvPr>
            <p:ph idx="1"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32" name="Google Shape;132;p31"/>
          <p:cNvSpPr txBox="1"/>
          <p:nvPr>
            <p:ph idx="2"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2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2" name="Google Shape;22;p4"/>
          <p:cNvSpPr txBox="1"/>
          <p:nvPr>
            <p:ph idx="1"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entered Text" type="objOnly">
  <p:cSld name="OBJECT_ONLY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3"/>
          <p:cNvSpPr txBox="1"/>
          <p:nvPr>
            <p:ph idx="1" type="subTitle"/>
          </p:nvPr>
        </p:nvSpPr>
        <p:spPr>
          <a:xfrm>
            <a:off x="457200" y="274680"/>
            <a:ext cx="8229600" cy="5299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2 Content and Content" type="twoObjAndObj">
  <p:cSld name="TWO_OBJECTS_AND_OBJECT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4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39" name="Google Shape;139;p34"/>
          <p:cNvSpPr txBox="1"/>
          <p:nvPr>
            <p:ph idx="1"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40" name="Google Shape;140;p34"/>
          <p:cNvSpPr txBox="1"/>
          <p:nvPr>
            <p:ph idx="2"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41" name="Google Shape;141;p34"/>
          <p:cNvSpPr txBox="1"/>
          <p:nvPr>
            <p:ph idx="3"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Content and 2 Content" type="objAndTwoObj">
  <p:cSld name="OBJECT_AND_TWO_OBJECTS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5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44" name="Google Shape;144;p35"/>
          <p:cNvSpPr txBox="1"/>
          <p:nvPr>
            <p:ph idx="1"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45" name="Google Shape;145;p35"/>
          <p:cNvSpPr txBox="1"/>
          <p:nvPr>
            <p:ph idx="2"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46" name="Google Shape;146;p35"/>
          <p:cNvSpPr txBox="1"/>
          <p:nvPr>
            <p:ph idx="3"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2 Content over Content" type="twoObjOverTx">
  <p:cSld name="TWO_OBJECTS_OVER_TEXT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6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49" name="Google Shape;149;p36"/>
          <p:cNvSpPr txBox="1"/>
          <p:nvPr>
            <p:ph idx="1"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50" name="Google Shape;150;p36"/>
          <p:cNvSpPr txBox="1"/>
          <p:nvPr>
            <p:ph idx="2"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51" name="Google Shape;151;p36"/>
          <p:cNvSpPr txBox="1"/>
          <p:nvPr>
            <p:ph idx="3"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Content over Content" type="objOverTx">
  <p:cSld name="OBJECT_OVER_TEXT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7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54" name="Google Shape;154;p37"/>
          <p:cNvSpPr txBox="1"/>
          <p:nvPr>
            <p:ph idx="1"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55" name="Google Shape;155;p37"/>
          <p:cNvSpPr txBox="1"/>
          <p:nvPr>
            <p:ph idx="2"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4 Content" type="fourObj">
  <p:cSld name="FOUR_OBJECTS"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8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58" name="Google Shape;158;p38"/>
          <p:cNvSpPr txBox="1"/>
          <p:nvPr>
            <p:ph idx="1"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59" name="Google Shape;159;p38"/>
          <p:cNvSpPr txBox="1"/>
          <p:nvPr>
            <p:ph idx="2"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60" name="Google Shape;160;p38"/>
          <p:cNvSpPr txBox="1"/>
          <p:nvPr>
            <p:ph idx="3"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61" name="Google Shape;161;p38"/>
          <p:cNvSpPr txBox="1"/>
          <p:nvPr>
            <p:ph idx="4"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6 Content">
  <p:cSld name="Title, 6 Content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9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64" name="Google Shape;164;p39"/>
          <p:cNvSpPr txBox="1"/>
          <p:nvPr>
            <p:ph idx="1"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65" name="Google Shape;165;p39"/>
          <p:cNvSpPr txBox="1"/>
          <p:nvPr>
            <p:ph idx="2"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66" name="Google Shape;166;p39"/>
          <p:cNvSpPr/>
          <p:nvPr/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</p:sp>
      <p:sp>
        <p:nvSpPr>
          <p:cNvPr id="167" name="Google Shape;167;p39"/>
          <p:cNvSpPr/>
          <p:nvPr/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Slide" type="blank">
  <p:cSld name="BLANK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x">
  <p:cSld name="TITLE_AND_BODY"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42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79" name="Google Shape;179;p42"/>
          <p:cNvSpPr txBox="1"/>
          <p:nvPr>
            <p:ph idx="1"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Content" type="obj">
  <p:cSld name="OBJECT"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43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82" name="Google Shape;182;p43"/>
          <p:cNvSpPr txBox="1"/>
          <p:nvPr>
            <p:ph idx="1"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Content" type="obj">
  <p:cSld name="OBJEC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2 Content" type="twoObj">
  <p:cSld name="TWO_OBJECTS"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44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85" name="Google Shape;185;p44"/>
          <p:cNvSpPr txBox="1"/>
          <p:nvPr>
            <p:ph idx="1"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86" name="Google Shape;186;p44"/>
          <p:cNvSpPr txBox="1"/>
          <p:nvPr>
            <p:ph idx="2"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45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entered Text" type="objOnly">
  <p:cSld name="OBJECT_ONLY"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46"/>
          <p:cNvSpPr txBox="1"/>
          <p:nvPr>
            <p:ph idx="1" type="subTitle"/>
          </p:nvPr>
        </p:nvSpPr>
        <p:spPr>
          <a:xfrm>
            <a:off x="457200" y="274680"/>
            <a:ext cx="8229600" cy="5299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2 Content and Content" type="twoObjAndObj">
  <p:cSld name="TWO_OBJECTS_AND_OBJECT"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47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93" name="Google Shape;193;p47"/>
          <p:cNvSpPr txBox="1"/>
          <p:nvPr>
            <p:ph idx="1"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94" name="Google Shape;194;p47"/>
          <p:cNvSpPr txBox="1"/>
          <p:nvPr>
            <p:ph idx="2"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95" name="Google Shape;195;p47"/>
          <p:cNvSpPr txBox="1"/>
          <p:nvPr>
            <p:ph idx="3"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Content and 2 Content" type="objAndTwoObj">
  <p:cSld name="OBJECT_AND_TWO_OBJECTS"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48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98" name="Google Shape;198;p48"/>
          <p:cNvSpPr txBox="1"/>
          <p:nvPr>
            <p:ph idx="1"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99" name="Google Shape;199;p48"/>
          <p:cNvSpPr txBox="1"/>
          <p:nvPr>
            <p:ph idx="2"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00" name="Google Shape;200;p48"/>
          <p:cNvSpPr txBox="1"/>
          <p:nvPr>
            <p:ph idx="3"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2 Content over Content" type="twoObjOverTx">
  <p:cSld name="TWO_OBJECTS_OVER_TEXT"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49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03" name="Google Shape;203;p49"/>
          <p:cNvSpPr txBox="1"/>
          <p:nvPr>
            <p:ph idx="1"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04" name="Google Shape;204;p49"/>
          <p:cNvSpPr txBox="1"/>
          <p:nvPr>
            <p:ph idx="2"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05" name="Google Shape;205;p49"/>
          <p:cNvSpPr txBox="1"/>
          <p:nvPr>
            <p:ph idx="3"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Content over Content" type="objOverTx">
  <p:cSld name="OBJECT_OVER_TEXT"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50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08" name="Google Shape;208;p50"/>
          <p:cNvSpPr txBox="1"/>
          <p:nvPr>
            <p:ph idx="1"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09" name="Google Shape;209;p50"/>
          <p:cNvSpPr txBox="1"/>
          <p:nvPr>
            <p:ph idx="2"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4 Content" type="fourObj">
  <p:cSld name="FOUR_OBJECTS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51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12" name="Google Shape;212;p51"/>
          <p:cNvSpPr txBox="1"/>
          <p:nvPr>
            <p:ph idx="1"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13" name="Google Shape;213;p51"/>
          <p:cNvSpPr txBox="1"/>
          <p:nvPr>
            <p:ph idx="2"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14" name="Google Shape;214;p51"/>
          <p:cNvSpPr txBox="1"/>
          <p:nvPr>
            <p:ph idx="3"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15" name="Google Shape;215;p51"/>
          <p:cNvSpPr txBox="1"/>
          <p:nvPr>
            <p:ph idx="4"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6 Content">
  <p:cSld name="Title, 6 Content"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52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18" name="Google Shape;218;p52"/>
          <p:cNvSpPr txBox="1"/>
          <p:nvPr>
            <p:ph idx="1"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19" name="Google Shape;219;p52"/>
          <p:cNvSpPr txBox="1"/>
          <p:nvPr>
            <p:ph idx="2"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20" name="Google Shape;220;p52"/>
          <p:cNvSpPr/>
          <p:nvPr/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</p:sp>
      <p:sp>
        <p:nvSpPr>
          <p:cNvPr id="221" name="Google Shape;221;p52"/>
          <p:cNvSpPr/>
          <p:nvPr/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Slide" type="blank">
  <p:cSld name="BLANK"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2 Content" type="twoObj">
  <p:cSld name="TWO_OBJECT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8" name="Google Shape;28;p6"/>
          <p:cNvSpPr txBox="1"/>
          <p:nvPr>
            <p:ph idx="1"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9" name="Google Shape;29;p6"/>
          <p:cNvSpPr txBox="1"/>
          <p:nvPr>
            <p:ph idx="2"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x">
  <p:cSld name="TITLE_AND_BODY"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55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33" name="Google Shape;233;p55"/>
          <p:cNvSpPr txBox="1"/>
          <p:nvPr>
            <p:ph idx="1"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Content" type="obj">
  <p:cSld name="OBJECT"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56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36" name="Google Shape;236;p56"/>
          <p:cNvSpPr txBox="1"/>
          <p:nvPr>
            <p:ph idx="1"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2 Content" type="twoObj">
  <p:cSld name="TWO_OBJECTS"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57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39" name="Google Shape;239;p57"/>
          <p:cNvSpPr txBox="1"/>
          <p:nvPr>
            <p:ph idx="1"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40" name="Google Shape;240;p57"/>
          <p:cNvSpPr txBox="1"/>
          <p:nvPr>
            <p:ph idx="2"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58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entered Text" type="objOnly">
  <p:cSld name="OBJECT_ONLY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59"/>
          <p:cNvSpPr txBox="1"/>
          <p:nvPr>
            <p:ph idx="1" type="subTitle"/>
          </p:nvPr>
        </p:nvSpPr>
        <p:spPr>
          <a:xfrm>
            <a:off x="457200" y="274680"/>
            <a:ext cx="8229600" cy="5299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2 Content and Content" type="twoObjAndObj">
  <p:cSld name="TWO_OBJECTS_AND_OBJECT"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60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47" name="Google Shape;247;p60"/>
          <p:cNvSpPr txBox="1"/>
          <p:nvPr>
            <p:ph idx="1"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48" name="Google Shape;248;p60"/>
          <p:cNvSpPr txBox="1"/>
          <p:nvPr>
            <p:ph idx="2"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49" name="Google Shape;249;p60"/>
          <p:cNvSpPr txBox="1"/>
          <p:nvPr>
            <p:ph idx="3"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Content and 2 Content" type="objAndTwoObj">
  <p:cSld name="OBJECT_AND_TWO_OBJECTS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61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52" name="Google Shape;252;p61"/>
          <p:cNvSpPr txBox="1"/>
          <p:nvPr>
            <p:ph idx="1"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53" name="Google Shape;253;p61"/>
          <p:cNvSpPr txBox="1"/>
          <p:nvPr>
            <p:ph idx="2"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54" name="Google Shape;254;p61"/>
          <p:cNvSpPr txBox="1"/>
          <p:nvPr>
            <p:ph idx="3"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2 Content over Content" type="twoObjOverTx">
  <p:cSld name="TWO_OBJECTS_OVER_TEXT"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62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57" name="Google Shape;257;p62"/>
          <p:cNvSpPr txBox="1"/>
          <p:nvPr>
            <p:ph idx="1"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58" name="Google Shape;258;p62"/>
          <p:cNvSpPr txBox="1"/>
          <p:nvPr>
            <p:ph idx="2"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59" name="Google Shape;259;p62"/>
          <p:cNvSpPr txBox="1"/>
          <p:nvPr>
            <p:ph idx="3"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Content over Content" type="objOverTx">
  <p:cSld name="OBJECT_OVER_TEXT"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63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62" name="Google Shape;262;p63"/>
          <p:cNvSpPr txBox="1"/>
          <p:nvPr>
            <p:ph idx="1"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63" name="Google Shape;263;p63"/>
          <p:cNvSpPr txBox="1"/>
          <p:nvPr>
            <p:ph idx="2"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4 Content" type="fourObj">
  <p:cSld name="FOUR_OBJECTS"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64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66" name="Google Shape;266;p64"/>
          <p:cNvSpPr txBox="1"/>
          <p:nvPr>
            <p:ph idx="1"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67" name="Google Shape;267;p64"/>
          <p:cNvSpPr txBox="1"/>
          <p:nvPr>
            <p:ph idx="2"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68" name="Google Shape;268;p64"/>
          <p:cNvSpPr txBox="1"/>
          <p:nvPr>
            <p:ph idx="3"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69" name="Google Shape;269;p64"/>
          <p:cNvSpPr txBox="1"/>
          <p:nvPr>
            <p:ph idx="4"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6 Content">
  <p:cSld name="Title, 6 Content"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65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72" name="Google Shape;272;p65"/>
          <p:cNvSpPr txBox="1"/>
          <p:nvPr>
            <p:ph idx="1"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73" name="Google Shape;273;p65"/>
          <p:cNvSpPr txBox="1"/>
          <p:nvPr>
            <p:ph idx="2"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74" name="Google Shape;274;p65"/>
          <p:cNvSpPr/>
          <p:nvPr/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</p:sp>
      <p:sp>
        <p:nvSpPr>
          <p:cNvPr id="275" name="Google Shape;275;p65"/>
          <p:cNvSpPr/>
          <p:nvPr/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entered Text" type="objOnly">
  <p:cSld name="OBJECT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idx="1" type="subTitle"/>
          </p:nvPr>
        </p:nvSpPr>
        <p:spPr>
          <a:xfrm>
            <a:off x="457200" y="274680"/>
            <a:ext cx="8229600" cy="529956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2 Content and Content" type="twoObjAndObj">
  <p:cSld name="TWO_OBJECTS_AND_OBJEC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6" name="Google Shape;36;p9"/>
          <p:cNvSpPr txBox="1"/>
          <p:nvPr>
            <p:ph idx="1"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7" name="Google Shape;37;p9"/>
          <p:cNvSpPr txBox="1"/>
          <p:nvPr>
            <p:ph idx="2"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8" name="Google Shape;38;p9"/>
          <p:cNvSpPr txBox="1"/>
          <p:nvPr>
            <p:ph idx="3"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Content and 2 Content" type="objAndTwoObj">
  <p:cSld name="OBJECT_AND_TWO_OBJECTS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0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41" name="Google Shape;41;p10"/>
          <p:cNvSpPr txBox="1"/>
          <p:nvPr>
            <p:ph idx="1"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42" name="Google Shape;42;p10"/>
          <p:cNvSpPr txBox="1"/>
          <p:nvPr>
            <p:ph idx="2"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43" name="Google Shape;43;p10"/>
          <p:cNvSpPr txBox="1"/>
          <p:nvPr>
            <p:ph idx="3"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theme" Target="../theme/theme4.xml"/><Relationship Id="rId14" Type="http://schemas.openxmlformats.org/officeDocument/2006/relationships/slideLayout" Target="../slideLayouts/slideLayout1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2.xml"/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34.xml"/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5" Type="http://schemas.openxmlformats.org/officeDocument/2006/relationships/theme" Target="../theme/theme3.xml"/><Relationship Id="rId14" Type="http://schemas.openxmlformats.org/officeDocument/2006/relationships/slideLayout" Target="../slideLayouts/slideLayout3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/Relationships>
</file>

<file path=ppt/slideMasters/_rels/slideMaster4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46.xml"/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4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/Relationships>
</file>

<file path=ppt/slideMasters/_rels/slideMaster5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58.xml"/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49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5" Type="http://schemas.openxmlformats.org/officeDocument/2006/relationships/theme" Target="../theme/theme6.xml"/><Relationship Id="rId14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BPC\Downloads\教育部logo991006-1.png" id="6" name="Google Shape;6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6411600"/>
            <a:ext cx="1475640" cy="446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BPC\AppData\Local\Temp\Rar$DR60.735\A703(修正型).png" id="7" name="Google Shape;7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47640" y="6508440"/>
            <a:ext cx="1263600" cy="25272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1"/>
          <p:cNvSpPr txBox="1"/>
          <p:nvPr>
            <p:ph type="title"/>
          </p:nvPr>
        </p:nvSpPr>
        <p:spPr>
          <a:xfrm>
            <a:off x="685800" y="2130480"/>
            <a:ext cx="7772400" cy="146988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" name="Google Shape;9;p1"/>
          <p:cNvSpPr txBox="1"/>
          <p:nvPr>
            <p:ph idx="10" type="dt"/>
          </p:nvPr>
        </p:nvSpPr>
        <p:spPr>
          <a:xfrm>
            <a:off x="457200" y="6356520"/>
            <a:ext cx="213372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" name="Google Shape;10;p1"/>
          <p:cNvSpPr txBox="1"/>
          <p:nvPr>
            <p:ph idx="11" type="ftr"/>
          </p:nvPr>
        </p:nvSpPr>
        <p:spPr>
          <a:xfrm>
            <a:off x="3124080" y="6356520"/>
            <a:ext cx="2895480" cy="36504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" name="Google Shape;11;p1"/>
          <p:cNvSpPr txBox="1"/>
          <p:nvPr>
            <p:ph idx="12" type="sldNum"/>
          </p:nvPr>
        </p:nvSpPr>
        <p:spPr>
          <a:xfrm>
            <a:off x="6553080" y="6356520"/>
            <a:ext cx="213372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240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2" name="Google Shape;12;p1"/>
          <p:cNvSpPr txBox="1"/>
          <p:nvPr>
            <p:ph idx="1"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BPC\Downloads\教育部logo991006-1.png" id="60" name="Google Shape;60;p14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6411600"/>
            <a:ext cx="1475640" cy="446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BPC\AppData\Local\Temp\Rar$DR60.735\A703(修正型).png" id="61" name="Google Shape;61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47640" y="6508440"/>
            <a:ext cx="1263600" cy="25272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4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63" name="Google Shape;63;p14"/>
          <p:cNvSpPr txBox="1"/>
          <p:nvPr>
            <p:ph idx="2" type="title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64" name="Google Shape;64;p14"/>
          <p:cNvSpPr txBox="1"/>
          <p:nvPr>
            <p:ph idx="10" type="dt"/>
          </p:nvPr>
        </p:nvSpPr>
        <p:spPr>
          <a:xfrm>
            <a:off x="457200" y="6356520"/>
            <a:ext cx="213372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65" name="Google Shape;65;p14"/>
          <p:cNvSpPr txBox="1"/>
          <p:nvPr>
            <p:ph idx="11" type="ftr"/>
          </p:nvPr>
        </p:nvSpPr>
        <p:spPr>
          <a:xfrm>
            <a:off x="3124080" y="6356520"/>
            <a:ext cx="2895480" cy="36504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66" name="Google Shape;66;p14"/>
          <p:cNvSpPr txBox="1"/>
          <p:nvPr>
            <p:ph idx="12" type="sldNum"/>
          </p:nvPr>
        </p:nvSpPr>
        <p:spPr>
          <a:xfrm>
            <a:off x="6553080" y="6356520"/>
            <a:ext cx="213372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240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7" name="Google Shape;67;p14"/>
          <p:cNvSpPr txBox="1"/>
          <p:nvPr>
            <p:ph idx="1"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BPC\Downloads\教育部logo991006-1.png" id="115" name="Google Shape;115;p27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6411600"/>
            <a:ext cx="1475640" cy="446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BPC\AppData\Local\Temp\Rar$DR60.735\A703(修正型).png" id="116" name="Google Shape;116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47640" y="6508440"/>
            <a:ext cx="1263600" cy="25272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27"/>
          <p:cNvSpPr txBox="1"/>
          <p:nvPr>
            <p:ph idx="10" type="dt"/>
          </p:nvPr>
        </p:nvSpPr>
        <p:spPr>
          <a:xfrm>
            <a:off x="457200" y="6356520"/>
            <a:ext cx="213372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8" name="Google Shape;118;p27"/>
          <p:cNvSpPr txBox="1"/>
          <p:nvPr>
            <p:ph idx="11" type="ftr"/>
          </p:nvPr>
        </p:nvSpPr>
        <p:spPr>
          <a:xfrm>
            <a:off x="3124080" y="6356520"/>
            <a:ext cx="2895480" cy="36504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9" name="Google Shape;119;p27"/>
          <p:cNvSpPr txBox="1"/>
          <p:nvPr>
            <p:ph idx="12" type="sldNum"/>
          </p:nvPr>
        </p:nvSpPr>
        <p:spPr>
          <a:xfrm>
            <a:off x="6553080" y="6356520"/>
            <a:ext cx="213372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240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20" name="Google Shape;120;p27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21" name="Google Shape;121;p27"/>
          <p:cNvSpPr txBox="1"/>
          <p:nvPr>
            <p:ph idx="1"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40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70" name="Google Shape;170;p40"/>
          <p:cNvSpPr txBox="1"/>
          <p:nvPr>
            <p:ph idx="1"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71" name="Google Shape;171;p40"/>
          <p:cNvSpPr txBox="1"/>
          <p:nvPr>
            <p:ph idx="10" type="dt"/>
          </p:nvPr>
        </p:nvSpPr>
        <p:spPr>
          <a:xfrm>
            <a:off x="457200" y="6356520"/>
            <a:ext cx="213372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72" name="Google Shape;172;p40"/>
          <p:cNvSpPr txBox="1"/>
          <p:nvPr>
            <p:ph idx="11" type="ftr"/>
          </p:nvPr>
        </p:nvSpPr>
        <p:spPr>
          <a:xfrm>
            <a:off x="3124080" y="6356520"/>
            <a:ext cx="2895480" cy="36504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73" name="Google Shape;173;p40"/>
          <p:cNvSpPr txBox="1"/>
          <p:nvPr>
            <p:ph idx="12" type="sldNum"/>
          </p:nvPr>
        </p:nvSpPr>
        <p:spPr>
          <a:xfrm>
            <a:off x="6553080" y="6356520"/>
            <a:ext cx="213372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240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descr="C:\Users\BPC\Downloads\教育部logo991006-1.png" id="174" name="Google Shape;174;p40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6411600"/>
            <a:ext cx="1475640" cy="446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BPC\AppData\Local\Temp\Rar$DR60.735\A703(修正型).png" id="175" name="Google Shape;175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47640" y="6508440"/>
            <a:ext cx="1263600" cy="25272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BPC\Downloads\教育部logo991006-1.png" id="223" name="Google Shape;223;p53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6411600"/>
            <a:ext cx="1475640" cy="446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BPC\AppData\Local\Temp\Rar$DR60.735\A703(修正型).png" id="224" name="Google Shape;224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47640" y="6508440"/>
            <a:ext cx="1263600" cy="252720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53"/>
          <p:cNvSpPr txBox="1"/>
          <p:nvPr>
            <p:ph type="title"/>
          </p:nvPr>
        </p:nvSpPr>
        <p:spPr>
          <a:xfrm>
            <a:off x="722160" y="4406760"/>
            <a:ext cx="7772400" cy="1362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26" name="Google Shape;226;p53"/>
          <p:cNvSpPr txBox="1"/>
          <p:nvPr>
            <p:ph idx="1" type="body"/>
          </p:nvPr>
        </p:nvSpPr>
        <p:spPr>
          <a:xfrm>
            <a:off x="722160" y="2906640"/>
            <a:ext cx="7772400" cy="15001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27" name="Google Shape;227;p53"/>
          <p:cNvSpPr txBox="1"/>
          <p:nvPr>
            <p:ph idx="10" type="dt"/>
          </p:nvPr>
        </p:nvSpPr>
        <p:spPr>
          <a:xfrm>
            <a:off x="457200" y="6356520"/>
            <a:ext cx="213372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28" name="Google Shape;228;p53"/>
          <p:cNvSpPr txBox="1"/>
          <p:nvPr>
            <p:ph idx="11" type="ftr"/>
          </p:nvPr>
        </p:nvSpPr>
        <p:spPr>
          <a:xfrm>
            <a:off x="3124080" y="6356520"/>
            <a:ext cx="2895480" cy="36504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29" name="Google Shape;229;p53"/>
          <p:cNvSpPr txBox="1"/>
          <p:nvPr>
            <p:ph idx="12" type="sldNum"/>
          </p:nvPr>
        </p:nvSpPr>
        <p:spPr>
          <a:xfrm>
            <a:off x="6553080" y="6356520"/>
            <a:ext cx="213372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240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5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1.jpg"/><Relationship Id="rId4" Type="http://schemas.openxmlformats.org/officeDocument/2006/relationships/image" Target="../media/image17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3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6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.jpg"/><Relationship Id="rId4" Type="http://schemas.openxmlformats.org/officeDocument/2006/relationships/image" Target="../media/image1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.jpg"/><Relationship Id="rId4" Type="http://schemas.openxmlformats.org/officeDocument/2006/relationships/image" Target="../media/image19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2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8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8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0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4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6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www.youtube.com/watch?v=zcq7yOH9Kvw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66"/>
          <p:cNvSpPr txBox="1"/>
          <p:nvPr/>
        </p:nvSpPr>
        <p:spPr>
          <a:xfrm>
            <a:off x="714240" y="214200"/>
            <a:ext cx="7772400" cy="146988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4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運動禁藥管制流程</a:t>
            </a:r>
            <a:endParaRPr b="0" i="0" sz="4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81" name="Google Shape;281;p66"/>
          <p:cNvSpPr txBox="1"/>
          <p:nvPr/>
        </p:nvSpPr>
        <p:spPr>
          <a:xfrm>
            <a:off x="1357200" y="1714320"/>
            <a:ext cx="6400800" cy="6480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授課教師:曾玉華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descr="C:\Users\BPC\Downloads\教育部logo991006-1.png" id="282" name="Google Shape;282;p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411600"/>
            <a:ext cx="1475640" cy="446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BPC\AppData\Local\Temp\Rar$DR60.735\A703(修正型).png" id="283" name="Google Shape;283;p6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47640" y="6508440"/>
            <a:ext cx="1263600" cy="252720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66"/>
          <p:cNvSpPr txBox="1"/>
          <p:nvPr/>
        </p:nvSpPr>
        <p:spPr>
          <a:xfrm>
            <a:off x="1475640" y="3366360"/>
            <a:ext cx="6400800" cy="6480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1.</a:t>
            </a:r>
            <a:r>
              <a:rPr b="0" i="0" lang="en-US" sz="40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藥檢的來源</a:t>
            </a:r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75"/>
          <p:cNvSpPr txBox="1"/>
          <p:nvPr/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禁藥管制的血液檢測</a:t>
            </a:r>
            <a:endParaRPr b="0" i="0" sz="4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61" name="Google Shape;361;p75"/>
          <p:cNvSpPr txBox="1"/>
          <p:nvPr/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b="0" i="0" lang="en-US" sz="2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1994年的冬季奧運會</a:t>
            </a: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將血液生化值列入禁藥檢驗。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採血液樣本的目的在</a:t>
            </a:r>
            <a:r>
              <a:rPr b="0" i="0" lang="en-US" sz="2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建立更周詳的運動員用藥管制的檢測法</a:t>
            </a: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採血只能在手臂表面的靜脈進行，只能採少量血液(4ml)並平均分裝入A、B瓶中。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血液送至實驗室後要立即進行檢測血液檢體中</a:t>
            </a:r>
            <a:r>
              <a:rPr b="0" i="0" lang="en-US" sz="2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是否有外來紅血球</a:t>
            </a: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b="0" i="0" lang="en-US" sz="2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WADA</a:t>
            </a: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於2005年8月公告血液取樣準則第四版，將血液收集改為「</a:t>
            </a:r>
            <a:r>
              <a:rPr b="0" i="0" lang="en-US" sz="2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採血抽取2管，每管3ml</a:t>
            </a: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」。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62" name="Google Shape;362;p75"/>
          <p:cNvSpPr txBox="1"/>
          <p:nvPr/>
        </p:nvSpPr>
        <p:spPr>
          <a:xfrm>
            <a:off x="8229600" y="6473880"/>
            <a:ext cx="758880" cy="247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76"/>
          <p:cNvSpPr txBox="1"/>
          <p:nvPr/>
        </p:nvSpPr>
        <p:spPr>
          <a:xfrm>
            <a:off x="971640" y="262080"/>
            <a:ext cx="8353440" cy="93492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WADA研發運動員「生物護照」 藥檢新利器</a:t>
            </a:r>
            <a:endParaRPr b="0" i="0" sz="4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68" name="Google Shape;368;p76"/>
          <p:cNvSpPr txBox="1"/>
          <p:nvPr/>
        </p:nvSpPr>
        <p:spPr>
          <a:xfrm>
            <a:off x="826920" y="1268280"/>
            <a:ext cx="7129440" cy="106668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270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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descr="L:\藥檢組\演講資料\2016藥檢圖片\34261.jpg" id="369" name="Google Shape;369;p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920" y="1413000"/>
            <a:ext cx="7824960" cy="48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76"/>
          <p:cNvSpPr/>
          <p:nvPr/>
        </p:nvSpPr>
        <p:spPr>
          <a:xfrm>
            <a:off x="2575080" y="6308640"/>
            <a:ext cx="5146560" cy="823320"/>
          </a:xfrm>
          <a:custGeom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(傳統檢驗:尿檢、血檢) </a:t>
            </a:r>
            <a:br>
              <a:rPr b="1" i="0" lang="en-US" sz="24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77"/>
          <p:cNvSpPr txBox="1"/>
          <p:nvPr/>
        </p:nvSpPr>
        <p:spPr>
          <a:xfrm>
            <a:off x="1543320" y="746280"/>
            <a:ext cx="6122880" cy="66528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運動禁藥管制對象</a:t>
            </a:r>
            <a:endParaRPr b="0" i="0" sz="4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76" name="Google Shape;376;p77"/>
          <p:cNvSpPr txBox="1"/>
          <p:nvPr/>
        </p:nvSpPr>
        <p:spPr>
          <a:xfrm>
            <a:off x="1281240" y="2214720"/>
            <a:ext cx="9144000" cy="3382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運動員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教練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指導人員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體育運動團體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各級學校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參與</a:t>
            </a:r>
            <a:r>
              <a:rPr b="0" i="0" lang="en-US" sz="32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醫療</a:t>
            </a:r>
            <a:r>
              <a:rPr b="0" i="0" lang="en-US" sz="32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或</a:t>
            </a:r>
            <a:r>
              <a:rPr b="0" i="0" lang="en-US" sz="32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運動傷害防護</a:t>
            </a:r>
            <a:r>
              <a:rPr b="0" i="0" lang="en-US" sz="32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等工作之人員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77" name="Google Shape;377;p77"/>
          <p:cNvSpPr txBox="1"/>
          <p:nvPr/>
        </p:nvSpPr>
        <p:spPr>
          <a:xfrm>
            <a:off x="7010280" y="6400800"/>
            <a:ext cx="1905120" cy="457200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4F271C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descr="code_athlete_300x185" id="378" name="Google Shape;378;p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03640" y="2049480"/>
            <a:ext cx="3263760" cy="2486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78"/>
          <p:cNvSpPr txBox="1"/>
          <p:nvPr/>
        </p:nvSpPr>
        <p:spPr>
          <a:xfrm>
            <a:off x="900000" y="549360"/>
            <a:ext cx="7772400" cy="792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400" u="none" cap="none" strike="noStrike">
                <a:solidFill>
                  <a:srgbClr val="0000CC"/>
                </a:solidFill>
                <a:latin typeface="Arial"/>
                <a:ea typeface="Arial"/>
                <a:cs typeface="Arial"/>
                <a:sym typeface="Arial"/>
              </a:rPr>
              <a:t>賽內 &amp; 賽外</a:t>
            </a:r>
            <a:endParaRPr b="0" i="0" sz="4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84" name="Google Shape;384;p78"/>
          <p:cNvSpPr txBox="1"/>
          <p:nvPr/>
        </p:nvSpPr>
        <p:spPr>
          <a:xfrm>
            <a:off x="571320" y="1285920"/>
            <a:ext cx="7920000" cy="401004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270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賽內：除國際運動總會或相關運動禁藥管制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270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         組織另有規定外，所謂賽內是指運動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270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        員參加之</a:t>
            </a:r>
            <a:r>
              <a:rPr b="0" i="0" lang="en-US" sz="2800" u="none" cap="none" strike="noStrike">
                <a:solidFill>
                  <a:srgbClr val="FF0066"/>
                </a:solidFill>
                <a:latin typeface="Arial"/>
                <a:ea typeface="Arial"/>
                <a:cs typeface="Arial"/>
                <a:sym typeface="Arial"/>
              </a:rPr>
              <a:t>賽會開始前12小時起</a:t>
            </a:r>
            <a:r>
              <a:rPr b="0" i="0" lang="en-US" sz="2800" u="none" cap="none" strike="noStrike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至該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270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        </a:t>
            </a:r>
            <a:r>
              <a:rPr b="0" i="0" lang="en-US" sz="2800" u="none" cap="none" strike="noStrike">
                <a:solidFill>
                  <a:srgbClr val="FF0066"/>
                </a:solidFill>
                <a:latin typeface="Arial"/>
                <a:ea typeface="Arial"/>
                <a:cs typeface="Arial"/>
                <a:sym typeface="Arial"/>
              </a:rPr>
              <a:t>賽會正式結束</a:t>
            </a:r>
            <a:r>
              <a:rPr b="0" i="0" lang="en-US" sz="2800" u="none" cap="none" strike="noStrike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為止。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270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270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6600FF"/>
                </a:solidFill>
                <a:latin typeface="Arial"/>
                <a:ea typeface="Arial"/>
                <a:cs typeface="Arial"/>
                <a:sym typeface="Arial"/>
              </a:rPr>
              <a:t>賽外：所有不屬於賽內規範的期間。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270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385" name="Google Shape;385;p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15120" y="3857760"/>
            <a:ext cx="1749240" cy="28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79"/>
          <p:cNvSpPr txBox="1"/>
          <p:nvPr/>
        </p:nvSpPr>
        <p:spPr>
          <a:xfrm>
            <a:off x="1295280" y="115920"/>
            <a:ext cx="7848720" cy="9144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WADA公布運動禁藥清單</a:t>
            </a:r>
            <a:endParaRPr b="0" i="0" sz="4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93" name="Google Shape;393;p79"/>
          <p:cNvSpPr txBox="1"/>
          <p:nvPr/>
        </p:nvSpPr>
        <p:spPr>
          <a:xfrm>
            <a:off x="684360" y="1081080"/>
            <a:ext cx="6121440" cy="5776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S0</a:t>
            </a:r>
            <a:r>
              <a:rPr b="0" i="0" lang="en-US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未經核可物質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S1同化性藥物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S2胜肽荷爾蒙、成長因子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  及相關物質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S3 BETA-2作用劑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S4荷爾蒙調節劑及代謝調節體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S5利尿劑及其他干擾劑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sng" cap="none" strike="noStrike">
                <a:solidFill>
                  <a:srgbClr val="6600FF"/>
                </a:solidFill>
                <a:latin typeface="Arial"/>
                <a:ea typeface="Arial"/>
                <a:cs typeface="Arial"/>
                <a:sym typeface="Arial"/>
              </a:rPr>
              <a:t>S6興奮劑(僅限賽內)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sng" cap="none" strike="noStrike">
                <a:solidFill>
                  <a:srgbClr val="6600FF"/>
                </a:solidFill>
                <a:latin typeface="Arial"/>
                <a:ea typeface="Arial"/>
                <a:cs typeface="Arial"/>
                <a:sym typeface="Arial"/>
              </a:rPr>
              <a:t>S7麻醉性止痛劑(僅限賽內)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sng" cap="none" strike="noStrike">
                <a:solidFill>
                  <a:srgbClr val="6600FF"/>
                </a:solidFill>
                <a:latin typeface="Arial"/>
                <a:ea typeface="Arial"/>
                <a:cs typeface="Arial"/>
                <a:sym typeface="Arial"/>
              </a:rPr>
              <a:t>S8大麻鹼素類(僅限賽內)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sng" cap="none" strike="noStrike">
                <a:solidFill>
                  <a:srgbClr val="6600FF"/>
                </a:solidFill>
                <a:latin typeface="Arial"/>
                <a:ea typeface="Arial"/>
                <a:cs typeface="Arial"/>
                <a:sym typeface="Arial"/>
              </a:rPr>
              <a:t>S9腎上腺皮質類固醇(僅限賽內)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94" name="Google Shape;394;p79"/>
          <p:cNvSpPr/>
          <p:nvPr/>
        </p:nvSpPr>
        <p:spPr>
          <a:xfrm>
            <a:off x="5281200" y="1052640"/>
            <a:ext cx="1177200" cy="3078000"/>
          </a:xfrm>
          <a:custGeom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S0~S5</a:t>
            </a:r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隨</a:t>
            </a:r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時</a:t>
            </a:r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禁</a:t>
            </a:r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用</a:t>
            </a:r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物</a:t>
            </a:r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質</a:t>
            </a:r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descr="http://ts2.mm.bing.net/th?id=I.4774986472030677&amp;pid=15.1" id="395" name="Google Shape;395;p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80200" y="44280"/>
            <a:ext cx="1876320" cy="19717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3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3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3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80"/>
          <p:cNvSpPr txBox="1"/>
          <p:nvPr/>
        </p:nvSpPr>
        <p:spPr>
          <a:xfrm>
            <a:off x="6732720" y="6237360"/>
            <a:ext cx="21337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en-US" sz="1200" u="none" cap="none" strike="noStrike">
                <a:solidFill>
                  <a:srgbClr val="008E00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01" name="Google Shape;401;p80"/>
          <p:cNvSpPr txBox="1"/>
          <p:nvPr/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WADA-CODE-2015修訂</a:t>
            </a:r>
            <a:endParaRPr b="0" i="0" sz="4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02" name="Google Shape;402;p80"/>
          <p:cNvSpPr txBox="1"/>
          <p:nvPr/>
        </p:nvSpPr>
        <p:spPr>
          <a:xfrm>
            <a:off x="0" y="1413000"/>
            <a:ext cx="91440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美國自由車選手LANCE ARMSTRONG違反藥管規定案例，明確述明原2.2條已規定可藉由</a:t>
            </a: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證人證詞</a:t>
            </a:r>
            <a:r>
              <a:rPr b="0" i="0" lang="en-US" sz="28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證明違犯藥管規定，增加＂足資信賴方式＂</a:t>
            </a:r>
            <a:r>
              <a:rPr b="0" i="0" lang="en-US" sz="20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(Reliable Means)</a:t>
            </a:r>
            <a:r>
              <a:rPr b="0" i="0" lang="en-US" sz="28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均足以為作為</a:t>
            </a: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證明選手違犯運動禁藥管制規定之證據</a:t>
            </a:r>
            <a:r>
              <a:rPr b="0" i="0" lang="en-US" sz="28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                       </a:t>
            </a:r>
            <a:r>
              <a:rPr b="0" i="0" lang="en-US" sz="18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CODE 2.2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descr="http://pbs.twimg.com/media/BAnpXz7CMAAAO8Q.jpg" id="403" name="Google Shape;403;p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0000" y="4194000"/>
            <a:ext cx="3263760" cy="25257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i.imgur.com/zNTZj.jpg?1" id="404" name="Google Shape;404;p8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76720" y="4165560"/>
            <a:ext cx="3562200" cy="25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81"/>
          <p:cNvSpPr txBox="1"/>
          <p:nvPr/>
        </p:nvSpPr>
        <p:spPr>
          <a:xfrm>
            <a:off x="6732720" y="6237360"/>
            <a:ext cx="21337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en-US" sz="1200" u="none" cap="none" strike="noStrike">
                <a:solidFill>
                  <a:srgbClr val="008E00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10" name="Google Shape;410;p81"/>
          <p:cNvSpPr txBox="1"/>
          <p:nvPr/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WADA-CODE-2015修訂</a:t>
            </a:r>
            <a:endParaRPr b="0" i="0" sz="4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11" name="Google Shape;411;p81"/>
          <p:cNvSpPr txBox="1"/>
          <p:nvPr/>
        </p:nvSpPr>
        <p:spPr>
          <a:xfrm>
            <a:off x="0" y="1484280"/>
            <a:ext cx="9144000" cy="2521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原選手於</a:t>
            </a: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18</a:t>
            </a: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個月內因錯誤行蹤資料錯失</a:t>
            </a: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3次</a:t>
            </a: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藥檢遭處份規定，縮短為”</a:t>
            </a: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個月內錯失</a:t>
            </a: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3次</a:t>
            </a: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藥檢”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本罰則原載於</a:t>
            </a:r>
            <a:r>
              <a:rPr b="0" i="0" lang="en-US" sz="28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 2009</a:t>
            </a: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0" i="0" lang="en-US" sz="28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2012</a:t>
            </a: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現明訂於</a:t>
            </a:r>
            <a:r>
              <a:rPr b="0" i="0" lang="en-US" sz="28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CODE 2.4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descr="http://www.wada-ama.org/Global/landing_images/adams.jpg" id="412" name="Google Shape;412;p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71640" y="4308480"/>
            <a:ext cx="4680000" cy="2390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82"/>
          <p:cNvSpPr txBox="1"/>
          <p:nvPr/>
        </p:nvSpPr>
        <p:spPr>
          <a:xfrm>
            <a:off x="6732720" y="6237360"/>
            <a:ext cx="21337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en-US" sz="1200" u="none" cap="none" strike="noStrike">
                <a:solidFill>
                  <a:srgbClr val="008E00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18" name="Google Shape;418;p82"/>
          <p:cNvSpPr txBox="1"/>
          <p:nvPr/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WADA-CODE-2015修訂</a:t>
            </a:r>
            <a:endParaRPr b="0" i="0" sz="4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19" name="Google Shape;419;p82"/>
          <p:cNvSpPr txBox="1"/>
          <p:nvPr/>
        </p:nvSpPr>
        <p:spPr>
          <a:xfrm>
            <a:off x="0" y="1268280"/>
            <a:ext cx="9144000" cy="1944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新增”</a:t>
            </a: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共謀</a:t>
            </a: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”條款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試圖</a:t>
            </a: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幫助</a:t>
            </a: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、</a:t>
            </a: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共謀</a:t>
            </a: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、</a:t>
            </a: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掩護</a:t>
            </a: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、</a:t>
            </a: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教唆</a:t>
            </a: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或</a:t>
            </a: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其他</a:t>
            </a: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任共謀作為均視為違反運動禁藥管制規定。</a:t>
            </a:r>
            <a:r>
              <a:rPr b="0" i="0" lang="en-US" sz="20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CODE 2.9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descr="http://www.bicycling.com/sites/default/files/images/injustice_for_all_lance_armstrong_0.JPG" id="420" name="Google Shape;420;p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48000" y="3933720"/>
            <a:ext cx="4100400" cy="28987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83"/>
          <p:cNvSpPr txBox="1"/>
          <p:nvPr/>
        </p:nvSpPr>
        <p:spPr>
          <a:xfrm>
            <a:off x="6732720" y="6237360"/>
            <a:ext cx="21337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en-US" sz="1200" u="none" cap="none" strike="noStrike">
                <a:solidFill>
                  <a:srgbClr val="008E00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26" name="Google Shape;426;p83"/>
          <p:cNvSpPr txBox="1"/>
          <p:nvPr/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WADA-CODE-2015修訂</a:t>
            </a:r>
            <a:endParaRPr b="0" i="0" sz="4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27" name="Google Shape;427;p83"/>
          <p:cNvSpPr txBox="1"/>
          <p:nvPr/>
        </p:nvSpPr>
        <p:spPr>
          <a:xfrm>
            <a:off x="495360" y="1197000"/>
            <a:ext cx="8532720" cy="266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＂</a:t>
            </a: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試圖干擾藥檢</a:t>
            </a: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＂，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    除禁用清單規定之禁用方法外並規定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  ＂</a:t>
            </a: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提供錯誤資訊</a:t>
            </a: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＂</a:t>
            </a:r>
            <a:r>
              <a:rPr b="0" i="0" lang="en-US" sz="18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(provide fraudulent information)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        </a:t>
            </a: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亦同屬干擾藥檢行為。</a:t>
            </a:r>
            <a:r>
              <a:rPr b="0" i="0" lang="en-US" sz="20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CODE2.5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descr="bunkdata-copy" id="428" name="Google Shape;428;p8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43280" y="4359240"/>
            <a:ext cx="3816360" cy="2498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p8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71640" y="4359240"/>
            <a:ext cx="3456000" cy="254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84"/>
          <p:cNvSpPr txBox="1"/>
          <p:nvPr/>
        </p:nvSpPr>
        <p:spPr>
          <a:xfrm>
            <a:off x="6732720" y="6237360"/>
            <a:ext cx="21337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en-US" sz="1200" u="none" cap="none" strike="noStrike">
                <a:solidFill>
                  <a:srgbClr val="008E00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35" name="Google Shape;435;p84"/>
          <p:cNvSpPr txBox="1"/>
          <p:nvPr/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WADA-CODE-2015修訂</a:t>
            </a:r>
            <a:endParaRPr b="0" i="0" sz="4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36" name="Google Shape;436;p84"/>
          <p:cNvSpPr txBox="1"/>
          <p:nvPr/>
        </p:nvSpPr>
        <p:spPr>
          <a:xfrm>
            <a:off x="97200" y="1258920"/>
            <a:ext cx="9144000" cy="1655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新增”</a:t>
            </a: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選手不得與因違犯藥管規定人員合作</a:t>
            </a:r>
            <a:r>
              <a:rPr b="0" i="0" lang="en-US" sz="28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”條款，選手不得與違犯藥管規定後勤人員合作，例如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0" i="0" lang="en-US" sz="2800" u="sng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隊醫</a:t>
            </a:r>
            <a:r>
              <a:rPr b="0" i="0" lang="en-US" sz="28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，</a:t>
            </a:r>
            <a:r>
              <a:rPr b="0" i="0" lang="en-US" sz="2800" u="sng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運動傷害防護員</a:t>
            </a:r>
            <a:r>
              <a:rPr b="0" i="0" lang="en-US" sz="28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或</a:t>
            </a:r>
            <a:r>
              <a:rPr b="0" i="0" lang="en-US" sz="2800" u="sng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教練</a:t>
            </a:r>
            <a:r>
              <a:rPr b="0" i="0" lang="en-US" sz="28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等。</a:t>
            </a:r>
            <a:r>
              <a:rPr b="0" i="0" lang="en-US" sz="20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CODE 2.10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descr="http://i.telegraph.co.uk/multimedia/archive/02428/ferrari_2428627b.jpg" id="437" name="Google Shape;437;p8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3675240"/>
            <a:ext cx="4829040" cy="3019320"/>
          </a:xfrm>
          <a:prstGeom prst="rect">
            <a:avLst/>
          </a:prstGeom>
          <a:noFill/>
          <a:ln>
            <a:noFill/>
          </a:ln>
        </p:spPr>
      </p:pic>
      <p:sp>
        <p:nvSpPr>
          <p:cNvPr id="438" name="Google Shape;438;p84"/>
          <p:cNvSpPr/>
          <p:nvPr/>
        </p:nvSpPr>
        <p:spPr>
          <a:xfrm>
            <a:off x="5343480" y="6097680"/>
            <a:ext cx="1782720" cy="731160"/>
          </a:xfrm>
          <a:custGeom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6699"/>
                </a:solidFill>
                <a:latin typeface="Verdana"/>
                <a:ea typeface="Verdana"/>
                <a:cs typeface="Verdana"/>
                <a:sym typeface="Verdana"/>
              </a:rPr>
              <a:t>Lance Armstrong's former physician Michele Ferrari</a:t>
            </a:r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descr="code_support_300x185" id="439" name="Google Shape;439;p8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43480" y="3675240"/>
            <a:ext cx="3600360" cy="22208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67"/>
          <p:cNvSpPr txBox="1"/>
          <p:nvPr/>
        </p:nvSpPr>
        <p:spPr>
          <a:xfrm>
            <a:off x="3124080" y="6356520"/>
            <a:ext cx="2895480" cy="36504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第三章違規用藥的管制</a:t>
            </a:r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91" name="Google Shape;291;p67"/>
          <p:cNvSpPr txBox="1"/>
          <p:nvPr/>
        </p:nvSpPr>
        <p:spPr>
          <a:xfrm>
            <a:off x="6553080" y="6356520"/>
            <a:ext cx="213372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92" name="Google Shape;292;p67"/>
          <p:cNvSpPr txBox="1"/>
          <p:nvPr/>
        </p:nvSpPr>
        <p:spPr>
          <a:xfrm>
            <a:off x="0" y="768240"/>
            <a:ext cx="9144000" cy="71604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藥檢的起源</a:t>
            </a:r>
            <a:r>
              <a:rPr b="0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b="0" i="0" sz="4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93" name="Google Shape;293;p67"/>
          <p:cNvSpPr txBox="1"/>
          <p:nvPr/>
        </p:nvSpPr>
        <p:spPr>
          <a:xfrm>
            <a:off x="539640" y="1628640"/>
            <a:ext cx="799308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3080" lvl="0" marL="34308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服用物質來提升運動表現，這種方法大概自有運動以來就有了。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複雜化學物質的使用大概起源自西元</a:t>
            </a:r>
            <a:r>
              <a:rPr b="0" i="0" lang="en-US" sz="32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1950至1960年代</a:t>
            </a:r>
            <a:r>
              <a:rPr b="0" i="0" lang="en-US" sz="3200" u="none" cap="none" strike="noStrike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，也大約就是在現代藥學工業啟蒙的時期。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某些運動協會在</a:t>
            </a:r>
            <a:r>
              <a:rPr b="0" i="0" lang="en-US" sz="32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50年代末60年代</a:t>
            </a:r>
            <a:r>
              <a:rPr b="0" i="0" lang="en-US" sz="3200" u="none" cap="none" strike="noStrike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初引進藥物檢測。檢測目標主要是在安非他命，安非他命是後來被廣泛濫用於提昇運動效能的物質。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94" name="Google Shape;294;p67"/>
          <p:cNvSpPr txBox="1"/>
          <p:nvPr/>
        </p:nvSpPr>
        <p:spPr>
          <a:xfrm>
            <a:off x="8595000" y="0"/>
            <a:ext cx="549000" cy="4191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85"/>
          <p:cNvSpPr txBox="1"/>
          <p:nvPr/>
        </p:nvSpPr>
        <p:spPr>
          <a:xfrm>
            <a:off x="6732720" y="6237360"/>
            <a:ext cx="21337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en-US" sz="1200" u="none" cap="none" strike="noStrike">
                <a:solidFill>
                  <a:srgbClr val="008E00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45" name="Google Shape;445;p85"/>
          <p:cNvSpPr txBox="1"/>
          <p:nvPr/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WADA-CODE-2015修訂</a:t>
            </a:r>
            <a:endParaRPr b="0" i="0" sz="4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46" name="Google Shape;446;p85"/>
          <p:cNvSpPr txBox="1"/>
          <p:nvPr/>
        </p:nvSpPr>
        <p:spPr>
          <a:xfrm>
            <a:off x="0" y="1268280"/>
            <a:ext cx="9144000" cy="144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明訂</a:t>
            </a: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不得以</a:t>
            </a: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違規選手之</a:t>
            </a: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罰款縮短禁賽期</a:t>
            </a: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       CODE 10.10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descr="http://www.colourbox.com/preview/3636648-212475-penalty-gavel-breaking-word-fine.jpg" id="447" name="Google Shape;447;p8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12960" y="2844720"/>
            <a:ext cx="4032360" cy="403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86"/>
          <p:cNvSpPr txBox="1"/>
          <p:nvPr/>
        </p:nvSpPr>
        <p:spPr>
          <a:xfrm>
            <a:off x="6732720" y="6237360"/>
            <a:ext cx="21337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en-US" sz="1200" u="none" cap="none" strike="noStrike">
                <a:solidFill>
                  <a:srgbClr val="008E00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53" name="Google Shape;453;p86"/>
          <p:cNvSpPr txBox="1"/>
          <p:nvPr/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WADA-CODE-2015修訂</a:t>
            </a:r>
            <a:endParaRPr b="0" i="0" sz="4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54" name="Google Shape;454;p86"/>
          <p:cNvSpPr txBox="1"/>
          <p:nvPr/>
        </p:nvSpPr>
        <p:spPr>
          <a:xfrm>
            <a:off x="747000" y="1335240"/>
            <a:ext cx="9144000" cy="144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明訂</a:t>
            </a: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禁賽期內</a:t>
            </a: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選手不得參與活動與競賽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  (包括</a:t>
            </a: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職業運動</a:t>
            </a: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)。</a:t>
            </a:r>
            <a:r>
              <a:rPr b="0" i="0" lang="en-US" sz="20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CODE 10.12.1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descr="http://www.libertytimes.com.tw/2010/new/dec/27/images/7.jpg" id="455" name="Google Shape;455;p8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81480" y="3321000"/>
            <a:ext cx="2381400" cy="336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87"/>
          <p:cNvSpPr txBox="1"/>
          <p:nvPr/>
        </p:nvSpPr>
        <p:spPr>
          <a:xfrm>
            <a:off x="6732720" y="6237360"/>
            <a:ext cx="21337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en-US" sz="1200" u="none" cap="none" strike="noStrike">
                <a:solidFill>
                  <a:srgbClr val="008E00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61" name="Google Shape;461;p87"/>
          <p:cNvSpPr txBox="1"/>
          <p:nvPr/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WADA-CODE-2015修訂</a:t>
            </a:r>
            <a:endParaRPr b="0" i="0" sz="4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62" name="Google Shape;462;p87"/>
          <p:cNvSpPr txBox="1"/>
          <p:nvPr/>
        </p:nvSpPr>
        <p:spPr>
          <a:xfrm>
            <a:off x="0" y="1319040"/>
            <a:ext cx="9144000" cy="936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競賽用途動物</a:t>
            </a: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之藥檢規定。</a:t>
            </a:r>
            <a:r>
              <a:rPr b="0" i="0" lang="en-US" sz="20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CODE 16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descr="http://comps.canstockphoto.com/can-stock-photo_csp1417788.jpg" id="463" name="Google Shape;463;p8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43280" y="2523960"/>
            <a:ext cx="5257800" cy="41702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88"/>
          <p:cNvSpPr txBox="1"/>
          <p:nvPr/>
        </p:nvSpPr>
        <p:spPr>
          <a:xfrm>
            <a:off x="500040" y="2857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運動禁藥管制的流程</a:t>
            </a:r>
            <a:endParaRPr b="0" i="0" sz="4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69" name="Google Shape;469;p88"/>
          <p:cNvSpPr txBox="1"/>
          <p:nvPr/>
        </p:nvSpPr>
        <p:spPr>
          <a:xfrm>
            <a:off x="8229600" y="6473880"/>
            <a:ext cx="758880" cy="247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89"/>
          <p:cNvSpPr txBox="1"/>
          <p:nvPr/>
        </p:nvSpPr>
        <p:spPr>
          <a:xfrm>
            <a:off x="3124080" y="6356520"/>
            <a:ext cx="289548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5" name="Google Shape;475;p89"/>
          <p:cNvSpPr txBox="1"/>
          <p:nvPr/>
        </p:nvSpPr>
        <p:spPr>
          <a:xfrm>
            <a:off x="6553080" y="6356520"/>
            <a:ext cx="213372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476" name="Google Shape;476;p8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88880" y="0"/>
            <a:ext cx="7334280" cy="7147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90"/>
          <p:cNvSpPr txBox="1"/>
          <p:nvPr/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運動員的選取</a:t>
            </a:r>
            <a:endParaRPr b="0" i="0" sz="4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82" name="Google Shape;482;p90"/>
          <p:cNvSpPr txBox="1"/>
          <p:nvPr/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Noto Sans Symbols"/>
              <a:buChar char="✕"/>
            </a:pPr>
            <a:r>
              <a:rPr b="0" i="1" lang="en-US" sz="2700" u="sng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一般定義</a:t>
            </a:r>
            <a:r>
              <a:rPr b="0" i="0" lang="en-US" sz="27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在該運動的反禁藥規章中，可能挑選：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Noto Sans Symbols"/>
              <a:buChar char="✕"/>
            </a:pPr>
            <a:r>
              <a:rPr b="0" i="0" lang="en-US" sz="27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514440" lvl="0" marL="5144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Noto Sans Symbols"/>
              <a:buAutoNum type="alphaLcPeriod"/>
            </a:pPr>
            <a:r>
              <a:rPr b="0" i="0" lang="en-US" sz="27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某一個項目的</a:t>
            </a:r>
            <a:r>
              <a:rPr b="0" i="0" lang="en-US" sz="27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前三名、四名</a:t>
            </a:r>
            <a:r>
              <a:rPr b="0" i="0" lang="en-US" sz="27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的選手。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514440" lvl="0" marL="5144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Noto Sans Symbols"/>
              <a:buAutoNum type="alphaLcPeriod"/>
            </a:pPr>
            <a:r>
              <a:rPr b="0" i="0" lang="en-US" sz="27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幾位</a:t>
            </a:r>
            <a:r>
              <a:rPr b="0" i="0" lang="en-US" sz="27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隨機挑選</a:t>
            </a:r>
            <a:r>
              <a:rPr b="0" i="0" lang="en-US" sz="27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的選手。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514440" lvl="0" marL="5144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Noto Sans Symbols"/>
              <a:buAutoNum type="alphaLcPeriod"/>
            </a:pPr>
            <a:r>
              <a:rPr b="0" i="0" lang="en-US" sz="27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整隊</a:t>
            </a:r>
            <a:r>
              <a:rPr b="0" i="0" lang="en-US" sz="27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的選手。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514440" lvl="0" marL="5144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Noto Sans Symbols"/>
              <a:buAutoNum type="alphaLcPeriod"/>
            </a:pPr>
            <a:r>
              <a:rPr b="0" i="0" lang="en-US" sz="27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或者是上述方法的</a:t>
            </a:r>
            <a:r>
              <a:rPr b="0" i="0" lang="en-US" sz="27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合併</a:t>
            </a:r>
            <a:r>
              <a:rPr b="0" i="0" lang="en-US" sz="27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514440" lvl="0" marL="5144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83" name="Google Shape;483;p90"/>
          <p:cNvSpPr txBox="1"/>
          <p:nvPr/>
        </p:nvSpPr>
        <p:spPr>
          <a:xfrm>
            <a:off x="8229600" y="6473880"/>
            <a:ext cx="758880" cy="247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91"/>
          <p:cNvSpPr txBox="1"/>
          <p:nvPr/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運動員的選取</a:t>
            </a:r>
            <a:endParaRPr b="0" i="0" sz="4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89" name="Google Shape;489;p91"/>
          <p:cNvSpPr txBox="1"/>
          <p:nvPr/>
        </p:nvSpPr>
        <p:spPr>
          <a:xfrm>
            <a:off x="395280" y="1341360"/>
            <a:ext cx="8229600" cy="504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Noto Sans Symbols"/>
              <a:buChar char="✕"/>
            </a:pPr>
            <a:r>
              <a:rPr b="0" i="1" lang="en-US" sz="2600" u="sng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奧林匹克運動會</a:t>
            </a: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裡，標準模式是：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	選出每個項目的</a:t>
            </a:r>
            <a:r>
              <a:rPr b="0" i="0" lang="en-US" sz="2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前四名選手</a:t>
            </a: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，</a:t>
            </a:r>
            <a:r>
              <a:rPr b="0" i="0" lang="en-US" sz="2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再加上一兩位隨機</a:t>
            </a: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挑選出來的選手。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Noto Sans Symbols"/>
              <a:buChar char="✕"/>
            </a:pP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一些</a:t>
            </a:r>
            <a:r>
              <a:rPr b="0" i="0" lang="en-US" sz="2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有紀錄的比賽</a:t>
            </a: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，像是</a:t>
            </a:r>
            <a:r>
              <a:rPr b="0" i="0" lang="en-US" sz="2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田徑賽、游泳和舉重</a:t>
            </a: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，可以要求選手提供運動禁藥檢測的陰性反應來確認記錄。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Noto Sans Symbols"/>
              <a:buChar char="✕"/>
            </a:pPr>
            <a:r>
              <a:rPr b="1" i="1" lang="en-US" sz="26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賽外選手</a:t>
            </a:r>
            <a:r>
              <a:rPr b="1" i="0" lang="en-US" sz="26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檢測</a:t>
            </a: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之選取：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514440" lvl="0" marL="5144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Noto Sans Symbols"/>
              <a:buAutoNum type="alphaLcPeriod"/>
            </a:pP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從選手名冊中，挑選合格的運動員。(指排名、國際團隊的成員或是有潛力的代表隊)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514440" lvl="0" marL="5144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Noto Sans Symbols"/>
              <a:buAutoNum type="alphaLcPeriod"/>
            </a:pP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挑選某特定的人員。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Noto Sans Symbols"/>
              <a:buChar char="✕"/>
            </a:pP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90" name="Google Shape;490;p91"/>
          <p:cNvSpPr txBox="1"/>
          <p:nvPr/>
        </p:nvSpPr>
        <p:spPr>
          <a:xfrm>
            <a:off x="8229600" y="6473880"/>
            <a:ext cx="758880" cy="247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92"/>
          <p:cNvSpPr txBox="1"/>
          <p:nvPr/>
        </p:nvSpPr>
        <p:spPr>
          <a:xfrm>
            <a:off x="1285920" y="0"/>
            <a:ext cx="5111640" cy="85716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標的選擇</a:t>
            </a:r>
            <a:endParaRPr b="0" i="0" sz="4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96" name="Google Shape;496;p92"/>
          <p:cNvSpPr txBox="1"/>
          <p:nvPr/>
        </p:nvSpPr>
        <p:spPr>
          <a:xfrm>
            <a:off x="571320" y="785880"/>
            <a:ext cx="9612360" cy="6237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2" marL="1143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1" i="0" lang="en-US" sz="2400" u="none" cap="none" strike="noStrike">
                <a:solidFill>
                  <a:srgbClr val="FF3399"/>
                </a:solidFill>
                <a:latin typeface="Arial"/>
                <a:ea typeface="Arial"/>
                <a:cs typeface="Arial"/>
                <a:sym typeface="Arial"/>
              </a:rPr>
              <a:t>1.異常生理數值</a:t>
            </a:r>
            <a:endParaRPr b="0" i="0" sz="2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228600" lvl="2" marL="1143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1" i="0" lang="en-US" sz="2400" u="none" cap="none" strike="noStrike">
                <a:solidFill>
                  <a:srgbClr val="FF3399"/>
                </a:solidFill>
                <a:latin typeface="Arial"/>
                <a:ea typeface="Arial"/>
                <a:cs typeface="Arial"/>
                <a:sym typeface="Arial"/>
              </a:rPr>
              <a:t>2.受傷</a:t>
            </a:r>
            <a:endParaRPr b="0" i="0" sz="2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228600" lvl="2" marL="1143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3.突然退出已報名之運動競賽</a:t>
            </a:r>
            <a:endParaRPr b="0" i="0" sz="2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228600" lvl="2" marL="1143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4.即將退休或已退休再度復出參賽</a:t>
            </a:r>
            <a:endParaRPr b="0" i="0" sz="2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228600" lvl="2" marL="1143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5.曾違規用藥</a:t>
            </a:r>
            <a:endParaRPr b="0" i="0" sz="2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228600" lvl="2" marL="1143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1" i="0" lang="en-US" sz="2400" u="none" cap="none" strike="noStrike">
                <a:solidFill>
                  <a:srgbClr val="FF3399"/>
                </a:solidFill>
                <a:latin typeface="Arial"/>
                <a:ea typeface="Arial"/>
                <a:cs typeface="Arial"/>
                <a:sym typeface="Arial"/>
              </a:rPr>
              <a:t>6.運動成績突然大幅增進</a:t>
            </a:r>
            <a:endParaRPr b="0" i="0" sz="2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228600" lvl="2" marL="1143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1" i="0" lang="en-US" sz="2400" u="none" cap="none" strike="noStrike">
                <a:solidFill>
                  <a:srgbClr val="FF3399"/>
                </a:solidFill>
                <a:latin typeface="Arial"/>
                <a:ea typeface="Arial"/>
                <a:cs typeface="Arial"/>
                <a:sym typeface="Arial"/>
              </a:rPr>
              <a:t>7.一再錯失或未提供行蹤資料</a:t>
            </a:r>
            <a:r>
              <a:rPr b="1" i="0" lang="en-US" sz="2400" u="none" cap="none" strike="noStrike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(填報不實-</a:t>
            </a:r>
            <a:r>
              <a:rPr b="1" i="0" lang="en-US" sz="24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12個月3次</a:t>
            </a:r>
            <a:r>
              <a:rPr b="1" i="0" lang="en-US" sz="2400" u="none" cap="none" strike="noStrike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b="0" i="0" sz="2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228600" lvl="2" marL="1143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8.選手成績表現</a:t>
            </a:r>
            <a:endParaRPr b="0" i="0" sz="2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228600" lvl="2" marL="1143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9.選手年齡異動，即將退休或青少年進入青年者</a:t>
            </a:r>
            <a:endParaRPr b="0" i="0" sz="2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228600" lvl="2" marL="1143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10.選手接受藥檢之歷史紀錄</a:t>
            </a:r>
            <a:endParaRPr b="0" i="0" sz="2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228600" lvl="2" marL="1143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11.選手禁賽期滿復出參賽</a:t>
            </a:r>
            <a:endParaRPr b="0" i="0" sz="2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228600" lvl="2" marL="1143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12.選手可因成績進步而獲得獎金者</a:t>
            </a:r>
            <a:endParaRPr b="0" i="0" sz="2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228600" lvl="2" marL="1143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13.選手與藥檢紀錄不良人員接觸者</a:t>
            </a:r>
            <a:endParaRPr b="0" i="0" sz="2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228600" lvl="2" marL="1143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1" i="0" lang="en-US" sz="2400" u="none" cap="none" strike="noStrike">
                <a:solidFill>
                  <a:srgbClr val="FF3399"/>
                </a:solidFill>
                <a:latin typeface="Arial"/>
                <a:ea typeface="Arial"/>
                <a:cs typeface="Arial"/>
                <a:sym typeface="Arial"/>
              </a:rPr>
              <a:t>14.線報</a:t>
            </a:r>
            <a:endParaRPr b="0" i="0" sz="2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93"/>
          <p:cNvSpPr txBox="1"/>
          <p:nvPr/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通知受檢選手</a:t>
            </a:r>
            <a:endParaRPr b="0" i="0" sz="4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02" name="Google Shape;502;p93"/>
          <p:cNvSpPr txBox="1"/>
          <p:nvPr/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通知員一對一</a:t>
            </a:r>
            <a:r>
              <a:rPr b="0" i="0" lang="en-US" sz="2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親自通知</a:t>
            </a: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並以</a:t>
            </a:r>
            <a:r>
              <a:rPr b="0" i="0" lang="en-US" sz="2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書面及口頭方式</a:t>
            </a: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告知採樣相關事宜。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通知員將會伴隨在受檢選手身旁</a:t>
            </a:r>
            <a:r>
              <a:rPr b="0" i="0" lang="en-US" sz="2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直到採樣站</a:t>
            </a: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b="0" i="1" lang="en-US" sz="2600" u="sng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比賽結束到收集尿液檢體之前</a:t>
            </a: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，這段時間對於選手的監管是十分重要的，以確保</a:t>
            </a:r>
            <a:r>
              <a:rPr b="0" i="0" lang="en-US" sz="2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沒有機會干擾檢體的完整性及有效性</a:t>
            </a: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03" name="Google Shape;503;p93"/>
          <p:cNvSpPr txBox="1"/>
          <p:nvPr/>
        </p:nvSpPr>
        <p:spPr>
          <a:xfrm>
            <a:off x="8229600" y="6473880"/>
            <a:ext cx="758880" cy="247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94"/>
          <p:cNvSpPr txBox="1"/>
          <p:nvPr/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藥檢紀錄單填寫</a:t>
            </a:r>
            <a:endParaRPr b="0" i="0" sz="4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09" name="Google Shape;509;p94"/>
          <p:cNvSpPr txBox="1"/>
          <p:nvPr/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選手須說明前一週所使用的</a:t>
            </a:r>
            <a:r>
              <a:rPr b="0" i="0" lang="en-US" sz="2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藥物</a:t>
            </a: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或/及</a:t>
            </a:r>
            <a:r>
              <a:rPr b="0" i="0" lang="en-US" sz="2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化學物質</a:t>
            </a: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可能的話連</a:t>
            </a:r>
            <a:r>
              <a:rPr b="0" i="0" lang="en-US" sz="2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藥物名稱、劑量和最後一次服用的時間</a:t>
            </a: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都應該記錄下來。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除了服用的藥需要告知並記錄，特別調製的藥劑也要紀錄例：</a:t>
            </a:r>
            <a:r>
              <a:rPr b="0" i="0" lang="en-US" sz="2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藥房</a:t>
            </a: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、</a:t>
            </a:r>
            <a:r>
              <a:rPr b="0" i="0" lang="en-US" sz="2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健康食品店</a:t>
            </a: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或者</a:t>
            </a:r>
            <a:r>
              <a:rPr b="0" i="0" lang="en-US" sz="2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其他的管道所獲得的藥物</a:t>
            </a: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皆要紀錄。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10" name="Google Shape;510;p94"/>
          <p:cNvSpPr txBox="1"/>
          <p:nvPr/>
        </p:nvSpPr>
        <p:spPr>
          <a:xfrm>
            <a:off x="8229600" y="6473880"/>
            <a:ext cx="758880" cy="247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68"/>
          <p:cNvSpPr txBox="1"/>
          <p:nvPr/>
        </p:nvSpPr>
        <p:spPr>
          <a:xfrm>
            <a:off x="3124080" y="6356520"/>
            <a:ext cx="289548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p68"/>
          <p:cNvSpPr txBox="1"/>
          <p:nvPr/>
        </p:nvSpPr>
        <p:spPr>
          <a:xfrm>
            <a:off x="6553080" y="6356520"/>
            <a:ext cx="213372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02" name="Google Shape;302;p68"/>
          <p:cNvSpPr txBox="1"/>
          <p:nvPr/>
        </p:nvSpPr>
        <p:spPr>
          <a:xfrm>
            <a:off x="0" y="768240"/>
            <a:ext cx="9144000" cy="71604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藥檢的起源</a:t>
            </a:r>
            <a:r>
              <a:rPr b="0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b="0" i="0" sz="4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03" name="Google Shape;303;p68"/>
          <p:cNvSpPr txBox="1"/>
          <p:nvPr/>
        </p:nvSpPr>
        <p:spPr>
          <a:xfrm>
            <a:off x="539640" y="1628640"/>
            <a:ext cx="799308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早期的藥物檢測技術十分粗糙，常導致錯誤的結果，而無法阻止選手使用藥物。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運動員了解服用禁藥到被檢測的時候有一段</a:t>
            </a:r>
            <a:r>
              <a:rPr b="0" i="0" lang="en-US" sz="32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排空</a:t>
            </a:r>
            <a:r>
              <a:rPr b="0" i="0" lang="en-US" sz="3200" u="none" cap="none" strike="noStrike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時間，而這一段時間正是逃避禁藥被檢測出來的機會，尤其是代謝物質。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當時檢測的方法並無法輕易的偵測出眾所周知用來提昇訓練效果的</a:t>
            </a:r>
            <a:r>
              <a:rPr b="0" i="0" lang="en-US" sz="32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同化性類固醇</a:t>
            </a:r>
            <a:r>
              <a:rPr b="0" i="0" lang="en-US" sz="3200" u="none" cap="none" strike="noStrike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04" name="Google Shape;304;p68"/>
          <p:cNvSpPr txBox="1"/>
          <p:nvPr/>
        </p:nvSpPr>
        <p:spPr>
          <a:xfrm>
            <a:off x="8595000" y="0"/>
            <a:ext cx="549000" cy="4191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95"/>
          <p:cNvSpPr txBox="1"/>
          <p:nvPr/>
        </p:nvSpPr>
        <p:spPr>
          <a:xfrm>
            <a:off x="8229600" y="6473880"/>
            <a:ext cx="758880" cy="247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descr="通知單" id="516" name="Google Shape;516;p9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268280"/>
            <a:ext cx="9144000" cy="45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96"/>
          <p:cNvSpPr txBox="1"/>
          <p:nvPr/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提供檢體樣本</a:t>
            </a:r>
            <a:endParaRPr b="0" i="0" sz="4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22" name="Google Shape;522;p96"/>
          <p:cNvSpPr txBox="1"/>
          <p:nvPr/>
        </p:nvSpPr>
        <p:spPr>
          <a:xfrm>
            <a:off x="457200" y="1359000"/>
            <a:ext cx="8229600" cy="5114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大部分比賽後選手多半會脫水。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b="0" i="0" lang="en-US" sz="2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選手可以飲用中心提供的飲料</a:t>
            </a: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，這些飲料通常都是密封的、不含酒精。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收集尿液時，選手要挑選一個事先經塑膠個別包裝的容器(收集器)，以防止這個容器早就被汙染過。收集至少</a:t>
            </a:r>
            <a:r>
              <a:rPr b="0" i="0" lang="en-US" sz="2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90ml</a:t>
            </a: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尿液的</a:t>
            </a:r>
            <a:r>
              <a:rPr b="0" i="0" lang="en-US" sz="2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比重須達到1.010</a:t>
            </a: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。假使檢體沒有達到這標準，會被要求重新收集一次檢體。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23" name="Google Shape;523;p96"/>
          <p:cNvSpPr txBox="1"/>
          <p:nvPr/>
        </p:nvSpPr>
        <p:spPr>
          <a:xfrm>
            <a:off x="8229600" y="6473880"/>
            <a:ext cx="758880" cy="247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97"/>
          <p:cNvSpPr txBox="1"/>
          <p:nvPr/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運送檢體到實驗室</a:t>
            </a:r>
            <a:endParaRPr b="0" i="0" sz="4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29" name="Google Shape;529;p97"/>
          <p:cNvSpPr txBox="1"/>
          <p:nvPr/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送往實驗室的途中，檢體的</a:t>
            </a:r>
            <a:r>
              <a:rPr b="0" i="0" lang="en-US" sz="2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安全性</a:t>
            </a: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和</a:t>
            </a:r>
            <a:r>
              <a:rPr b="0" i="0" lang="en-US" sz="2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完整性</a:t>
            </a: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必須確認。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彌封的號碼必須</a:t>
            </a:r>
            <a:r>
              <a:rPr b="0" i="0" lang="en-US" sz="2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檢查</a:t>
            </a: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和</a:t>
            </a:r>
            <a:r>
              <a:rPr b="0" i="0" lang="en-US" sz="2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紀錄</a:t>
            </a: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，任何異常都必須記錄下來。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30" name="Google Shape;530;p97"/>
          <p:cNvSpPr txBox="1"/>
          <p:nvPr/>
        </p:nvSpPr>
        <p:spPr>
          <a:xfrm>
            <a:off x="8229600" y="6473880"/>
            <a:ext cx="758880" cy="247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98"/>
          <p:cNvSpPr txBox="1"/>
          <p:nvPr/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檢驗結果報告</a:t>
            </a:r>
            <a:endParaRPr b="0" i="0" sz="4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36" name="Google Shape;536;p98"/>
          <p:cNvSpPr txBox="1"/>
          <p:nvPr/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若結果為</a:t>
            </a:r>
            <a:r>
              <a:rPr b="0" i="0" lang="en-US" sz="2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陰性</a:t>
            </a: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，受檢選手在得知結果後，</a:t>
            </a:r>
            <a:r>
              <a:rPr b="0" i="0" lang="en-US" sz="2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B瓶會在檢驗的實驗室中銷毀</a:t>
            </a: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；若為</a:t>
            </a:r>
            <a:r>
              <a:rPr b="1" i="0" lang="en-US" sz="26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陽性</a:t>
            </a: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反應，禁藥管制單位除告知受檢選手陽性的結果外，並要求</a:t>
            </a:r>
            <a:r>
              <a:rPr b="1" i="0" lang="en-US" sz="26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停止出賽</a:t>
            </a: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以配合進一步審查。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選手要解釋原因，同時開驗B瓶，瞭解B瓶分析的結果。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37" name="Google Shape;537;p98"/>
          <p:cNvSpPr txBox="1"/>
          <p:nvPr/>
        </p:nvSpPr>
        <p:spPr>
          <a:xfrm>
            <a:off x="8229600" y="6473880"/>
            <a:ext cx="758880" cy="247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" name="Google Shape;542;p9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94800" y="1215360"/>
            <a:ext cx="6300360" cy="4884120"/>
          </a:xfrm>
          <a:prstGeom prst="rect">
            <a:avLst/>
          </a:prstGeom>
          <a:noFill/>
          <a:ln>
            <a:noFill/>
          </a:ln>
        </p:spPr>
      </p:pic>
      <p:sp>
        <p:nvSpPr>
          <p:cNvPr id="543" name="Google Shape;543;p99"/>
          <p:cNvSpPr txBox="1"/>
          <p:nvPr/>
        </p:nvSpPr>
        <p:spPr>
          <a:xfrm>
            <a:off x="8229600" y="6473880"/>
            <a:ext cx="758880" cy="247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100"/>
          <p:cNvSpPr txBox="1"/>
          <p:nvPr/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罰則</a:t>
            </a:r>
            <a:endParaRPr b="0" i="0" sz="4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49" name="Google Shape;549;p100"/>
          <p:cNvSpPr txBox="1"/>
          <p:nvPr/>
        </p:nvSpPr>
        <p:spPr>
          <a:xfrm>
            <a:off x="428760" y="1428840"/>
            <a:ext cx="8229600" cy="5114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取決於不同的運動禁藥管制機構。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WADA當前對違規者的罰則為只要</a:t>
            </a:r>
            <a:r>
              <a:rPr b="0" i="0" lang="en-US" sz="2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藥檢呈現陽性反應即取消其</a:t>
            </a:r>
            <a:r>
              <a:rPr b="1" i="0" lang="en-US" sz="26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該次賽會之所有競賽成績</a:t>
            </a: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其餘罰則簡述如下：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1.	</a:t>
            </a:r>
            <a:r>
              <a:rPr b="0" i="0" lang="en-US" sz="2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使用禁用之物質與方法</a:t>
            </a: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：                          a.第一次：給予警告或禁賽的處罰，最高禁賽4年。 b.第二次：8年或最高禁賽終身。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50" name="Google Shape;550;p100"/>
          <p:cNvSpPr txBox="1"/>
          <p:nvPr/>
        </p:nvSpPr>
        <p:spPr>
          <a:xfrm>
            <a:off x="8229600" y="6473880"/>
            <a:ext cx="758880" cy="247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101"/>
          <p:cNvSpPr txBox="1"/>
          <p:nvPr/>
        </p:nvSpPr>
        <p:spPr>
          <a:xfrm>
            <a:off x="457200" y="1285920"/>
            <a:ext cx="8229600" cy="48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2.	</a:t>
            </a:r>
            <a:r>
              <a:rPr b="0" i="0" lang="en-US" sz="2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使用特殊物質</a:t>
            </a: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：                                  a.第一次：給予警告和懲戒，最高禁賽一年。                                 b.第二次最高禁賽兩年。                        c.最高禁賽終身。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Noto Sans Symbols"/>
              <a:buChar char="✕"/>
            </a:pP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514440" lvl="0" marL="5144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3.</a:t>
            </a:r>
            <a:r>
              <a:rPr b="0" i="0" lang="en-US" sz="2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在禁賽期間的其他違規</a:t>
            </a:r>
            <a:r>
              <a:rPr b="0" i="0" lang="en-US" sz="26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：                        a.拒絕提供尿液檢體或竄改尿液檢體。           b.使用禁用之物質與方法。                     c.隱匿行蹤或拒絕檢測。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56" name="Google Shape;556;p101"/>
          <p:cNvSpPr txBox="1"/>
          <p:nvPr/>
        </p:nvSpPr>
        <p:spPr>
          <a:xfrm>
            <a:off x="8229600" y="6473880"/>
            <a:ext cx="758880" cy="247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57" name="Google Shape;557;p101"/>
          <p:cNvSpPr txBox="1"/>
          <p:nvPr/>
        </p:nvSpPr>
        <p:spPr>
          <a:xfrm>
            <a:off x="457200" y="640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罰則</a:t>
            </a:r>
            <a:endParaRPr b="0" i="0" sz="4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69"/>
          <p:cNvSpPr txBox="1"/>
          <p:nvPr/>
        </p:nvSpPr>
        <p:spPr>
          <a:xfrm>
            <a:off x="4284720" y="6308640"/>
            <a:ext cx="2895480" cy="4572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-285840" lvl="1" marL="74304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CC"/>
              </a:buClr>
              <a:buSzPts val="1400"/>
              <a:buFont typeface="Times New Roman"/>
              <a:buChar char="•"/>
            </a:pPr>
            <a:r>
              <a:rPr b="0" i="0" lang="en-US" sz="1400" u="sng" cap="none" strike="noStrike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3"/>
              </a:rPr>
              <a:t>https://www.youtube.com/watch?v=zcq7yOH9Kvw</a:t>
            </a:r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11" name="Google Shape;311;p69"/>
          <p:cNvSpPr txBox="1"/>
          <p:nvPr/>
        </p:nvSpPr>
        <p:spPr>
          <a:xfrm>
            <a:off x="6553080" y="6356520"/>
            <a:ext cx="213372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12" name="Google Shape;312;p69"/>
          <p:cNvSpPr txBox="1"/>
          <p:nvPr/>
        </p:nvSpPr>
        <p:spPr>
          <a:xfrm>
            <a:off x="0" y="620640"/>
            <a:ext cx="9144000" cy="71604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藥檢的起源</a:t>
            </a:r>
            <a:r>
              <a:rPr b="0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b="0" i="0" sz="4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13" name="Google Shape;313;p69"/>
          <p:cNvSpPr txBox="1"/>
          <p:nvPr/>
        </p:nvSpPr>
        <p:spPr>
          <a:xfrm>
            <a:off x="611280" y="1413000"/>
            <a:ext cx="7993080" cy="42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3080" lvl="0" marL="34308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1967年IOC重新成立一個醫學委員會致力於違規用藥管制的發展。該委員會主要的責任：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285840" lvl="1" marL="74304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</a:pPr>
            <a:r>
              <a:rPr b="0" i="0" lang="en-US" sz="28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指導、批准奧運地主國</a:t>
            </a:r>
            <a:r>
              <a:rPr b="0" i="0" lang="en-US" sz="2800" u="none" cap="none" strike="noStrike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在奧運選手村的醫療和輔助醫療設施的建置。</a:t>
            </a:r>
            <a:endParaRPr b="0" i="0" sz="2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285840" lvl="1" marL="74304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</a:pPr>
            <a:r>
              <a:rPr b="0" i="0" lang="en-US" sz="2800" u="none" cap="none" strike="noStrike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負責奧運期間</a:t>
            </a:r>
            <a:r>
              <a:rPr b="0" i="0" lang="en-US" sz="28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運動禁藥</a:t>
            </a:r>
            <a:r>
              <a:rPr b="0" i="0" lang="en-US" sz="2800" u="none" cap="none" strike="noStrike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的管制，藥理物質的分類與違規方法的使用，及提供罰則給IOC執行理事會。</a:t>
            </a:r>
            <a:endParaRPr b="0" i="0" sz="2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285840" lvl="1" marL="74304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</a:pPr>
            <a:r>
              <a:rPr b="0" i="0" lang="en-US" sz="28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女性運動項目的控制</a:t>
            </a:r>
            <a:r>
              <a:rPr b="0" i="0" lang="en-US" sz="2800" u="none" cap="none" strike="noStrike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，核發證明給那些通過藥物管制的女性選手。</a:t>
            </a:r>
            <a:endParaRPr b="0" i="0" sz="2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14" name="Google Shape;314;p69"/>
          <p:cNvSpPr txBox="1"/>
          <p:nvPr/>
        </p:nvSpPr>
        <p:spPr>
          <a:xfrm>
            <a:off x="8595000" y="0"/>
            <a:ext cx="549000" cy="4191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70"/>
          <p:cNvSpPr txBox="1"/>
          <p:nvPr/>
        </p:nvSpPr>
        <p:spPr>
          <a:xfrm>
            <a:off x="3124080" y="6356520"/>
            <a:ext cx="2895480" cy="36504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第三章違規用藥的管制</a:t>
            </a:r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21" name="Google Shape;321;p70"/>
          <p:cNvSpPr txBox="1"/>
          <p:nvPr/>
        </p:nvSpPr>
        <p:spPr>
          <a:xfrm>
            <a:off x="6553080" y="6356520"/>
            <a:ext cx="213372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22" name="Google Shape;322;p70"/>
          <p:cNvSpPr txBox="1"/>
          <p:nvPr/>
        </p:nvSpPr>
        <p:spPr>
          <a:xfrm>
            <a:off x="0" y="768240"/>
            <a:ext cx="9144000" cy="71604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藥檢的起源</a:t>
            </a:r>
            <a:r>
              <a:rPr b="0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b="0" i="0" sz="4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23" name="Google Shape;323;p70"/>
          <p:cNvSpPr txBox="1"/>
          <p:nvPr/>
        </p:nvSpPr>
        <p:spPr>
          <a:xfrm>
            <a:off x="539640" y="1628640"/>
            <a:ext cx="799308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IOC的功能在於提醒各國奧委會和國際組織，以提倡富含</a:t>
            </a:r>
            <a:r>
              <a:rPr b="0" i="0" lang="en-US" sz="32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教育性的比賽</a:t>
            </a:r>
            <a:r>
              <a:rPr b="0" i="0" lang="en-US" sz="3200" u="none" cap="none" strike="noStrik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IOC有自己的規範，規範的條款是由組織委員會制定的，也規範了運動禁藥，然而實際</a:t>
            </a:r>
            <a:r>
              <a:rPr b="0" i="0" lang="en-US" sz="32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檢測工作</a:t>
            </a:r>
            <a:r>
              <a:rPr b="0" i="0" lang="en-US" sz="3200" u="none" cap="none" strike="noStrik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卻在他人手上。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IOC延伸它認證實驗室和檢測所有奧運項目的責任，在</a:t>
            </a:r>
            <a:r>
              <a:rPr b="0" i="0" lang="en-US" sz="32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奧運以外的運動，就非它管轄</a:t>
            </a:r>
            <a:r>
              <a:rPr b="0" i="0" lang="en-US" sz="3200" u="none" cap="none" strike="noStrik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了。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24" name="Google Shape;324;p70"/>
          <p:cNvSpPr txBox="1"/>
          <p:nvPr/>
        </p:nvSpPr>
        <p:spPr>
          <a:xfrm rot="5400000">
            <a:off x="6727680" y="1774800"/>
            <a:ext cx="4191120" cy="641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71"/>
          <p:cNvSpPr txBox="1"/>
          <p:nvPr/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藥檢的起源</a:t>
            </a:r>
            <a:endParaRPr b="0" i="0" sz="4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30" name="Google Shape;330;p71"/>
          <p:cNvSpPr txBox="1"/>
          <p:nvPr/>
        </p:nvSpPr>
        <p:spPr>
          <a:xfrm>
            <a:off x="457200" y="1600200"/>
            <a:ext cx="8435880" cy="5114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•"/>
            </a:pPr>
            <a:r>
              <a:rPr b="0" i="0" lang="en-US" sz="27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1967年，列管的禁藥包括：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Noto Sans Symbols"/>
              <a:buChar char="➢"/>
            </a:pPr>
            <a:r>
              <a:rPr b="0" i="0" lang="en-US" sz="27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麻醉性止痛劑（narcotic  analgesics）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Noto Sans Symbols"/>
              <a:buChar char="➢"/>
            </a:pPr>
            <a:r>
              <a:rPr b="0" i="0" lang="en-US" sz="27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興奮劑（stimulants）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Noto Sans Symbols"/>
              <a:buChar char="➢"/>
            </a:pPr>
            <a:r>
              <a:rPr b="0" i="0" lang="en-US" sz="27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擬交感神經作用藥</a:t>
            </a:r>
            <a:r>
              <a:rPr b="0" i="0" lang="en-US" sz="20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（sympathomimetic agents）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Noto Sans Symbols"/>
              <a:buChar char="➢"/>
            </a:pPr>
            <a:r>
              <a:rPr b="0" i="0" lang="en-US" sz="27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心理性肌肉運動興奮劑</a:t>
            </a:r>
            <a:r>
              <a:rPr b="0" i="0" lang="en-US" sz="20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（psychomotor  stimulants）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Noto Sans Symbols"/>
              <a:buChar char="➢"/>
            </a:pPr>
            <a:r>
              <a:rPr b="0" i="0" lang="en-US" sz="27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中樞神經系統興奮劑</a:t>
            </a:r>
            <a:r>
              <a:rPr b="0" i="0" lang="en-US" sz="20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（central nervous system stimulants）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Noto Sans Symbols"/>
              <a:buChar char="➢"/>
            </a:pPr>
            <a:r>
              <a:rPr b="0" i="0" lang="en-US" sz="27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•"/>
            </a:pPr>
            <a:r>
              <a:rPr b="0" i="0" lang="en-US" sz="27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第一次奧運選手檢測是在1972年德國慕尼黑夏季奧運，檢測範圍侷限在</a:t>
            </a:r>
            <a:r>
              <a:rPr b="0" i="0" lang="en-US" sz="27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麻醉性止痛劑</a:t>
            </a:r>
            <a:r>
              <a:rPr b="0" i="0" lang="en-US" sz="27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和</a:t>
            </a:r>
            <a:r>
              <a:rPr b="0" i="0" lang="en-US" sz="27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興奮劑</a:t>
            </a:r>
            <a:r>
              <a:rPr b="0" i="0" lang="en-US" sz="27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31" name="Google Shape;331;p71"/>
          <p:cNvSpPr txBox="1"/>
          <p:nvPr/>
        </p:nvSpPr>
        <p:spPr>
          <a:xfrm>
            <a:off x="8229600" y="6473880"/>
            <a:ext cx="758880" cy="247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72"/>
          <p:cNvSpPr txBox="1"/>
          <p:nvPr/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同化性類固醇之檢測</a:t>
            </a:r>
            <a:endParaRPr b="0" i="0" sz="4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37" name="Google Shape;337;p72"/>
          <p:cNvSpPr txBox="1"/>
          <p:nvPr/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•"/>
            </a:pPr>
            <a:r>
              <a:rPr b="0" i="0" lang="en-US" sz="27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Brooks在1970年代研究出檢測同化性類固醇的方法，主要以</a:t>
            </a:r>
            <a:r>
              <a:rPr b="0" i="0" lang="en-US" sz="27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放射免疫分析法（radioimmunoassay;RIA）</a:t>
            </a:r>
            <a:r>
              <a:rPr b="0" i="0" lang="en-US" sz="27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，其好處是可以在短的時間內完成。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•"/>
            </a:pPr>
            <a:r>
              <a:rPr b="0" i="0" lang="en-US" sz="27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•"/>
            </a:pPr>
            <a:r>
              <a:rPr b="0" i="0" lang="en-US" sz="27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有些同化性類固醇可以</a:t>
            </a:r>
            <a:r>
              <a:rPr b="0" i="0" lang="en-US" sz="27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氣相層析質譜儀(GC-MS)</a:t>
            </a:r>
            <a:r>
              <a:rPr b="0" i="0" lang="en-US" sz="27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檢測出，但無法以放射免疫測定法檢測。因此其他測定的方法便發展出來。(藉由特定碎裂離子把尿液中微量的禁藥成分檢測出來)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•"/>
            </a:pPr>
            <a:r>
              <a:rPr b="0" i="0" lang="en-US" sz="27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•"/>
            </a:pPr>
            <a:r>
              <a:rPr b="0" i="0" lang="en-US" sz="27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38" name="Google Shape;338;p72"/>
          <p:cNvSpPr txBox="1"/>
          <p:nvPr/>
        </p:nvSpPr>
        <p:spPr>
          <a:xfrm>
            <a:off x="8229600" y="6473880"/>
            <a:ext cx="758880" cy="247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73"/>
          <p:cNvSpPr txBox="1"/>
          <p:nvPr/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賽外檢測</a:t>
            </a:r>
            <a:endParaRPr b="0" i="0" sz="4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44" name="Google Shape;344;p73"/>
          <p:cNvSpPr txBox="1"/>
          <p:nvPr/>
        </p:nvSpPr>
        <p:spPr>
          <a:xfrm>
            <a:off x="457200" y="1600200"/>
            <a:ext cx="8229600" cy="5114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•"/>
            </a:pPr>
            <a:r>
              <a:rPr b="0" i="0" lang="en-US" sz="27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起因：檢測基本上都是排在比賽剛完後，而運動員會因為比賽緣故去</a:t>
            </a:r>
            <a:r>
              <a:rPr b="0" i="0" lang="en-US" sz="27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調整訓練期間藥物使用的期程</a:t>
            </a:r>
            <a:r>
              <a:rPr b="0" i="0" lang="en-US" sz="27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及</a:t>
            </a:r>
            <a:r>
              <a:rPr b="0" i="0" lang="en-US" sz="27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計算藥物在身體排空的時間</a:t>
            </a:r>
            <a:r>
              <a:rPr b="0" i="0" lang="en-US" sz="27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•"/>
            </a:pPr>
            <a:r>
              <a:rPr b="0" i="0" lang="en-US" sz="27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•"/>
            </a:pPr>
            <a:r>
              <a:rPr b="0" i="0" lang="en-US" sz="27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藥檢計劃本身必須做適度的調整，使運動員隨時都可接受檢測，以便具有</a:t>
            </a:r>
            <a:r>
              <a:rPr b="0" i="0" lang="en-US" sz="27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嚇阻性</a:t>
            </a:r>
            <a:r>
              <a:rPr b="0" i="0" lang="en-US" sz="27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。所以</a:t>
            </a:r>
            <a:r>
              <a:rPr b="0" i="0" lang="en-US" sz="27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運動員隨時都有可能接受檢測</a:t>
            </a:r>
            <a:r>
              <a:rPr b="0" i="0" lang="en-US" sz="27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•"/>
            </a:pPr>
            <a:r>
              <a:rPr b="0" i="0" lang="en-US" sz="27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•"/>
            </a:pPr>
            <a:r>
              <a:rPr b="0" i="0" lang="en-US" sz="27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重點：使那些無視於這項禁令的運動員減少機會來操縱這個程序。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•"/>
            </a:pPr>
            <a:r>
              <a:rPr b="0" i="0" lang="en-US" sz="27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Char char="•"/>
            </a:pPr>
            <a:r>
              <a:rPr b="0" i="0" lang="en-US" sz="27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45" name="Google Shape;345;p73"/>
          <p:cNvSpPr txBox="1"/>
          <p:nvPr/>
        </p:nvSpPr>
        <p:spPr>
          <a:xfrm>
            <a:off x="8229600" y="6473880"/>
            <a:ext cx="758880" cy="247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74"/>
          <p:cNvSpPr txBox="1"/>
          <p:nvPr/>
        </p:nvSpPr>
        <p:spPr>
          <a:xfrm>
            <a:off x="3124080" y="6356520"/>
            <a:ext cx="2895480" cy="36504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第三章違規用藥的管制</a:t>
            </a:r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52" name="Google Shape;352;p74"/>
          <p:cNvSpPr txBox="1"/>
          <p:nvPr/>
        </p:nvSpPr>
        <p:spPr>
          <a:xfrm>
            <a:off x="6553080" y="6356520"/>
            <a:ext cx="213372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53" name="Google Shape;353;p74"/>
          <p:cNvSpPr txBox="1"/>
          <p:nvPr/>
        </p:nvSpPr>
        <p:spPr>
          <a:xfrm>
            <a:off x="0" y="768240"/>
            <a:ext cx="9144000" cy="71604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4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賽外檢測</a:t>
            </a:r>
            <a:endParaRPr b="0" i="0" sz="4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54" name="Google Shape;354;p74"/>
          <p:cNvSpPr txBox="1"/>
          <p:nvPr/>
        </p:nvSpPr>
        <p:spPr>
          <a:xfrm>
            <a:off x="539640" y="1628640"/>
            <a:ext cx="799308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賽外檢測一直是由IOC辦理，直至</a:t>
            </a:r>
            <a:r>
              <a:rPr b="0" i="0" lang="en-US" sz="32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2003年</a:t>
            </a:r>
            <a:r>
              <a:rPr b="0" i="0" lang="en-US" sz="3200" u="none" cap="none" strike="noStrik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起，IOC將國際運動禁藥管制賽外檢測業務移撥</a:t>
            </a:r>
            <a:r>
              <a:rPr b="0" i="0" lang="en-US" sz="32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世界反運動禁藥機構 </a:t>
            </a:r>
            <a:r>
              <a:rPr b="0" i="0" lang="en-US" sz="3200" u="none" cap="none" strike="noStrik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(World Anti-Doping Agency; </a:t>
            </a:r>
            <a:r>
              <a:rPr b="0" i="0" lang="en-US" sz="32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WADA</a:t>
            </a:r>
            <a:r>
              <a:rPr b="0" i="0" lang="en-US" sz="3200" u="none" cap="none" strike="noStrik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辦理。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目前IOC會不定期派遣</a:t>
            </a:r>
            <a:r>
              <a:rPr b="0" i="0" lang="en-US" sz="32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飛行小組</a:t>
            </a:r>
            <a:r>
              <a:rPr b="0" i="0" lang="en-US" sz="3200" u="none" cap="none" strike="noStrike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至各國對運動員進行賽外檢測。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55" name="Google Shape;355;p74"/>
          <p:cNvSpPr txBox="1"/>
          <p:nvPr/>
        </p:nvSpPr>
        <p:spPr>
          <a:xfrm>
            <a:off x="8595000" y="0"/>
            <a:ext cx="549000" cy="4191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