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slide" Target="slides/slide36.xml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 txBox="1"/>
          <p:nvPr/>
        </p:nvSpPr>
        <p:spPr>
          <a:xfrm>
            <a:off x="3918960" y="8002080"/>
            <a:ext cx="2998080" cy="41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400" spcFirstLastPara="1" rIns="95400" wrap="square" tIns="47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91920" y="3999600"/>
            <a:ext cx="5535000" cy="379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400" spcFirstLastPara="1" rIns="95400" wrap="square" tIns="47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14:notes"/>
          <p:cNvSpPr txBox="1"/>
          <p:nvPr/>
        </p:nvSpPr>
        <p:spPr>
          <a:xfrm>
            <a:off x="3918960" y="8002080"/>
            <a:ext cx="2998080" cy="41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400" spcFirstLastPara="1" rIns="95400" wrap="square" tIns="47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1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5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Blank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Google Shape;98;p23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24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6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6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Google Shape;125;p29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Google Shape;145;p3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6" name="Google Shape;146;p35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Google Shape;151;p36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7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Google Shape;155;p37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0" name="Google Shape;160;p38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1" name="Google Shape;161;p38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Google Shape;164;p39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Google Shape;165;p39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Google Shape;166;p39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9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9" name="Google Shape;179;p4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2" name="Google Shape;182;p4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Google Shape;186;p44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idx="1" type="subTitle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Google Shape;195;p47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Google Shape;198;p4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Google Shape;199;p4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Google Shape;200;p48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3" name="Google Shape;203;p4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4" name="Google Shape;204;p4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Google Shape;205;p49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8" name="Google Shape;208;p50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9" name="Google Shape;209;p50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3" name="Google Shape;213;p5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4" name="Google Shape;214;p5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5" name="Google Shape;215;p51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9" name="Google Shape;219;p52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0" name="Google Shape;220;p52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52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3" name="Google Shape;233;p5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6" name="Google Shape;236;p5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9"/>
          <p:cNvSpPr txBox="1"/>
          <p:nvPr>
            <p:ph idx="1" type="subTitle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Google Shape;247;p6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8" name="Google Shape;248;p60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9" name="Google Shape;249;p60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2" name="Google Shape;252;p6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3" name="Google Shape;253;p6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4" name="Google Shape;254;p6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2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7" name="Google Shape;257;p6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8" name="Google Shape;258;p6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9" name="Google Shape;259;p6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2" name="Google Shape;262;p6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3" name="Google Shape;263;p6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6" name="Google Shape;266;p6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7" name="Google Shape;267;p6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8" name="Google Shape;268;p6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9" name="Google Shape;269;p64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5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2" name="Google Shape;272;p6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3" name="Google Shape;273;p65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4" name="Google Shape;274;p65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65"/>
          <p:cNvSpPr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PC\Downloads\教育部logo991006-1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685800" y="213048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PC\Downloads\教育部logo991006-1.png" id="60" name="Google Shape;6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2" type="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PC\Downloads\教育部logo991006-1.png" id="115" name="Google Shape;115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:\Users\BPC\Downloads\教育部logo991006-1.png" id="174" name="Google Shape;174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75" name="Google Shape;17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PC\Downloads\教育部logo991006-1.png" id="223" name="Google Shape;223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224" name="Google Shape;22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3"/>
          <p:cNvSpPr txBox="1"/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6" name="Google Shape;226;p53"/>
          <p:cNvSpPr txBox="1"/>
          <p:nvPr>
            <p:ph idx="1" type="body"/>
          </p:nvPr>
        </p:nvSpPr>
        <p:spPr>
          <a:xfrm>
            <a:off x="722160" y="2906640"/>
            <a:ext cx="77724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7" name="Google Shape;227;p53"/>
          <p:cNvSpPr txBox="1"/>
          <p:nvPr>
            <p:ph idx="10"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1"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2"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zcq7yOH9Kv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6"/>
          <p:cNvSpPr txBox="1"/>
          <p:nvPr/>
        </p:nvSpPr>
        <p:spPr>
          <a:xfrm>
            <a:off x="714240" y="21420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運動禁藥管制流程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66"/>
          <p:cNvSpPr txBox="1"/>
          <p:nvPr/>
        </p:nvSpPr>
        <p:spPr>
          <a:xfrm>
            <a:off x="1357200" y="1714320"/>
            <a:ext cx="6400800" cy="648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授課教師:曾玉華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:\Users\BPC\Downloads\教育部logo991006-1.png" id="282" name="Google Shape;28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600"/>
            <a:ext cx="147564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283" name="Google Shape;28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40" y="6508440"/>
            <a:ext cx="1263600" cy="2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6"/>
          <p:cNvSpPr txBox="1"/>
          <p:nvPr/>
        </p:nvSpPr>
        <p:spPr>
          <a:xfrm>
            <a:off x="1475640" y="3366360"/>
            <a:ext cx="6400800" cy="648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0" i="0" lang="en-US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藥檢的來源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5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禁藥管制的血液檢測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75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1994年的冬季奧運會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將血液生化值列入禁藥檢驗。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採血液樣本的目的在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建立更周詳的運動員用藥管制的檢測法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採血只能在手臂表面的靜脈進行，只能採少量血液(4ml)並平均分裝入A、B瓶中。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血液送至實驗室後要立即進行檢測血液檢體中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是否有外來紅血球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WADA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於2005年8月公告血液取樣準則第四版，將血液收集改為「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採血抽取2管，每管3ml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」。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2" name="Google Shape;362;p75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6"/>
          <p:cNvSpPr txBox="1"/>
          <p:nvPr/>
        </p:nvSpPr>
        <p:spPr>
          <a:xfrm>
            <a:off x="971640" y="262080"/>
            <a:ext cx="8353440" cy="93492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WADA研發運動員「生物護照」 藥檢新利器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76"/>
          <p:cNvSpPr txBox="1"/>
          <p:nvPr/>
        </p:nvSpPr>
        <p:spPr>
          <a:xfrm>
            <a:off x="826920" y="1268280"/>
            <a:ext cx="7129440" cy="106668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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L:\藥檢組\演講資料\2016藥檢圖片\34261.jpg"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20" y="1413000"/>
            <a:ext cx="7824960" cy="4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6"/>
          <p:cNvSpPr/>
          <p:nvPr/>
        </p:nvSpPr>
        <p:spPr>
          <a:xfrm>
            <a:off x="2575080" y="6308640"/>
            <a:ext cx="5146560" cy="8233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(傳統檢驗:尿檢、血檢) </a:t>
            </a:r>
            <a:b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7"/>
          <p:cNvSpPr txBox="1"/>
          <p:nvPr/>
        </p:nvSpPr>
        <p:spPr>
          <a:xfrm>
            <a:off x="1543320" y="746280"/>
            <a:ext cx="6122880" cy="6652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運動禁藥管制對象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Google Shape;376;p77"/>
          <p:cNvSpPr txBox="1"/>
          <p:nvPr/>
        </p:nvSpPr>
        <p:spPr>
          <a:xfrm>
            <a:off x="1281240" y="2214720"/>
            <a:ext cx="9144000" cy="338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運動員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教練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指導人員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體育運動團體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各級學校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參與</a:t>
            </a: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醫療</a:t>
            </a: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運動傷害防護</a:t>
            </a: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等工作之人員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77"/>
          <p:cNvSpPr txBox="1"/>
          <p:nvPr/>
        </p:nvSpPr>
        <p:spPr>
          <a:xfrm>
            <a:off x="7010280" y="640080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4F271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ode_athlete_300x185" id="378" name="Google Shape;37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640" y="2049480"/>
            <a:ext cx="3263760" cy="248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8"/>
          <p:cNvSpPr txBox="1"/>
          <p:nvPr/>
        </p:nvSpPr>
        <p:spPr>
          <a:xfrm>
            <a:off x="900000" y="549360"/>
            <a:ext cx="7772400" cy="792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賽內 &amp; 賽外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78"/>
          <p:cNvSpPr txBox="1"/>
          <p:nvPr/>
        </p:nvSpPr>
        <p:spPr>
          <a:xfrm>
            <a:off x="571320" y="1285920"/>
            <a:ext cx="7920000" cy="401004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賽內：除國際運動總會或相關運動禁藥管制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     組織另有規定外，所謂賽內是指運動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    員參加之</a:t>
            </a:r>
            <a:r>
              <a:rPr b="0" i="0" lang="en-US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賽會開始前12小時起</a:t>
            </a: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至該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賽會正式結束</a:t>
            </a:r>
            <a:r>
              <a:rPr b="0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為止。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賽外：所有不屬於賽內規範的期間。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7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5" name="Google Shape;38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20" y="3857760"/>
            <a:ext cx="1749240" cy="2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9"/>
          <p:cNvSpPr txBox="1"/>
          <p:nvPr/>
        </p:nvSpPr>
        <p:spPr>
          <a:xfrm>
            <a:off x="1295280" y="115920"/>
            <a:ext cx="7848720" cy="914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WADA公布運動禁藥清單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79"/>
          <p:cNvSpPr txBox="1"/>
          <p:nvPr/>
        </p:nvSpPr>
        <p:spPr>
          <a:xfrm>
            <a:off x="684360" y="1081080"/>
            <a:ext cx="6121440" cy="57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S0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未經核可物質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S1同化性藥物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S2胜肽荷爾蒙、成長因子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及相關物質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S3 BETA-2作用劑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S4荷爾蒙調節劑及代謝調節體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S5利尿劑及其他干擾劑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S6興奮劑(僅限賽內)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S7麻醉性止痛劑(僅限賽內)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S8大麻鹼素類(僅限賽內)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S9腎上腺皮質類固醇(僅限賽內)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79"/>
          <p:cNvSpPr/>
          <p:nvPr/>
        </p:nvSpPr>
        <p:spPr>
          <a:xfrm>
            <a:off x="5281200" y="1052640"/>
            <a:ext cx="1177200" cy="30780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S0~S5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隨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時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禁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用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物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質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ts2.mm.bing.net/th?id=I.4774986472030677&amp;pid=15.1" id="395" name="Google Shape;39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0200" y="44280"/>
            <a:ext cx="1876320" cy="197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0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80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" name="Google Shape;402;p80"/>
          <p:cNvSpPr txBox="1"/>
          <p:nvPr/>
        </p:nvSpPr>
        <p:spPr>
          <a:xfrm>
            <a:off x="0" y="1413000"/>
            <a:ext cx="91440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美國自由車選手LANCE ARMSTRONG違反藥管規定案例，明確述明原2.2條已規定可藉由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證人證詞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證明違犯藥管規定，增加＂足資信賴方式＂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(Reliable Means)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均足以為作為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證明選手違犯運動禁藥管制規定之證據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</a:t>
            </a:r>
            <a:r>
              <a:rPr b="0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2.2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bs.twimg.com/media/BAnpXz7CMAAAO8Q.jpg" id="403" name="Google Shape;40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4194000"/>
            <a:ext cx="3263760" cy="252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mgur.com/zNTZj.jpg?1" id="404" name="Google Shape;40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720" y="4165560"/>
            <a:ext cx="3562200" cy="25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1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0" name="Google Shape;410;p8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1" name="Google Shape;411;p81"/>
          <p:cNvSpPr txBox="1"/>
          <p:nvPr/>
        </p:nvSpPr>
        <p:spPr>
          <a:xfrm>
            <a:off x="0" y="1484280"/>
            <a:ext cx="9144000" cy="252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原選手於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個月內因錯誤行蹤資料錯失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3次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藥檢遭處份規定，縮短為”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個月內錯失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3次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藥檢”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本罰則原載於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IST 2009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現明訂於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2.4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wada-ama.org/Global/landing_images/adams.jpg" id="412" name="Google Shape;41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4308480"/>
            <a:ext cx="4680000" cy="239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2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8" name="Google Shape;418;p82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82"/>
          <p:cNvSpPr txBox="1"/>
          <p:nvPr/>
        </p:nvSpPr>
        <p:spPr>
          <a:xfrm>
            <a:off x="0" y="1268280"/>
            <a:ext cx="9144000" cy="194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新增”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共謀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”條款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試圖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幫助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共謀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掩護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教唆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其他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任共謀作為均視為違反運動禁藥管制規定。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2.9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bicycling.com/sites/default/files/images/injustice_for_all_lance_armstrong_0.JPG" id="420" name="Google Shape;42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00" y="3933720"/>
            <a:ext cx="4100400" cy="289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3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83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7" name="Google Shape;427;p83"/>
          <p:cNvSpPr txBox="1"/>
          <p:nvPr/>
        </p:nvSpPr>
        <p:spPr>
          <a:xfrm>
            <a:off x="495360" y="1197000"/>
            <a:ext cx="8532720" cy="26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＂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試圖干擾藥檢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＂，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除禁用清單規定之禁用方法外並規定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＂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提供錯誤資訊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＂</a:t>
            </a:r>
            <a:r>
              <a:rPr b="0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(provide fraudulent information)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亦同屬干擾藥檢行為。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CODE2.5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bunkdata-copy" id="428" name="Google Shape;42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280" y="4359240"/>
            <a:ext cx="3816360" cy="249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40" y="4359240"/>
            <a:ext cx="3456000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4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84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84"/>
          <p:cNvSpPr txBox="1"/>
          <p:nvPr/>
        </p:nvSpPr>
        <p:spPr>
          <a:xfrm>
            <a:off x="97200" y="125892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新增”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選手不得與因違犯藥管規定人員合作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”條款，選手不得與違犯藥管規定後勤人員合作，例如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隊醫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0" i="0" lang="en-US" sz="2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運動傷害防護員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b="0" i="0" lang="en-US" sz="2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教練</a:t>
            </a:r>
            <a:r>
              <a:rPr b="0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等。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2.10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i.telegraph.co.uk/multimedia/archive/02428/ferrari_2428627b.jpg" id="437" name="Google Shape;43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675240"/>
            <a:ext cx="4829040" cy="301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84"/>
          <p:cNvSpPr/>
          <p:nvPr/>
        </p:nvSpPr>
        <p:spPr>
          <a:xfrm>
            <a:off x="5343480" y="6097680"/>
            <a:ext cx="1782720" cy="7311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rPr>
              <a:t>Lance Armstrong's former physician Michele Ferrari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ode_support_300x185" id="439" name="Google Shape;43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3480" y="3675240"/>
            <a:ext cx="3600360" cy="222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7"/>
          <p:cNvSpPr txBox="1"/>
          <p:nvPr/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第三章違規用藥的管制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67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67"/>
          <p:cNvSpPr txBox="1"/>
          <p:nvPr/>
        </p:nvSpPr>
        <p:spPr>
          <a:xfrm>
            <a:off x="0" y="768240"/>
            <a:ext cx="9144000" cy="716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藥檢的起源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67"/>
          <p:cNvSpPr txBox="1"/>
          <p:nvPr/>
        </p:nvSpPr>
        <p:spPr>
          <a:xfrm>
            <a:off x="539640" y="1628640"/>
            <a:ext cx="79930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服用物質來提升運動表現，這種方法大概自有運動以來就有了。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複雜化學物質的使用大概起源自西元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1950至1960年代</a:t>
            </a: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，也大約就是在現代藥學工業啟蒙的時期。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某些運動協會在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50年代末60年代</a:t>
            </a: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初引進藥物檢測。檢測目標主要是在安非他命，安非他命是後來被廣泛濫用於提昇運動效能的物質。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67"/>
          <p:cNvSpPr txBox="1"/>
          <p:nvPr/>
        </p:nvSpPr>
        <p:spPr>
          <a:xfrm>
            <a:off x="8595000" y="0"/>
            <a:ext cx="549000" cy="419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5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85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85"/>
          <p:cNvSpPr txBox="1"/>
          <p:nvPr/>
        </p:nvSpPr>
        <p:spPr>
          <a:xfrm>
            <a:off x="0" y="1268280"/>
            <a:ext cx="9144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明訂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不得以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違規選手之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罰款縮短禁賽期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CODE 10.10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colourbox.com/preview/3636648-212475-penalty-gavel-breaking-word-fine.jpg" id="447" name="Google Shape;4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2960" y="2844720"/>
            <a:ext cx="4032360" cy="40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6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86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86"/>
          <p:cNvSpPr txBox="1"/>
          <p:nvPr/>
        </p:nvSpPr>
        <p:spPr>
          <a:xfrm>
            <a:off x="747000" y="1335240"/>
            <a:ext cx="9144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明訂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禁賽期內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選手不得參與活動與競賽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(包括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職業運動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10.12.1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libertytimes.com.tw/2010/new/dec/27/images/7.jpg" id="455" name="Google Shape;45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480" y="3321000"/>
            <a:ext cx="2381400" cy="33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7"/>
          <p:cNvSpPr txBox="1"/>
          <p:nvPr/>
        </p:nvSpPr>
        <p:spPr>
          <a:xfrm>
            <a:off x="6732720" y="623736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8E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8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WADA-CODE-2015修訂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87"/>
          <p:cNvSpPr txBox="1"/>
          <p:nvPr/>
        </p:nvSpPr>
        <p:spPr>
          <a:xfrm>
            <a:off x="0" y="1319040"/>
            <a:ext cx="9144000" cy="93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競賽用途動物</a:t>
            </a: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之藥檢規定。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 16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comps.canstockphoto.com/can-stock-photo_csp1417788.jpg" id="463" name="Google Shape;46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280" y="2523960"/>
            <a:ext cx="5257800" cy="417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8"/>
          <p:cNvSpPr txBox="1"/>
          <p:nvPr/>
        </p:nvSpPr>
        <p:spPr>
          <a:xfrm>
            <a:off x="500040" y="2857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運動禁藥管制的流程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9" name="Google Shape;469;p88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9"/>
          <p:cNvSpPr txBox="1"/>
          <p:nvPr/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89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6" name="Google Shape;4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880" y="0"/>
            <a:ext cx="7334280" cy="714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0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運動員的選取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2" name="Google Shape;482;p90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✕"/>
            </a:pPr>
            <a:r>
              <a:rPr b="0" i="1" lang="en-US" sz="27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一般定義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在該運動的反禁藥規章中，可能挑選：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✕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AutoNum type="alphaLcPeriod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某一個項目的</a:t>
            </a: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前三名、四名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的選手。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AutoNum type="alphaLcPeriod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幾位</a:t>
            </a: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隨機挑選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的選手。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AutoNum type="alphaLcPeriod"/>
            </a:pP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整隊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的選手。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AutoNum type="alphaLcPeriod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或者是上述方法的</a:t>
            </a: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合併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90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運動員的選取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91"/>
          <p:cNvSpPr txBox="1"/>
          <p:nvPr/>
        </p:nvSpPr>
        <p:spPr>
          <a:xfrm>
            <a:off x="395280" y="1341360"/>
            <a:ext cx="82296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✕"/>
            </a:pPr>
            <a:r>
              <a:rPr b="0" i="1" lang="en-US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奧林匹克運動會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裡，標準模式是：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選出每個項目的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前四名選手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再加上一兩位隨機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挑選出來的選手。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✕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一些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有紀錄的比賽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，像是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田徑賽、游泳和舉重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，可以要求選手提供運動禁藥檢測的陰性反應來確認記錄。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✕"/>
            </a:pPr>
            <a:r>
              <a:rPr b="1" i="1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賽外選手</a:t>
            </a: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檢測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之選取：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AutoNum type="alphaLcPeriod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從選手名冊中，挑選合格的運動員。(指排名、國際團隊的成員或是有潛力的代表隊)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AutoNum type="alphaLcPeriod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挑選某特定的人員。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✕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91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2"/>
          <p:cNvSpPr txBox="1"/>
          <p:nvPr/>
        </p:nvSpPr>
        <p:spPr>
          <a:xfrm>
            <a:off x="1285920" y="0"/>
            <a:ext cx="5111640" cy="8571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標的選擇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6" name="Google Shape;496;p92"/>
          <p:cNvSpPr txBox="1"/>
          <p:nvPr/>
        </p:nvSpPr>
        <p:spPr>
          <a:xfrm>
            <a:off x="571320" y="785880"/>
            <a:ext cx="9612360" cy="62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1.異常生理數值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2.受傷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3.突然退出已報名之運動競賽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4.即將退休或已退休再度復出參賽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5.曾違規用藥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6.運動成績突然大幅增進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7.一再錯失或未提供行蹤資料</a:t>
            </a: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(填報不實-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12個月3次</a:t>
            </a: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8.選手成績表現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9.選手年齡異動，即將退休或青少年進入青年者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10.選手接受藥檢之歷史紀錄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11.選手禁賽期滿復出參賽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12.選手可因成績進步而獲得獎金者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13.選手與藥檢紀錄不良人員接觸者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14.線報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3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通知受檢選手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9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通知員一對一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親自通知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並以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書面及口頭方式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告知採樣相關事宜。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通知員將會伴隨在受檢選手身旁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直到採樣站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1" lang="en-US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比賽結束到收集尿液檢體之前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，這段時間對於選手的監管是十分重要的，以確保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沒有機會干擾檢體的完整性及有效性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3" name="Google Shape;503;p93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4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藥檢紀錄單填寫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94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選手須說明前一週所使用的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藥物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或/及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化學物質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可能的話連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藥物名稱、劑量和最後一次服用的時間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都應該記錄下來。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除了服用的藥需要告知並記錄，特別調製的藥劑也要紀錄例：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藥房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健康食品店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或者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其他的管道所獲得的藥物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皆要紀錄。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94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8"/>
          <p:cNvSpPr txBox="1"/>
          <p:nvPr/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8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68"/>
          <p:cNvSpPr txBox="1"/>
          <p:nvPr/>
        </p:nvSpPr>
        <p:spPr>
          <a:xfrm>
            <a:off x="0" y="768240"/>
            <a:ext cx="9144000" cy="716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藥檢的起源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68"/>
          <p:cNvSpPr txBox="1"/>
          <p:nvPr/>
        </p:nvSpPr>
        <p:spPr>
          <a:xfrm>
            <a:off x="539640" y="1628640"/>
            <a:ext cx="79930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早期的藥物檢測技術十分粗糙，常導致錯誤的結果，而無法阻止選手使用藥物。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運動員了解服用禁藥到被檢測的時候有一段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排空</a:t>
            </a: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時間，而這一段時間正是逃避禁藥被檢測出來的機會，尤其是代謝物質。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當時檢測的方法並無法輕易的偵測出眾所周知用來提昇訓練效果的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同化性類固醇</a:t>
            </a: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68"/>
          <p:cNvSpPr txBox="1"/>
          <p:nvPr/>
        </p:nvSpPr>
        <p:spPr>
          <a:xfrm>
            <a:off x="8595000" y="0"/>
            <a:ext cx="549000" cy="419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5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通知單" id="516" name="Google Shape;5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828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6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提供檢體樣本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2" name="Google Shape;522;p96"/>
          <p:cNvSpPr txBox="1"/>
          <p:nvPr/>
        </p:nvSpPr>
        <p:spPr>
          <a:xfrm>
            <a:off x="457200" y="1359000"/>
            <a:ext cx="8229600" cy="51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大部分比賽後選手多半會脫水。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選手可以飲用中心提供的飲料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，這些飲料通常都是密封的、不含酒精。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收集尿液時，選手要挑選一個事先經塑膠個別包裝的容器(收集器)，以防止這個容器早就被汙染過。收集至少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90ml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尿液的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比重須達到1.010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。假使檢體沒有達到這標準，會被要求重新收集一次檢體。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3" name="Google Shape;523;p96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運送檢體到實驗室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9" name="Google Shape;529;p97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送往實驗室的途中，檢體的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安全性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完整性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必須確認。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彌封的號碼必須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紀錄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，任何異常都必須記錄下來。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97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8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檢驗結果報告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6" name="Google Shape;536;p98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若結果為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陰性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，受檢選手在得知結果後，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B瓶會在檢驗的實驗室中銷毀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；若為</a:t>
            </a: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陽性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反應，禁藥管制單位除告知受檢選手陽性的結果外，並要求</a:t>
            </a: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停止出賽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以配合進一步審查。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選手要解釋原因，同時開驗B瓶，瞭解B瓶分析的結果。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7" name="Google Shape;537;p98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800" y="1215360"/>
            <a:ext cx="6300360" cy="488412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99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0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罰則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100"/>
          <p:cNvSpPr txBox="1"/>
          <p:nvPr/>
        </p:nvSpPr>
        <p:spPr>
          <a:xfrm>
            <a:off x="428760" y="1428840"/>
            <a:ext cx="8229600" cy="51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取決於不同的運動禁藥管制機構。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WADA當前對違規者的罰則為只要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藥檢呈現陽性反應即取消其</a:t>
            </a: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該次賽會之所有競賽成績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其餘罰則簡述如下：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使用禁用之物質與方法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：                          a.第一次：給予警告或禁賽的處罰，最高禁賽4年。 b.第二次：8年或最高禁賽終身。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0" name="Google Shape;550;p100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1"/>
          <p:cNvSpPr txBox="1"/>
          <p:nvPr/>
        </p:nvSpPr>
        <p:spPr>
          <a:xfrm>
            <a:off x="457200" y="1285920"/>
            <a:ext cx="8229600" cy="48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	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使用特殊物質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：                                  a.第一次：給予警告和懲戒，最高禁賽一年。                                 b.第二次最高禁賽兩年。                        c.最高禁賽終身。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✕"/>
            </a:pPr>
            <a:r>
              <a:rPr b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440" lvl="0" marL="514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en-US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在禁賽期間的其他違規</a:t>
            </a:r>
            <a:r>
              <a:rPr b="0" i="0" lang="en-US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：                        a.拒絕提供尿液檢體或竄改尿液檢體。           b.使用禁用之物質與方法。                     c.隱匿行蹤或拒絕檢測。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6" name="Google Shape;556;p101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7" name="Google Shape;557;p101"/>
          <p:cNvSpPr txBox="1"/>
          <p:nvPr/>
        </p:nvSpPr>
        <p:spPr>
          <a:xfrm>
            <a:off x="457200" y="640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罰則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9"/>
          <p:cNvSpPr txBox="1"/>
          <p:nvPr/>
        </p:nvSpPr>
        <p:spPr>
          <a:xfrm>
            <a:off x="4284720" y="6308640"/>
            <a:ext cx="2895480" cy="457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85840" lvl="1" marL="743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Times New Roman"/>
              <a:buChar char="•"/>
            </a:pPr>
            <a:r>
              <a:rPr b="0" i="0" lang="en-US" sz="14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https://www.youtube.com/watch?v=zcq7yOH9Kvw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69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69"/>
          <p:cNvSpPr txBox="1"/>
          <p:nvPr/>
        </p:nvSpPr>
        <p:spPr>
          <a:xfrm>
            <a:off x="0" y="620640"/>
            <a:ext cx="9144000" cy="716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藥檢的起源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69"/>
          <p:cNvSpPr txBox="1"/>
          <p:nvPr/>
        </p:nvSpPr>
        <p:spPr>
          <a:xfrm>
            <a:off x="611280" y="1413000"/>
            <a:ext cx="799308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1967年IOC重新成立一個醫學委員會致力於違規用藥管制的發展。該委員會主要的責任：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指導、批准奧運地主國</a:t>
            </a:r>
            <a:r>
              <a:rPr b="0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在奧運選手村的醫療和輔助醫療設施的建置。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負責奧運期間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運動禁藥</a:t>
            </a:r>
            <a:r>
              <a:rPr b="0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的管制，藥理物質的分類與違規方法的使用，及提供罰則給IOC執行理事會。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女性運動項目的控制</a:t>
            </a:r>
            <a:r>
              <a:rPr b="0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，核發證明給那些通過藥物管制的女性選手。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69"/>
          <p:cNvSpPr txBox="1"/>
          <p:nvPr/>
        </p:nvSpPr>
        <p:spPr>
          <a:xfrm>
            <a:off x="8595000" y="0"/>
            <a:ext cx="549000" cy="419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0"/>
          <p:cNvSpPr txBox="1"/>
          <p:nvPr/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第三章違規用藥的管制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70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70"/>
          <p:cNvSpPr txBox="1"/>
          <p:nvPr/>
        </p:nvSpPr>
        <p:spPr>
          <a:xfrm>
            <a:off x="0" y="768240"/>
            <a:ext cx="9144000" cy="716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藥檢的起源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70"/>
          <p:cNvSpPr txBox="1"/>
          <p:nvPr/>
        </p:nvSpPr>
        <p:spPr>
          <a:xfrm>
            <a:off x="539640" y="1628640"/>
            <a:ext cx="79930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IOC的功能在於提醒各國奧委會和國際組織，以提倡富含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教育性的比賽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IOC有自己的規範，規範的條款是由組織委員會制定的，也規範了運動禁藥，然而實際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檢測工作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卻在他人手上。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IOC延伸它認證實驗室和檢測所有奧運項目的責任，在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奧運以外的運動，就非它管轄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了。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70"/>
          <p:cNvSpPr txBox="1"/>
          <p:nvPr/>
        </p:nvSpPr>
        <p:spPr>
          <a:xfrm rot="5400000">
            <a:off x="6727680" y="1774800"/>
            <a:ext cx="4191120" cy="6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藥檢的起源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71"/>
          <p:cNvSpPr txBox="1"/>
          <p:nvPr/>
        </p:nvSpPr>
        <p:spPr>
          <a:xfrm>
            <a:off x="457200" y="1600200"/>
            <a:ext cx="8435880" cy="51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1967年，列管的禁藥包括：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麻醉性止痛劑（narcotic  analgesics）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興奮劑（stimulants）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擬交感神經作用藥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（sympathomimetic agents）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心理性肌肉運動興奮劑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（psychomotor  stimulants）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中樞神經系統興奮劑</a:t>
            </a:r>
            <a:r>
              <a:rPr b="0" i="0" lang="en-U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（central nervous system stimulants）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第一次奧運選手檢測是在1972年德國慕尼黑夏季奧運，檢測範圍侷限在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麻醉性止痛劑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興奮劑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71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2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同化性類固醇之檢測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7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Brooks在1970年代研究出檢測同化性類固醇的方法，主要以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放射免疫分析法（radioimmunoassay;RIA）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，其好處是可以在短的時間內完成。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有些同化性類固醇可以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氣相層析質譜儀(GC-MS)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檢測出，但無法以放射免疫測定法檢測。因此其他測定的方法便發展出來。(藉由特定碎裂離子把尿液中微量的禁藥成分檢測出來)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72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3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賽外檢測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4" name="Google Shape;344;p73"/>
          <p:cNvSpPr txBox="1"/>
          <p:nvPr/>
        </p:nvSpPr>
        <p:spPr>
          <a:xfrm>
            <a:off x="457200" y="1600200"/>
            <a:ext cx="8229600" cy="511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起因：檢測基本上都是排在比賽剛完後，而運動員會因為比賽緣故去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調整訓練期間藥物使用的期程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及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計算藥物在身體排空的時間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藥檢計劃本身必須做適度的調整，使運動員隨時都可接受檢測，以便具有</a:t>
            </a:r>
            <a:r>
              <a:rPr b="0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嚇阻性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。所以</a:t>
            </a: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運動員隨時都有可能接受檢測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重點：使那些無視於這項禁令的運動員減少機會來操縱這個程序。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5" name="Google Shape;345;p73"/>
          <p:cNvSpPr txBox="1"/>
          <p:nvPr/>
        </p:nvSpPr>
        <p:spPr>
          <a:xfrm>
            <a:off x="8229600" y="6473880"/>
            <a:ext cx="758880" cy="2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4"/>
          <p:cNvSpPr txBox="1"/>
          <p:nvPr/>
        </p:nvSpPr>
        <p:spPr>
          <a:xfrm>
            <a:off x="3124080" y="6356520"/>
            <a:ext cx="289548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第三章違規用藥的管制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74"/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3" name="Google Shape;353;p74"/>
          <p:cNvSpPr txBox="1"/>
          <p:nvPr/>
        </p:nvSpPr>
        <p:spPr>
          <a:xfrm>
            <a:off x="0" y="768240"/>
            <a:ext cx="9144000" cy="716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賽外檢測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4" name="Google Shape;354;p74"/>
          <p:cNvSpPr txBox="1"/>
          <p:nvPr/>
        </p:nvSpPr>
        <p:spPr>
          <a:xfrm>
            <a:off x="539640" y="1628640"/>
            <a:ext cx="79930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賽外檢測一直是由IOC辦理，直至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2003年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起，IOC將國際運動禁藥管制賽外檢測業務移撥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世界反運動禁藥機構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(World Anti-Doping Agency;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WADA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辦理。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目前IOC會不定期派遣</a:t>
            </a: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飛行小組</a:t>
            </a:r>
            <a:r>
              <a:rPr b="0" i="0" lang="en-US" sz="3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至各國對運動員進行賽外檢測。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74"/>
          <p:cNvSpPr txBox="1"/>
          <p:nvPr/>
        </p:nvSpPr>
        <p:spPr>
          <a:xfrm>
            <a:off x="8595000" y="0"/>
            <a:ext cx="549000" cy="419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