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6858000" cx="9144000"/>
  <p:notesSz cx="6858000" cy="9144000"/>
  <p:embeddedFontLst>
    <p:embeddedFont>
      <p:font typeface="Lora"/>
      <p:regular r:id="rId25"/>
      <p:bold r:id="rId26"/>
      <p:italic r:id="rId27"/>
      <p:boldItalic r:id="rId28"/>
    </p:embeddedFont>
    <p:embeddedFont>
      <p:font typeface="Quattrocento Sans"/>
      <p:regular r:id="rId29"/>
      <p:bold r:id="rId30"/>
      <p:italic r:id="rId31"/>
      <p:boldItalic r:id="rId3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D56199B3-5F93-41D9-B494-313A5FEB3C8A}">
  <a:tblStyle styleId="{D56199B3-5F93-41D9-B494-313A5FEB3C8A}" styleName="Table_0">
    <a:wholeTbl>
      <a:tcTxStyle b="off" i="off">
        <a:font>
          <a:latin typeface="+mn-lt"/>
          <a:ea typeface="+mn-lt"/>
          <a:cs typeface="+mn-lt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fill>
          <a:solidFill>
            <a:srgbClr val="D0DEEF"/>
          </a:solidFill>
        </a:fill>
      </a:tcStyle>
    </a:band1H>
    <a:band2H>
      <a:tcTxStyle/>
    </a:band2H>
    <a:band1V>
      <a:tcTxStyle/>
      <a:tcStyle>
        <a:fill>
          <a:solidFill>
            <a:srgbClr val="D0DEEF"/>
          </a:solidFill>
        </a:fill>
      </a:tcStyle>
    </a:band1V>
    <a:band2V>
      <a:tcTxStyle/>
    </a:band2V>
    <a:lastCol>
      <a:tcTxStyle b="on" i="off">
        <a:font>
          <a:latin typeface="+mn-lt"/>
          <a:ea typeface="+mn-lt"/>
          <a:cs typeface="+mn-lt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+mn-lt"/>
          <a:ea typeface="+mn-lt"/>
          <a:cs typeface="+mn-lt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+mn-lt"/>
          <a:ea typeface="+mn-lt"/>
          <a:cs typeface="+mn-lt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+mn-lt"/>
          <a:ea typeface="+mn-lt"/>
          <a:cs typeface="+mn-lt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20572128-BAC8-443E-AE4F-2DD954D51104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Lora-bold.fntdata"/><Relationship Id="rId25" Type="http://schemas.openxmlformats.org/officeDocument/2006/relationships/font" Target="fonts/Lora-regular.fntdata"/><Relationship Id="rId28" Type="http://schemas.openxmlformats.org/officeDocument/2006/relationships/font" Target="fonts/Lora-boldItalic.fntdata"/><Relationship Id="rId27" Type="http://schemas.openxmlformats.org/officeDocument/2006/relationships/font" Target="fonts/Lora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QuattrocentoSans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QuattrocentoSans-italic.fntdata"/><Relationship Id="rId30" Type="http://schemas.openxmlformats.org/officeDocument/2006/relationships/font" Target="fonts/QuattrocentoSans-bold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font" Target="fonts/QuattrocentoSans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1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1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1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685800" y="2130423"/>
            <a:ext cx="7772400" cy="1470026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1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1371600" y="3886200"/>
            <a:ext cx="6400800" cy="1752603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98989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1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Google Shape;76;p11"/>
          <p:cNvSpPr txBox="1"/>
          <p:nvPr>
            <p:ph idx="1" type="body"/>
          </p:nvPr>
        </p:nvSpPr>
        <p:spPr>
          <a:xfrm rot="5400000">
            <a:off x="2309020" y="-251621"/>
            <a:ext cx="4525959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type="title"/>
          </p:nvPr>
        </p:nvSpPr>
        <p:spPr>
          <a:xfrm rot="5400000">
            <a:off x="4732335" y="2171704"/>
            <a:ext cx="5851529" cy="20574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1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Google Shape;82;p12"/>
          <p:cNvSpPr txBox="1"/>
          <p:nvPr>
            <p:ph idx="1" type="body"/>
          </p:nvPr>
        </p:nvSpPr>
        <p:spPr>
          <a:xfrm rot="5400000">
            <a:off x="541334" y="190506"/>
            <a:ext cx="5851529" cy="60197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Google Shape;84;p12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p12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" type="tx">
  <p:cSld name="TITLE_AND_BOD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7" name="Google Shape;87;p13"/>
          <p:cNvCxnSpPr/>
          <p:nvPr/>
        </p:nvCxnSpPr>
        <p:spPr>
          <a:xfrm>
            <a:off x="0" y="1508967"/>
            <a:ext cx="1375800" cy="0"/>
          </a:xfrm>
          <a:prstGeom prst="straightConnector1">
            <a:avLst/>
          </a:prstGeom>
          <a:noFill/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8" name="Google Shape;88;p13"/>
          <p:cNvSpPr/>
          <p:nvPr/>
        </p:nvSpPr>
        <p:spPr>
          <a:xfrm>
            <a:off x="817475" y="1238356"/>
            <a:ext cx="405900" cy="541200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3"/>
          <p:cNvSpPr txBox="1"/>
          <p:nvPr>
            <p:ph type="title"/>
          </p:nvPr>
        </p:nvSpPr>
        <p:spPr>
          <a:xfrm>
            <a:off x="1381250" y="1230224"/>
            <a:ext cx="3878400" cy="58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Lora"/>
              <a:buNone/>
              <a:defRPr b="1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b="1" sz="2000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b="1" sz="2000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b="1" sz="2000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b="1" sz="2000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b="1" sz="2000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b="1" sz="2000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b="1" sz="2000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None/>
              <a:defRPr b="1" sz="2000"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defRPr>
            </a:lvl9pPr>
          </a:lstStyle>
          <a:p/>
        </p:txBody>
      </p:sp>
      <p:sp>
        <p:nvSpPr>
          <p:cNvPr id="90" name="Google Shape;90;p13"/>
          <p:cNvSpPr txBox="1"/>
          <p:nvPr>
            <p:ph idx="1" type="body"/>
          </p:nvPr>
        </p:nvSpPr>
        <p:spPr>
          <a:xfrm>
            <a:off x="1381250" y="2155293"/>
            <a:ext cx="6809700" cy="414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CD00"/>
              </a:buClr>
              <a:buSzPts val="2400"/>
              <a:buFont typeface="Quattrocento Sans"/>
              <a:buChar char="◉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2000"/>
              <a:buFont typeface="Quattrocento Sans"/>
              <a:buChar char="○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2000"/>
              <a:buFont typeface="Quattrocento Sans"/>
              <a:buChar char="■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●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○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■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●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○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D00"/>
              </a:buClr>
              <a:buSzPts val="1800"/>
              <a:buFont typeface="Quattrocento Sans"/>
              <a:buChar char="■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cxnSp>
        <p:nvCxnSpPr>
          <p:cNvPr id="91" name="Google Shape;91;p13"/>
          <p:cNvCxnSpPr/>
          <p:nvPr/>
        </p:nvCxnSpPr>
        <p:spPr>
          <a:xfrm>
            <a:off x="5265650" y="1508967"/>
            <a:ext cx="3878400" cy="0"/>
          </a:xfrm>
          <a:prstGeom prst="straightConnector1">
            <a:avLst/>
          </a:prstGeom>
          <a:noFill/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2 columns" type="twoColTx">
  <p:cSld name="TITLE_AND_TWO_COLUMNS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>
            <p:ph type="title"/>
          </p:nvPr>
        </p:nvSpPr>
        <p:spPr>
          <a:xfrm>
            <a:off x="1381250" y="1230224"/>
            <a:ext cx="3878400" cy="58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Font typeface="Arial"/>
              <a:buNone/>
              <a:defRPr sz="1800"/>
            </a:lvl9pPr>
          </a:lstStyle>
          <a:p/>
        </p:txBody>
      </p:sp>
      <p:sp>
        <p:nvSpPr>
          <p:cNvPr id="94" name="Google Shape;94;p14"/>
          <p:cNvSpPr txBox="1"/>
          <p:nvPr>
            <p:ph idx="1" type="body"/>
          </p:nvPr>
        </p:nvSpPr>
        <p:spPr>
          <a:xfrm>
            <a:off x="1381250" y="2158267"/>
            <a:ext cx="3425400" cy="43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◉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■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■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■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5" name="Google Shape;95;p14"/>
          <p:cNvSpPr txBox="1"/>
          <p:nvPr>
            <p:ph idx="2" type="body"/>
          </p:nvPr>
        </p:nvSpPr>
        <p:spPr>
          <a:xfrm>
            <a:off x="5012916" y="2158267"/>
            <a:ext cx="3425400" cy="43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◉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■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■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■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cxnSp>
        <p:nvCxnSpPr>
          <p:cNvPr id="96" name="Google Shape;96;p14"/>
          <p:cNvCxnSpPr/>
          <p:nvPr/>
        </p:nvCxnSpPr>
        <p:spPr>
          <a:xfrm>
            <a:off x="0" y="1508967"/>
            <a:ext cx="1375800" cy="0"/>
          </a:xfrm>
          <a:prstGeom prst="straightConnector1">
            <a:avLst/>
          </a:prstGeom>
          <a:noFill/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7" name="Google Shape;97;p14"/>
          <p:cNvSpPr/>
          <p:nvPr/>
        </p:nvSpPr>
        <p:spPr>
          <a:xfrm>
            <a:off x="817475" y="1238356"/>
            <a:ext cx="405900" cy="541200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8" name="Google Shape;98;p14"/>
          <p:cNvCxnSpPr/>
          <p:nvPr/>
        </p:nvCxnSpPr>
        <p:spPr>
          <a:xfrm>
            <a:off x="5265650" y="1508967"/>
            <a:ext cx="3878400" cy="0"/>
          </a:xfrm>
          <a:prstGeom prst="straightConnector1">
            <a:avLst/>
          </a:prstGeom>
          <a:noFill/>
          <a:ln cap="flat" cmpd="sng" w="9525">
            <a:solidFill>
              <a:srgbClr val="CCCCCC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1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1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章節標題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722311" y="4406895"/>
            <a:ext cx="7772400" cy="13620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722311" y="2906713"/>
            <a:ext cx="7772400" cy="150018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1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57200" y="1600200"/>
            <a:ext cx="4038603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648196" y="1600200"/>
            <a:ext cx="4038603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1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9" name="Google Shape;49;p7"/>
          <p:cNvSpPr txBox="1"/>
          <p:nvPr>
            <p:ph idx="1" type="body"/>
          </p:nvPr>
        </p:nvSpPr>
        <p:spPr>
          <a:xfrm>
            <a:off x="457200" y="1535113"/>
            <a:ext cx="4040184" cy="6397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2" type="body"/>
          </p:nvPr>
        </p:nvSpPr>
        <p:spPr>
          <a:xfrm>
            <a:off x="457200" y="2174872"/>
            <a:ext cx="4040184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3" type="body"/>
          </p:nvPr>
        </p:nvSpPr>
        <p:spPr>
          <a:xfrm>
            <a:off x="4645023" y="1535113"/>
            <a:ext cx="4041776" cy="6397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4" type="body"/>
          </p:nvPr>
        </p:nvSpPr>
        <p:spPr>
          <a:xfrm>
            <a:off x="4645023" y="2174872"/>
            <a:ext cx="4041776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7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7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8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/>
          <p:nvPr>
            <p:ph type="title"/>
          </p:nvPr>
        </p:nvSpPr>
        <p:spPr>
          <a:xfrm>
            <a:off x="457200" y="273048"/>
            <a:ext cx="3008311" cy="11620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2" name="Google Shape;62;p9"/>
          <p:cNvSpPr txBox="1"/>
          <p:nvPr>
            <p:ph idx="1" type="body"/>
          </p:nvPr>
        </p:nvSpPr>
        <p:spPr>
          <a:xfrm>
            <a:off x="3575047" y="273048"/>
            <a:ext cx="5111752" cy="5853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2" type="body"/>
          </p:nvPr>
        </p:nvSpPr>
        <p:spPr>
          <a:xfrm>
            <a:off x="457200" y="1435095"/>
            <a:ext cx="3008311" cy="4691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9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"/>
          <p:cNvSpPr txBox="1"/>
          <p:nvPr>
            <p:ph type="title"/>
          </p:nvPr>
        </p:nvSpPr>
        <p:spPr>
          <a:xfrm>
            <a:off x="1792288" y="4800600"/>
            <a:ext cx="5486400" cy="5667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9" name="Google Shape;69;p10"/>
          <p:cNvSpPr txBox="1"/>
          <p:nvPr>
            <p:ph idx="2" type="pic"/>
          </p:nvPr>
        </p:nvSpPr>
        <p:spPr>
          <a:xfrm>
            <a:off x="1792288" y="612776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" type="body"/>
          </p:nvPr>
        </p:nvSpPr>
        <p:spPr>
          <a:xfrm>
            <a:off x="1792288" y="5367335"/>
            <a:ext cx="5486400" cy="8048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10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10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1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descr="C:\Users\BPC\Downloads\教育部logo991006-1.png" id="15" name="Google Shape;15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PC\AppData\Local\Temp\Rar$DR60.735\A703(修正型).png" id="16" name="Google Shape;16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Relationship Id="rId4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type="ctrTitle"/>
          </p:nvPr>
        </p:nvSpPr>
        <p:spPr>
          <a:xfrm>
            <a:off x="682745" y="822960"/>
            <a:ext cx="7772400" cy="3018634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運動營養學</a:t>
            </a:r>
            <a:br>
              <a:rPr b="1" i="0" lang="zh-TW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zh-TW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zh-TW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28.運動傷害的營養管理</a:t>
            </a:r>
            <a:endParaRPr b="1" i="0" sz="4400" u="none" cap="none" strike="noStrike">
              <a:solidFill>
                <a:srgbClr val="0000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5"/>
          <p:cNvSpPr txBox="1"/>
          <p:nvPr>
            <p:ph idx="1" type="subTitle"/>
          </p:nvPr>
        </p:nvSpPr>
        <p:spPr>
          <a:xfrm>
            <a:off x="561703" y="4526901"/>
            <a:ext cx="8294914" cy="1717145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9933"/>
              </a:buClr>
              <a:buSzPts val="3200"/>
              <a:buFont typeface="Arial"/>
              <a:buNone/>
            </a:pPr>
            <a:r>
              <a:rPr b="1" i="0" lang="zh-TW" sz="3200" u="none" cap="none" strike="noStrike">
                <a:solidFill>
                  <a:srgbClr val="339933"/>
                </a:solidFill>
                <a:latin typeface="Arial"/>
                <a:ea typeface="Arial"/>
                <a:cs typeface="Arial"/>
                <a:sym typeface="Arial"/>
              </a:rPr>
              <a:t>國家運動訓練中心</a:t>
            </a:r>
            <a:endParaRPr b="1" i="0" sz="3200" u="none" cap="none" strike="noStrike">
              <a:solidFill>
                <a:srgbClr val="33993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9933"/>
              </a:buClr>
              <a:buSzPts val="3200"/>
              <a:buFont typeface="Arial"/>
              <a:buNone/>
            </a:pPr>
            <a:r>
              <a:rPr b="1" i="0" lang="zh-TW" sz="3200" u="none" cap="none" strike="noStrike">
                <a:solidFill>
                  <a:srgbClr val="339933"/>
                </a:solidFill>
                <a:latin typeface="Arial"/>
                <a:ea typeface="Arial"/>
                <a:cs typeface="Arial"/>
                <a:sym typeface="Arial"/>
              </a:rPr>
              <a:t>曾怡鈞 營養師</a:t>
            </a:r>
            <a:endParaRPr b="1" i="0" sz="3200" u="none" cap="none" strike="noStrike">
              <a:solidFill>
                <a:srgbClr val="3399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BPC\Downloads\教育部logo991006-1.png" id="105" name="Google Shape;10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PC\AppData\Local\Temp\Rar$DR60.735\A703(修正型).png" id="106" name="Google Shape;106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5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4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重塑期</a:t>
            </a:r>
            <a:endParaRPr/>
          </a:p>
        </p:txBody>
      </p:sp>
      <p:sp>
        <p:nvSpPr>
          <p:cNvPr id="181" name="Google Shape;181;p24"/>
          <p:cNvSpPr txBox="1"/>
          <p:nvPr>
            <p:ph idx="1" type="body"/>
          </p:nvPr>
        </p:nvSpPr>
        <p:spPr>
          <a:xfrm>
            <a:off x="457200" y="126227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維持期間：當組織開始新生出來之後，組織的重塑也同時展開，大約是受傷後的第三天開始，重塑期的時間可以達到三百天，甚至兩年。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組織反應：原本新生不規則的組織會重新塑形排列整齊，肌腱和韌帶才能慢慢恢復原本的強韌度。重塑期是影響組織恢復程度最重要的時期，需要給予適當的刺激讓肌腱韌帶重塑恢復原本的強韌度，若沒有適當刺激就會一直反覆受傷。</a:t>
            </a:r>
            <a:endParaRPr/>
          </a:p>
        </p:txBody>
      </p:sp>
      <p:sp>
        <p:nvSpPr>
          <p:cNvPr id="182" name="Google Shape;182;p24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7" name="Google Shape;187;p25"/>
          <p:cNvCxnSpPr/>
          <p:nvPr/>
        </p:nvCxnSpPr>
        <p:spPr>
          <a:xfrm rot="10800000">
            <a:off x="1152141" y="1322189"/>
            <a:ext cx="0" cy="441960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88" name="Google Shape;188;p25"/>
          <p:cNvCxnSpPr/>
          <p:nvPr/>
        </p:nvCxnSpPr>
        <p:spPr>
          <a:xfrm>
            <a:off x="1152141" y="5741789"/>
            <a:ext cx="702113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89" name="Google Shape;189;p25"/>
          <p:cNvCxnSpPr/>
          <p:nvPr/>
        </p:nvCxnSpPr>
        <p:spPr>
          <a:xfrm>
            <a:off x="2905158" y="1668567"/>
            <a:ext cx="0" cy="230695"/>
          </a:xfrm>
          <a:prstGeom prst="straightConnector1">
            <a:avLst/>
          </a:prstGeom>
          <a:noFill/>
          <a:ln cap="flat" cmpd="sng" w="28575">
            <a:solidFill>
              <a:srgbClr val="548235"/>
            </a:solidFill>
            <a:prstDash val="solid"/>
            <a:miter lim="800000"/>
            <a:headEnd len="sm" w="sm" type="none"/>
            <a:tailEnd len="med" w="med" type="stealth"/>
          </a:ln>
        </p:spPr>
      </p:cxnSp>
      <p:sp>
        <p:nvSpPr>
          <p:cNvPr id="190" name="Google Shape;190;p25"/>
          <p:cNvSpPr txBox="1"/>
          <p:nvPr/>
        </p:nvSpPr>
        <p:spPr>
          <a:xfrm>
            <a:off x="1867277" y="1319113"/>
            <a:ext cx="207576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8235"/>
              </a:buClr>
              <a:buSzPts val="1800"/>
              <a:buFont typeface="Arial"/>
              <a:buNone/>
            </a:pPr>
            <a:r>
              <a:rPr b="1" lang="zh-TW" sz="1800">
                <a:solidFill>
                  <a:srgbClr val="548235"/>
                </a:solidFill>
                <a:latin typeface="Arial"/>
                <a:ea typeface="Arial"/>
                <a:cs typeface="Arial"/>
                <a:sym typeface="Arial"/>
              </a:rPr>
              <a:t>止血、發炎期</a:t>
            </a:r>
            <a:endParaRPr b="1" i="0" sz="1800" u="none" cap="none" strike="noStrike">
              <a:solidFill>
                <a:srgbClr val="54823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5"/>
          <p:cNvSpPr txBox="1"/>
          <p:nvPr/>
        </p:nvSpPr>
        <p:spPr>
          <a:xfrm>
            <a:off x="5769196" y="1532575"/>
            <a:ext cx="143027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重塑期</a:t>
            </a:r>
            <a:endParaRPr b="1" i="0" sz="1800" u="none" cap="none" strike="noStrike">
              <a:solidFill>
                <a:srgbClr val="C55A1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25"/>
          <p:cNvSpPr txBox="1"/>
          <p:nvPr/>
        </p:nvSpPr>
        <p:spPr>
          <a:xfrm>
            <a:off x="3430795" y="6295294"/>
            <a:ext cx="278140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zh-TW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受傷後天數 (對數單位)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5"/>
          <p:cNvSpPr txBox="1"/>
          <p:nvPr/>
        </p:nvSpPr>
        <p:spPr>
          <a:xfrm rot="-5400000">
            <a:off x="142380" y="3419763"/>
            <a:ext cx="153985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zh-TW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最大反應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5"/>
          <p:cNvSpPr txBox="1"/>
          <p:nvPr>
            <p:ph type="title"/>
          </p:nvPr>
        </p:nvSpPr>
        <p:spPr>
          <a:xfrm>
            <a:off x="491026" y="9597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急性傷口癒合中的修復階段</a:t>
            </a:r>
            <a:endParaRPr/>
          </a:p>
        </p:txBody>
      </p:sp>
      <p:sp>
        <p:nvSpPr>
          <p:cNvPr id="195" name="Google Shape;195;p25"/>
          <p:cNvSpPr txBox="1"/>
          <p:nvPr/>
        </p:nvSpPr>
        <p:spPr>
          <a:xfrm>
            <a:off x="3543930" y="1287672"/>
            <a:ext cx="143027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增生期</a:t>
            </a:r>
            <a:endParaRPr b="1" i="0" sz="18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6" name="Google Shape;196;p25"/>
          <p:cNvCxnSpPr/>
          <p:nvPr/>
        </p:nvCxnSpPr>
        <p:spPr>
          <a:xfrm>
            <a:off x="5876776" y="5748512"/>
            <a:ext cx="0" cy="197613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7" name="Google Shape;197;p25"/>
          <p:cNvCxnSpPr/>
          <p:nvPr/>
        </p:nvCxnSpPr>
        <p:spPr>
          <a:xfrm>
            <a:off x="2097068" y="5748512"/>
            <a:ext cx="0" cy="197613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8" name="Google Shape;198;p25"/>
          <p:cNvCxnSpPr/>
          <p:nvPr/>
        </p:nvCxnSpPr>
        <p:spPr>
          <a:xfrm>
            <a:off x="4931849" y="5748512"/>
            <a:ext cx="0" cy="197613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9" name="Google Shape;199;p25"/>
          <p:cNvCxnSpPr/>
          <p:nvPr/>
        </p:nvCxnSpPr>
        <p:spPr>
          <a:xfrm>
            <a:off x="3041995" y="5748512"/>
            <a:ext cx="0" cy="197613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00" name="Google Shape;200;p25"/>
          <p:cNvCxnSpPr/>
          <p:nvPr/>
        </p:nvCxnSpPr>
        <p:spPr>
          <a:xfrm>
            <a:off x="3986922" y="5748512"/>
            <a:ext cx="0" cy="197613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01" name="Google Shape;201;p25"/>
          <p:cNvCxnSpPr/>
          <p:nvPr/>
        </p:nvCxnSpPr>
        <p:spPr>
          <a:xfrm>
            <a:off x="7766631" y="5748512"/>
            <a:ext cx="0" cy="197613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02" name="Google Shape;202;p25"/>
          <p:cNvCxnSpPr/>
          <p:nvPr/>
        </p:nvCxnSpPr>
        <p:spPr>
          <a:xfrm>
            <a:off x="6821703" y="5748512"/>
            <a:ext cx="0" cy="197613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03" name="Google Shape;203;p25"/>
          <p:cNvCxnSpPr/>
          <p:nvPr/>
        </p:nvCxnSpPr>
        <p:spPr>
          <a:xfrm>
            <a:off x="1152141" y="5748512"/>
            <a:ext cx="0" cy="197613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04" name="Google Shape;204;p25"/>
          <p:cNvSpPr txBox="1"/>
          <p:nvPr/>
        </p:nvSpPr>
        <p:spPr>
          <a:xfrm>
            <a:off x="812710" y="6000667"/>
            <a:ext cx="67822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0.1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25"/>
          <p:cNvSpPr txBox="1"/>
          <p:nvPr/>
        </p:nvSpPr>
        <p:spPr>
          <a:xfrm>
            <a:off x="1764490" y="6000667"/>
            <a:ext cx="67822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0.3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25"/>
          <p:cNvSpPr txBox="1"/>
          <p:nvPr/>
        </p:nvSpPr>
        <p:spPr>
          <a:xfrm>
            <a:off x="2706331" y="6000667"/>
            <a:ext cx="67822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25"/>
          <p:cNvSpPr txBox="1"/>
          <p:nvPr/>
        </p:nvSpPr>
        <p:spPr>
          <a:xfrm>
            <a:off x="3648172" y="6000667"/>
            <a:ext cx="67822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25"/>
          <p:cNvSpPr txBox="1"/>
          <p:nvPr/>
        </p:nvSpPr>
        <p:spPr>
          <a:xfrm>
            <a:off x="4599952" y="6000667"/>
            <a:ext cx="67822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25"/>
          <p:cNvSpPr txBox="1"/>
          <p:nvPr/>
        </p:nvSpPr>
        <p:spPr>
          <a:xfrm>
            <a:off x="6483634" y="6000667"/>
            <a:ext cx="67822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100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5"/>
          <p:cNvSpPr txBox="1"/>
          <p:nvPr/>
        </p:nvSpPr>
        <p:spPr>
          <a:xfrm>
            <a:off x="7425477" y="6000667"/>
            <a:ext cx="67822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300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25"/>
          <p:cNvSpPr txBox="1"/>
          <p:nvPr/>
        </p:nvSpPr>
        <p:spPr>
          <a:xfrm>
            <a:off x="5541793" y="6000667"/>
            <a:ext cx="67822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30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25"/>
          <p:cNvSpPr/>
          <p:nvPr/>
        </p:nvSpPr>
        <p:spPr>
          <a:xfrm flipH="1" rot="10800000">
            <a:off x="3041995" y="1950609"/>
            <a:ext cx="2834781" cy="3823655"/>
          </a:xfrm>
          <a:custGeom>
            <a:rect b="b" l="l" r="r" t="t"/>
            <a:pathLst>
              <a:path extrusionOk="0" h="2177145" w="2902857">
                <a:moveTo>
                  <a:pt x="0" y="0"/>
                </a:moveTo>
                <a:cubicBezTo>
                  <a:pt x="128209" y="1249438"/>
                  <a:pt x="793448" y="2174722"/>
                  <a:pt x="1277257" y="2177141"/>
                </a:cubicBezTo>
                <a:cubicBezTo>
                  <a:pt x="1761066" y="2179560"/>
                  <a:pt x="2498876" y="1268789"/>
                  <a:pt x="2902857" y="14513"/>
                </a:cubicBezTo>
              </a:path>
            </a:pathLst>
          </a:custGeom>
          <a:noFill/>
          <a:ln cap="flat" cmpd="sng" w="381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25"/>
          <p:cNvSpPr/>
          <p:nvPr/>
        </p:nvSpPr>
        <p:spPr>
          <a:xfrm flipH="1" rot="10800000">
            <a:off x="1401874" y="1936400"/>
            <a:ext cx="3541643" cy="3823655"/>
          </a:xfrm>
          <a:custGeom>
            <a:rect b="b" l="l" r="r" t="t"/>
            <a:pathLst>
              <a:path extrusionOk="0" h="2177145" w="2902857">
                <a:moveTo>
                  <a:pt x="0" y="0"/>
                </a:moveTo>
                <a:cubicBezTo>
                  <a:pt x="128209" y="1249438"/>
                  <a:pt x="793448" y="2174722"/>
                  <a:pt x="1277257" y="2177141"/>
                </a:cubicBezTo>
                <a:cubicBezTo>
                  <a:pt x="1761066" y="2179560"/>
                  <a:pt x="2498876" y="1268789"/>
                  <a:pt x="2902857" y="14513"/>
                </a:cubicBezTo>
              </a:path>
            </a:pathLst>
          </a:custGeom>
          <a:noFill/>
          <a:ln cap="flat" cmpd="sng" w="38100">
            <a:solidFill>
              <a:srgbClr val="54813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5"/>
          <p:cNvSpPr/>
          <p:nvPr/>
        </p:nvSpPr>
        <p:spPr>
          <a:xfrm rot="5127804">
            <a:off x="3985107" y="2247167"/>
            <a:ext cx="4065195" cy="3205779"/>
          </a:xfrm>
          <a:custGeom>
            <a:rect b="b" l="l" r="r" t="t"/>
            <a:pathLst>
              <a:path extrusionOk="0" h="2438400" w="6692900">
                <a:moveTo>
                  <a:pt x="0" y="2438400"/>
                </a:moveTo>
                <a:cubicBezTo>
                  <a:pt x="81491" y="1986491"/>
                  <a:pt x="78553" y="1786220"/>
                  <a:pt x="368300" y="1181100"/>
                </a:cubicBezTo>
                <a:cubicBezTo>
                  <a:pt x="747183" y="670983"/>
                  <a:pt x="1282700" y="387350"/>
                  <a:pt x="2336800" y="190500"/>
                </a:cubicBezTo>
                <a:cubicBezTo>
                  <a:pt x="3390900" y="-6350"/>
                  <a:pt x="4849283" y="49741"/>
                  <a:pt x="6692900" y="0"/>
                </a:cubicBezTo>
              </a:path>
            </a:pathLst>
          </a:custGeom>
          <a:noFill/>
          <a:ln cap="flat" cmpd="sng" w="38100">
            <a:solidFill>
              <a:srgbClr val="C55A1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5" name="Google Shape;215;p25"/>
          <p:cNvCxnSpPr/>
          <p:nvPr/>
        </p:nvCxnSpPr>
        <p:spPr>
          <a:xfrm>
            <a:off x="4259065" y="1657004"/>
            <a:ext cx="0" cy="230695"/>
          </a:xfrm>
          <a:prstGeom prst="straightConnector1">
            <a:avLst/>
          </a:prstGeom>
          <a:noFill/>
          <a:ln cap="flat" cmpd="sng" w="28575">
            <a:solidFill>
              <a:srgbClr val="C00000"/>
            </a:solidFill>
            <a:prstDash val="solid"/>
            <a:miter lim="800000"/>
            <a:headEnd len="sm" w="sm" type="none"/>
            <a:tailEnd len="med" w="med" type="stealth"/>
          </a:ln>
        </p:spPr>
      </p:cxnSp>
      <p:cxnSp>
        <p:nvCxnSpPr>
          <p:cNvPr id="216" name="Google Shape;216;p25"/>
          <p:cNvCxnSpPr/>
          <p:nvPr/>
        </p:nvCxnSpPr>
        <p:spPr>
          <a:xfrm>
            <a:off x="6478804" y="1948463"/>
            <a:ext cx="0" cy="230695"/>
          </a:xfrm>
          <a:prstGeom prst="straightConnector1">
            <a:avLst/>
          </a:prstGeom>
          <a:noFill/>
          <a:ln cap="flat" cmpd="sng" w="28575">
            <a:solidFill>
              <a:srgbClr val="C55A11"/>
            </a:solidFill>
            <a:prstDash val="solid"/>
            <a:miter lim="800000"/>
            <a:headEnd len="sm" w="sm" type="none"/>
            <a:tailEnd len="med" w="med" type="stealth"/>
          </a:ln>
        </p:spPr>
      </p:cxnSp>
      <p:sp>
        <p:nvSpPr>
          <p:cNvPr id="217" name="Google Shape;217;p25"/>
          <p:cNvSpPr txBox="1"/>
          <p:nvPr/>
        </p:nvSpPr>
        <p:spPr>
          <a:xfrm>
            <a:off x="1253290" y="4561655"/>
            <a:ext cx="1630616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548235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548235"/>
                </a:solidFill>
                <a:latin typeface="Arial"/>
                <a:ea typeface="Arial"/>
                <a:cs typeface="Arial"/>
                <a:sym typeface="Arial"/>
              </a:rPr>
              <a:t>流血</a:t>
            </a:r>
            <a:endParaRPr sz="1800">
              <a:solidFill>
                <a:srgbClr val="54823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548235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548235"/>
                </a:solidFill>
                <a:latin typeface="Arial"/>
                <a:ea typeface="Arial"/>
                <a:cs typeface="Arial"/>
                <a:sym typeface="Arial"/>
              </a:rPr>
              <a:t>凝結</a:t>
            </a:r>
            <a:endParaRPr sz="1800">
              <a:solidFill>
                <a:srgbClr val="54823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548235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548235"/>
                </a:solidFill>
                <a:latin typeface="Arial"/>
                <a:ea typeface="Arial"/>
                <a:cs typeface="Arial"/>
                <a:sym typeface="Arial"/>
              </a:rPr>
              <a:t>血小板活化</a:t>
            </a:r>
            <a:endParaRPr sz="1800">
              <a:solidFill>
                <a:srgbClr val="54823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548235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548235"/>
                </a:solidFill>
                <a:latin typeface="Arial"/>
                <a:ea typeface="Arial"/>
                <a:cs typeface="Arial"/>
                <a:sym typeface="Arial"/>
              </a:rPr>
              <a:t>補體活化</a:t>
            </a:r>
            <a:endParaRPr sz="1800">
              <a:solidFill>
                <a:srgbClr val="54823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25"/>
          <p:cNvSpPr txBox="1"/>
          <p:nvPr/>
        </p:nvSpPr>
        <p:spPr>
          <a:xfrm>
            <a:off x="2385060" y="4285789"/>
            <a:ext cx="163061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548235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548235"/>
                </a:solidFill>
                <a:latin typeface="Arial"/>
                <a:ea typeface="Arial"/>
                <a:cs typeface="Arial"/>
                <a:sym typeface="Arial"/>
              </a:rPr>
              <a:t>粒細胞</a:t>
            </a:r>
            <a:endParaRPr sz="1800">
              <a:solidFill>
                <a:srgbClr val="54823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548235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548235"/>
                </a:solidFill>
                <a:latin typeface="Arial"/>
                <a:ea typeface="Arial"/>
                <a:cs typeface="Arial"/>
                <a:sym typeface="Arial"/>
              </a:rPr>
              <a:t>吞噬作用</a:t>
            </a:r>
            <a:endParaRPr/>
          </a:p>
        </p:txBody>
      </p:sp>
      <p:sp>
        <p:nvSpPr>
          <p:cNvPr id="219" name="Google Shape;219;p25"/>
          <p:cNvSpPr txBox="1"/>
          <p:nvPr/>
        </p:nvSpPr>
        <p:spPr>
          <a:xfrm>
            <a:off x="3233366" y="5088736"/>
            <a:ext cx="176227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巨噬細胞</a:t>
            </a:r>
            <a:endParaRPr sz="18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細胞質分裂</a:t>
            </a:r>
            <a:endParaRPr/>
          </a:p>
        </p:txBody>
      </p:sp>
      <p:sp>
        <p:nvSpPr>
          <p:cNvPr id="220" name="Google Shape;220;p25"/>
          <p:cNvSpPr txBox="1"/>
          <p:nvPr/>
        </p:nvSpPr>
        <p:spPr>
          <a:xfrm>
            <a:off x="3772286" y="2448191"/>
            <a:ext cx="2098426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纖維組織增生</a:t>
            </a:r>
            <a:endParaRPr sz="18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血管生成</a:t>
            </a:r>
            <a:endParaRPr sz="18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再上皮化</a:t>
            </a:r>
            <a:endParaRPr sz="18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細胞外基質合成</a:t>
            </a:r>
            <a:endParaRPr sz="18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膠原蛋白</a:t>
            </a:r>
            <a:endParaRPr sz="18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纖維連接蛋白</a:t>
            </a:r>
            <a:endParaRPr sz="18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蛋白多醣</a:t>
            </a:r>
            <a:endParaRPr sz="18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25"/>
          <p:cNvSpPr txBox="1"/>
          <p:nvPr/>
        </p:nvSpPr>
        <p:spPr>
          <a:xfrm>
            <a:off x="5980764" y="2715187"/>
            <a:ext cx="2192514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細胞外基質合成，降解及重塑</a:t>
            </a:r>
            <a:endParaRPr sz="1800">
              <a:solidFill>
                <a:srgbClr val="C55A1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↑抗拉強度</a:t>
            </a:r>
            <a:endParaRPr sz="1800">
              <a:solidFill>
                <a:srgbClr val="C55A1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↓細胞結構</a:t>
            </a:r>
            <a:endParaRPr sz="1800">
              <a:solidFill>
                <a:srgbClr val="C55A1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1800"/>
              <a:buFont typeface="Arial"/>
              <a:buChar char="•"/>
            </a:pPr>
            <a:r>
              <a:rPr lang="zh-TW" sz="1800">
                <a:solidFill>
                  <a:srgbClr val="C55A11"/>
                </a:solidFill>
                <a:latin typeface="Arial"/>
                <a:ea typeface="Arial"/>
                <a:cs typeface="Arial"/>
                <a:sym typeface="Arial"/>
              </a:rPr>
              <a:t>↓血管</a:t>
            </a:r>
            <a:endParaRPr sz="1800">
              <a:solidFill>
                <a:srgbClr val="C55A1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25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運動傷害的營養管理</a:t>
            </a:r>
            <a:endParaRPr/>
          </a:p>
        </p:txBody>
      </p:sp>
      <p:sp>
        <p:nvSpPr>
          <p:cNvPr id="228" name="Google Shape;228;p26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zh-TW" sz="40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第一節　運動傷害概述</a:t>
            </a:r>
            <a:endParaRPr b="0" i="0" sz="4000" u="none" cap="none" strike="noStrik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zh-TW" sz="40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第二節　運動傷害癒合的發展階段</a:t>
            </a:r>
            <a:endParaRPr b="0" i="0" sz="4000" u="none" cap="none" strike="noStrik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b="1" i="0" lang="zh-TW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第三節　傷害營養支持階段</a:t>
            </a:r>
            <a:r>
              <a:rPr b="0" i="0" lang="zh-TW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</a:t>
            </a:r>
            <a:endParaRPr/>
          </a:p>
        </p:txBody>
      </p:sp>
      <p:sp>
        <p:nvSpPr>
          <p:cNvPr id="229" name="Google Shape;229;p26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7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運動傷害之影響</a:t>
            </a:r>
            <a:endParaRPr b="1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27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可能需要以固定肢體的方式來保護受傷部位，避免進一步的傷害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固定期及萎縮期：長時間固定肢體導致肌肉蛋白質分解及肌肉功能下降，使體能退步，傷癒後無法立即上場比賽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恢復及肥大期：等待組織癒合後，再從事活動使肌肉量逐漸恢復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27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8"/>
          <p:cNvSpPr txBox="1"/>
          <p:nvPr>
            <p:ph idx="1" type="body"/>
          </p:nvPr>
        </p:nvSpPr>
        <p:spPr>
          <a:xfrm>
            <a:off x="392595" y="949464"/>
            <a:ext cx="8358810" cy="540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zh-TW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能量需求會增加15~50％，注意能量平衡：35大卡/公斤/天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zh-TW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均衡規律地飲食有助於組織修復、骨骼健康和免疫功能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zh-TW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蛋白質攝取量：1.5~2 g /kg /天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zh-TW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平均分配至一天各餐(每間隔3~4小時一餐)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zh-TW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每餐攝入20~40克蛋白質，可攝取BCAA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zh-TW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康復治療後的30分鐘內，選擇全麥和瘦肉蛋白混合的恢復餐/零食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zh-TW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平衡飲食中的脂肪酸比例，多吃ω-3脂肪酸(鮭魚、鯖魚和沙丁魚、芝麻油、亞麻籽油與魚油)、少吃ω-6脂肪酸(黃豆油、玉米油、葵花油、花生油)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28"/>
          <p:cNvSpPr txBox="1"/>
          <p:nvPr>
            <p:ph type="title"/>
          </p:nvPr>
        </p:nvSpPr>
        <p:spPr>
          <a:xfrm>
            <a:off x="457200" y="1622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受傷運動員營養目標</a:t>
            </a:r>
            <a:endParaRPr b="1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28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9"/>
          <p:cNvSpPr/>
          <p:nvPr/>
        </p:nvSpPr>
        <p:spPr>
          <a:xfrm>
            <a:off x="1424208" y="4965921"/>
            <a:ext cx="1983014" cy="75323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29"/>
          <p:cNvSpPr txBox="1"/>
          <p:nvPr>
            <p:ph type="title"/>
          </p:nvPr>
        </p:nvSpPr>
        <p:spPr>
          <a:xfrm>
            <a:off x="457200" y="15419"/>
            <a:ext cx="8229600" cy="866266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軟組織損傷階段營養</a:t>
            </a:r>
            <a:endParaRPr b="1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29"/>
          <p:cNvSpPr txBox="1"/>
          <p:nvPr>
            <p:ph idx="12" type="sldNum"/>
          </p:nvPr>
        </p:nvSpPr>
        <p:spPr>
          <a:xfrm>
            <a:off x="6762088" y="6557298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1" name="Google Shape;251;p29"/>
          <p:cNvGrpSpPr/>
          <p:nvPr/>
        </p:nvGrpSpPr>
        <p:grpSpPr>
          <a:xfrm>
            <a:off x="127819" y="3207548"/>
            <a:ext cx="1349409" cy="1349409"/>
            <a:chOff x="8841529" y="2966216"/>
            <a:chExt cx="1698856" cy="1698856"/>
          </a:xfrm>
        </p:grpSpPr>
        <p:sp>
          <p:nvSpPr>
            <p:cNvPr id="252" name="Google Shape;252;p29"/>
            <p:cNvSpPr/>
            <p:nvPr/>
          </p:nvSpPr>
          <p:spPr>
            <a:xfrm>
              <a:off x="8841529" y="2966216"/>
              <a:ext cx="1698856" cy="1698856"/>
            </a:xfrm>
            <a:prstGeom prst="ellipse">
              <a:avLst/>
            </a:prstGeom>
            <a:solidFill>
              <a:srgbClr val="ADB5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29"/>
            <p:cNvSpPr/>
            <p:nvPr/>
          </p:nvSpPr>
          <p:spPr>
            <a:xfrm>
              <a:off x="8908275" y="3099713"/>
              <a:ext cx="1565359" cy="1565359"/>
            </a:xfrm>
            <a:prstGeom prst="ellipse">
              <a:avLst/>
            </a:prstGeom>
            <a:solidFill>
              <a:schemeClr val="dk1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軟組織損傷</a:t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4" name="Google Shape;254;p29"/>
          <p:cNvSpPr/>
          <p:nvPr/>
        </p:nvSpPr>
        <p:spPr>
          <a:xfrm flipH="1" rot="5400000">
            <a:off x="2857860" y="3173791"/>
            <a:ext cx="845360" cy="539406"/>
          </a:xfrm>
          <a:prstGeom prst="bentArrow">
            <a:avLst>
              <a:gd fmla="val 26389" name="adj1"/>
              <a:gd fmla="val 27778" name="adj2"/>
              <a:gd fmla="val 50000" name="adj3"/>
              <a:gd fmla="val 75694" name="adj4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29"/>
          <p:cNvSpPr/>
          <p:nvPr/>
        </p:nvSpPr>
        <p:spPr>
          <a:xfrm flipH="1" rot="5400000">
            <a:off x="5483306" y="3173791"/>
            <a:ext cx="845360" cy="539406"/>
          </a:xfrm>
          <a:prstGeom prst="bentArrow">
            <a:avLst>
              <a:gd fmla="val 26389" name="adj1"/>
              <a:gd fmla="val 27778" name="adj2"/>
              <a:gd fmla="val 50000" name="adj3"/>
              <a:gd fmla="val 75694" name="adj4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29"/>
          <p:cNvSpPr/>
          <p:nvPr/>
        </p:nvSpPr>
        <p:spPr>
          <a:xfrm>
            <a:off x="1530245" y="3725027"/>
            <a:ext cx="5515251" cy="142827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5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29"/>
          <p:cNvSpPr/>
          <p:nvPr/>
        </p:nvSpPr>
        <p:spPr>
          <a:xfrm flipH="1" rot="5400000">
            <a:off x="6869376" y="3173791"/>
            <a:ext cx="845360" cy="539406"/>
          </a:xfrm>
          <a:prstGeom prst="bentArrow">
            <a:avLst>
              <a:gd fmla="val 26389" name="adj1"/>
              <a:gd fmla="val 27778" name="adj2"/>
              <a:gd fmla="val 50000" name="adj3"/>
              <a:gd fmla="val 75694" name="adj4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29"/>
          <p:cNvSpPr txBox="1"/>
          <p:nvPr/>
        </p:nvSpPr>
        <p:spPr>
          <a:xfrm>
            <a:off x="1505315" y="2627867"/>
            <a:ext cx="1480684" cy="2906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5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傷口</a:t>
            </a:r>
            <a:endParaRPr b="1" sz="15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9" name="Google Shape;259;p29"/>
          <p:cNvGrpSpPr/>
          <p:nvPr/>
        </p:nvGrpSpPr>
        <p:grpSpPr>
          <a:xfrm>
            <a:off x="7620001" y="3241202"/>
            <a:ext cx="1349409" cy="1349409"/>
            <a:chOff x="8841529" y="2966216"/>
            <a:chExt cx="1698856" cy="1698856"/>
          </a:xfrm>
        </p:grpSpPr>
        <p:sp>
          <p:nvSpPr>
            <p:cNvPr id="260" name="Google Shape;260;p29"/>
            <p:cNvSpPr/>
            <p:nvPr/>
          </p:nvSpPr>
          <p:spPr>
            <a:xfrm>
              <a:off x="8841529" y="2966216"/>
              <a:ext cx="1698856" cy="1698856"/>
            </a:xfrm>
            <a:prstGeom prst="ellipse">
              <a:avLst/>
            </a:prstGeom>
            <a:solidFill>
              <a:srgbClr val="ADB5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29"/>
            <p:cNvSpPr/>
            <p:nvPr/>
          </p:nvSpPr>
          <p:spPr>
            <a:xfrm>
              <a:off x="8908275" y="3099713"/>
              <a:ext cx="1565359" cy="1565359"/>
            </a:xfrm>
            <a:prstGeom prst="ellipse">
              <a:avLst/>
            </a:prstGeom>
            <a:solidFill>
              <a:schemeClr val="dk1">
                <a:alpha val="6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健康</a:t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2" name="Google Shape;262;p29"/>
          <p:cNvSpPr/>
          <p:nvPr/>
        </p:nvSpPr>
        <p:spPr>
          <a:xfrm flipH="1" rot="5400000">
            <a:off x="1710392" y="3173791"/>
            <a:ext cx="845360" cy="539406"/>
          </a:xfrm>
          <a:prstGeom prst="bentArrow">
            <a:avLst>
              <a:gd fmla="val 26389" name="adj1"/>
              <a:gd fmla="val 27778" name="adj2"/>
              <a:gd fmla="val 50000" name="adj3"/>
              <a:gd fmla="val 75694" name="adj4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29"/>
          <p:cNvSpPr/>
          <p:nvPr/>
        </p:nvSpPr>
        <p:spPr>
          <a:xfrm flipH="1" rot="5400000">
            <a:off x="4407081" y="3173791"/>
            <a:ext cx="845360" cy="539406"/>
          </a:xfrm>
          <a:prstGeom prst="bentArrow">
            <a:avLst>
              <a:gd fmla="val 26389" name="adj1"/>
              <a:gd fmla="val 27778" name="adj2"/>
              <a:gd fmla="val 50000" name="adj3"/>
              <a:gd fmla="val 75694" name="adj4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29"/>
          <p:cNvSpPr/>
          <p:nvPr/>
        </p:nvSpPr>
        <p:spPr>
          <a:xfrm flipH="1" rot="5400000">
            <a:off x="6218754" y="3173791"/>
            <a:ext cx="845360" cy="539406"/>
          </a:xfrm>
          <a:prstGeom prst="bentArrow">
            <a:avLst>
              <a:gd fmla="val 26389" name="adj1"/>
              <a:gd fmla="val 27778" name="adj2"/>
              <a:gd fmla="val 50000" name="adj3"/>
              <a:gd fmla="val 75694" name="adj4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5" name="Google Shape;265;p29"/>
          <p:cNvGrpSpPr/>
          <p:nvPr/>
        </p:nvGrpSpPr>
        <p:grpSpPr>
          <a:xfrm>
            <a:off x="1534566" y="3968617"/>
            <a:ext cx="6050983" cy="293333"/>
            <a:chOff x="1515998" y="3949385"/>
            <a:chExt cx="4149382" cy="393108"/>
          </a:xfrm>
        </p:grpSpPr>
        <p:sp>
          <p:nvSpPr>
            <p:cNvPr id="266" name="Google Shape;266;p29"/>
            <p:cNvSpPr/>
            <p:nvPr/>
          </p:nvSpPr>
          <p:spPr>
            <a:xfrm>
              <a:off x="4189366" y="3949385"/>
              <a:ext cx="1476014" cy="393108"/>
            </a:xfrm>
            <a:prstGeom prst="chevron">
              <a:avLst>
                <a:gd fmla="val 5000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6800" lIns="90000" spcFirstLastPara="1" rIns="90000" wrap="square" tIns="468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zh-TW" sz="155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恢復及肥大期</a:t>
              </a:r>
              <a:endParaRPr b="1" sz="155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29"/>
            <p:cNvSpPr/>
            <p:nvPr/>
          </p:nvSpPr>
          <p:spPr>
            <a:xfrm>
              <a:off x="1515998" y="3949385"/>
              <a:ext cx="1476014" cy="393108"/>
            </a:xfrm>
            <a:prstGeom prst="homePlat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6800" lIns="90000" spcFirstLastPara="1" rIns="90000" wrap="square" tIns="468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zh-TW" sz="155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急性傷害</a:t>
              </a:r>
              <a:endParaRPr b="1" sz="155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29"/>
            <p:cNvSpPr/>
            <p:nvPr/>
          </p:nvSpPr>
          <p:spPr>
            <a:xfrm>
              <a:off x="2852682" y="3949385"/>
              <a:ext cx="1476014" cy="393108"/>
            </a:xfrm>
            <a:prstGeom prst="chevron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6800" lIns="90000" spcFirstLastPara="1" rIns="90000" wrap="square" tIns="468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zh-TW" sz="155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固定及萎縮期</a:t>
              </a:r>
              <a:endParaRPr b="1" sz="155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9" name="Google Shape;269;p29"/>
          <p:cNvSpPr txBox="1"/>
          <p:nvPr/>
        </p:nvSpPr>
        <p:spPr>
          <a:xfrm>
            <a:off x="2661931" y="2627867"/>
            <a:ext cx="1480684" cy="2906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5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止血期</a:t>
            </a:r>
            <a:endParaRPr b="1" sz="15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29"/>
          <p:cNvSpPr txBox="1"/>
          <p:nvPr/>
        </p:nvSpPr>
        <p:spPr>
          <a:xfrm>
            <a:off x="4155599" y="2627867"/>
            <a:ext cx="1480684" cy="2906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5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發炎期</a:t>
            </a:r>
            <a:endParaRPr b="1" sz="15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9"/>
          <p:cNvSpPr txBox="1"/>
          <p:nvPr/>
        </p:nvSpPr>
        <p:spPr>
          <a:xfrm>
            <a:off x="5281404" y="2627867"/>
            <a:ext cx="1480684" cy="2906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5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增生期</a:t>
            </a:r>
            <a:endParaRPr b="1" sz="15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9"/>
          <p:cNvSpPr txBox="1"/>
          <p:nvPr/>
        </p:nvSpPr>
        <p:spPr>
          <a:xfrm>
            <a:off x="5990125" y="2627867"/>
            <a:ext cx="1480684" cy="2906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5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再塑期</a:t>
            </a:r>
            <a:endParaRPr b="1" sz="15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9"/>
          <p:cNvSpPr txBox="1"/>
          <p:nvPr/>
        </p:nvSpPr>
        <p:spPr>
          <a:xfrm>
            <a:off x="6698846" y="2623437"/>
            <a:ext cx="1480684" cy="2906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5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癒合</a:t>
            </a:r>
            <a:endParaRPr b="1" sz="15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9"/>
          <p:cNvSpPr/>
          <p:nvPr/>
        </p:nvSpPr>
        <p:spPr>
          <a:xfrm>
            <a:off x="3483833" y="5003549"/>
            <a:ext cx="1996270" cy="55258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29"/>
          <p:cNvSpPr/>
          <p:nvPr/>
        </p:nvSpPr>
        <p:spPr>
          <a:xfrm rot="-5400000">
            <a:off x="4170210" y="4391748"/>
            <a:ext cx="640835" cy="582764"/>
          </a:xfrm>
          <a:custGeom>
            <a:rect b="b" l="l" r="r" t="t"/>
            <a:pathLst>
              <a:path extrusionOk="0" h="136" w="240">
                <a:moveTo>
                  <a:pt x="0" y="34"/>
                </a:moveTo>
                <a:lnTo>
                  <a:pt x="110" y="34"/>
                </a:lnTo>
                <a:lnTo>
                  <a:pt x="110" y="0"/>
                </a:lnTo>
                <a:lnTo>
                  <a:pt x="240" y="68"/>
                </a:lnTo>
                <a:lnTo>
                  <a:pt x="106" y="136"/>
                </a:lnTo>
                <a:lnTo>
                  <a:pt x="106" y="102"/>
                </a:lnTo>
                <a:lnTo>
                  <a:pt x="2" y="102"/>
                </a:lnTo>
              </a:path>
            </a:pathLst>
          </a:custGeom>
          <a:solidFill>
            <a:schemeClr val="lt1"/>
          </a:solidFill>
          <a:ln cap="flat" cmpd="sng" w="25400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29"/>
          <p:cNvSpPr/>
          <p:nvPr/>
        </p:nvSpPr>
        <p:spPr>
          <a:xfrm>
            <a:off x="5574033" y="5003548"/>
            <a:ext cx="3450698" cy="141062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29"/>
          <p:cNvSpPr/>
          <p:nvPr/>
        </p:nvSpPr>
        <p:spPr>
          <a:xfrm rot="-5400000">
            <a:off x="6310105" y="4391748"/>
            <a:ext cx="640835" cy="582764"/>
          </a:xfrm>
          <a:custGeom>
            <a:rect b="b" l="l" r="r" t="t"/>
            <a:pathLst>
              <a:path extrusionOk="0" h="136" w="240">
                <a:moveTo>
                  <a:pt x="0" y="34"/>
                </a:moveTo>
                <a:lnTo>
                  <a:pt x="110" y="34"/>
                </a:lnTo>
                <a:lnTo>
                  <a:pt x="110" y="0"/>
                </a:lnTo>
                <a:lnTo>
                  <a:pt x="240" y="68"/>
                </a:lnTo>
                <a:lnTo>
                  <a:pt x="106" y="136"/>
                </a:lnTo>
                <a:lnTo>
                  <a:pt x="106" y="102"/>
                </a:lnTo>
                <a:lnTo>
                  <a:pt x="2" y="102"/>
                </a:lnTo>
              </a:path>
            </a:pathLst>
          </a:custGeom>
          <a:solidFill>
            <a:schemeClr val="lt1"/>
          </a:solidFill>
          <a:ln cap="flat" cmpd="sng" w="25400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29"/>
          <p:cNvSpPr txBox="1"/>
          <p:nvPr/>
        </p:nvSpPr>
        <p:spPr>
          <a:xfrm>
            <a:off x="3483833" y="5032912"/>
            <a:ext cx="194926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蛋白質：1.5~2 g/kg/d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熱量：35 Kcal/kg/d</a:t>
            </a:r>
            <a:endParaRPr/>
          </a:p>
        </p:txBody>
      </p:sp>
      <p:sp>
        <p:nvSpPr>
          <p:cNvPr id="279" name="Google Shape;279;p29"/>
          <p:cNvSpPr txBox="1"/>
          <p:nvPr/>
        </p:nvSpPr>
        <p:spPr>
          <a:xfrm>
            <a:off x="5586589" y="5032912"/>
            <a:ext cx="1925476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蛋白質：1.5~2 g/kg/d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熱量：35 Kcal/kg/d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維生素B1：50 mg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維生素B2：10~50 mg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維生素B12：100 mg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葉酸：400 mg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29"/>
          <p:cNvSpPr txBox="1"/>
          <p:nvPr/>
        </p:nvSpPr>
        <p:spPr>
          <a:xfrm>
            <a:off x="7389493" y="5032912"/>
            <a:ext cx="1925476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鈣：200~500 mg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鎂：200~500 mg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磷： 800~1000 mg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鋅：15 mg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29"/>
          <p:cNvSpPr txBox="1"/>
          <p:nvPr/>
        </p:nvSpPr>
        <p:spPr>
          <a:xfrm>
            <a:off x="308286" y="5987019"/>
            <a:ext cx="337873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資料來源：張政鈺、詹貴惠(2013)。運動員軟組織損傷與營養。台灣體育論壇，7，15-24。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2" name="Google Shape;282;p29"/>
          <p:cNvCxnSpPr/>
          <p:nvPr/>
        </p:nvCxnSpPr>
        <p:spPr>
          <a:xfrm>
            <a:off x="4113212" y="2464904"/>
            <a:ext cx="0" cy="1260123"/>
          </a:xfrm>
          <a:prstGeom prst="straightConnector1">
            <a:avLst/>
          </a:prstGeom>
          <a:noFill/>
          <a:ln cap="flat" cmpd="sng" w="12700">
            <a:solidFill>
              <a:schemeClr val="dk2"/>
            </a:solidFill>
            <a:prstDash val="dash"/>
            <a:miter lim="800000"/>
            <a:headEnd len="med" w="med" type="oval"/>
            <a:tailEnd len="med" w="med" type="oval"/>
          </a:ln>
        </p:spPr>
      </p:cxnSp>
      <p:sp>
        <p:nvSpPr>
          <p:cNvPr id="283" name="Google Shape;283;p29"/>
          <p:cNvSpPr txBox="1"/>
          <p:nvPr/>
        </p:nvSpPr>
        <p:spPr>
          <a:xfrm>
            <a:off x="2350992" y="1435783"/>
            <a:ext cx="1886422" cy="954107"/>
          </a:xfrm>
          <a:prstGeom prst="rect">
            <a:avLst/>
          </a:prstGeom>
          <a:noFill/>
          <a:ln cap="flat" cmpd="sng" w="9525">
            <a:solidFill>
              <a:srgbClr val="44546A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44546A"/>
                </a:solidFill>
                <a:latin typeface="Arial"/>
                <a:ea typeface="Arial"/>
                <a:cs typeface="Arial"/>
                <a:sym typeface="Arial"/>
              </a:rPr>
              <a:t>維生素K：75~120μg</a:t>
            </a:r>
            <a:br>
              <a:rPr lang="zh-TW" sz="1400">
                <a:solidFill>
                  <a:srgbClr val="44546A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1400">
                <a:solidFill>
                  <a:srgbClr val="44546A"/>
                </a:solidFill>
                <a:latin typeface="Arial"/>
                <a:ea typeface="Arial"/>
                <a:cs typeface="Arial"/>
                <a:sym typeface="Arial"/>
              </a:rPr>
              <a:t>鈣：200~500 mg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44546A"/>
                </a:solidFill>
                <a:latin typeface="Arial"/>
                <a:ea typeface="Arial"/>
                <a:cs typeface="Arial"/>
                <a:sym typeface="Arial"/>
              </a:rPr>
              <a:t>多吃ω-3脂肪酸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44546A"/>
                </a:solidFill>
                <a:latin typeface="Arial"/>
                <a:ea typeface="Arial"/>
                <a:cs typeface="Arial"/>
                <a:sym typeface="Arial"/>
              </a:rPr>
              <a:t>少吃ω-6脂肪酸</a:t>
            </a:r>
            <a:endParaRPr sz="1400">
              <a:solidFill>
                <a:srgbClr val="44546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4" name="Google Shape;284;p29"/>
          <p:cNvCxnSpPr/>
          <p:nvPr/>
        </p:nvCxnSpPr>
        <p:spPr>
          <a:xfrm>
            <a:off x="5437823" y="1600230"/>
            <a:ext cx="0" cy="2073575"/>
          </a:xfrm>
          <a:prstGeom prst="straightConnector1">
            <a:avLst/>
          </a:prstGeom>
          <a:noFill/>
          <a:ln cap="flat" cmpd="sng" w="12700">
            <a:solidFill>
              <a:schemeClr val="dk2"/>
            </a:solidFill>
            <a:prstDash val="dash"/>
            <a:miter lim="800000"/>
            <a:headEnd len="med" w="med" type="oval"/>
            <a:tailEnd len="med" w="med" type="oval"/>
          </a:ln>
        </p:spPr>
      </p:cxnSp>
      <p:sp>
        <p:nvSpPr>
          <p:cNvPr id="285" name="Google Shape;285;p29"/>
          <p:cNvSpPr txBox="1"/>
          <p:nvPr/>
        </p:nvSpPr>
        <p:spPr>
          <a:xfrm>
            <a:off x="4334603" y="803124"/>
            <a:ext cx="2196990" cy="738664"/>
          </a:xfrm>
          <a:prstGeom prst="rect">
            <a:avLst/>
          </a:prstGeom>
          <a:noFill/>
          <a:ln cap="flat" cmpd="sng" w="9525">
            <a:solidFill>
              <a:srgbClr val="44546A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44546A"/>
                </a:solidFill>
                <a:latin typeface="Arial"/>
                <a:ea typeface="Arial"/>
                <a:cs typeface="Arial"/>
                <a:sym typeface="Arial"/>
              </a:rPr>
              <a:t>維生素A：4000~5000 IU</a:t>
            </a:r>
            <a:br>
              <a:rPr lang="zh-TW" sz="1400">
                <a:solidFill>
                  <a:srgbClr val="44546A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1400">
                <a:solidFill>
                  <a:srgbClr val="44546A"/>
                </a:solidFill>
                <a:latin typeface="Arial"/>
                <a:ea typeface="Arial"/>
                <a:cs typeface="Arial"/>
                <a:sym typeface="Arial"/>
              </a:rPr>
              <a:t>維生素C：100~500 mg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44546A"/>
                </a:solidFill>
                <a:latin typeface="Arial"/>
                <a:ea typeface="Arial"/>
                <a:cs typeface="Arial"/>
                <a:sym typeface="Arial"/>
              </a:rPr>
              <a:t>蛋白質：1.5~2 g/kg/d</a:t>
            </a:r>
            <a:endParaRPr sz="1400">
              <a:solidFill>
                <a:srgbClr val="44546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29"/>
          <p:cNvSpPr txBox="1"/>
          <p:nvPr/>
        </p:nvSpPr>
        <p:spPr>
          <a:xfrm>
            <a:off x="6114175" y="1612409"/>
            <a:ext cx="2196990" cy="954107"/>
          </a:xfrm>
          <a:prstGeom prst="rect">
            <a:avLst/>
          </a:prstGeom>
          <a:noFill/>
          <a:ln cap="flat" cmpd="sng" w="9525">
            <a:solidFill>
              <a:srgbClr val="44546A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44546A"/>
                </a:solidFill>
                <a:latin typeface="Arial"/>
                <a:ea typeface="Arial"/>
                <a:cs typeface="Arial"/>
                <a:sym typeface="Arial"/>
              </a:rPr>
              <a:t>維生素A：4000~5000 IU</a:t>
            </a:r>
            <a:br>
              <a:rPr lang="zh-TW" sz="1400">
                <a:solidFill>
                  <a:srgbClr val="44546A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1400">
                <a:solidFill>
                  <a:srgbClr val="44546A"/>
                </a:solidFill>
                <a:latin typeface="Arial"/>
                <a:ea typeface="Arial"/>
                <a:cs typeface="Arial"/>
                <a:sym typeface="Arial"/>
              </a:rPr>
              <a:t>維生素C：100~500 mg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44546A"/>
                </a:solidFill>
                <a:latin typeface="Arial"/>
                <a:ea typeface="Arial"/>
                <a:cs typeface="Arial"/>
                <a:sym typeface="Arial"/>
              </a:rPr>
              <a:t>維生素E：100~400 mg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44546A"/>
                </a:solidFill>
                <a:latin typeface="Arial"/>
                <a:ea typeface="Arial"/>
                <a:cs typeface="Arial"/>
                <a:sym typeface="Arial"/>
              </a:rPr>
              <a:t>鋅：15 mg</a:t>
            </a:r>
            <a:endParaRPr sz="1400">
              <a:solidFill>
                <a:srgbClr val="44546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7" name="Google Shape;287;p29"/>
          <p:cNvCxnSpPr/>
          <p:nvPr/>
        </p:nvCxnSpPr>
        <p:spPr>
          <a:xfrm>
            <a:off x="6360741" y="2623437"/>
            <a:ext cx="0" cy="1050368"/>
          </a:xfrm>
          <a:prstGeom prst="straightConnector1">
            <a:avLst/>
          </a:prstGeom>
          <a:noFill/>
          <a:ln cap="flat" cmpd="sng" w="12700">
            <a:solidFill>
              <a:schemeClr val="dk2"/>
            </a:solidFill>
            <a:prstDash val="dash"/>
            <a:miter lim="800000"/>
            <a:headEnd len="med" w="med" type="oval"/>
            <a:tailEnd len="med" w="med" type="oval"/>
          </a:ln>
        </p:spPr>
      </p:cxnSp>
      <p:sp>
        <p:nvSpPr>
          <p:cNvPr id="288" name="Google Shape;288;p29"/>
          <p:cNvSpPr/>
          <p:nvPr/>
        </p:nvSpPr>
        <p:spPr>
          <a:xfrm rot="-5400000">
            <a:off x="2145193" y="4339332"/>
            <a:ext cx="640835" cy="582764"/>
          </a:xfrm>
          <a:custGeom>
            <a:rect b="b" l="l" r="r" t="t"/>
            <a:pathLst>
              <a:path extrusionOk="0" h="136" w="240">
                <a:moveTo>
                  <a:pt x="0" y="34"/>
                </a:moveTo>
                <a:lnTo>
                  <a:pt x="110" y="34"/>
                </a:lnTo>
                <a:lnTo>
                  <a:pt x="110" y="0"/>
                </a:lnTo>
                <a:lnTo>
                  <a:pt x="240" y="68"/>
                </a:lnTo>
                <a:lnTo>
                  <a:pt x="106" y="136"/>
                </a:lnTo>
                <a:lnTo>
                  <a:pt x="106" y="102"/>
                </a:lnTo>
                <a:lnTo>
                  <a:pt x="2" y="102"/>
                </a:lnTo>
              </a:path>
            </a:pathLst>
          </a:custGeom>
          <a:solidFill>
            <a:schemeClr val="lt1"/>
          </a:solidFill>
          <a:ln cap="flat" cmpd="sng" w="25400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29"/>
          <p:cNvSpPr txBox="1"/>
          <p:nvPr/>
        </p:nvSpPr>
        <p:spPr>
          <a:xfrm>
            <a:off x="1458816" y="4980496"/>
            <a:ext cx="2091427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維生素C：1000 mg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維生素E：400~800 mg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鋅：34~40 mg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0"/>
          <p:cNvSpPr txBox="1"/>
          <p:nvPr>
            <p:ph type="title"/>
          </p:nvPr>
        </p:nvSpPr>
        <p:spPr>
          <a:xfrm>
            <a:off x="457200" y="274640"/>
            <a:ext cx="8229600" cy="768802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組織癒合相關營養素食物</a:t>
            </a:r>
            <a:endParaRPr b="1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30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30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97" name="Google Shape;297;p30"/>
          <p:cNvGraphicFramePr/>
          <p:nvPr/>
        </p:nvGraphicFramePr>
        <p:xfrm>
          <a:off x="372156" y="127363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{D56199B3-5F93-41D9-B494-313A5FEB3C8A}</a:tableStyleId>
              </a:tblPr>
              <a:tblGrid>
                <a:gridCol w="1669575"/>
                <a:gridCol w="2899525"/>
                <a:gridCol w="3830600"/>
              </a:tblGrid>
              <a:tr h="3443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營養素</a:t>
                      </a:r>
                      <a:endParaRPr b="1" sz="18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功能</a:t>
                      </a:r>
                      <a:endParaRPr b="1" sz="18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食物來源</a:t>
                      </a:r>
                      <a:endParaRPr b="1" sz="18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</a:tr>
              <a:tr h="571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蛋白質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組織生長、修復和維護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肉類、禽肉、魚肉、豆類、雞蛋、堅果、牛奶和奶製品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</a:tr>
              <a:tr h="527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鐵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構成血紅蛋白，運輸氧氣到體細胞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紅肉、雞蛋、強化穀物、菠菜、馬鈴薯、酪梨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</a:tr>
              <a:tr h="527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鋅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身體成長、傷口癒合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紅肉、雞肉、牡蠣、強化穀物、扁豆、杏仁、鷹嘴豆、酸奶、糙米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</a:tr>
              <a:tr h="3380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銅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膠原形成（結締組織）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全穀物、海鮮、牡蠣、堅果、種子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</a:tr>
              <a:tr h="7575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維生素C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膠原形成（結締組織）、瘢痕組織形成、骨骼生長修復、幫助鐵吸收、抗氧化、有助於抵抗感染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柑橘類水果和果汁（檸檬、橙、葡萄柚）、木瓜、青椒、草莓、番茄、捲心菜、菠菜、馬鈴薯、花椰菜、深色綠葉蔬菜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</a:tr>
              <a:tr h="527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維生素A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與上皮細胞（皮膚組織）形成有關，有助於抵抗感染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綠色和黃色蔬菜、黃色水果、強化人造奶油、奶油、蛋黃、強化牛奶、魚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</a:tr>
              <a:tr h="527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維生素B群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幫助產生紅血球和白血球，有助於抗體形成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酵母、綠葉蔬菜、豆類、瘦肉、牛奶、雞蛋、奶酪、全穀物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</a:tr>
              <a:tr h="527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維生素E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抗氧化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蔬菜油、蔬菜、小麥胚芽、全穀物、堅果、水果、肉類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</a:tr>
              <a:tr h="527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鈣、鎂和維生素D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骨骼建構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500">
                          <a:latin typeface="Arial"/>
                          <a:ea typeface="Arial"/>
                          <a:cs typeface="Arial"/>
                          <a:sym typeface="Arial"/>
                        </a:rPr>
                        <a:t>綠葉蔬菜、生的堅果和種子類、深海魚和全穀類的飲食</a:t>
                      </a:r>
                      <a:endParaRPr sz="15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425" marB="34425" marR="68850" marL="68850"/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1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骨骼修復的營養補充</a:t>
            </a:r>
            <a:endParaRPr/>
          </a:p>
        </p:txBody>
      </p:sp>
      <p:sp>
        <p:nvSpPr>
          <p:cNvPr id="303" name="Google Shape;303;p31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降低骨折風險，每日補充</a:t>
            </a:r>
            <a:b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500~800 mg 鈣</a:t>
            </a:r>
            <a:b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400~800 IU維生素D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優質蛋白質、膠原蛋白</a:t>
            </a:r>
            <a:endParaRPr/>
          </a:p>
        </p:txBody>
      </p:sp>
      <p:sp>
        <p:nvSpPr>
          <p:cNvPr id="304" name="Google Shape;304;p31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軟組織損傷與營養增補劑</a:t>
            </a:r>
            <a:endParaRPr b="1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32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11" name="Google Shape;311;p32"/>
          <p:cNvGraphicFramePr/>
          <p:nvPr/>
        </p:nvGraphicFramePr>
        <p:xfrm>
          <a:off x="1328530" y="163564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{20572128-BAC8-443E-AE4F-2DD954D51104}</a:tableStyleId>
              </a:tblPr>
              <a:tblGrid>
                <a:gridCol w="1755925"/>
                <a:gridCol w="473102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營養素</a:t>
                      </a:r>
                      <a:endParaRPr b="1" sz="24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solidFill>
                      <a:srgbClr val="C7D3E6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400">
                          <a:latin typeface="Arial"/>
                          <a:ea typeface="Arial"/>
                          <a:cs typeface="Arial"/>
                          <a:sym typeface="Arial"/>
                        </a:rPr>
                        <a:t>劑量</a:t>
                      </a:r>
                      <a:endParaRPr b="1" sz="24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solidFill>
                      <a:srgbClr val="C7D3E6"/>
                    </a:solidFill>
                  </a:tcPr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>
                          <a:latin typeface="Arial"/>
                          <a:ea typeface="Arial"/>
                          <a:cs typeface="Arial"/>
                          <a:sym typeface="Arial"/>
                        </a:rPr>
                        <a:t>肉鹼</a:t>
                      </a:r>
                      <a:endParaRPr sz="20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>
                          <a:latin typeface="Arial"/>
                          <a:ea typeface="Arial"/>
                          <a:cs typeface="Arial"/>
                          <a:sym typeface="Arial"/>
                        </a:rPr>
                        <a:t>2 公克</a:t>
                      </a:r>
                      <a:endParaRPr sz="20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zh-TW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肌酸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>
                          <a:latin typeface="Arial"/>
                          <a:ea typeface="Arial"/>
                          <a:cs typeface="Arial"/>
                          <a:sym typeface="Arial"/>
                        </a:rPr>
                        <a:t>負荷期：0.3 公克/每公斤體重</a:t>
                      </a:r>
                      <a:br>
                        <a:rPr lang="zh-TW" sz="2000"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zh-TW" sz="2000">
                          <a:latin typeface="Arial"/>
                          <a:ea typeface="Arial"/>
                          <a:cs typeface="Arial"/>
                          <a:sym typeface="Arial"/>
                        </a:rPr>
                        <a:t>維持期：0.1 公克/每公斤體重</a:t>
                      </a:r>
                      <a:endParaRPr sz="20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>
                          <a:latin typeface="Arial"/>
                          <a:ea typeface="Arial"/>
                          <a:cs typeface="Arial"/>
                          <a:sym typeface="Arial"/>
                        </a:rPr>
                        <a:t>BCAA</a:t>
                      </a:r>
                      <a:endParaRPr sz="20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zh-TW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mg/每公斤體重/每餐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>
                          <a:latin typeface="Arial"/>
                          <a:ea typeface="Arial"/>
                          <a:cs typeface="Arial"/>
                          <a:sym typeface="Arial"/>
                        </a:rPr>
                        <a:t>HMB</a:t>
                      </a:r>
                      <a:endParaRPr sz="20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zh-TW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 公克/每餐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zh-TW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降低發炎反應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zh-TW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DHA：800 毫克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zh-TW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維生素E：300 毫克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zh-TW" sz="2000" u="sng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類黃酮素</a:t>
                      </a:r>
                      <a:br>
                        <a:rPr b="0" i="0" lang="zh-TW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b="0" i="0" lang="zh-TW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橙皮素：100 毫克</a:t>
                      </a:r>
                      <a:br>
                        <a:rPr b="0" i="0" lang="zh-TW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b="0" i="0" lang="zh-TW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槲皮素：200 毫克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33"/>
          <p:cNvSpPr txBox="1"/>
          <p:nvPr>
            <p:ph type="ctrTitle"/>
          </p:nvPr>
        </p:nvSpPr>
        <p:spPr>
          <a:xfrm>
            <a:off x="682745" y="822960"/>
            <a:ext cx="7772400" cy="3018634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4400"/>
              <a:buFont typeface="Arial"/>
              <a:buNone/>
            </a:pPr>
            <a:br>
              <a:rPr b="1" i="0" lang="zh-TW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zh-TW" sz="44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謝謝!</a:t>
            </a:r>
            <a:endParaRPr b="1" i="0" sz="4400" u="none" cap="none" strike="noStrike">
              <a:solidFill>
                <a:srgbClr val="0000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BPC\Downloads\教育部logo991006-1.png" id="317" name="Google Shape;317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PC\AppData\Local\Temp\Rar$DR60.735\A703(修正型).png" id="318" name="Google Shape;318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33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運動傷害的營養管理</a:t>
            </a:r>
            <a:endParaRPr/>
          </a:p>
        </p:txBody>
      </p:sp>
      <p:sp>
        <p:nvSpPr>
          <p:cNvPr id="113" name="Google Shape;113;p16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b="1" i="0" lang="zh-TW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第一節　運動傷害概述</a:t>
            </a:r>
            <a:endParaRPr b="1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zh-TW" sz="40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第二節　運動傷害癒合的發展階段</a:t>
            </a:r>
            <a:endParaRPr b="0" i="0" sz="4000" u="none" cap="none" strike="noStrik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zh-TW" sz="40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第三節　傷害營養支持階段</a:t>
            </a:r>
            <a:r>
              <a:rPr b="0" i="0" lang="zh-TW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</a:t>
            </a:r>
            <a:endParaRPr/>
          </a:p>
        </p:txBody>
      </p:sp>
      <p:sp>
        <p:nvSpPr>
          <p:cNvPr id="114" name="Google Shape;114;p16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運動傷害</a:t>
            </a:r>
            <a:endParaRPr/>
          </a:p>
        </p:txBody>
      </p:sp>
      <p:sp>
        <p:nvSpPr>
          <p:cNvPr id="120" name="Google Shape;120;p17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運動傷害可以軟、硬組織傷害來分類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7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7"/>
          <p:cNvSpPr/>
          <p:nvPr/>
        </p:nvSpPr>
        <p:spPr>
          <a:xfrm>
            <a:off x="4734481" y="2283584"/>
            <a:ext cx="3296337" cy="3731003"/>
          </a:xfrm>
          <a:prstGeom prst="rect">
            <a:avLst/>
          </a:prstGeom>
          <a:solidFill>
            <a:srgbClr val="FFFFCC"/>
          </a:solidFill>
          <a:ln cap="flat" cmpd="sng" w="44450">
            <a:solidFill>
              <a:srgbClr val="FFC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7"/>
          <p:cNvSpPr/>
          <p:nvPr/>
        </p:nvSpPr>
        <p:spPr>
          <a:xfrm>
            <a:off x="918132" y="2283584"/>
            <a:ext cx="3048152" cy="3731003"/>
          </a:xfrm>
          <a:prstGeom prst="rect">
            <a:avLst/>
          </a:prstGeom>
          <a:solidFill>
            <a:srgbClr val="D5E3F7"/>
          </a:solidFill>
          <a:ln cap="flat" cmpd="sng" w="44450">
            <a:solidFill>
              <a:srgbClr val="75A7D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bruise" id="124" name="Google Shape;124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07444" y="2570921"/>
            <a:ext cx="2550410" cy="19141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rokenbone copy" id="125" name="Google Shape;125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81594" y="2499484"/>
            <a:ext cx="2121229" cy="2550411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7"/>
          <p:cNvSpPr txBox="1"/>
          <p:nvPr/>
        </p:nvSpPr>
        <p:spPr>
          <a:xfrm>
            <a:off x="1070608" y="5174347"/>
            <a:ext cx="27432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硬組織傷害是骨骼損傷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7"/>
          <p:cNvSpPr txBox="1"/>
          <p:nvPr/>
        </p:nvSpPr>
        <p:spPr>
          <a:xfrm>
            <a:off x="5011049" y="4625861"/>
            <a:ext cx="2743200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軟組織傷害包含骨骼以外的神經、皮膚、肌肉、肌腱、韌帶、筋膜、滑膜、關節囊或軟骨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軟組織傷害</a:t>
            </a:r>
            <a:endParaRPr/>
          </a:p>
        </p:txBody>
      </p:sp>
      <p:sp>
        <p:nvSpPr>
          <p:cNvPr id="133" name="Google Shape;133;p18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軟組織傷害多屬於急性運動傷害，可再分成開放性與封閉性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開放性損傷</a:t>
            </a:r>
            <a:b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有外傷性的皮膚破損，如割傷、水泡和擦傷，通常會有血液流失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閉合性損傷</a:t>
            </a:r>
            <a:b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在皮膚下發生閉合性損傷，包含瘀傷、拉傷和扭傷，沒有外部出血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8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9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硬組織傷害</a:t>
            </a:r>
            <a:endParaRPr/>
          </a:p>
        </p:txBody>
      </p:sp>
      <p:sp>
        <p:nvSpPr>
          <p:cNvPr id="140" name="Google Shape;140;p19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硬組織傷害是指骨折，骨折導致:</a:t>
            </a:r>
            <a:b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瘀傷和腫脹、神經損傷引起的疼痛、斷裂處身體的肢體或部位變得不能動，如果是嚴重的骨折，該區域將明顯變形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9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9"/>
          <p:cNvSpPr/>
          <p:nvPr/>
        </p:nvSpPr>
        <p:spPr>
          <a:xfrm>
            <a:off x="4725986" y="3730556"/>
            <a:ext cx="3960813" cy="2700061"/>
          </a:xfrm>
          <a:prstGeom prst="rect">
            <a:avLst/>
          </a:prstGeom>
          <a:solidFill>
            <a:srgbClr val="CDDEF7"/>
          </a:solidFill>
          <a:ln cap="flat" cmpd="sng" w="31750">
            <a:solidFill>
              <a:srgbClr val="33339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9"/>
          <p:cNvSpPr/>
          <p:nvPr/>
        </p:nvSpPr>
        <p:spPr>
          <a:xfrm>
            <a:off x="620711" y="3730556"/>
            <a:ext cx="3960813" cy="2700061"/>
          </a:xfrm>
          <a:prstGeom prst="rect">
            <a:avLst/>
          </a:prstGeom>
          <a:solidFill>
            <a:srgbClr val="D6FDF7"/>
          </a:solidFill>
          <a:ln cap="flat" cmpd="sng" w="31750">
            <a:solidFill>
              <a:srgbClr val="3385F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losed fracture" id="144" name="Google Shape;14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2160" y="3906905"/>
            <a:ext cx="3317914" cy="143292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open fracture" id="145" name="Google Shape;145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1847" y="3879641"/>
            <a:ext cx="3369090" cy="1340955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19"/>
          <p:cNvSpPr txBox="1"/>
          <p:nvPr/>
        </p:nvSpPr>
        <p:spPr>
          <a:xfrm>
            <a:off x="757408" y="5507092"/>
            <a:ext cx="368741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簡單的或閉合的骨折意味著骨頭開裂，但皮膚沒有破損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9"/>
          <p:cNvSpPr txBox="1"/>
          <p:nvPr/>
        </p:nvSpPr>
        <p:spPr>
          <a:xfrm>
            <a:off x="5011771" y="5507092"/>
            <a:ext cx="3389243" cy="6460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複合骨折或開放性骨折意味著皮膚破裂，骨頭伸出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運動傷害的營養管理</a:t>
            </a:r>
            <a:endParaRPr/>
          </a:p>
        </p:txBody>
      </p:sp>
      <p:sp>
        <p:nvSpPr>
          <p:cNvPr id="153" name="Google Shape;153;p20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zh-TW" sz="40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第一節　運動傷害概述</a:t>
            </a:r>
            <a:endParaRPr b="0" i="0" sz="4000" u="none" cap="none" strike="noStrik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</a:pPr>
            <a:r>
              <a:rPr b="1" i="0" lang="zh-TW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第二節　運動傷害癒合的發展階段</a:t>
            </a:r>
            <a:endParaRPr b="1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zh-TW" sz="40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第三節　傷害營養支持階段</a:t>
            </a:r>
            <a:r>
              <a:rPr b="0" i="0" lang="zh-TW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</a:t>
            </a:r>
            <a:endParaRPr/>
          </a:p>
        </p:txBody>
      </p:sp>
      <p:sp>
        <p:nvSpPr>
          <p:cNvPr id="154" name="Google Shape;154;p20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1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組織癒合的階段</a:t>
            </a:r>
            <a:endParaRPr/>
          </a:p>
        </p:txBody>
      </p:sp>
      <p:sp>
        <p:nvSpPr>
          <p:cNvPr id="160" name="Google Shape;160;p21"/>
          <p:cNvSpPr txBox="1"/>
          <p:nvPr>
            <p:ph idx="1" type="body"/>
          </p:nvPr>
        </p:nvSpPr>
        <p:spPr>
          <a:xfrm>
            <a:off x="633595" y="1684965"/>
            <a:ext cx="7876809" cy="45667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受傷後組織的恢復過程包括三個時期：</a:t>
            </a:r>
            <a:b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第一期是止血、發炎期(hemostaisis, inflammation)</a:t>
            </a:r>
            <a:b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第二期是增生期(proliferation and matrix deposition)</a:t>
            </a:r>
            <a:b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第三期是重塑期 (matrix remodeling)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1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2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發炎期</a:t>
            </a:r>
            <a:endParaRPr/>
          </a:p>
        </p:txBody>
      </p:sp>
      <p:sp>
        <p:nvSpPr>
          <p:cNvPr id="167" name="Google Shape;167;p22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維持期間：受傷後一直到十天內，隨著受傷的程度不同，發炎期的時間長短也會有所不同。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組織反應：出血、血小板被激活和凝血現象，吞噬細胞出來清理現場，將受傷破損的組織清除掉，還有許多發炎細胞會參與反應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症狀：紅、腫、熱、痛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2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3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增生期</a:t>
            </a:r>
            <a:endParaRPr/>
          </a:p>
        </p:txBody>
      </p:sp>
      <p:sp>
        <p:nvSpPr>
          <p:cNvPr id="174" name="Google Shape;174;p23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維持期間：第一天到第三十天左右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組織反應：受傷的組織開始生長癒合，但是新生出來的纖維排列雜亂不規則，所以韌帶還是很脆弱，無法承受太大的張力，如果此時就回到運動場上，一旦受到強力的拉扯，新生的組織很容易就又迅速被撕裂</a:t>
            </a:r>
            <a:endParaRPr/>
          </a:p>
        </p:txBody>
      </p:sp>
      <p:sp>
        <p:nvSpPr>
          <p:cNvPr id="175" name="Google Shape;175;p23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2000">
        <p:fade thruBlk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課程名稱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