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306" r:id="rId3"/>
    <p:sldId id="346" r:id="rId4"/>
    <p:sldId id="347" r:id="rId5"/>
    <p:sldId id="311" r:id="rId6"/>
    <p:sldId id="343" r:id="rId7"/>
    <p:sldId id="344" r:id="rId8"/>
    <p:sldId id="345" r:id="rId9"/>
    <p:sldId id="317" r:id="rId10"/>
    <p:sldId id="313" r:id="rId11"/>
    <p:sldId id="350" r:id="rId1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2833802-FEF1-4C79-8D5D-14CF1EAF98D9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>
          <a:top>
            <a:ln w="3172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band1H>
    <a:band1V>
      <a:tcStyle>
        <a:tcBdr>
          <a:left>
            <a:ln w="3172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1V>
    <a:band2V>
      <a:tcStyle>
        <a:tcBdr>
          <a:left>
            <a:ln w="3172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2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ED7D31"/>
          </a:solidFill>
        </a:fill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1890" autoAdjust="0"/>
  </p:normalViewPr>
  <p:slideViewPr>
    <p:cSldViewPr snapToGrid="0" showGuides="1">
      <p:cViewPr varScale="1">
        <p:scale>
          <a:sx n="52" d="100"/>
          <a:sy n="52" d="100"/>
        </p:scale>
        <p:origin x="162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新細明體"/>
            </a:endParaRPr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quarter" idx="1"/>
          </p:nvPr>
        </p:nvSpPr>
        <p:spPr>
          <a:xfrm>
            <a:off x="3884608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2B96E32-639A-4784-A93E-28B25C3DDD89}" type="datetime1">
              <a: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</a:rPr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7/30/2018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新細明體"/>
            </a:endParaRPr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2"/>
          </p:nvPr>
        </p:nvSpPr>
        <p:spPr>
          <a:xfrm>
            <a:off x="0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新細明體"/>
            </a:endParaRPr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3"/>
          </p:nvPr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E5D1F6B-5A06-45A0-8CC1-5729AEE6156D}" type="slidenum">
              <a:t>‹#›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12533477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</a:defRPr>
            </a:lvl1pPr>
          </a:lstStyle>
          <a:p>
            <a:pPr lvl="0"/>
            <a:fld id="{5A6EECE7-F4A8-4D69-978C-F0B2DE6FC1A1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備忘稿版面配置區 4"/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</a:defRPr>
            </a:lvl1pPr>
          </a:lstStyle>
          <a:p>
            <a:pPr lvl="0"/>
            <a:fld id="{6263D871-4425-499D-8612-3445E7D267B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116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21C4702-A163-485C-ABB8-218946BD32C0}" type="slidenum">
              <a:t>2</a:t>
            </a:fld>
            <a:endParaRPr lang="en-US" sz="12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4557204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20E27E4-1F03-43DD-BA33-6B9CCA36A61C}" type="slidenum">
              <a:t>3</a:t>
            </a:fld>
            <a:endParaRPr lang="en-US" sz="12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40722757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3EC9EA7-BE4B-4B91-BD17-81FAEFCE5564}" type="slidenum">
              <a:t>4</a:t>
            </a:fld>
            <a:endParaRPr lang="en-US" sz="12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2540821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zh-TW" dirty="0">
                <a:latin typeface="標楷體" pitchFamily="65"/>
              </a:rPr>
              <a:t>其原因可能是因為睪固酮為內生性物質，運動員以為容易避開檢查，而冒險使用所致。</a:t>
            </a:r>
            <a:endParaRPr lang="en-US" dirty="0"/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41A7732-A535-406F-A42F-DA93B42F6B01}" type="slidenum">
              <a:t>5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32316114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dirty="0" smtClean="0"/>
              <a:t>運動員開始使用同化性類固醇最早是在</a:t>
            </a:r>
            <a:r>
              <a:rPr lang="en-US" altLang="zh-TW" dirty="0" smtClean="0"/>
              <a:t>50</a:t>
            </a:r>
            <a:r>
              <a:rPr lang="zh-TW" altLang="zh-TW" dirty="0" smtClean="0"/>
              <a:t>年代早期，到</a:t>
            </a:r>
            <a:r>
              <a:rPr lang="en-US" altLang="zh-TW" dirty="0" smtClean="0"/>
              <a:t>80</a:t>
            </a:r>
            <a:r>
              <a:rPr lang="zh-TW" altLang="zh-TW" dirty="0" smtClean="0"/>
              <a:t>、</a:t>
            </a:r>
            <a:r>
              <a:rPr lang="en-US" altLang="zh-TW" dirty="0" smtClean="0"/>
              <a:t>90</a:t>
            </a:r>
            <a:r>
              <a:rPr lang="zh-TW" altLang="zh-TW" dirty="0" smtClean="0"/>
              <a:t>年代服用的運動員漸增。</a:t>
            </a:r>
            <a:endParaRPr lang="en-US" altLang="zh-TW" dirty="0" smtClean="0"/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41A7732-A535-406F-A42F-DA93B42F6B01}" type="slidenum">
              <a:t>6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11564325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zh-TW" dirty="0">
                <a:latin typeface="標楷體" pitchFamily="65"/>
              </a:rPr>
              <a:t>其原因可能是因為睪固酮為內生性物質，運動員以為容易避開檢查，而冒險使用所致。</a:t>
            </a:r>
            <a:endParaRPr lang="en-US" dirty="0"/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41A7732-A535-406F-A42F-DA93B42F6B01}" type="slidenum">
              <a:t>7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41295462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228583E-2131-4539-A07B-6FF4DD10E22D}" type="slidenum">
              <a:t>9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1438550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6263D871-4425-499D-8612-3445E7D267B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8229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3D871-4425-499D-8612-3445E7D267B5}" type="slidenum">
              <a:rPr smtClean="0"/>
              <a:pPr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783763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第四章 同化性類固醇</a:t>
            </a:r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7302BCC-82E9-454C-825C-EA7C7F29F81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419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第四章 同化性類固醇</a:t>
            </a:r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8269F59-9199-4778-B564-5BBD245529C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427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第四章 同化性類固醇</a:t>
            </a:r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EA8C8A1-8485-43AA-B84E-067FD8F772F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667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173166" y="6858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表格版面配置區 2"/>
          <p:cNvSpPr txBox="1">
            <a:spLocks noGrp="1"/>
          </p:cNvSpPr>
          <p:nvPr>
            <p:ph type="tbl" idx="1"/>
          </p:nvPr>
        </p:nvSpPr>
        <p:spPr>
          <a:xfrm>
            <a:off x="1173166" y="1981203"/>
            <a:ext cx="7772400" cy="4114800"/>
          </a:xfrm>
        </p:spPr>
        <p:txBody>
          <a:bodyPr/>
          <a:lstStyle>
            <a:lvl1pPr>
              <a:defRPr lang="en-US"/>
            </a:lvl1pPr>
          </a:lstStyle>
          <a:p>
            <a:pPr lvl="0"/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>
          <a:xfrm>
            <a:off x="1173166" y="6265861"/>
            <a:ext cx="1904996" cy="457200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>
          <a:xfrm>
            <a:off x="3581403" y="6248396"/>
            <a:ext cx="2895603" cy="457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第四章 同化性類固醇</a:t>
            </a:r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>
          <a:xfrm>
            <a:off x="7010403" y="6248396"/>
            <a:ext cx="1904996" cy="457200"/>
          </a:xfrm>
        </p:spPr>
        <p:txBody>
          <a:bodyPr/>
          <a:lstStyle>
            <a:lvl1pPr>
              <a:defRPr/>
            </a:lvl1pPr>
          </a:lstStyle>
          <a:p>
            <a:pPr lvl="0"/>
            <a:fld id="{82DC17C6-BF7F-475D-BA82-364535C316B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18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微軟正黑體" pitchFamily="34"/>
                <a:ea typeface="微軟正黑體" pitchFamily="34"/>
              </a:defRPr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  <a:latin typeface="微軟正黑體" pitchFamily="34"/>
                <a:ea typeface="微軟正黑體" pitchFamily="34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第四章 同化性類固醇</a:t>
            </a:r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3CB3EE8-109E-4903-9D78-1CBA54F8F04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350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第四章 同化性類固醇</a:t>
            </a:r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FC7540B-F7EC-4786-8DC4-36271DD8D9D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431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第四章 同化性類固醇</a:t>
            </a:r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1AC0BBE-0E5A-4C3C-8DAA-09A1742B31A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732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第四章 同化性類固醇</a:t>
            </a:r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9810F08-7B2E-445A-8157-6123D4C8CF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454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第四章 同化性類固醇</a:t>
            </a:r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8E2D3B9-407D-4A9D-8DD6-FBB6CB456D2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77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第四章 同化性類固醇</a:t>
            </a:r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B66FB6A-E214-4933-9362-121D3CEED4D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555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第四章 同化性類固醇</a:t>
            </a:r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F5451DC-BEE1-4D8C-B5A1-B6DB3F68AF3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389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第四章 同化性類固醇</a:t>
            </a:r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2E98AA3-ABA6-44ED-9494-114CF575CFB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494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zh-TW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r>
              <a:rPr lang="zh-TW"/>
              <a:t>第四章 同化性類固醇</a:t>
            </a:r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FCB0AE72-2AD2-4B60-A6A1-7F64BECC53B7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/>
              <a:t>同化性物質</a:t>
            </a: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/>
              <a:t>陳亭亭</a:t>
            </a:r>
            <a:endParaRPr lang="en-US"/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0" i="0" u="none" strike="noStrike" kern="1200" cap="none" spc="0" baseline="0" dirty="0" smtClean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18</a:t>
            </a:r>
            <a:endParaRPr lang="en-US" sz="3200" b="0" i="0" u="none" strike="noStrike" kern="1200" cap="none" spc="0" baseline="0" dirty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  <p:sp>
        <p:nvSpPr>
          <p:cNvPr id="7" name="投影片編號版面配置區 6"/>
          <p:cNvSpPr txBox="1"/>
          <p:nvPr/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D315079-D902-453E-A8E9-13B5077ED9BA}" type="slidenum">
              <a:t>1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3"/>
          <p:cNvSpPr txBox="1"/>
          <p:nvPr/>
        </p:nvSpPr>
        <p:spPr>
          <a:xfrm>
            <a:off x="7010404" y="6421169"/>
            <a:ext cx="2133596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6EE5D6D-3FD7-427F-9851-B6553C4C116B}" type="slidenum">
              <a:t>10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5756389"/>
              </p:ext>
            </p:extLst>
          </p:nvPr>
        </p:nvGraphicFramePr>
        <p:xfrm>
          <a:off x="335328" y="1080720"/>
          <a:ext cx="8613044" cy="51537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9289"/>
                <a:gridCol w="2684585"/>
                <a:gridCol w="2684585"/>
                <a:gridCol w="2684585"/>
              </a:tblGrid>
              <a:tr h="427605">
                <a:tc>
                  <a:txBody>
                    <a:bodyPr/>
                    <a:lstStyle/>
                    <a:p>
                      <a:pPr algn="l"/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2016</a:t>
                      </a:r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2015</a:t>
                      </a:r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2014</a:t>
                      </a:r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427605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1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800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stanozolol</a:t>
                      </a:r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sz="1800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stanozolol</a:t>
                      </a:r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sz="1800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stanozolol</a:t>
                      </a:r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427605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altLang="en-US" sz="1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800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nandrolone</a:t>
                      </a:r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nandrolone</a:t>
                      </a:r>
                      <a:endParaRPr lang="zh-TW" altLang="en-US" sz="18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sz="1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19‐norandrosterone</a:t>
                      </a:r>
                      <a:endParaRPr lang="zh-TW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427605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altLang="en-US" sz="1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GC-C-IRMS </a:t>
                      </a:r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結果</a:t>
                      </a:r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sz="1800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metandienone</a:t>
                      </a:r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sz="1800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metandienone</a:t>
                      </a:r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427605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altLang="en-US" sz="1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800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metandienone</a:t>
                      </a:r>
                      <a:r>
                        <a:rPr lang="en-US" alt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sz="1800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drostanolone</a:t>
                      </a:r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sz="1800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metenolone</a:t>
                      </a:r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427605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zh-TW" altLang="en-US" sz="1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800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drostanolone</a:t>
                      </a:r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GC-C-IRMS</a:t>
                      </a:r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結果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sz="1800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drostanolone</a:t>
                      </a:r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652657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endParaRPr lang="zh-TW" altLang="en-US" sz="1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800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boldenone</a:t>
                      </a:r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sz="1800" dirty="0" err="1" smtClean="0">
                          <a:latin typeface="Arial Narrow" panose="020B0606020202030204" pitchFamily="34" charset="0"/>
                          <a:ea typeface="微軟正黑體" panose="020B0604030504040204" pitchFamily="34" charset="-120"/>
                        </a:rPr>
                        <a:t>dehydrochloromethyl</a:t>
                      </a:r>
                      <a:r>
                        <a:rPr lang="en-US" altLang="zh-TW" sz="1800" dirty="0" smtClean="0">
                          <a:latin typeface="Arial Narrow" panose="020B0606020202030204" pitchFamily="34" charset="0"/>
                          <a:ea typeface="微軟正黑體" panose="020B0604030504040204" pitchFamily="34" charset="-120"/>
                        </a:rPr>
                        <a:t>-testosterone</a:t>
                      </a:r>
                      <a:endParaRPr lang="zh-TW" altLang="en-US" sz="1800" dirty="0">
                        <a:latin typeface="Arial Narrow" panose="020B0606020202030204" pitchFamily="34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dirty="0" err="1" smtClean="0">
                          <a:latin typeface="Arial Narrow" panose="020B0606020202030204" pitchFamily="34" charset="0"/>
                          <a:ea typeface="微軟正黑體" panose="020B0604030504040204" pitchFamily="34" charset="-120"/>
                        </a:rPr>
                        <a:t>dehydrochloromethyl</a:t>
                      </a:r>
                      <a:r>
                        <a:rPr lang="en-US" altLang="zh-TW" sz="1800" dirty="0" smtClean="0">
                          <a:latin typeface="Arial Narrow" panose="020B0606020202030204" pitchFamily="34" charset="0"/>
                          <a:ea typeface="微軟正黑體" panose="020B0604030504040204" pitchFamily="34" charset="-120"/>
                        </a:rPr>
                        <a:t>-testosterone</a:t>
                      </a:r>
                      <a:endParaRPr lang="zh-TW" altLang="en-US" sz="1800" dirty="0" smtClean="0">
                        <a:latin typeface="Arial Narrow" panose="020B0606020202030204" pitchFamily="34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427605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</a:t>
                      </a:r>
                      <a:endParaRPr lang="zh-TW" altLang="en-US" sz="1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800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trenbolone</a:t>
                      </a:r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sz="1800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metenolone</a:t>
                      </a:r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GC-C-IRMS</a:t>
                      </a:r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結果</a:t>
                      </a:r>
                    </a:p>
                  </a:txBody>
                  <a:tcPr anchor="ctr"/>
                </a:tc>
              </a:tr>
              <a:tr h="427605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endParaRPr lang="zh-TW" altLang="en-US" sz="1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800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oxandrolone</a:t>
                      </a:r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sz="1800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trenbolone</a:t>
                      </a:r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sz="1800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trenbolone</a:t>
                      </a:r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427605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endParaRPr lang="zh-TW" altLang="en-US" sz="1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800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metenolone</a:t>
                      </a:r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sz="1800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boldenone</a:t>
                      </a:r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T/</a:t>
                      </a:r>
                      <a:r>
                        <a:rPr lang="en-US" altLang="zh-TW" sz="1800" baseline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E </a:t>
                      </a:r>
                      <a:r>
                        <a:rPr lang="zh-TW" altLang="en-US" sz="1800" baseline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比值</a:t>
                      </a:r>
                      <a:r>
                        <a:rPr lang="en-US" altLang="zh-TW" sz="1800" baseline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&gt;4 </a:t>
                      </a:r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652657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800" dirty="0" err="1" smtClean="0">
                          <a:latin typeface="Arial Narrow" panose="020B0606020202030204" pitchFamily="34" charset="0"/>
                          <a:ea typeface="微軟正黑體" panose="020B0604030504040204" pitchFamily="34" charset="-120"/>
                        </a:rPr>
                        <a:t>dehydrochloromethyl</a:t>
                      </a:r>
                      <a:r>
                        <a:rPr lang="en-US" altLang="zh-TW" sz="1800" dirty="0" smtClean="0">
                          <a:latin typeface="Arial Narrow" panose="020B0606020202030204" pitchFamily="34" charset="0"/>
                          <a:ea typeface="微軟正黑體" panose="020B0604030504040204" pitchFamily="34" charset="-120"/>
                        </a:rPr>
                        <a:t>‐</a:t>
                      </a:r>
                    </a:p>
                    <a:p>
                      <a:r>
                        <a:rPr lang="en-US" altLang="zh-TW" sz="1800" dirty="0" smtClean="0">
                          <a:latin typeface="Arial Narrow" panose="020B0606020202030204" pitchFamily="34" charset="0"/>
                          <a:ea typeface="微軟正黑體" panose="020B0604030504040204" pitchFamily="34" charset="-120"/>
                        </a:rPr>
                        <a:t>testosterone</a:t>
                      </a:r>
                      <a:endParaRPr lang="zh-TW" altLang="en-US" sz="1800" dirty="0">
                        <a:latin typeface="Arial Narrow" panose="020B0606020202030204" pitchFamily="34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sz="1800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oxandrolone</a:t>
                      </a:r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sz="1800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boldenone</a:t>
                      </a:r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標題 1"/>
          <p:cNvSpPr txBox="1">
            <a:spLocks/>
          </p:cNvSpPr>
          <p:nvPr/>
        </p:nvSpPr>
        <p:spPr>
          <a:xfrm>
            <a:off x="513172" y="369520"/>
            <a:ext cx="8435200" cy="76954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zh-TW" sz="4400" b="0" i="0" u="none" strike="noStrike" kern="120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  <a:cs typeface="標楷體" pitchFamily="65"/>
              </a:defRPr>
            </a:lvl1pPr>
          </a:lstStyle>
          <a:p>
            <a:r>
              <a:rPr lang="zh-TW" altLang="en-US" sz="2800" b="1" dirty="0" smtClean="0"/>
              <a:t>運動禁藥實驗室檢驗結果分析</a:t>
            </a:r>
            <a:r>
              <a:rPr lang="en-US" altLang="zh-TW" sz="2800" b="1" dirty="0" smtClean="0"/>
              <a:t>- </a:t>
            </a:r>
            <a:r>
              <a:rPr lang="en-US" altLang="zh-TW" sz="2800" u="sng" spc="-150" dirty="0" smtClean="0">
                <a:solidFill>
                  <a:schemeClr val="tx1"/>
                </a:solidFill>
                <a:latin typeface="Maiandra GD" panose="020E0502030308020204" pitchFamily="34" charset="0"/>
                <a:ea typeface="微軟正黑體" panose="020B0604030504040204" pitchFamily="34" charset="-120"/>
                <a:cs typeface="+mj-cs"/>
              </a:rPr>
              <a:t>S1.</a:t>
            </a:r>
            <a:r>
              <a:rPr lang="zh-TW" altLang="en-US" sz="2800" u="sng" dirty="0" smtClean="0"/>
              <a:t>同化性物質</a:t>
            </a:r>
            <a:endParaRPr lang="zh-TW" altLang="en-US" sz="2800" u="sng" dirty="0"/>
          </a:p>
        </p:txBody>
      </p:sp>
      <p:sp>
        <p:nvSpPr>
          <p:cNvPr id="7" name="矩形 6"/>
          <p:cNvSpPr/>
          <p:nvPr/>
        </p:nvSpPr>
        <p:spPr>
          <a:xfrm>
            <a:off x="3527178" y="6236541"/>
            <a:ext cx="5421194" cy="369255"/>
          </a:xfrm>
          <a:prstGeom prst="rect">
            <a:avLst/>
          </a:prstGeom>
        </p:spPr>
        <p:txBody>
          <a:bodyPr wrap="square" lIns="91364" tIns="45682" rIns="91364" bIns="45682">
            <a:spAutoFit/>
          </a:bodyPr>
          <a:lstStyle/>
          <a:p>
            <a:pPr>
              <a:spcBef>
                <a:spcPts val="200"/>
              </a:spcBef>
            </a:pPr>
            <a:r>
              <a:rPr lang="en-US" altLang="zh-TW" b="1" dirty="0">
                <a:latin typeface="Maiandra GD" panose="020E0502030308020204" pitchFamily="34" charset="0"/>
                <a:ea typeface="新細明體" panose="02020500000000000000" pitchFamily="18" charset="-120"/>
              </a:rPr>
              <a:t> </a:t>
            </a:r>
            <a:r>
              <a:rPr lang="en-US" altLang="zh-TW" b="1" dirty="0" smtClean="0">
                <a:latin typeface="Maiandra GD" panose="020E0502030308020204" pitchFamily="34" charset="0"/>
                <a:ea typeface="新細明體" panose="02020500000000000000" pitchFamily="18" charset="-120"/>
              </a:rPr>
              <a:t>(WADA’s Testing Figures Report</a:t>
            </a:r>
            <a:r>
              <a:rPr lang="zh-TW" altLang="en-US" b="1" dirty="0" smtClean="0">
                <a:latin typeface="Maiandra GD" panose="020E0502030308020204" pitchFamily="34" charset="0"/>
                <a:ea typeface="新細明體" panose="02020500000000000000" pitchFamily="18" charset="-120"/>
              </a:rPr>
              <a:t>，</a:t>
            </a:r>
            <a:r>
              <a:rPr lang="en-US" altLang="zh-TW" b="1" dirty="0" smtClean="0">
                <a:latin typeface="Maiandra GD" panose="020E0502030308020204" pitchFamily="34" charset="0"/>
                <a:ea typeface="新細明體" panose="02020500000000000000" pitchFamily="18" charset="-120"/>
              </a:rPr>
              <a:t>2017/2016/2015)</a:t>
            </a:r>
            <a:endParaRPr lang="zh-TW" altLang="en-US" b="1" dirty="0">
              <a:latin typeface="Maiandra GD" panose="020E0502030308020204" pitchFamily="34" charset="0"/>
              <a:ea typeface="新細明體" panose="02020500000000000000" pitchFamily="18" charset="-12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200" b="1" dirty="0" smtClean="0"/>
              <a:t>S1</a:t>
            </a:r>
            <a:r>
              <a:rPr lang="zh-TW" altLang="en-US" sz="3200" b="1" dirty="0" smtClean="0"/>
              <a:t>同化性物質</a:t>
            </a:r>
            <a:r>
              <a:rPr lang="en-US" altLang="zh-TW" sz="3200" b="1" dirty="0" smtClean="0"/>
              <a:t>-</a:t>
            </a:r>
            <a:r>
              <a:rPr lang="zh-TW" altLang="en-US" sz="3200" b="1" dirty="0" smtClean="0"/>
              <a:t>違規</a:t>
            </a:r>
            <a:r>
              <a:rPr lang="zh-TW" altLang="en-US" sz="3200" b="1" dirty="0"/>
              <a:t>案例</a:t>
            </a: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3" b="3449"/>
          <a:stretch/>
        </p:blipFill>
        <p:spPr>
          <a:xfrm>
            <a:off x="3318139" y="1542296"/>
            <a:ext cx="2434527" cy="3312368"/>
          </a:xfrm>
          <a:prstGeom prst="rect">
            <a:avLst/>
          </a:prstGeom>
        </p:spPr>
      </p:pic>
      <p:sp>
        <p:nvSpPr>
          <p:cNvPr id="14" name="Shape 268"/>
          <p:cNvSpPr txBox="1">
            <a:spLocks/>
          </p:cNvSpPr>
          <p:nvPr/>
        </p:nvSpPr>
        <p:spPr>
          <a:xfrm>
            <a:off x="3318139" y="4892280"/>
            <a:ext cx="2016224" cy="16894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Char char="◉"/>
              <a:defRPr sz="24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R="0" lvl="1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20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20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R="0" lvl="3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R="0" lvl="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R="0" lvl="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R="0" lvl="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R="0" lvl="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R="0" lvl="8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>
              <a:spcBef>
                <a:spcPts val="0"/>
              </a:spcBef>
              <a:buFont typeface="Quattrocento Sans"/>
              <a:buNone/>
            </a:pPr>
            <a:r>
              <a:rPr lang="zh-TW" altLang="en-US" b="1" dirty="0" smtClean="0">
                <a:latin typeface="Cambria Math" panose="02040503050406030204" pitchFamily="18" charset="0"/>
                <a:ea typeface="微軟正黑體" panose="020B0604030504040204" pitchFamily="34" charset="-120"/>
              </a:rPr>
              <a:t>蓋特林 </a:t>
            </a:r>
            <a:r>
              <a:rPr lang="en-US" altLang="zh-TW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(</a:t>
            </a:r>
            <a:r>
              <a:rPr lang="zh-TW" altLang="en-US" b="1" dirty="0" smtClean="0">
                <a:latin typeface="Cambria Math" panose="02040503050406030204" pitchFamily="18" charset="0"/>
                <a:ea typeface="微軟正黑體" panose="020B0604030504040204" pitchFamily="34" charset="-120"/>
              </a:rPr>
              <a:t>美國</a:t>
            </a:r>
            <a:r>
              <a:rPr lang="en-US" altLang="zh-TW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)</a:t>
            </a:r>
            <a:r>
              <a:rPr lang="en-US" altLang="zh-TW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/>
            </a:r>
            <a:br>
              <a:rPr lang="en-US" altLang="zh-TW" dirty="0" smtClean="0"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en-US" altLang="zh-TW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Justin </a:t>
            </a:r>
            <a:r>
              <a:rPr lang="en-US" altLang="zh-TW" b="1" dirty="0">
                <a:latin typeface="Cambria Math" panose="02040503050406030204" pitchFamily="18" charset="0"/>
                <a:ea typeface="Cambria Math" panose="02040503050406030204" pitchFamily="18" charset="0"/>
              </a:rPr>
              <a:t>Gatlin</a:t>
            </a:r>
            <a:r>
              <a:rPr lang="en-US" altLang="zh-TW" sz="2800" dirty="0" smtClean="0"/>
              <a:t/>
            </a:r>
            <a:br>
              <a:rPr lang="en-US" altLang="zh-TW" sz="2800" dirty="0" smtClean="0"/>
            </a:br>
            <a:r>
              <a:rPr lang="en-US" altLang="zh-TW" sz="2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2006</a:t>
            </a:r>
          </a:p>
          <a:p>
            <a:pPr>
              <a:spcBef>
                <a:spcPts val="0"/>
              </a:spcBef>
              <a:buFont typeface="Quattrocento Sans"/>
              <a:buNone/>
            </a:pPr>
            <a:r>
              <a:rPr lang="en-US" altLang="zh-TW" sz="2000" dirty="0">
                <a:latin typeface="Cambria Math" panose="02040503050406030204" pitchFamily="18" charset="0"/>
              </a:rPr>
              <a:t>testosterone</a:t>
            </a:r>
          </a:p>
          <a:p>
            <a:pPr>
              <a:spcBef>
                <a:spcPts val="0"/>
              </a:spcBef>
              <a:buFont typeface="Quattrocento Sans"/>
              <a:buNone/>
            </a:pPr>
            <a:endParaRPr lang="zh-TW" altLang="en-US" sz="1800" dirty="0">
              <a:latin typeface="Cambria Math" panose="02040503050406030204" pitchFamily="18" charset="0"/>
            </a:endParaRPr>
          </a:p>
        </p:txBody>
      </p:sp>
      <p:sp>
        <p:nvSpPr>
          <p:cNvPr id="16" name="Shape 268"/>
          <p:cNvSpPr txBox="1">
            <a:spLocks/>
          </p:cNvSpPr>
          <p:nvPr/>
        </p:nvSpPr>
        <p:spPr>
          <a:xfrm>
            <a:off x="6277260" y="4871233"/>
            <a:ext cx="2562308" cy="105958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Char char="◉"/>
              <a:defRPr sz="24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R="0" lvl="1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20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20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R="0" lvl="3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R="0" lvl="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R="0" lvl="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R="0" lvl="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R="0" lvl="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R="0" lvl="8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>
              <a:buFont typeface="Quattrocento Sans"/>
              <a:buNone/>
            </a:pPr>
            <a:r>
              <a:rPr lang="zh-TW" altLang="en-US" b="1" dirty="0">
                <a:latin typeface="Cambria Math" panose="02040503050406030204" pitchFamily="18" charset="0"/>
                <a:ea typeface="微軟正黑體" panose="020B0604030504040204" pitchFamily="34" charset="-120"/>
              </a:rPr>
              <a:t>趙</a:t>
            </a:r>
            <a:r>
              <a:rPr lang="zh-TW" altLang="en-US" b="1" dirty="0" smtClean="0">
                <a:latin typeface="Cambria Math" panose="02040503050406030204" pitchFamily="18" charset="0"/>
                <a:ea typeface="微軟正黑體" panose="020B0604030504040204" pitchFamily="34" charset="-120"/>
              </a:rPr>
              <a:t>常玲 </a:t>
            </a:r>
            <a:r>
              <a:rPr lang="en-US" altLang="zh-TW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(</a:t>
            </a:r>
            <a:r>
              <a:rPr lang="zh-TW" altLang="en-US" b="1" dirty="0" smtClean="0">
                <a:latin typeface="Cambria Math" panose="02040503050406030204" pitchFamily="18" charset="0"/>
                <a:ea typeface="微軟正黑體" panose="020B0604030504040204" pitchFamily="34" charset="-120"/>
              </a:rPr>
              <a:t>哈薩</a:t>
            </a:r>
            <a:r>
              <a:rPr lang="zh-TW" altLang="en-US" b="1" dirty="0">
                <a:latin typeface="Cambria Math" panose="02040503050406030204" pitchFamily="18" charset="0"/>
                <a:ea typeface="微軟正黑體" panose="020B0604030504040204" pitchFamily="34" charset="-120"/>
              </a:rPr>
              <a:t>克</a:t>
            </a:r>
            <a:r>
              <a:rPr lang="en-US" altLang="zh-TW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)</a:t>
            </a:r>
            <a:r>
              <a:rPr lang="en-US" altLang="zh-TW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/>
            </a:r>
            <a:br>
              <a:rPr lang="en-US" altLang="zh-TW" dirty="0" smtClean="0"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en-US" altLang="zh-TW" b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Zulfiya</a:t>
            </a:r>
            <a:r>
              <a:rPr lang="en-US" altLang="zh-TW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zh-TW" b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Chinshanlo</a:t>
            </a:r>
            <a:r>
              <a:rPr lang="en-US" altLang="zh-TW" sz="2800" dirty="0" smtClean="0"/>
              <a:t/>
            </a:r>
            <a:br>
              <a:rPr lang="en-US" altLang="zh-TW" sz="2800" dirty="0" smtClean="0"/>
            </a:br>
            <a:r>
              <a:rPr lang="en-US" altLang="zh-TW" sz="2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2012 London</a:t>
            </a:r>
          </a:p>
          <a:p>
            <a:pPr>
              <a:buFont typeface="Quattrocento Sans"/>
              <a:buNone/>
            </a:pPr>
            <a:r>
              <a:rPr lang="en-US" altLang="zh-TW" sz="1800" dirty="0" err="1">
                <a:latin typeface="Cambria Math" panose="02040503050406030204" pitchFamily="18" charset="0"/>
              </a:rPr>
              <a:t>Oxandrolone</a:t>
            </a:r>
            <a:r>
              <a:rPr lang="en-US" altLang="zh-TW" sz="1800" dirty="0">
                <a:latin typeface="Cambria Math" panose="02040503050406030204" pitchFamily="18" charset="0"/>
              </a:rPr>
              <a:t>, </a:t>
            </a:r>
            <a:r>
              <a:rPr lang="en-US" altLang="zh-TW" sz="1800" dirty="0" err="1">
                <a:latin typeface="Cambria Math" panose="02040503050406030204" pitchFamily="18" charset="0"/>
              </a:rPr>
              <a:t>Stanozolol</a:t>
            </a:r>
            <a:endParaRPr lang="zh-TW" altLang="en-US" sz="1800" dirty="0">
              <a:latin typeface="Cambria Math" panose="02040503050406030204" pitchFamily="18" charset="0"/>
            </a:endParaRPr>
          </a:p>
        </p:txBody>
      </p:sp>
      <p:pic>
        <p:nvPicPr>
          <p:cNvPr id="17" name="圖片 1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94" t="3120" r="22342"/>
          <a:stretch/>
        </p:blipFill>
        <p:spPr>
          <a:xfrm>
            <a:off x="6043920" y="1535415"/>
            <a:ext cx="2779375" cy="3319249"/>
          </a:xfrm>
          <a:prstGeom prst="rect">
            <a:avLst/>
          </a:prstGeom>
        </p:spPr>
      </p:pic>
      <p:sp>
        <p:nvSpPr>
          <p:cNvPr id="19" name="向下箭號 18"/>
          <p:cNvSpPr/>
          <p:nvPr/>
        </p:nvSpPr>
        <p:spPr>
          <a:xfrm>
            <a:off x="6842243" y="1250303"/>
            <a:ext cx="1144761" cy="1211308"/>
          </a:xfrm>
          <a:prstGeom prst="down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26" name="Shape 268"/>
          <p:cNvSpPr txBox="1">
            <a:spLocks/>
          </p:cNvSpPr>
          <p:nvPr/>
        </p:nvSpPr>
        <p:spPr>
          <a:xfrm>
            <a:off x="446173" y="4892280"/>
            <a:ext cx="2346069" cy="105958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Char char="◉"/>
              <a:defRPr sz="24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R="0" lvl="1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20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20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R="0" lvl="3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R="0" lvl="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R="0" lvl="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R="0" lvl="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R="0" lvl="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R="0" lvl="8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>
              <a:spcBef>
                <a:spcPts val="0"/>
              </a:spcBef>
              <a:buFont typeface="Quattrocento Sans"/>
              <a:buNone/>
            </a:pPr>
            <a:r>
              <a:rPr lang="zh-TW" altLang="en-US" b="1" kern="0" dirty="0" smtClean="0">
                <a:latin typeface="Cambria Math" panose="02040503050406030204" pitchFamily="18" charset="0"/>
                <a:ea typeface="微軟正黑體" panose="020B0604030504040204" pitchFamily="34" charset="-120"/>
              </a:rPr>
              <a:t>馬怪爾</a:t>
            </a:r>
            <a:r>
              <a:rPr lang="en-US" altLang="zh-TW" b="1" kern="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(</a:t>
            </a:r>
            <a:r>
              <a:rPr lang="zh-TW" altLang="en-US" b="1" kern="0" dirty="0" smtClean="0">
                <a:latin typeface="Cambria Math" panose="02040503050406030204" pitchFamily="18" charset="0"/>
                <a:ea typeface="微軟正黑體" panose="020B0604030504040204" pitchFamily="34" charset="-120"/>
              </a:rPr>
              <a:t>美國</a:t>
            </a:r>
            <a:r>
              <a:rPr lang="en-US" altLang="zh-TW" b="1" kern="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)</a:t>
            </a:r>
            <a:r>
              <a:rPr lang="en-US" altLang="zh-TW" kern="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/>
            </a:r>
            <a:br>
              <a:rPr lang="en-US" altLang="zh-TW" kern="0" dirty="0" smtClean="0"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en-US" altLang="zh-TW" b="1" kern="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Mark McGwire </a:t>
            </a:r>
            <a:r>
              <a:rPr lang="en-US" altLang="zh-TW" sz="2800" kern="0" dirty="0" smtClean="0"/>
              <a:t/>
            </a:r>
            <a:br>
              <a:rPr lang="en-US" altLang="zh-TW" sz="2800" kern="0" dirty="0" smtClean="0"/>
            </a:br>
            <a:r>
              <a:rPr lang="en-US" altLang="zh-TW" sz="1800" kern="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1998</a:t>
            </a:r>
          </a:p>
          <a:p>
            <a:pPr>
              <a:spcBef>
                <a:spcPts val="0"/>
              </a:spcBef>
              <a:buFont typeface="Quattrocento Sans"/>
              <a:buNone/>
            </a:pPr>
            <a:r>
              <a:rPr lang="en-US" altLang="zh-TW" sz="1800" kern="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Androstenedione</a:t>
            </a:r>
            <a:endParaRPr lang="zh-TW" altLang="en-US" sz="1800" kern="0" dirty="0">
              <a:latin typeface="Cambria Math" panose="02040503050406030204" pitchFamily="18" charset="0"/>
            </a:endParaRPr>
          </a:p>
        </p:txBody>
      </p:sp>
      <p:pic>
        <p:nvPicPr>
          <p:cNvPr id="27" name="圖片 26"/>
          <p:cNvPicPr>
            <a:picLocks noChangeAspect="1"/>
          </p:cNvPicPr>
          <p:nvPr/>
        </p:nvPicPr>
        <p:blipFill rotWithShape="1">
          <a:blip r:embed="rId5"/>
          <a:srcRect r="33600"/>
          <a:stretch/>
        </p:blipFill>
        <p:spPr>
          <a:xfrm>
            <a:off x="446173" y="1542296"/>
            <a:ext cx="2580712" cy="3329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72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sz="4000" b="1"/>
              <a:t>同化性類固醇與運動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10157"/>
            <a:ext cx="8229600" cy="4525959"/>
          </a:xfrm>
        </p:spPr>
        <p:txBody>
          <a:bodyPr/>
          <a:lstStyle/>
          <a:p>
            <a:pPr lvl="0"/>
            <a:r>
              <a:rPr lang="zh-TW" b="1"/>
              <a:t>身體組成</a:t>
            </a:r>
            <a:endParaRPr lang="en-US" b="1"/>
          </a:p>
          <a:p>
            <a:pPr lvl="1"/>
            <a:r>
              <a:rPr lang="zh-TW">
                <a:latin typeface="微軟正黑體" pitchFamily="34"/>
                <a:ea typeface="微軟正黑體" pitchFamily="34"/>
              </a:rPr>
              <a:t>缺乏男性激素的男性若以同化性類固醇來治療，會有很明顯的</a:t>
            </a:r>
            <a:r>
              <a:rPr lang="zh-TW">
                <a:solidFill>
                  <a:srgbClr val="C00000"/>
                </a:solidFill>
                <a:latin typeface="微軟正黑體" pitchFamily="34"/>
                <a:ea typeface="微軟正黑體" pitchFamily="34"/>
              </a:rPr>
              <a:t>氮滯留現象</a:t>
            </a:r>
            <a:r>
              <a:rPr lang="zh-TW">
                <a:latin typeface="微軟正黑體" pitchFamily="34"/>
                <a:ea typeface="微軟正黑體" pitchFamily="34"/>
              </a:rPr>
              <a:t>及</a:t>
            </a:r>
            <a:r>
              <a:rPr lang="zh-TW">
                <a:solidFill>
                  <a:srgbClr val="C00000"/>
                </a:solidFill>
                <a:latin typeface="微軟正黑體" pitchFamily="34"/>
                <a:ea typeface="微軟正黑體" pitchFamily="34"/>
              </a:rPr>
              <a:t>肌肉生長</a:t>
            </a:r>
            <a:r>
              <a:rPr lang="zh-TW">
                <a:latin typeface="微軟正黑體" pitchFamily="34"/>
                <a:ea typeface="微軟正黑體" pitchFamily="34"/>
              </a:rPr>
              <a:t>。</a:t>
            </a:r>
            <a:endParaRPr lang="en-US">
              <a:latin typeface="微軟正黑體" pitchFamily="34"/>
              <a:ea typeface="微軟正黑體" pitchFamily="34"/>
            </a:endParaRPr>
          </a:p>
          <a:p>
            <a:pPr lvl="1"/>
            <a:r>
              <a:rPr lang="zh-TW">
                <a:latin typeface="微軟正黑體" pitchFamily="34"/>
                <a:ea typeface="微軟正黑體" pitchFamily="34"/>
              </a:rPr>
              <a:t>不管男性或女性，若是使用同化性類固醇皆會使</a:t>
            </a:r>
            <a:r>
              <a:rPr lang="zh-TW">
                <a:solidFill>
                  <a:srgbClr val="C00000"/>
                </a:solidFill>
                <a:latin typeface="微軟正黑體" pitchFamily="34"/>
                <a:ea typeface="微軟正黑體" pitchFamily="34"/>
              </a:rPr>
              <a:t>體重增加</a:t>
            </a:r>
            <a:r>
              <a:rPr lang="zh-TW">
                <a:latin typeface="微軟正黑體" pitchFamily="34"/>
                <a:ea typeface="微軟正黑體" pitchFamily="34"/>
              </a:rPr>
              <a:t>。</a:t>
            </a:r>
          </a:p>
          <a:p>
            <a:pPr lvl="1"/>
            <a:r>
              <a:rPr lang="zh-TW">
                <a:latin typeface="微軟正黑體" pitchFamily="34"/>
                <a:ea typeface="微軟正黑體" pitchFamily="34"/>
              </a:rPr>
              <a:t>以強度訓練的研究發現，使用同化性類固醇的實驗組，</a:t>
            </a:r>
            <a:r>
              <a:rPr lang="zh-TW">
                <a:solidFill>
                  <a:srgbClr val="C00000"/>
                </a:solidFill>
                <a:latin typeface="微軟正黑體" pitchFamily="34"/>
                <a:ea typeface="微軟正黑體" pitchFamily="34"/>
              </a:rPr>
              <a:t>體重增加</a:t>
            </a:r>
            <a:r>
              <a:rPr lang="zh-TW">
                <a:latin typeface="微軟正黑體" pitchFamily="34"/>
                <a:ea typeface="微軟正黑體" pitchFamily="34"/>
              </a:rPr>
              <a:t>明顯比對照組多，但以其他訓練方式的研究表示，體重並不會明顯增加。</a:t>
            </a:r>
          </a:p>
          <a:p>
            <a:pPr lvl="0"/>
            <a:endParaRPr lang="en-US"/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DCCA605-2CC7-4482-B47D-B3CE2E9231D1}" type="slidenum">
              <a:t>2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  <p:pic>
        <p:nvPicPr>
          <p:cNvPr id="5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9687" y="5513127"/>
            <a:ext cx="2604659" cy="1466212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sz="4000" b="1"/>
              <a:t>同化性類固醇與運動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24020"/>
            <a:ext cx="8229600" cy="4525959"/>
          </a:xfrm>
        </p:spPr>
        <p:txBody>
          <a:bodyPr/>
          <a:lstStyle/>
          <a:p>
            <a:pPr lvl="0"/>
            <a:r>
              <a:rPr lang="zh-TW" b="1"/>
              <a:t>肌肉力量</a:t>
            </a:r>
            <a:endParaRPr lang="en-US" b="1"/>
          </a:p>
          <a:p>
            <a:pPr lvl="1"/>
            <a:r>
              <a:rPr lang="zh-TW" u="sng">
                <a:latin typeface="微軟正黑體" pitchFamily="34"/>
                <a:ea typeface="微軟正黑體" pitchFamily="34"/>
              </a:rPr>
              <a:t>直接增加肌肉中蛋白質的合成</a:t>
            </a:r>
          </a:p>
          <a:p>
            <a:pPr lvl="1"/>
            <a:r>
              <a:rPr lang="zh-TW" u="sng">
                <a:latin typeface="微軟正黑體" pitchFamily="34"/>
                <a:ea typeface="微軟正黑體" pitchFamily="34"/>
              </a:rPr>
              <a:t>增加同化性男性激素</a:t>
            </a:r>
            <a:endParaRPr lang="en-US">
              <a:latin typeface="微軟正黑體" pitchFamily="34"/>
              <a:ea typeface="微軟正黑體" pitchFamily="34"/>
            </a:endParaRPr>
          </a:p>
          <a:p>
            <a:pPr marL="457200" lvl="1" indent="0">
              <a:buNone/>
            </a:pPr>
            <a:r>
              <a:rPr lang="en-US">
                <a:latin typeface="微軟正黑體" pitchFamily="34"/>
                <a:ea typeface="微軟正黑體" pitchFamily="34"/>
              </a:rPr>
              <a:t>   </a:t>
            </a:r>
            <a:r>
              <a:rPr lang="zh-TW">
                <a:latin typeface="微軟正黑體" pitchFamily="34"/>
                <a:ea typeface="微軟正黑體" pitchFamily="34"/>
              </a:rPr>
              <a:t>阻斷因運動後造成腎上腺糖皮質類固醇的分解</a:t>
            </a:r>
          </a:p>
          <a:p>
            <a:pPr lvl="1"/>
            <a:r>
              <a:rPr lang="zh-TW" u="sng">
                <a:latin typeface="微軟正黑體" pitchFamily="34"/>
                <a:ea typeface="微軟正黑體" pitchFamily="34"/>
              </a:rPr>
              <a:t>增加躁動行為</a:t>
            </a:r>
            <a:r>
              <a:rPr lang="zh-TW">
                <a:latin typeface="微軟正黑體" pitchFamily="34"/>
                <a:ea typeface="微軟正黑體" pitchFamily="34"/>
              </a:rPr>
              <a:t>，</a:t>
            </a:r>
            <a:endParaRPr lang="en-US">
              <a:latin typeface="微軟正黑體" pitchFamily="34"/>
              <a:ea typeface="微軟正黑體" pitchFamily="34"/>
            </a:endParaRPr>
          </a:p>
          <a:p>
            <a:pPr marL="457200" lvl="1" indent="0">
              <a:buNone/>
            </a:pPr>
            <a:r>
              <a:rPr lang="en-US">
                <a:latin typeface="微軟正黑體" pitchFamily="34"/>
                <a:ea typeface="微軟正黑體" pitchFamily="34"/>
              </a:rPr>
              <a:t>   </a:t>
            </a:r>
            <a:r>
              <a:rPr lang="zh-TW">
                <a:latin typeface="微軟正黑體" pitchFamily="34"/>
                <a:ea typeface="微軟正黑體" pitchFamily="34"/>
              </a:rPr>
              <a:t>促進重量訓練的質與量</a:t>
            </a:r>
          </a:p>
          <a:p>
            <a:pPr lvl="1"/>
            <a:endParaRPr lang="en-US">
              <a:latin typeface="微軟正黑體" pitchFamily="34"/>
              <a:ea typeface="微軟正黑體" pitchFamily="34"/>
            </a:endParaRPr>
          </a:p>
          <a:p>
            <a:pPr lvl="0"/>
            <a:endParaRPr lang="en-US"/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E7D252C-43D2-4F13-83E8-22120BB080B9}" type="slidenum">
              <a:t>3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874" y="4662059"/>
            <a:ext cx="2424540" cy="242454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386507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sz="4000" b="1"/>
              <a:t>同化性類固醇與運動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24020"/>
            <a:ext cx="8229600" cy="4525959"/>
          </a:xfrm>
        </p:spPr>
        <p:txBody>
          <a:bodyPr/>
          <a:lstStyle/>
          <a:p>
            <a:pPr lvl="0"/>
            <a:r>
              <a:rPr lang="zh-TW" b="1"/>
              <a:t>有氧能力</a:t>
            </a:r>
            <a:endParaRPr lang="en-US" b="1"/>
          </a:p>
          <a:p>
            <a:pPr lvl="1"/>
            <a:r>
              <a:rPr lang="zh-TW" u="sng">
                <a:latin typeface="微軟正黑體" pitchFamily="34"/>
                <a:ea typeface="微軟正黑體" pitchFamily="34"/>
              </a:rPr>
              <a:t>增加總血量及血紅素</a:t>
            </a:r>
            <a:endParaRPr lang="en-US" u="sng">
              <a:latin typeface="微軟正黑體" pitchFamily="34"/>
              <a:ea typeface="微軟正黑體" pitchFamily="34"/>
            </a:endParaRPr>
          </a:p>
          <a:p>
            <a:pPr lvl="1"/>
            <a:r>
              <a:rPr lang="zh-TW">
                <a:latin typeface="微軟正黑體" pitchFamily="34"/>
                <a:ea typeface="微軟正黑體" pitchFamily="34"/>
              </a:rPr>
              <a:t>對有氧能力上的效果還有待確定</a:t>
            </a:r>
          </a:p>
          <a:p>
            <a:pPr lvl="1"/>
            <a:endParaRPr lang="en-US">
              <a:latin typeface="微軟正黑體" pitchFamily="34"/>
              <a:ea typeface="微軟正黑體" pitchFamily="34"/>
            </a:endParaRPr>
          </a:p>
          <a:p>
            <a:pPr lvl="0"/>
            <a:endParaRPr lang="en-US"/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5C727AA-394D-4705-B366-58D8A7320D96}" type="slidenum">
              <a:t>4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  <p:pic>
        <p:nvPicPr>
          <p:cNvPr id="5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1376" y="4837541"/>
            <a:ext cx="1177637" cy="117763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圖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7237" y="4442118"/>
            <a:ext cx="1811042" cy="1811042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198833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sz="3600" b="1" dirty="0"/>
              <a:t>同化性</a:t>
            </a:r>
            <a:r>
              <a:rPr lang="zh-TW" sz="3600" b="1" dirty="0" smtClean="0"/>
              <a:t>類固醇</a:t>
            </a:r>
            <a:r>
              <a:rPr lang="zh-TW" altLang="en-US" sz="3600" b="1" dirty="0" smtClean="0"/>
              <a:t>的濫</a:t>
            </a:r>
            <a:r>
              <a:rPr lang="zh-TW" altLang="en-US" sz="3600" b="1" dirty="0"/>
              <a:t>用</a:t>
            </a:r>
            <a:endParaRPr lang="zh-TW" sz="3600" b="1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323721"/>
            <a:ext cx="8229600" cy="5207708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1952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-1956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年奧運期間，蘇聯舉重隊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1200"/>
              </a:spcBef>
            </a:pPr>
            <a:r>
              <a:rPr 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1966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年，東德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1200"/>
              </a:spcBef>
            </a:pP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2007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年「米契爾報告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美國職棒大聯盟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(MLB)</a:t>
            </a:r>
          </a:p>
          <a:p>
            <a:pPr>
              <a:spcBef>
                <a:spcPts val="1200"/>
              </a:spcBef>
            </a:pP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近代的調查報告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健力選手、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NFL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球員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…..</a:t>
            </a:r>
          </a:p>
          <a:p>
            <a:pPr lvl="1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大專運動員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….</a:t>
            </a:r>
          </a:p>
          <a:p>
            <a:pPr lvl="1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男性高中生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</a:p>
          <a:p>
            <a:pPr lvl="1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部分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健美運動者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/>
            <a:endParaRPr lang="en-US" sz="3200" b="1" dirty="0">
              <a:latin typeface="微軟正黑體" panose="020B0604030504040204" pitchFamily="34" charset="-120"/>
              <a:ea typeface="微軟正黑體" panose="020B0604030504040204" pitchFamily="34" charset="-120"/>
              <a:cs typeface="標楷體" pitchFamily="65"/>
            </a:endParaRPr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7B5E1C4-655C-4294-8FFE-0DC672320DCD}" type="slidenum">
              <a:t>5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4183" y="4293528"/>
            <a:ext cx="2008872" cy="266738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sz="3600" b="1"/>
              <a:t>同化性類固醇的濫用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199" y="1417640"/>
            <a:ext cx="8229600" cy="4525959"/>
          </a:xfrm>
        </p:spPr>
        <p:txBody>
          <a:bodyPr/>
          <a:lstStyle/>
          <a:p>
            <a:pPr lvl="0"/>
            <a:r>
              <a:rPr lang="en-US" sz="28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1976</a:t>
            </a:r>
            <a:r>
              <a:rPr lang="zh-TW" sz="28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zh-TW" altLang="en-US" sz="28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，加拿大</a:t>
            </a:r>
            <a:r>
              <a:rPr lang="zh-TW" sz="28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蒙</a:t>
            </a:r>
            <a:r>
              <a:rPr lang="zh-TW" sz="2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特</a:t>
            </a:r>
            <a:r>
              <a:rPr lang="zh-TW" sz="28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婁</a:t>
            </a:r>
            <a:r>
              <a:rPr lang="zh-TW" altLang="en-US" sz="28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奧運</a:t>
            </a:r>
            <a:endParaRPr lang="en-US" altLang="zh-TW" sz="2800" b="1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/>
            <a:r>
              <a:rPr lang="zh-TW" altLang="en-US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首次列入運動</a:t>
            </a:r>
            <a:r>
              <a:rPr lang="zh-TW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禁藥</a:t>
            </a:r>
            <a:r>
              <a:rPr lang="zh-TW" altLang="en-US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清單</a:t>
            </a:r>
            <a:endParaRPr lang="en-US" altLang="zh-TW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同化性類固醇陽性比例達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3%</a:t>
            </a:r>
          </a:p>
          <a:p>
            <a:pPr lvl="0"/>
            <a:r>
              <a:rPr 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1984</a:t>
            </a: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年，美國洛杉磯奧運</a:t>
            </a:r>
            <a:endParaRPr lang="en-US" altLang="zh-TW" sz="28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/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12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個運動禁藥陽性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案例，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同化性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類固醇佔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11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例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/>
            <a:r>
              <a:rPr lang="en-US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1988</a:t>
            </a: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年，韓國漢城奧運</a:t>
            </a:r>
            <a:endParaRPr lang="en-US" altLang="zh-TW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班強森，</a:t>
            </a:r>
            <a:r>
              <a:rPr lang="en-US" altLang="zh-TW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stanozolol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陽性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7B5E1C4-655C-4294-8FFE-0DC672320DCD}" type="slidenum">
              <a:t>6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1713" y="5339117"/>
            <a:ext cx="1356575" cy="1356575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7880" y="4125479"/>
            <a:ext cx="2100408" cy="2732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490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sz="3600" b="1"/>
              <a:t>同化性類固醇的濫用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42064"/>
            <a:ext cx="8229600" cy="4525959"/>
          </a:xfrm>
        </p:spPr>
        <p:txBody>
          <a:bodyPr/>
          <a:lstStyle/>
          <a:p>
            <a:pPr lvl="0"/>
            <a:r>
              <a:rPr lang="en-US" dirty="0" smtClean="0"/>
              <a:t>1992</a:t>
            </a:r>
            <a:r>
              <a:rPr lang="zh-TW" altLang="en-US" dirty="0" smtClean="0"/>
              <a:t>年，</a:t>
            </a:r>
            <a:r>
              <a:rPr lang="zh-TW" altLang="en-US" dirty="0"/>
              <a:t>同化</a:t>
            </a:r>
            <a:r>
              <a:rPr lang="zh-TW" altLang="en-US" dirty="0" smtClean="0"/>
              <a:t>性類固醇陽性案例佔</a:t>
            </a:r>
            <a:r>
              <a:rPr lang="en-US" altLang="zh-TW" dirty="0" smtClean="0"/>
              <a:t>57.3%</a:t>
            </a:r>
            <a:r>
              <a:rPr lang="zh-TW" altLang="en-US" dirty="0" smtClean="0"/>
              <a:t> </a:t>
            </a:r>
            <a:r>
              <a:rPr lang="en-US" altLang="zh-TW" dirty="0" smtClean="0"/>
              <a:t>(</a:t>
            </a:r>
            <a:r>
              <a:rPr lang="en-US" dirty="0" smtClean="0"/>
              <a:t>717</a:t>
            </a:r>
            <a:r>
              <a:rPr lang="en-US" altLang="zh-TW" dirty="0" smtClean="0"/>
              <a:t>/1251)</a:t>
            </a:r>
            <a:r>
              <a:rPr lang="zh-TW" altLang="en-US" dirty="0" smtClean="0"/>
              <a:t>，以</a:t>
            </a:r>
            <a:r>
              <a:rPr lang="zh-TW" altLang="en-US" b="1" dirty="0"/>
              <a:t>睪固</a:t>
            </a:r>
            <a:r>
              <a:rPr lang="zh-TW" altLang="en-US" b="1" dirty="0" smtClean="0"/>
              <a:t>酮</a:t>
            </a:r>
            <a:r>
              <a:rPr lang="en-US" altLang="zh-TW" dirty="0" smtClean="0"/>
              <a:t>29%</a:t>
            </a:r>
            <a:r>
              <a:rPr lang="zh-TW" altLang="en-US" dirty="0" smtClean="0"/>
              <a:t> </a:t>
            </a:r>
            <a:r>
              <a:rPr lang="en-US" altLang="zh-TW" dirty="0" smtClean="0"/>
              <a:t>(208) </a:t>
            </a:r>
            <a:r>
              <a:rPr lang="zh-TW" altLang="en-US" dirty="0" smtClean="0"/>
              <a:t>最多</a:t>
            </a:r>
            <a:endParaRPr lang="en-US" altLang="zh-TW" dirty="0" smtClean="0"/>
          </a:p>
          <a:p>
            <a:pPr lvl="0"/>
            <a:endParaRPr lang="en-US" altLang="zh-TW" dirty="0" smtClean="0"/>
          </a:p>
          <a:p>
            <a:r>
              <a:rPr lang="en-US" altLang="zh-TW" dirty="0"/>
              <a:t>1998</a:t>
            </a:r>
            <a:r>
              <a:rPr lang="zh-TW" altLang="zh-TW" dirty="0"/>
              <a:t>年，</a:t>
            </a:r>
            <a:r>
              <a:rPr lang="en-US" altLang="zh-TW" dirty="0"/>
              <a:t>IOC</a:t>
            </a:r>
            <a:r>
              <a:rPr lang="zh-TW" altLang="zh-TW" dirty="0"/>
              <a:t>認證實驗室驗出陽性藥物以同化性類固醇為最多，其中又以</a:t>
            </a:r>
            <a:r>
              <a:rPr lang="zh-TW" altLang="zh-TW" b="1" dirty="0">
                <a:solidFill>
                  <a:schemeClr val="tx1"/>
                </a:solidFill>
              </a:rPr>
              <a:t>睪固酮</a:t>
            </a:r>
            <a:r>
              <a:rPr lang="zh-TW" altLang="zh-TW" dirty="0"/>
              <a:t>為最大宗</a:t>
            </a:r>
            <a:endParaRPr lang="en-US" altLang="zh-TW" dirty="0"/>
          </a:p>
          <a:p>
            <a:pPr lvl="0"/>
            <a:endParaRPr lang="en-US" dirty="0"/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7B5E1C4-655C-4294-8FFE-0DC672320DCD}" type="slidenum">
              <a:t>7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5590" y="4725337"/>
            <a:ext cx="2739091" cy="1813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20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>
          <a:xfrm>
            <a:off x="4248147" y="179612"/>
            <a:ext cx="4895853" cy="1143000"/>
          </a:xfrm>
        </p:spPr>
        <p:txBody>
          <a:bodyPr>
            <a:normAutofit/>
          </a:bodyPr>
          <a:lstStyle/>
          <a:p>
            <a:pPr lvl="0"/>
            <a:r>
              <a:rPr lang="en-US" sz="3200" dirty="0"/>
              <a:t>1992  </a:t>
            </a:r>
            <a:r>
              <a:rPr lang="zh-TW" sz="3200" dirty="0"/>
              <a:t>排行榜</a:t>
            </a:r>
          </a:p>
        </p:txBody>
      </p:sp>
      <p:sp>
        <p:nvSpPr>
          <p:cNvPr id="3" name="Slide Number Placeholder 5"/>
          <p:cNvSpPr txBox="1"/>
          <p:nvPr/>
        </p:nvSpPr>
        <p:spPr>
          <a:xfrm>
            <a:off x="6553203" y="6521820"/>
            <a:ext cx="2133596" cy="25997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algn="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B27CF7B-FBC8-436E-8241-0CB07202CD11}" type="slidenum">
              <a:rPr kern="0">
                <a:solidFill>
                  <a:srgbClr val="000000"/>
                </a:solidFill>
              </a:rPr>
              <a:pPr algn="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8</a:t>
            </a:fld>
            <a:endParaRPr lang="en-US" sz="1200">
              <a:solidFill>
                <a:srgbClr val="898989"/>
              </a:solidFill>
              <a:ea typeface="新細明體"/>
            </a:endParaRPr>
          </a:p>
        </p:txBody>
      </p:sp>
      <p:sp>
        <p:nvSpPr>
          <p:cNvPr id="4" name="Text Box 4"/>
          <p:cNvSpPr txBox="1"/>
          <p:nvPr/>
        </p:nvSpPr>
        <p:spPr>
          <a:xfrm>
            <a:off x="5036037" y="1238514"/>
            <a:ext cx="3826603" cy="5191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indent="-342900">
              <a:buSzPct val="100000"/>
              <a:buFontTx/>
              <a:buAutoNum type="arabicPeriod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dirty="0" err="1" smtClean="0">
                <a:solidFill>
                  <a:srgbClr val="0563C1"/>
                </a:solidFill>
                <a:ea typeface="新細明體"/>
              </a:rPr>
              <a:t>Methandrostenolone</a:t>
            </a:r>
            <a:endParaRPr lang="en-US" sz="2800" dirty="0">
              <a:solidFill>
                <a:srgbClr val="0563C1"/>
              </a:solidFill>
              <a:ea typeface="新細明體"/>
            </a:endParaRPr>
          </a:p>
        </p:txBody>
      </p:sp>
      <p:sp>
        <p:nvSpPr>
          <p:cNvPr id="5" name="Text Box 5"/>
          <p:cNvSpPr txBox="1"/>
          <p:nvPr/>
        </p:nvSpPr>
        <p:spPr>
          <a:xfrm>
            <a:off x="5054963" y="1690148"/>
            <a:ext cx="4207357" cy="18158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dirty="0" smtClean="0">
                <a:solidFill>
                  <a:srgbClr val="000000"/>
                </a:solidFill>
                <a:ea typeface="新細明體"/>
              </a:rPr>
              <a:t>2.Nandrolone </a:t>
            </a:r>
            <a:r>
              <a:rPr lang="en-US" sz="2800" dirty="0" err="1" smtClean="0">
                <a:solidFill>
                  <a:srgbClr val="000000"/>
                </a:solidFill>
                <a:ea typeface="新細明體"/>
              </a:rPr>
              <a:t>decanoate</a:t>
            </a:r>
            <a:endParaRPr lang="en-US" sz="2800" dirty="0">
              <a:solidFill>
                <a:srgbClr val="000000"/>
              </a:solidFill>
              <a:ea typeface="新細明體"/>
            </a:endParaRP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dirty="0" smtClean="0">
                <a:solidFill>
                  <a:srgbClr val="000000"/>
                </a:solidFill>
                <a:ea typeface="新細明體"/>
              </a:rPr>
              <a:t>3.Testosterone </a:t>
            </a:r>
            <a:r>
              <a:rPr lang="en-US" sz="2800" dirty="0">
                <a:solidFill>
                  <a:srgbClr val="000000"/>
                </a:solidFill>
                <a:ea typeface="新細明體"/>
              </a:rPr>
              <a:t>esters</a:t>
            </a: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dirty="0">
                <a:solidFill>
                  <a:srgbClr val="000000"/>
                </a:solidFill>
                <a:ea typeface="新細明體"/>
              </a:rPr>
              <a:t>4.Stanozolol</a:t>
            </a: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dirty="0" smtClean="0">
                <a:solidFill>
                  <a:srgbClr val="000000"/>
                </a:solidFill>
                <a:ea typeface="新細明體"/>
              </a:rPr>
              <a:t>5.Boldenone</a:t>
            </a:r>
            <a:endParaRPr lang="en-US" sz="2800" dirty="0">
              <a:solidFill>
                <a:srgbClr val="000000"/>
              </a:solidFill>
              <a:ea typeface="新細明體"/>
            </a:endParaRPr>
          </a:p>
        </p:txBody>
      </p:sp>
      <p:sp>
        <p:nvSpPr>
          <p:cNvPr id="6" name="Text Box 7"/>
          <p:cNvSpPr txBox="1"/>
          <p:nvPr/>
        </p:nvSpPr>
        <p:spPr>
          <a:xfrm>
            <a:off x="5441697" y="4152045"/>
            <a:ext cx="3433887" cy="12003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60000" indent="-342900">
              <a:buFont typeface="Wingdings" panose="05000000000000000000" pitchFamily="2" charset="2"/>
              <a:buChar char="u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dirty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Perry</a:t>
            </a:r>
            <a:r>
              <a:rPr lang="zh-TW" altLang="en-US" sz="2400" dirty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等人</a:t>
            </a:r>
            <a:r>
              <a:rPr lang="zh-TW" altLang="en-US" sz="240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調查</a:t>
            </a:r>
            <a:r>
              <a:rPr lang="en-US" sz="240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62</a:t>
            </a:r>
            <a:r>
              <a:rPr lang="zh-TW" altLang="en-US" sz="240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位英國</a:t>
            </a:r>
            <a:r>
              <a:rPr lang="zh-TW" altLang="en-US" sz="2400" dirty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選手使用</a:t>
            </a:r>
            <a:r>
              <a:rPr lang="zh-TW" altLang="en-US" sz="240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情形</a:t>
            </a:r>
            <a:endParaRPr lang="en-US" altLang="zh-TW" sz="2400" dirty="0" smtClean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  <a:p>
            <a:pPr marL="171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TW" sz="2400" dirty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 </a:t>
            </a:r>
            <a:r>
              <a:rPr lang="en-US" altLang="zh-TW" sz="240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                         (1992)</a:t>
            </a:r>
            <a:endParaRPr lang="zh-TW" altLang="en-US" sz="2400" dirty="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7" name="Rectangle 4"/>
          <p:cNvSpPr txBox="1">
            <a:spLocks/>
          </p:cNvSpPr>
          <p:nvPr/>
        </p:nvSpPr>
        <p:spPr>
          <a:xfrm>
            <a:off x="146539" y="179612"/>
            <a:ext cx="4425461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zh-TW" sz="4400" b="0" i="0" u="none" strike="noStrike" kern="120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  <a:cs typeface="標楷體" pitchFamily="65"/>
              </a:defRPr>
            </a:lvl1pPr>
          </a:lstStyle>
          <a:p>
            <a:r>
              <a:rPr lang="en-US" altLang="zh-TW" sz="3200" dirty="0"/>
              <a:t>1988  </a:t>
            </a:r>
            <a:r>
              <a:rPr altLang="en-US" sz="3200" dirty="0"/>
              <a:t>排行榜</a:t>
            </a:r>
          </a:p>
        </p:txBody>
      </p:sp>
      <p:sp>
        <p:nvSpPr>
          <p:cNvPr id="8" name="Text Box 5"/>
          <p:cNvSpPr txBox="1"/>
          <p:nvPr/>
        </p:nvSpPr>
        <p:spPr>
          <a:xfrm>
            <a:off x="639030" y="1238514"/>
            <a:ext cx="3997327" cy="5191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indent="-342900">
              <a:buSzPct val="100000"/>
              <a:buFontTx/>
              <a:buAutoNum type="arabicPeriod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>
                <a:solidFill>
                  <a:srgbClr val="0563C1"/>
                </a:solidFill>
                <a:ea typeface="新細明體"/>
              </a:rPr>
              <a:t>Methandrostenolone</a:t>
            </a:r>
          </a:p>
        </p:txBody>
      </p:sp>
      <p:sp>
        <p:nvSpPr>
          <p:cNvPr id="9" name="Text Box 6"/>
          <p:cNvSpPr txBox="1"/>
          <p:nvPr/>
        </p:nvSpPr>
        <p:spPr>
          <a:xfrm>
            <a:off x="639030" y="1720978"/>
            <a:ext cx="3188555" cy="267765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dirty="0">
                <a:solidFill>
                  <a:srgbClr val="000000"/>
                </a:solidFill>
                <a:ea typeface="新細明體"/>
              </a:rPr>
              <a:t>2. Testosterone</a:t>
            </a: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dirty="0">
                <a:solidFill>
                  <a:srgbClr val="000000"/>
                </a:solidFill>
                <a:ea typeface="新細明體"/>
              </a:rPr>
              <a:t>3. </a:t>
            </a:r>
            <a:r>
              <a:rPr lang="en-US" sz="2800" dirty="0" err="1">
                <a:solidFill>
                  <a:srgbClr val="000000"/>
                </a:solidFill>
                <a:ea typeface="新細明體"/>
              </a:rPr>
              <a:t>Nandrolone</a:t>
            </a:r>
            <a:endParaRPr lang="en-US" sz="2800" dirty="0">
              <a:solidFill>
                <a:srgbClr val="000000"/>
              </a:solidFill>
              <a:ea typeface="新細明體"/>
            </a:endParaRP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dirty="0">
                <a:solidFill>
                  <a:srgbClr val="000000"/>
                </a:solidFill>
                <a:ea typeface="新細明體"/>
              </a:rPr>
              <a:t>4. </a:t>
            </a:r>
            <a:r>
              <a:rPr lang="en-US" sz="2800" dirty="0" err="1">
                <a:solidFill>
                  <a:srgbClr val="000000"/>
                </a:solidFill>
                <a:ea typeface="新細明體"/>
              </a:rPr>
              <a:t>Oxandolone</a:t>
            </a:r>
            <a:endParaRPr lang="en-US" sz="2800" dirty="0">
              <a:solidFill>
                <a:srgbClr val="000000"/>
              </a:solidFill>
              <a:ea typeface="新細明體"/>
            </a:endParaRP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dirty="0">
                <a:solidFill>
                  <a:srgbClr val="000000"/>
                </a:solidFill>
                <a:ea typeface="新細明體"/>
              </a:rPr>
              <a:t>5. </a:t>
            </a:r>
            <a:r>
              <a:rPr lang="en-US" sz="2800" dirty="0" err="1">
                <a:solidFill>
                  <a:srgbClr val="000000"/>
                </a:solidFill>
                <a:ea typeface="新細明體"/>
              </a:rPr>
              <a:t>Stanozolol</a:t>
            </a:r>
            <a:endParaRPr lang="en-US" sz="2800" dirty="0">
              <a:solidFill>
                <a:srgbClr val="000000"/>
              </a:solidFill>
              <a:ea typeface="新細明體"/>
            </a:endParaRP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dirty="0">
                <a:solidFill>
                  <a:srgbClr val="000000"/>
                </a:solidFill>
                <a:ea typeface="新細明體"/>
              </a:rPr>
              <a:t>6. </a:t>
            </a:r>
            <a:r>
              <a:rPr lang="en-US" sz="2800" dirty="0" err="1">
                <a:solidFill>
                  <a:srgbClr val="000000"/>
                </a:solidFill>
                <a:ea typeface="新細明體"/>
              </a:rPr>
              <a:t>Methanolone</a:t>
            </a:r>
            <a:endParaRPr lang="en-US" sz="2800" dirty="0">
              <a:solidFill>
                <a:srgbClr val="000000"/>
              </a:solidFill>
              <a:ea typeface="新細明體"/>
            </a:endParaRP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800" dirty="0">
              <a:solidFill>
                <a:srgbClr val="000000"/>
              </a:solidFill>
              <a:ea typeface="新細明體"/>
            </a:endParaRPr>
          </a:p>
        </p:txBody>
      </p:sp>
      <p:pic>
        <p:nvPicPr>
          <p:cNvPr id="10" name="Picture 7" descr="benjohnson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974002" y="4752211"/>
            <a:ext cx="1428435" cy="1899595"/>
          </a:xfrm>
        </p:spPr>
      </p:pic>
      <p:sp>
        <p:nvSpPr>
          <p:cNvPr id="11" name="Text Box 7"/>
          <p:cNvSpPr txBox="1"/>
          <p:nvPr/>
        </p:nvSpPr>
        <p:spPr>
          <a:xfrm>
            <a:off x="472037" y="4152046"/>
            <a:ext cx="3251382" cy="12003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60000" indent="-342900">
              <a:buFont typeface="Wingdings" panose="05000000000000000000" pitchFamily="2" charset="2"/>
              <a:buChar char="u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TW" sz="2400" kern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Pope</a:t>
            </a:r>
            <a:r>
              <a:rPr lang="zh-TW" altLang="en-US" sz="2400" kern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等人調查美國</a:t>
            </a:r>
            <a:r>
              <a:rPr lang="en-US" altLang="zh-TW" sz="2400" kern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17</a:t>
            </a:r>
            <a:r>
              <a:rPr lang="zh-TW" altLang="en-US" sz="2400" kern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所大學男性使用情形             </a:t>
            </a:r>
            <a:r>
              <a:rPr lang="en-US" altLang="zh-TW" sz="2400" kern="0" dirty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(1988)</a:t>
            </a:r>
          </a:p>
        </p:txBody>
      </p:sp>
    </p:spTree>
    <p:extLst>
      <p:ext uri="{BB962C8B-B14F-4D97-AF65-F5344CB8AC3E}">
        <p14:creationId xmlns:p14="http://schemas.microsoft.com/office/powerpoint/2010/main" val="3296008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1"/>
          <p:cNvSpPr txBox="1">
            <a:spLocks noGrp="1"/>
          </p:cNvSpPr>
          <p:nvPr>
            <p:ph type="title"/>
          </p:nvPr>
        </p:nvSpPr>
        <p:spPr>
          <a:xfrm>
            <a:off x="342369" y="840584"/>
            <a:ext cx="8511931" cy="769549"/>
          </a:xfrm>
        </p:spPr>
        <p:txBody>
          <a:bodyPr/>
          <a:lstStyle/>
          <a:p>
            <a:r>
              <a:rPr lang="zh-TW" sz="2800" b="1" dirty="0" smtClean="0">
                <a:latin typeface="微軟正黑體" pitchFamily="34"/>
                <a:ea typeface="微軟正黑體" pitchFamily="34"/>
              </a:rPr>
              <a:t>運動禁藥</a:t>
            </a:r>
            <a:r>
              <a:rPr lang="zh-TW" altLang="en-US" sz="2800" b="1" dirty="0" smtClean="0">
                <a:latin typeface="微軟正黑體" pitchFamily="34"/>
                <a:ea typeface="微軟正黑體" pitchFamily="34"/>
              </a:rPr>
              <a:t>實驗室檢驗</a:t>
            </a:r>
            <a:r>
              <a:rPr lang="zh-TW" altLang="zh-TW" sz="2800" b="1" dirty="0" smtClean="0">
                <a:latin typeface="微軟正黑體" pitchFamily="34"/>
                <a:ea typeface="微軟正黑體" pitchFamily="34"/>
              </a:rPr>
              <a:t>結果</a:t>
            </a:r>
            <a:r>
              <a:rPr lang="zh-TW" sz="2800" b="1" dirty="0" smtClean="0">
                <a:latin typeface="微軟正黑體" pitchFamily="34"/>
                <a:ea typeface="微軟正黑體" pitchFamily="34"/>
              </a:rPr>
              <a:t>分析</a:t>
            </a:r>
            <a:endParaRPr lang="zh-TW" sz="3200" b="1" dirty="0">
              <a:latin typeface="微軟正黑體" pitchFamily="34"/>
              <a:ea typeface="微軟正黑體" pitchFamily="34"/>
            </a:endParaRPr>
          </a:p>
        </p:txBody>
      </p:sp>
      <p:graphicFrame>
        <p:nvGraphicFramePr>
          <p:cNvPr id="11" name="表格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29109"/>
              </p:ext>
            </p:extLst>
          </p:nvPr>
        </p:nvGraphicFramePr>
        <p:xfrm>
          <a:off x="445240" y="1612237"/>
          <a:ext cx="8136905" cy="3719898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421913"/>
                <a:gridCol w="3736947"/>
                <a:gridCol w="1097725"/>
                <a:gridCol w="720080"/>
                <a:gridCol w="1008112"/>
                <a:gridCol w="720080"/>
                <a:gridCol w="432048"/>
              </a:tblGrid>
              <a:tr h="418594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i="0" u="none" strike="noStrike" kern="1200" cap="none" spc="-150" dirty="0" smtClean="0">
                          <a:solidFill>
                            <a:schemeClr val="tx1"/>
                          </a:solidFill>
                          <a:latin typeface="Maiandra GD" panose="020E0502030308020204" pitchFamily="34" charset="0"/>
                          <a:ea typeface="微軟正黑體" panose="020B0604030504040204" pitchFamily="34" charset="-120"/>
                          <a:cs typeface="+mj-cs"/>
                          <a:sym typeface="Arial"/>
                        </a:rPr>
                        <a:t>分類</a:t>
                      </a:r>
                      <a:endParaRPr lang="zh-TW" altLang="en-US" sz="2000" b="1" i="0" u="none" strike="noStrike" kern="1200" cap="none" spc="-150" dirty="0">
                        <a:solidFill>
                          <a:schemeClr val="tx1"/>
                        </a:solidFill>
                        <a:latin typeface="Maiandra GD" panose="020E0502030308020204" pitchFamily="34" charset="0"/>
                        <a:ea typeface="微軟正黑體" panose="020B0604030504040204" pitchFamily="34" charset="-120"/>
                        <a:cs typeface="+mj-cs"/>
                        <a:sym typeface="Arial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579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579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000" b="1" i="0" u="none" strike="noStrike" kern="1200" cap="none" spc="-150" dirty="0">
                        <a:solidFill>
                          <a:schemeClr val="tx1">
                            <a:lumMod val="50000"/>
                          </a:schemeClr>
                        </a:solidFill>
                        <a:latin typeface="Maiandra GD" panose="020E0502030308020204" pitchFamily="34" charset="0"/>
                        <a:ea typeface="微軟正黑體" panose="020B0604030504040204" pitchFamily="34" charset="-120"/>
                        <a:cs typeface="+mj-cs"/>
                        <a:sym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b="1" i="0" u="none" strike="noStrike" kern="1200" cap="none" spc="-150" dirty="0" smtClean="0">
                          <a:solidFill>
                            <a:schemeClr val="tx1"/>
                          </a:solidFill>
                          <a:latin typeface="Maiandra GD" panose="020E0502030308020204" pitchFamily="34" charset="0"/>
                          <a:ea typeface="微軟正黑體" panose="020B0604030504040204" pitchFamily="34" charset="-120"/>
                          <a:cs typeface="+mj-cs"/>
                          <a:sym typeface="Arial"/>
                        </a:rPr>
                        <a:t>2016</a:t>
                      </a:r>
                      <a:endParaRPr lang="zh-TW" altLang="en-US" sz="2000" b="1" i="0" u="none" strike="noStrike" kern="1200" cap="none" spc="-150" dirty="0">
                        <a:solidFill>
                          <a:schemeClr val="tx1"/>
                        </a:solidFill>
                        <a:latin typeface="Maiandra GD" panose="020E0502030308020204" pitchFamily="34" charset="0"/>
                        <a:ea typeface="微軟正黑體" panose="020B0604030504040204" pitchFamily="34" charset="-120"/>
                        <a:cs typeface="+mj-cs"/>
                        <a:sym typeface="Arial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579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579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b="1" i="0" u="none" strike="noStrike" kern="1200" cap="none" spc="-150" dirty="0" smtClean="0">
                          <a:solidFill>
                            <a:schemeClr val="tx1"/>
                          </a:solidFill>
                          <a:latin typeface="Maiandra GD" panose="020E0502030308020204" pitchFamily="34" charset="0"/>
                          <a:ea typeface="微軟正黑體" panose="020B0604030504040204" pitchFamily="34" charset="-120"/>
                          <a:cs typeface="+mj-cs"/>
                          <a:sym typeface="Arial"/>
                        </a:rPr>
                        <a:t>%</a:t>
                      </a:r>
                      <a:endParaRPr lang="zh-TW" altLang="en-US" sz="2000" b="1" i="0" u="none" strike="noStrike" kern="1200" cap="none" spc="-150" dirty="0">
                        <a:solidFill>
                          <a:schemeClr val="tx1"/>
                        </a:solidFill>
                        <a:latin typeface="Maiandra GD" panose="020E0502030308020204" pitchFamily="34" charset="0"/>
                        <a:ea typeface="微軟正黑體" panose="020B0604030504040204" pitchFamily="34" charset="-120"/>
                        <a:cs typeface="+mj-cs"/>
                        <a:sym typeface="Arial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579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579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b="1" i="0" u="none" strike="noStrike" kern="1200" cap="none" spc="-15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Maiandra GD" panose="020E0502030308020204" pitchFamily="34" charset="0"/>
                          <a:ea typeface="微軟正黑體" panose="020B0604030504040204" pitchFamily="34" charset="-120"/>
                          <a:cs typeface="+mj-cs"/>
                          <a:sym typeface="Arial"/>
                        </a:rPr>
                        <a:t>2015</a:t>
                      </a:r>
                      <a:endParaRPr lang="zh-TW" altLang="en-US" sz="2000" b="1" i="0" u="none" strike="noStrike" kern="1200" cap="none" spc="-15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Maiandra GD" panose="020E0502030308020204" pitchFamily="34" charset="0"/>
                        <a:ea typeface="微軟正黑體" panose="020B0604030504040204" pitchFamily="34" charset="-120"/>
                        <a:cs typeface="+mj-cs"/>
                        <a:sym typeface="Arial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579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579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%</a:t>
                      </a:r>
                      <a:endParaRPr lang="zh-TW" altLang="en-US" sz="2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579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579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zh-TW" altLang="en-US" sz="2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579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579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12663">
                <a:tc>
                  <a:txBody>
                    <a:bodyPr/>
                    <a:lstStyle/>
                    <a:p>
                      <a:r>
                        <a:rPr lang="en-US" altLang="zh-TW" sz="2000" b="1" i="0" u="none" strike="noStrike" kern="1200" cap="none" spc="-150" dirty="0" smtClean="0">
                          <a:solidFill>
                            <a:srgbClr val="FF0000"/>
                          </a:solidFill>
                          <a:latin typeface="Maiandra GD" panose="020E0502030308020204" pitchFamily="34" charset="0"/>
                          <a:ea typeface="微軟正黑體" panose="020B0604030504040204" pitchFamily="34" charset="-120"/>
                          <a:cs typeface="+mj-cs"/>
                          <a:sym typeface="Lora"/>
                        </a:rPr>
                        <a:t>S1.</a:t>
                      </a:r>
                      <a:endParaRPr lang="zh-TW" altLang="en-US" sz="2000" b="1" i="0" u="none" strike="noStrike" kern="1200" cap="none" spc="-150" dirty="0">
                        <a:solidFill>
                          <a:srgbClr val="FF0000"/>
                        </a:solidFill>
                        <a:latin typeface="Maiandra GD" panose="020E0502030308020204" pitchFamily="34" charset="0"/>
                        <a:ea typeface="微軟正黑體" panose="020B0604030504040204" pitchFamily="34" charset="-120"/>
                        <a:cs typeface="+mj-cs"/>
                        <a:sym typeface="Lor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579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i="0" u="none" strike="noStrike" kern="1200" cap="none" spc="-150" dirty="0" smtClean="0">
                          <a:solidFill>
                            <a:srgbClr val="FF0000"/>
                          </a:solidFill>
                          <a:latin typeface="Maiandra GD" panose="020E0502030308020204" pitchFamily="34" charset="0"/>
                          <a:ea typeface="微軟正黑體" panose="020B0604030504040204" pitchFamily="34" charset="-120"/>
                          <a:cs typeface="+mj-cs"/>
                          <a:sym typeface="Lora"/>
                        </a:rPr>
                        <a:t>同化性物質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579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b="1" i="0" u="none" strike="noStrike" kern="1200" cap="none" spc="-150" dirty="0" smtClean="0">
                          <a:solidFill>
                            <a:srgbClr val="FF0000"/>
                          </a:solidFill>
                          <a:latin typeface="Maiandra GD" panose="020E0502030308020204" pitchFamily="34" charset="0"/>
                          <a:ea typeface="微軟正黑體" panose="020B0604030504040204" pitchFamily="34" charset="-120"/>
                          <a:cs typeface="+mj-cs"/>
                          <a:sym typeface="Lora"/>
                        </a:rPr>
                        <a:t>1804</a:t>
                      </a:r>
                      <a:endParaRPr lang="zh-TW" altLang="en-US" sz="2000" b="1" i="0" u="none" strike="noStrike" kern="1200" cap="none" spc="-150" dirty="0">
                        <a:solidFill>
                          <a:srgbClr val="FF0000"/>
                        </a:solidFill>
                        <a:latin typeface="Maiandra GD" panose="020E0502030308020204" pitchFamily="34" charset="0"/>
                        <a:ea typeface="微軟正黑體" panose="020B0604030504040204" pitchFamily="34" charset="-120"/>
                        <a:cs typeface="+mj-cs"/>
                        <a:sym typeface="Lor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579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b="1" i="0" u="none" strike="noStrike" kern="1200" cap="none" spc="-150" dirty="0" smtClean="0">
                          <a:solidFill>
                            <a:schemeClr val="tx1"/>
                          </a:solidFill>
                          <a:latin typeface="Maiandra GD" panose="020E0502030308020204" pitchFamily="34" charset="0"/>
                          <a:ea typeface="微軟正黑體" panose="020B0604030504040204" pitchFamily="34" charset="-120"/>
                          <a:cs typeface="+mj-cs"/>
                          <a:sym typeface="Lora"/>
                        </a:rPr>
                        <a:t>43%</a:t>
                      </a:r>
                      <a:endParaRPr lang="zh-TW" altLang="en-US" sz="2000" b="1" i="0" u="none" strike="noStrike" kern="1200" cap="none" spc="-150" dirty="0">
                        <a:solidFill>
                          <a:schemeClr val="tx1"/>
                        </a:solidFill>
                        <a:latin typeface="Maiandra GD" panose="020E0502030308020204" pitchFamily="34" charset="0"/>
                        <a:ea typeface="微軟正黑體" panose="020B0604030504040204" pitchFamily="34" charset="-120"/>
                        <a:cs typeface="+mj-cs"/>
                        <a:sym typeface="Lor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579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b="1" i="0" u="none" strike="noStrike" kern="1200" cap="none" spc="-150" dirty="0" smtClean="0">
                          <a:solidFill>
                            <a:srgbClr val="C00000"/>
                          </a:solidFill>
                          <a:latin typeface="Maiandra GD" panose="020E0502030308020204" pitchFamily="34" charset="0"/>
                          <a:ea typeface="微軟正黑體" panose="020B0604030504040204" pitchFamily="34" charset="-120"/>
                          <a:cs typeface="+mj-cs"/>
                          <a:sym typeface="Lora"/>
                        </a:rPr>
                        <a:t>1728</a:t>
                      </a:r>
                      <a:endParaRPr lang="zh-TW" altLang="en-US" sz="2000" b="1" i="0" u="none" strike="noStrike" kern="1200" cap="none" spc="-150" dirty="0">
                        <a:solidFill>
                          <a:srgbClr val="C00000"/>
                        </a:solidFill>
                        <a:latin typeface="Maiandra GD" panose="020E0502030308020204" pitchFamily="34" charset="0"/>
                        <a:ea typeface="微軟正黑體" panose="020B0604030504040204" pitchFamily="34" charset="-120"/>
                        <a:cs typeface="+mj-cs"/>
                        <a:sym typeface="Lor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579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b="1" i="0" u="none" strike="noStrike" kern="1200" cap="none" spc="-15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Maiandra GD" panose="020E0502030308020204" pitchFamily="34" charset="0"/>
                          <a:ea typeface="微軟正黑體" panose="020B0604030504040204" pitchFamily="34" charset="-120"/>
                          <a:cs typeface="+mj-cs"/>
                          <a:sym typeface="Lora"/>
                        </a:rPr>
                        <a:t>50%</a:t>
                      </a:r>
                      <a:endParaRPr lang="zh-TW" altLang="en-US" sz="2000" b="1" i="0" u="none" strike="noStrike" kern="1200" cap="none" spc="-15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Maiandra GD" panose="020E0502030308020204" pitchFamily="34" charset="0"/>
                        <a:ea typeface="微軟正黑體" panose="020B0604030504040204" pitchFamily="34" charset="-120"/>
                        <a:cs typeface="+mj-cs"/>
                        <a:sym typeface="Lor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579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i="0" u="none" strike="noStrike" kern="1200" cap="none" spc="-15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Maiandra GD" panose="020E0502030308020204" pitchFamily="34" charset="0"/>
                          <a:ea typeface="微軟正黑體" panose="020B0604030504040204" pitchFamily="34" charset="-120"/>
                          <a:cs typeface="+mj-cs"/>
                          <a:sym typeface="Lora"/>
                        </a:rPr>
                        <a:t>1</a:t>
                      </a:r>
                      <a:endParaRPr lang="zh-TW" altLang="en-US" sz="2000" b="1" i="0" u="none" strike="noStrike" kern="1200" cap="none" spc="-15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Maiandra GD" panose="020E0502030308020204" pitchFamily="34" charset="0"/>
                        <a:ea typeface="微軟正黑體" panose="020B0604030504040204" pitchFamily="34" charset="-120"/>
                        <a:cs typeface="+mj-cs"/>
                        <a:sym typeface="Lor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579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12663">
                <a:tc>
                  <a:txBody>
                    <a:bodyPr/>
                    <a:lstStyle/>
                    <a:p>
                      <a:r>
                        <a:rPr lang="en-US" altLang="zh-TW" sz="2000" b="1" i="0" u="none" strike="noStrike" kern="1200" cap="none" spc="-150" dirty="0" smtClean="0">
                          <a:solidFill>
                            <a:schemeClr val="tx1"/>
                          </a:solidFill>
                          <a:latin typeface="Maiandra GD" panose="020E0502030308020204" pitchFamily="34" charset="0"/>
                          <a:ea typeface="微軟正黑體" panose="020B0604030504040204" pitchFamily="34" charset="-120"/>
                          <a:cs typeface="+mj-cs"/>
                          <a:sym typeface="Lora"/>
                        </a:rPr>
                        <a:t>S4.</a:t>
                      </a:r>
                      <a:endParaRPr lang="zh-TW" altLang="en-US" sz="2000" b="1" i="0" u="none" strike="noStrike" kern="1200" cap="none" spc="-150" dirty="0">
                        <a:solidFill>
                          <a:schemeClr val="tx1"/>
                        </a:solidFill>
                        <a:latin typeface="Maiandra GD" panose="020E0502030308020204" pitchFamily="34" charset="0"/>
                        <a:ea typeface="微軟正黑體" panose="020B0604030504040204" pitchFamily="34" charset="-120"/>
                        <a:cs typeface="+mj-cs"/>
                        <a:sym typeface="Lor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>
                        <a:spcBef>
                          <a:spcPts val="200"/>
                        </a:spcBef>
                        <a:buNone/>
                      </a:pPr>
                      <a:r>
                        <a:rPr lang="zh-TW" altLang="en-US" sz="2000" b="1" i="0" u="none" strike="noStrike" kern="1200" cap="none" spc="-150" dirty="0" smtClean="0">
                          <a:solidFill>
                            <a:schemeClr val="tx1"/>
                          </a:solidFill>
                          <a:latin typeface="Maiandra GD" panose="020E0502030308020204" pitchFamily="34" charset="0"/>
                          <a:ea typeface="微軟正黑體" panose="020B0604030504040204" pitchFamily="34" charset="-120"/>
                          <a:cs typeface="+mj-cs"/>
                          <a:sym typeface="Lora"/>
                        </a:rPr>
                        <a:t>荷爾蒙拮抗劑與代謝調節劑</a:t>
                      </a:r>
                      <a:endParaRPr lang="zh-TW" altLang="en-US" sz="2000" b="1" i="0" u="none" strike="noStrike" kern="1200" cap="none" spc="-150" dirty="0">
                        <a:solidFill>
                          <a:schemeClr val="tx1"/>
                        </a:solidFill>
                        <a:latin typeface="Maiandra GD" panose="020E0502030308020204" pitchFamily="34" charset="0"/>
                        <a:ea typeface="微軟正黑體" panose="020B0604030504040204" pitchFamily="34" charset="-120"/>
                        <a:cs typeface="+mj-cs"/>
                        <a:sym typeface="Lor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b="1" i="0" u="none" strike="noStrike" kern="1200" cap="none" spc="-150" dirty="0" smtClean="0">
                          <a:solidFill>
                            <a:schemeClr val="tx1"/>
                          </a:solidFill>
                          <a:latin typeface="Maiandra GD" panose="020E0502030308020204" pitchFamily="34" charset="0"/>
                          <a:ea typeface="微軟正黑體" panose="020B0604030504040204" pitchFamily="34" charset="-120"/>
                          <a:cs typeface="+mj-cs"/>
                          <a:sym typeface="Lora"/>
                        </a:rPr>
                        <a:t>721</a:t>
                      </a:r>
                      <a:endParaRPr lang="zh-TW" altLang="en-US" sz="2000" b="1" i="0" u="none" strike="noStrike" kern="1200" cap="none" spc="-150" dirty="0">
                        <a:solidFill>
                          <a:schemeClr val="tx1"/>
                        </a:solidFill>
                        <a:latin typeface="Maiandra GD" panose="020E0502030308020204" pitchFamily="34" charset="0"/>
                        <a:ea typeface="微軟正黑體" panose="020B0604030504040204" pitchFamily="34" charset="-120"/>
                        <a:cs typeface="+mj-cs"/>
                        <a:sym typeface="Lor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b="1" i="0" u="none" strike="noStrike" kern="1200" cap="none" spc="-150" dirty="0" smtClean="0">
                          <a:solidFill>
                            <a:schemeClr val="tx1"/>
                          </a:solidFill>
                          <a:latin typeface="Maiandra GD" panose="020E0502030308020204" pitchFamily="34" charset="0"/>
                          <a:ea typeface="微軟正黑體" panose="020B0604030504040204" pitchFamily="34" charset="-120"/>
                          <a:cs typeface="+mj-cs"/>
                          <a:sym typeface="Lora"/>
                        </a:rPr>
                        <a:t>17%</a:t>
                      </a:r>
                      <a:endParaRPr lang="zh-TW" altLang="en-US" sz="2000" b="1" i="0" u="none" strike="noStrike" kern="1200" cap="none" spc="-150" dirty="0">
                        <a:solidFill>
                          <a:schemeClr val="tx1"/>
                        </a:solidFill>
                        <a:latin typeface="Maiandra GD" panose="020E0502030308020204" pitchFamily="34" charset="0"/>
                        <a:ea typeface="微軟正黑體" panose="020B0604030504040204" pitchFamily="34" charset="-120"/>
                        <a:cs typeface="+mj-cs"/>
                        <a:sym typeface="Lor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b="1" i="0" u="none" strike="noStrike" kern="1200" cap="none" spc="-15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Maiandra GD" panose="020E0502030308020204" pitchFamily="34" charset="0"/>
                          <a:ea typeface="微軟正黑體" panose="020B0604030504040204" pitchFamily="34" charset="-120"/>
                          <a:cs typeface="+mj-cs"/>
                          <a:sym typeface="Lora"/>
                        </a:rPr>
                        <a:t>152</a:t>
                      </a:r>
                      <a:endParaRPr lang="zh-TW" altLang="en-US" sz="2000" b="1" i="0" u="none" strike="noStrike" kern="1200" cap="none" spc="-15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Maiandra GD" panose="020E0502030308020204" pitchFamily="34" charset="0"/>
                        <a:ea typeface="微軟正黑體" panose="020B0604030504040204" pitchFamily="34" charset="-120"/>
                        <a:cs typeface="+mj-cs"/>
                        <a:sym typeface="Lor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b="1" i="0" u="none" strike="noStrike" kern="1200" cap="none" spc="-15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Maiandra GD" panose="020E0502030308020204" pitchFamily="34" charset="0"/>
                          <a:ea typeface="微軟正黑體" panose="020B0604030504040204" pitchFamily="34" charset="-120"/>
                          <a:cs typeface="+mj-cs"/>
                          <a:sym typeface="Lora"/>
                        </a:rPr>
                        <a:t>4%</a:t>
                      </a:r>
                      <a:endParaRPr lang="zh-TW" altLang="en-US" sz="2000" b="1" i="0" u="none" strike="noStrike" kern="1200" cap="none" spc="-15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Maiandra GD" panose="020E0502030308020204" pitchFamily="34" charset="0"/>
                        <a:ea typeface="微軟正黑體" panose="020B0604030504040204" pitchFamily="34" charset="-120"/>
                        <a:cs typeface="+mj-cs"/>
                        <a:sym typeface="Lor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i="0" u="none" strike="noStrike" kern="1200" cap="none" spc="-15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Maiandra GD" panose="020E0502030308020204" pitchFamily="34" charset="0"/>
                          <a:ea typeface="微軟正黑體" panose="020B0604030504040204" pitchFamily="34" charset="-120"/>
                          <a:cs typeface="+mj-cs"/>
                          <a:sym typeface="Lora"/>
                        </a:rPr>
                        <a:t>5</a:t>
                      </a:r>
                      <a:endParaRPr lang="zh-TW" altLang="en-US" sz="2000" b="1" i="0" u="none" strike="noStrike" kern="1200" cap="none" spc="-15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Maiandra GD" panose="020E0502030308020204" pitchFamily="34" charset="0"/>
                        <a:ea typeface="微軟正黑體" panose="020B0604030504040204" pitchFamily="34" charset="-120"/>
                        <a:cs typeface="+mj-cs"/>
                        <a:sym typeface="Lor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12663">
                <a:tc>
                  <a:txBody>
                    <a:bodyPr/>
                    <a:lstStyle/>
                    <a:p>
                      <a:r>
                        <a:rPr lang="en-US" altLang="zh-TW" sz="2000" b="1" i="0" u="none" strike="noStrike" kern="1200" cap="none" spc="-150" dirty="0" smtClean="0">
                          <a:solidFill>
                            <a:schemeClr val="tx1"/>
                          </a:solidFill>
                          <a:latin typeface="Maiandra GD" panose="020E0502030308020204" pitchFamily="34" charset="0"/>
                          <a:ea typeface="微軟正黑體" panose="020B0604030504040204" pitchFamily="34" charset="-120"/>
                          <a:cs typeface="+mj-cs"/>
                          <a:sym typeface="Lora"/>
                        </a:rPr>
                        <a:t>S6.</a:t>
                      </a:r>
                      <a:endParaRPr lang="zh-TW" altLang="en-US" sz="2000" b="1" i="0" u="none" strike="noStrike" kern="1200" cap="none" spc="-150" dirty="0">
                        <a:solidFill>
                          <a:schemeClr val="tx1"/>
                        </a:solidFill>
                        <a:latin typeface="Maiandra GD" panose="020E0502030308020204" pitchFamily="34" charset="0"/>
                        <a:ea typeface="微軟正黑體" panose="020B0604030504040204" pitchFamily="34" charset="-120"/>
                        <a:cs typeface="+mj-cs"/>
                        <a:sym typeface="Lor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>
                        <a:spcBef>
                          <a:spcPts val="200"/>
                        </a:spcBef>
                        <a:buNone/>
                      </a:pPr>
                      <a:r>
                        <a:rPr lang="zh-TW" altLang="en-US" sz="2000" b="1" i="0" u="none" strike="noStrike" kern="1200" cap="none" spc="-150" dirty="0" smtClean="0">
                          <a:solidFill>
                            <a:schemeClr val="tx1"/>
                          </a:solidFill>
                          <a:latin typeface="Maiandra GD" panose="020E0502030308020204" pitchFamily="34" charset="0"/>
                          <a:ea typeface="微軟正黑體" panose="020B0604030504040204" pitchFamily="34" charset="-120"/>
                          <a:cs typeface="+mj-cs"/>
                          <a:sym typeface="Lora"/>
                        </a:rPr>
                        <a:t>興奮劑</a:t>
                      </a:r>
                      <a:endParaRPr lang="zh-TW" altLang="en-US" sz="2000" b="1" i="0" u="none" strike="noStrike" kern="1200" cap="none" spc="-150" dirty="0">
                        <a:solidFill>
                          <a:schemeClr val="tx1"/>
                        </a:solidFill>
                        <a:latin typeface="Maiandra GD" panose="020E0502030308020204" pitchFamily="34" charset="0"/>
                        <a:ea typeface="微軟正黑體" panose="020B0604030504040204" pitchFamily="34" charset="-120"/>
                        <a:cs typeface="+mj-cs"/>
                        <a:sym typeface="Lor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b="1" i="0" u="none" strike="noStrike" kern="1200" cap="none" spc="-150" dirty="0" smtClean="0">
                          <a:solidFill>
                            <a:schemeClr val="tx1"/>
                          </a:solidFill>
                          <a:latin typeface="Maiandra GD" panose="020E0502030308020204" pitchFamily="34" charset="0"/>
                          <a:ea typeface="微軟正黑體" panose="020B0604030504040204" pitchFamily="34" charset="-120"/>
                          <a:cs typeface="+mj-cs"/>
                          <a:sym typeface="Lora"/>
                        </a:rPr>
                        <a:t>568</a:t>
                      </a:r>
                      <a:endParaRPr lang="zh-TW" altLang="en-US" sz="2000" b="1" i="0" u="none" strike="noStrike" kern="1200" cap="none" spc="-150" dirty="0">
                        <a:solidFill>
                          <a:schemeClr val="tx1"/>
                        </a:solidFill>
                        <a:latin typeface="Maiandra GD" panose="020E0502030308020204" pitchFamily="34" charset="0"/>
                        <a:ea typeface="微軟正黑體" panose="020B0604030504040204" pitchFamily="34" charset="-120"/>
                        <a:cs typeface="+mj-cs"/>
                        <a:sym typeface="Lor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b="1" i="0" u="none" strike="noStrike" kern="1200" cap="none" spc="-150" dirty="0" smtClean="0">
                          <a:solidFill>
                            <a:schemeClr val="tx1"/>
                          </a:solidFill>
                          <a:latin typeface="Maiandra GD" panose="020E0502030308020204" pitchFamily="34" charset="0"/>
                          <a:ea typeface="微軟正黑體" panose="020B0604030504040204" pitchFamily="34" charset="-120"/>
                          <a:cs typeface="+mj-cs"/>
                          <a:sym typeface="Lora"/>
                        </a:rPr>
                        <a:t>13%</a:t>
                      </a:r>
                      <a:endParaRPr lang="zh-TW" altLang="en-US" sz="2000" b="1" i="0" u="none" strike="noStrike" kern="1200" cap="none" spc="-150" dirty="0">
                        <a:solidFill>
                          <a:schemeClr val="tx1"/>
                        </a:solidFill>
                        <a:latin typeface="Maiandra GD" panose="020E0502030308020204" pitchFamily="34" charset="0"/>
                        <a:ea typeface="微軟正黑體" panose="020B0604030504040204" pitchFamily="34" charset="-120"/>
                        <a:cs typeface="+mj-cs"/>
                        <a:sym typeface="Lor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b="1" i="0" u="none" strike="noStrike" kern="1200" cap="none" spc="-15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Maiandra GD" panose="020E0502030308020204" pitchFamily="34" charset="0"/>
                          <a:ea typeface="微軟正黑體" panose="020B0604030504040204" pitchFamily="34" charset="-120"/>
                          <a:cs typeface="+mj-cs"/>
                          <a:sym typeface="Lora"/>
                        </a:rPr>
                        <a:t>528</a:t>
                      </a:r>
                      <a:endParaRPr lang="zh-TW" altLang="en-US" sz="2000" b="1" i="0" u="none" strike="noStrike" kern="1200" cap="none" spc="-15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Maiandra GD" panose="020E0502030308020204" pitchFamily="34" charset="0"/>
                        <a:ea typeface="微軟正黑體" panose="020B0604030504040204" pitchFamily="34" charset="-120"/>
                        <a:cs typeface="+mj-cs"/>
                        <a:sym typeface="Lor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b="1" i="0" u="none" strike="noStrike" kern="1200" cap="none" spc="-15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Maiandra GD" panose="020E0502030308020204" pitchFamily="34" charset="0"/>
                          <a:ea typeface="微軟正黑體" panose="020B0604030504040204" pitchFamily="34" charset="-120"/>
                          <a:cs typeface="+mj-cs"/>
                          <a:sym typeface="Lora"/>
                        </a:rPr>
                        <a:t>15%</a:t>
                      </a:r>
                      <a:endParaRPr lang="zh-TW" altLang="en-US" sz="2000" b="1" i="0" u="none" strike="noStrike" kern="1200" cap="none" spc="-15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Maiandra GD" panose="020E0502030308020204" pitchFamily="34" charset="0"/>
                        <a:ea typeface="微軟正黑體" panose="020B0604030504040204" pitchFamily="34" charset="-120"/>
                        <a:cs typeface="+mj-cs"/>
                        <a:sym typeface="Lor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i="0" u="none" strike="noStrike" kern="1200" cap="none" spc="-15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Maiandra GD" panose="020E0502030308020204" pitchFamily="34" charset="0"/>
                          <a:ea typeface="微軟正黑體" panose="020B0604030504040204" pitchFamily="34" charset="-120"/>
                          <a:cs typeface="+mj-cs"/>
                          <a:sym typeface="Lora"/>
                        </a:rPr>
                        <a:t>2</a:t>
                      </a:r>
                      <a:endParaRPr lang="zh-TW" altLang="en-US" sz="2000" b="1" i="0" u="none" strike="noStrike" kern="1200" cap="none" spc="-15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Maiandra GD" panose="020E0502030308020204" pitchFamily="34" charset="0"/>
                        <a:ea typeface="微軟正黑體" panose="020B0604030504040204" pitchFamily="34" charset="-120"/>
                        <a:cs typeface="+mj-cs"/>
                        <a:sym typeface="Lor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12663">
                <a:tc>
                  <a:txBody>
                    <a:bodyPr/>
                    <a:lstStyle/>
                    <a:p>
                      <a:r>
                        <a:rPr lang="en-US" altLang="zh-TW" sz="2000" b="1" i="0" u="none" strike="noStrike" kern="1200" cap="none" spc="-150" dirty="0" smtClean="0">
                          <a:solidFill>
                            <a:schemeClr val="tx1"/>
                          </a:solidFill>
                          <a:latin typeface="Maiandra GD" panose="020E0502030308020204" pitchFamily="34" charset="0"/>
                          <a:ea typeface="微軟正黑體" panose="020B0604030504040204" pitchFamily="34" charset="-120"/>
                          <a:cs typeface="+mj-cs"/>
                          <a:sym typeface="Lora"/>
                        </a:rPr>
                        <a:t>S5.</a:t>
                      </a:r>
                      <a:endParaRPr lang="zh-TW" altLang="en-US" sz="2000" b="1" i="0" u="none" strike="noStrike" kern="1200" cap="none" spc="-150" dirty="0">
                        <a:solidFill>
                          <a:schemeClr val="tx1"/>
                        </a:solidFill>
                        <a:latin typeface="Maiandra GD" panose="020E0502030308020204" pitchFamily="34" charset="0"/>
                        <a:ea typeface="微軟正黑體" panose="020B0604030504040204" pitchFamily="34" charset="-120"/>
                        <a:cs typeface="+mj-cs"/>
                        <a:sym typeface="Lor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>
                        <a:spcBef>
                          <a:spcPts val="200"/>
                        </a:spcBef>
                        <a:buNone/>
                      </a:pPr>
                      <a:r>
                        <a:rPr lang="zh-TW" altLang="en-US" sz="2000" b="1" i="0" u="none" strike="noStrike" kern="1200" cap="none" spc="-150" dirty="0" smtClean="0">
                          <a:solidFill>
                            <a:schemeClr val="tx1"/>
                          </a:solidFill>
                          <a:latin typeface="Maiandra GD" panose="020E0502030308020204" pitchFamily="34" charset="0"/>
                          <a:ea typeface="微軟正黑體" panose="020B0604030504040204" pitchFamily="34" charset="-120"/>
                          <a:cs typeface="+mj-cs"/>
                          <a:sym typeface="Lora"/>
                        </a:rPr>
                        <a:t>利尿劑與其他遮蔽劑</a:t>
                      </a:r>
                      <a:endParaRPr lang="zh-TW" altLang="en-US" sz="2000" b="1" i="0" u="none" strike="noStrike" kern="1200" cap="none" spc="-150" dirty="0">
                        <a:solidFill>
                          <a:schemeClr val="tx1"/>
                        </a:solidFill>
                        <a:latin typeface="Maiandra GD" panose="020E0502030308020204" pitchFamily="34" charset="0"/>
                        <a:ea typeface="微軟正黑體" panose="020B0604030504040204" pitchFamily="34" charset="-120"/>
                        <a:cs typeface="+mj-cs"/>
                        <a:sym typeface="Lor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b="1" i="0" u="none" strike="noStrike" kern="1200" cap="none" spc="-150" dirty="0" smtClean="0">
                          <a:solidFill>
                            <a:schemeClr val="tx1"/>
                          </a:solidFill>
                          <a:latin typeface="Maiandra GD" panose="020E0502030308020204" pitchFamily="34" charset="0"/>
                          <a:ea typeface="微軟正黑體" panose="020B0604030504040204" pitchFamily="34" charset="-120"/>
                          <a:cs typeface="+mj-cs"/>
                          <a:sym typeface="Lora"/>
                        </a:rPr>
                        <a:t>499</a:t>
                      </a:r>
                      <a:endParaRPr lang="zh-TW" altLang="en-US" sz="2000" b="1" i="0" u="none" strike="noStrike" kern="1200" cap="none" spc="-150" dirty="0">
                        <a:solidFill>
                          <a:schemeClr val="tx1"/>
                        </a:solidFill>
                        <a:latin typeface="Maiandra GD" panose="020E0502030308020204" pitchFamily="34" charset="0"/>
                        <a:ea typeface="微軟正黑體" panose="020B0604030504040204" pitchFamily="34" charset="-120"/>
                        <a:cs typeface="+mj-cs"/>
                        <a:sym typeface="Lor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b="1" i="0" u="none" strike="noStrike" kern="1200" cap="none" spc="-150" dirty="0" smtClean="0">
                          <a:solidFill>
                            <a:schemeClr val="tx1"/>
                          </a:solidFill>
                          <a:latin typeface="Maiandra GD" panose="020E0502030308020204" pitchFamily="34" charset="0"/>
                          <a:ea typeface="微軟正黑體" panose="020B0604030504040204" pitchFamily="34" charset="-120"/>
                          <a:cs typeface="+mj-cs"/>
                          <a:sym typeface="Lora"/>
                        </a:rPr>
                        <a:t>12%</a:t>
                      </a:r>
                      <a:endParaRPr lang="zh-TW" altLang="en-US" sz="2000" b="1" i="0" u="none" strike="noStrike" kern="1200" cap="none" spc="-150" dirty="0">
                        <a:solidFill>
                          <a:schemeClr val="tx1"/>
                        </a:solidFill>
                        <a:latin typeface="Maiandra GD" panose="020E0502030308020204" pitchFamily="34" charset="0"/>
                        <a:ea typeface="微軟正黑體" panose="020B0604030504040204" pitchFamily="34" charset="-120"/>
                        <a:cs typeface="+mj-cs"/>
                        <a:sym typeface="Lor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b="1" i="0" u="none" strike="noStrike" kern="1200" cap="none" spc="-15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Maiandra GD" panose="020E0502030308020204" pitchFamily="34" charset="0"/>
                          <a:ea typeface="微軟正黑體" panose="020B0604030504040204" pitchFamily="34" charset="-120"/>
                          <a:cs typeface="+mj-cs"/>
                          <a:sym typeface="Lora"/>
                        </a:rPr>
                        <a:t>428</a:t>
                      </a:r>
                      <a:endParaRPr lang="zh-TW" altLang="en-US" sz="2000" b="1" i="0" u="none" strike="noStrike" kern="1200" cap="none" spc="-15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Maiandra GD" panose="020E0502030308020204" pitchFamily="34" charset="0"/>
                        <a:ea typeface="微軟正黑體" panose="020B0604030504040204" pitchFamily="34" charset="-120"/>
                        <a:cs typeface="+mj-cs"/>
                        <a:sym typeface="Lor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b="1" i="0" u="none" strike="noStrike" kern="1200" cap="none" spc="-15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Maiandra GD" panose="020E0502030308020204" pitchFamily="34" charset="0"/>
                          <a:ea typeface="微軟正黑體" panose="020B0604030504040204" pitchFamily="34" charset="-120"/>
                          <a:cs typeface="+mj-cs"/>
                          <a:sym typeface="Lora"/>
                        </a:rPr>
                        <a:t>12%</a:t>
                      </a:r>
                      <a:endParaRPr lang="zh-TW" altLang="en-US" sz="2000" b="1" i="0" u="none" strike="noStrike" kern="1200" cap="none" spc="-15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Maiandra GD" panose="020E0502030308020204" pitchFamily="34" charset="0"/>
                        <a:ea typeface="微軟正黑體" panose="020B0604030504040204" pitchFamily="34" charset="-120"/>
                        <a:cs typeface="+mj-cs"/>
                        <a:sym typeface="Lor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i="0" u="none" strike="noStrike" kern="1200" cap="none" spc="-15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Maiandra GD" panose="020E0502030308020204" pitchFamily="34" charset="0"/>
                          <a:ea typeface="微軟正黑體" panose="020B0604030504040204" pitchFamily="34" charset="-120"/>
                          <a:cs typeface="+mj-cs"/>
                          <a:sym typeface="Lora"/>
                        </a:rPr>
                        <a:t>3</a:t>
                      </a:r>
                      <a:endParaRPr lang="zh-TW" altLang="en-US" sz="2000" b="1" i="0" u="none" strike="noStrike" kern="1200" cap="none" spc="-15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Maiandra GD" panose="020E0502030308020204" pitchFamily="34" charset="0"/>
                        <a:ea typeface="微軟正黑體" panose="020B0604030504040204" pitchFamily="34" charset="-120"/>
                        <a:cs typeface="+mj-cs"/>
                        <a:sym typeface="Lor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12663">
                <a:tc>
                  <a:txBody>
                    <a:bodyPr/>
                    <a:lstStyle/>
                    <a:p>
                      <a:r>
                        <a:rPr lang="en-US" altLang="zh-TW" sz="2000" b="1" i="0" u="none" strike="noStrike" kern="1200" cap="none" spc="-150" dirty="0" smtClean="0">
                          <a:solidFill>
                            <a:schemeClr val="tx1"/>
                          </a:solidFill>
                          <a:latin typeface="Maiandra GD" panose="020E0502030308020204" pitchFamily="34" charset="0"/>
                          <a:ea typeface="微軟正黑體" panose="020B0604030504040204" pitchFamily="34" charset="-120"/>
                          <a:cs typeface="+mj-cs"/>
                          <a:sym typeface="Lora"/>
                        </a:rPr>
                        <a:t>S9.</a:t>
                      </a:r>
                      <a:endParaRPr lang="zh-TW" altLang="en-US" sz="2000" b="1" i="0" u="none" strike="noStrike" kern="1200" cap="none" spc="-150" dirty="0">
                        <a:solidFill>
                          <a:schemeClr val="tx1"/>
                        </a:solidFill>
                        <a:latin typeface="Maiandra GD" panose="020E0502030308020204" pitchFamily="34" charset="0"/>
                        <a:ea typeface="微軟正黑體" panose="020B0604030504040204" pitchFamily="34" charset="-120"/>
                        <a:cs typeface="+mj-cs"/>
                        <a:sym typeface="Lor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i="0" u="none" strike="noStrike" kern="1200" cap="none" spc="-150" dirty="0" smtClean="0">
                          <a:solidFill>
                            <a:schemeClr val="tx1"/>
                          </a:solidFill>
                          <a:latin typeface="Maiandra GD" panose="020E0502030308020204" pitchFamily="34" charset="0"/>
                          <a:ea typeface="微軟正黑體" panose="020B0604030504040204" pitchFamily="34" charset="-120"/>
                          <a:cs typeface="+mj-cs"/>
                          <a:sym typeface="Lora"/>
                        </a:rPr>
                        <a:t>腎上腺糖皮質類固醇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b="1" i="0" u="none" strike="noStrike" kern="1200" cap="none" spc="-150" dirty="0" smtClean="0">
                          <a:solidFill>
                            <a:schemeClr val="tx1"/>
                          </a:solidFill>
                          <a:latin typeface="Maiandra GD" panose="020E0502030308020204" pitchFamily="34" charset="0"/>
                          <a:ea typeface="微軟正黑體" panose="020B0604030504040204" pitchFamily="34" charset="-120"/>
                          <a:cs typeface="+mj-cs"/>
                          <a:sym typeface="Lora"/>
                        </a:rPr>
                        <a:t>184</a:t>
                      </a:r>
                      <a:endParaRPr lang="zh-TW" altLang="en-US" sz="2000" b="1" i="0" u="none" strike="noStrike" kern="1200" cap="none" spc="-150" dirty="0">
                        <a:solidFill>
                          <a:schemeClr val="tx1"/>
                        </a:solidFill>
                        <a:latin typeface="Maiandra GD" panose="020E0502030308020204" pitchFamily="34" charset="0"/>
                        <a:ea typeface="微軟正黑體" panose="020B0604030504040204" pitchFamily="34" charset="-120"/>
                        <a:cs typeface="+mj-cs"/>
                        <a:sym typeface="Lor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b="1" i="0" u="none" strike="noStrike" kern="1200" cap="none" spc="-150" dirty="0" smtClean="0">
                          <a:solidFill>
                            <a:schemeClr val="tx1"/>
                          </a:solidFill>
                          <a:latin typeface="Maiandra GD" panose="020E0502030308020204" pitchFamily="34" charset="0"/>
                          <a:ea typeface="微軟正黑體" panose="020B0604030504040204" pitchFamily="34" charset="-120"/>
                          <a:cs typeface="+mj-cs"/>
                          <a:sym typeface="Lora"/>
                        </a:rPr>
                        <a:t>4%</a:t>
                      </a:r>
                      <a:endParaRPr lang="zh-TW" altLang="en-US" sz="2000" b="1" i="0" u="none" strike="noStrike" kern="1200" cap="none" spc="-150" dirty="0">
                        <a:solidFill>
                          <a:schemeClr val="tx1"/>
                        </a:solidFill>
                        <a:latin typeface="Maiandra GD" panose="020E0502030308020204" pitchFamily="34" charset="0"/>
                        <a:ea typeface="微軟正黑體" panose="020B0604030504040204" pitchFamily="34" charset="-120"/>
                        <a:cs typeface="+mj-cs"/>
                        <a:sym typeface="Lor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b="1" i="0" u="none" strike="noStrike" kern="1200" cap="none" spc="-15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Maiandra GD" panose="020E0502030308020204" pitchFamily="34" charset="0"/>
                          <a:ea typeface="微軟正黑體" panose="020B0604030504040204" pitchFamily="34" charset="-120"/>
                          <a:cs typeface="+mj-cs"/>
                          <a:sym typeface="Lora"/>
                        </a:rPr>
                        <a:t>215</a:t>
                      </a:r>
                      <a:endParaRPr lang="zh-TW" altLang="en-US" sz="2000" b="1" i="0" u="none" strike="noStrike" kern="1200" cap="none" spc="-15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Maiandra GD" panose="020E0502030308020204" pitchFamily="34" charset="0"/>
                        <a:ea typeface="微軟正黑體" panose="020B0604030504040204" pitchFamily="34" charset="-120"/>
                        <a:cs typeface="+mj-cs"/>
                        <a:sym typeface="Lor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b="1" i="0" u="none" strike="noStrike" kern="1200" cap="none" spc="-15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Maiandra GD" panose="020E0502030308020204" pitchFamily="34" charset="0"/>
                          <a:ea typeface="微軟正黑體" panose="020B0604030504040204" pitchFamily="34" charset="-120"/>
                          <a:cs typeface="+mj-cs"/>
                          <a:sym typeface="Lora"/>
                        </a:rPr>
                        <a:t>6%</a:t>
                      </a:r>
                      <a:endParaRPr lang="zh-TW" altLang="en-US" sz="2000" b="1" i="0" u="none" strike="noStrike" kern="1200" cap="none" spc="-15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Maiandra GD" panose="020E0502030308020204" pitchFamily="34" charset="0"/>
                        <a:ea typeface="微軟正黑體" panose="020B0604030504040204" pitchFamily="34" charset="-120"/>
                        <a:cs typeface="+mj-cs"/>
                        <a:sym typeface="Lor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i="0" u="none" strike="noStrike" kern="1200" cap="none" spc="-15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Maiandra GD" panose="020E0502030308020204" pitchFamily="34" charset="0"/>
                          <a:ea typeface="微軟正黑體" panose="020B0604030504040204" pitchFamily="34" charset="-120"/>
                          <a:cs typeface="+mj-cs"/>
                          <a:sym typeface="Lora"/>
                        </a:rPr>
                        <a:t>4</a:t>
                      </a:r>
                      <a:endParaRPr lang="zh-TW" altLang="en-US" sz="2000" b="1" i="0" u="none" strike="noStrike" kern="1200" cap="none" spc="-15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Maiandra GD" panose="020E0502030308020204" pitchFamily="34" charset="0"/>
                        <a:ea typeface="微軟正黑體" panose="020B0604030504040204" pitchFamily="34" charset="-120"/>
                        <a:cs typeface="+mj-cs"/>
                        <a:sym typeface="Lor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12663">
                <a:tc>
                  <a:txBody>
                    <a:bodyPr/>
                    <a:lstStyle/>
                    <a:p>
                      <a:r>
                        <a:rPr lang="en-US" altLang="zh-TW" sz="2000" b="1" i="0" u="none" strike="noStrike" kern="1200" cap="none" spc="-150" dirty="0" smtClean="0">
                          <a:solidFill>
                            <a:schemeClr val="tx1"/>
                          </a:solidFill>
                          <a:latin typeface="Maiandra GD" panose="020E0502030308020204" pitchFamily="34" charset="0"/>
                          <a:ea typeface="微軟正黑體" panose="020B0604030504040204" pitchFamily="34" charset="-120"/>
                          <a:cs typeface="+mj-cs"/>
                          <a:sym typeface="Lora"/>
                        </a:rPr>
                        <a:t>S3.</a:t>
                      </a:r>
                      <a:endParaRPr lang="zh-TW" altLang="en-US" sz="2000" b="1" i="0" u="none" strike="noStrike" kern="1200" cap="none" spc="-150" dirty="0">
                        <a:solidFill>
                          <a:schemeClr val="tx1"/>
                        </a:solidFill>
                        <a:latin typeface="Maiandra GD" panose="020E0502030308020204" pitchFamily="34" charset="0"/>
                        <a:ea typeface="微軟正黑體" panose="020B0604030504040204" pitchFamily="34" charset="-120"/>
                        <a:cs typeface="+mj-cs"/>
                        <a:sym typeface="Lor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b="1" i="0" u="none" strike="noStrike" kern="1200" cap="none" spc="-150" dirty="0" smtClean="0">
                          <a:solidFill>
                            <a:schemeClr val="tx1"/>
                          </a:solidFill>
                          <a:latin typeface="Maiandra GD" panose="020E0502030308020204" pitchFamily="34" charset="0"/>
                          <a:ea typeface="微軟正黑體" panose="020B0604030504040204" pitchFamily="34" charset="-120"/>
                          <a:cs typeface="+mj-cs"/>
                          <a:sym typeface="Lora"/>
                        </a:rPr>
                        <a:t>β2 </a:t>
                      </a:r>
                      <a:r>
                        <a:rPr lang="zh-TW" altLang="en-US" sz="2000" b="1" i="0" u="none" strike="noStrike" kern="1200" cap="none" spc="-150" dirty="0" smtClean="0">
                          <a:solidFill>
                            <a:schemeClr val="tx1"/>
                          </a:solidFill>
                          <a:latin typeface="Maiandra GD" panose="020E0502030308020204" pitchFamily="34" charset="0"/>
                          <a:ea typeface="微軟正黑體" panose="020B0604030504040204" pitchFamily="34" charset="-120"/>
                          <a:cs typeface="+mj-cs"/>
                          <a:sym typeface="Lora"/>
                        </a:rPr>
                        <a:t>致效劑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b="1" i="0" u="none" strike="noStrike" kern="1200" cap="none" spc="-150" dirty="0" smtClean="0">
                          <a:solidFill>
                            <a:schemeClr val="tx1"/>
                          </a:solidFill>
                          <a:latin typeface="Maiandra GD" panose="020E0502030308020204" pitchFamily="34" charset="0"/>
                          <a:ea typeface="微軟正黑體" panose="020B0604030504040204" pitchFamily="34" charset="-120"/>
                          <a:cs typeface="+mj-cs"/>
                          <a:sym typeface="Lora"/>
                        </a:rPr>
                        <a:t>172</a:t>
                      </a:r>
                      <a:endParaRPr lang="zh-TW" altLang="en-US" sz="2000" b="1" i="0" u="none" strike="noStrike" kern="1200" cap="none" spc="-150" dirty="0">
                        <a:solidFill>
                          <a:schemeClr val="tx1"/>
                        </a:solidFill>
                        <a:latin typeface="Maiandra GD" panose="020E0502030308020204" pitchFamily="34" charset="0"/>
                        <a:ea typeface="微軟正黑體" panose="020B0604030504040204" pitchFamily="34" charset="-120"/>
                        <a:cs typeface="+mj-cs"/>
                        <a:sym typeface="Lor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b="1" i="0" u="none" strike="noStrike" kern="1200" cap="none" spc="-150" dirty="0" smtClean="0">
                          <a:solidFill>
                            <a:schemeClr val="tx1"/>
                          </a:solidFill>
                          <a:latin typeface="Maiandra GD" panose="020E0502030308020204" pitchFamily="34" charset="0"/>
                          <a:ea typeface="微軟正黑體" panose="020B0604030504040204" pitchFamily="34" charset="-120"/>
                          <a:cs typeface="+mj-cs"/>
                          <a:sym typeface="Lora"/>
                        </a:rPr>
                        <a:t>4%</a:t>
                      </a:r>
                      <a:endParaRPr lang="zh-TW" altLang="en-US" sz="2000" b="1" i="0" u="none" strike="noStrike" kern="1200" cap="none" spc="-150" dirty="0">
                        <a:solidFill>
                          <a:schemeClr val="tx1"/>
                        </a:solidFill>
                        <a:latin typeface="Maiandra GD" panose="020E0502030308020204" pitchFamily="34" charset="0"/>
                        <a:ea typeface="微軟正黑體" panose="020B0604030504040204" pitchFamily="34" charset="-120"/>
                        <a:cs typeface="+mj-cs"/>
                        <a:sym typeface="Lor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b="1" i="0" u="none" strike="noStrike" kern="1200" cap="none" spc="-15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Maiandra GD" panose="020E0502030308020204" pitchFamily="34" charset="0"/>
                          <a:ea typeface="微軟正黑體" panose="020B0604030504040204" pitchFamily="34" charset="-120"/>
                          <a:cs typeface="+mj-cs"/>
                          <a:sym typeface="Lora"/>
                        </a:rPr>
                        <a:t>115</a:t>
                      </a:r>
                      <a:endParaRPr lang="zh-TW" altLang="en-US" sz="2000" b="1" i="0" u="none" strike="noStrike" kern="1200" cap="none" spc="-15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Maiandra GD" panose="020E0502030308020204" pitchFamily="34" charset="0"/>
                        <a:ea typeface="微軟正黑體" panose="020B0604030504040204" pitchFamily="34" charset="-120"/>
                        <a:cs typeface="+mj-cs"/>
                        <a:sym typeface="Lor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b="1" i="0" u="none" strike="noStrike" kern="1200" cap="none" spc="-15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Maiandra GD" panose="020E0502030308020204" pitchFamily="34" charset="0"/>
                          <a:ea typeface="微軟正黑體" panose="020B0604030504040204" pitchFamily="34" charset="-120"/>
                          <a:cs typeface="+mj-cs"/>
                          <a:sym typeface="Lora"/>
                        </a:rPr>
                        <a:t>3%</a:t>
                      </a:r>
                      <a:endParaRPr lang="zh-TW" altLang="en-US" sz="2000" b="1" i="0" u="none" strike="noStrike" kern="1200" cap="none" spc="-15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Maiandra GD" panose="020E0502030308020204" pitchFamily="34" charset="0"/>
                        <a:ea typeface="微軟正黑體" panose="020B0604030504040204" pitchFamily="34" charset="-120"/>
                        <a:cs typeface="+mj-cs"/>
                        <a:sym typeface="Lor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i="0" u="none" strike="noStrike" kern="1200" cap="none" spc="-15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Maiandra GD" panose="020E0502030308020204" pitchFamily="34" charset="0"/>
                          <a:ea typeface="微軟正黑體" panose="020B0604030504040204" pitchFamily="34" charset="-120"/>
                          <a:cs typeface="+mj-cs"/>
                          <a:sym typeface="Lora"/>
                        </a:rPr>
                        <a:t>7</a:t>
                      </a:r>
                      <a:endParaRPr lang="zh-TW" altLang="en-US" sz="2000" b="1" i="0" u="none" strike="noStrike" kern="1200" cap="none" spc="-15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Maiandra GD" panose="020E0502030308020204" pitchFamily="34" charset="0"/>
                        <a:ea typeface="微軟正黑體" panose="020B0604030504040204" pitchFamily="34" charset="-120"/>
                        <a:cs typeface="+mj-cs"/>
                        <a:sym typeface="Lor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12663">
                <a:tc>
                  <a:txBody>
                    <a:bodyPr/>
                    <a:lstStyle/>
                    <a:p>
                      <a:r>
                        <a:rPr lang="en-US" altLang="zh-TW" sz="2000" b="1" i="0" u="none" strike="noStrike" kern="1200" cap="none" spc="-150" dirty="0" smtClean="0">
                          <a:solidFill>
                            <a:schemeClr val="tx1"/>
                          </a:solidFill>
                          <a:latin typeface="Maiandra GD" panose="020E0502030308020204" pitchFamily="34" charset="0"/>
                          <a:ea typeface="微軟正黑體" panose="020B0604030504040204" pitchFamily="34" charset="-120"/>
                          <a:cs typeface="+mj-cs"/>
                          <a:sym typeface="Lora"/>
                        </a:rPr>
                        <a:t>S8.</a:t>
                      </a:r>
                      <a:endParaRPr lang="zh-TW" altLang="en-US" sz="2000" b="1" i="0" u="none" strike="noStrike" kern="1200" cap="none" spc="-150" dirty="0">
                        <a:solidFill>
                          <a:schemeClr val="tx1"/>
                        </a:solidFill>
                        <a:latin typeface="Maiandra GD" panose="020E0502030308020204" pitchFamily="34" charset="0"/>
                        <a:ea typeface="微軟正黑體" panose="020B0604030504040204" pitchFamily="34" charset="-120"/>
                        <a:cs typeface="+mj-cs"/>
                        <a:sym typeface="Lor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i="0" u="none" strike="noStrike" kern="1200" cap="none" spc="-150" dirty="0" smtClean="0">
                          <a:solidFill>
                            <a:schemeClr val="tx1"/>
                          </a:solidFill>
                          <a:latin typeface="Maiandra GD" panose="020E0502030308020204" pitchFamily="34" charset="0"/>
                          <a:ea typeface="微軟正黑體" panose="020B0604030504040204" pitchFamily="34" charset="-120"/>
                          <a:cs typeface="+mj-cs"/>
                          <a:sym typeface="Lora"/>
                        </a:rPr>
                        <a:t>大麻鹼素類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b="1" i="0" u="none" strike="noStrike" kern="1200" cap="none" spc="-150" dirty="0" smtClean="0">
                          <a:solidFill>
                            <a:schemeClr val="tx1"/>
                          </a:solidFill>
                          <a:latin typeface="Maiandra GD" panose="020E0502030308020204" pitchFamily="34" charset="0"/>
                          <a:ea typeface="微軟正黑體" panose="020B0604030504040204" pitchFamily="34" charset="-120"/>
                          <a:cs typeface="+mj-cs"/>
                          <a:sym typeface="Lora"/>
                        </a:rPr>
                        <a:t>110</a:t>
                      </a:r>
                      <a:endParaRPr lang="zh-TW" altLang="en-US" sz="2000" b="1" i="0" u="none" strike="noStrike" kern="1200" cap="none" spc="-150" dirty="0">
                        <a:solidFill>
                          <a:schemeClr val="tx1"/>
                        </a:solidFill>
                        <a:latin typeface="Maiandra GD" panose="020E0502030308020204" pitchFamily="34" charset="0"/>
                        <a:ea typeface="微軟正黑體" panose="020B0604030504040204" pitchFamily="34" charset="-120"/>
                        <a:cs typeface="+mj-cs"/>
                        <a:sym typeface="Lor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b="1" i="0" u="none" strike="noStrike" kern="1200" cap="none" spc="-150" dirty="0" smtClean="0">
                          <a:solidFill>
                            <a:schemeClr val="tx1"/>
                          </a:solidFill>
                          <a:latin typeface="Maiandra GD" panose="020E0502030308020204" pitchFamily="34" charset="0"/>
                          <a:ea typeface="微軟正黑體" panose="020B0604030504040204" pitchFamily="34" charset="-120"/>
                          <a:cs typeface="+mj-cs"/>
                          <a:sym typeface="Lora"/>
                        </a:rPr>
                        <a:t>3%</a:t>
                      </a:r>
                      <a:endParaRPr lang="zh-TW" altLang="en-US" sz="2000" b="1" i="0" u="none" strike="noStrike" kern="1200" cap="none" spc="-150" dirty="0">
                        <a:solidFill>
                          <a:schemeClr val="tx1"/>
                        </a:solidFill>
                        <a:latin typeface="Maiandra GD" panose="020E0502030308020204" pitchFamily="34" charset="0"/>
                        <a:ea typeface="微軟正黑體" panose="020B0604030504040204" pitchFamily="34" charset="-120"/>
                        <a:cs typeface="+mj-cs"/>
                        <a:sym typeface="Lor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b="1" i="0" u="none" strike="noStrike" kern="1200" cap="none" spc="-15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Maiandra GD" panose="020E0502030308020204" pitchFamily="34" charset="0"/>
                          <a:ea typeface="微軟正黑體" panose="020B0604030504040204" pitchFamily="34" charset="-120"/>
                          <a:cs typeface="+mj-cs"/>
                          <a:sym typeface="Lora"/>
                        </a:rPr>
                        <a:t>127</a:t>
                      </a:r>
                      <a:endParaRPr lang="zh-TW" altLang="en-US" sz="2000" b="1" i="0" u="none" strike="noStrike" kern="1200" cap="none" spc="-15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Maiandra GD" panose="020E0502030308020204" pitchFamily="34" charset="0"/>
                        <a:ea typeface="微軟正黑體" panose="020B0604030504040204" pitchFamily="34" charset="-120"/>
                        <a:cs typeface="+mj-cs"/>
                        <a:sym typeface="Lor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b="1" i="0" u="none" strike="noStrike" kern="1200" cap="none" spc="-15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Maiandra GD" panose="020E0502030308020204" pitchFamily="34" charset="0"/>
                          <a:ea typeface="微軟正黑體" panose="020B0604030504040204" pitchFamily="34" charset="-120"/>
                          <a:cs typeface="+mj-cs"/>
                          <a:sym typeface="Lora"/>
                        </a:rPr>
                        <a:t>4%</a:t>
                      </a:r>
                      <a:endParaRPr lang="zh-TW" altLang="en-US" sz="2000" b="1" i="0" u="none" strike="noStrike" kern="1200" cap="none" spc="-15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Maiandra GD" panose="020E0502030308020204" pitchFamily="34" charset="0"/>
                        <a:ea typeface="微軟正黑體" panose="020B0604030504040204" pitchFamily="34" charset="-120"/>
                        <a:cs typeface="+mj-cs"/>
                        <a:sym typeface="Lor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i="0" u="none" strike="noStrike" kern="1200" cap="none" spc="-15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Maiandra GD" panose="020E0502030308020204" pitchFamily="34" charset="0"/>
                          <a:ea typeface="微軟正黑體" panose="020B0604030504040204" pitchFamily="34" charset="-120"/>
                          <a:cs typeface="+mj-cs"/>
                          <a:sym typeface="Lora"/>
                        </a:rPr>
                        <a:t>6</a:t>
                      </a:r>
                      <a:endParaRPr lang="zh-TW" altLang="en-US" sz="2000" b="1" i="0" u="none" strike="noStrike" kern="1200" cap="none" spc="-15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Maiandra GD" panose="020E0502030308020204" pitchFamily="34" charset="0"/>
                        <a:ea typeface="微軟正黑體" panose="020B0604030504040204" pitchFamily="34" charset="-120"/>
                        <a:cs typeface="+mj-cs"/>
                        <a:sym typeface="Lor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12663">
                <a:tc>
                  <a:txBody>
                    <a:bodyPr/>
                    <a:lstStyle/>
                    <a:p>
                      <a:r>
                        <a:rPr lang="en-US" altLang="zh-TW" sz="2000" b="1" i="0" u="none" strike="noStrike" kern="1200" cap="none" spc="-150" dirty="0" smtClean="0">
                          <a:solidFill>
                            <a:schemeClr val="tx1"/>
                          </a:solidFill>
                          <a:latin typeface="Maiandra GD" panose="020E0502030308020204" pitchFamily="34" charset="0"/>
                          <a:ea typeface="微軟正黑體" panose="020B0604030504040204" pitchFamily="34" charset="-120"/>
                          <a:cs typeface="+mj-cs"/>
                          <a:sym typeface="Lora"/>
                        </a:rPr>
                        <a:t>S2.</a:t>
                      </a:r>
                      <a:endParaRPr lang="zh-TW" altLang="en-US" sz="2000" b="1" i="0" u="none" strike="noStrike" kern="1200" cap="none" spc="-150" dirty="0">
                        <a:solidFill>
                          <a:schemeClr val="tx1"/>
                        </a:solidFill>
                        <a:latin typeface="Maiandra GD" panose="020E0502030308020204" pitchFamily="34" charset="0"/>
                        <a:ea typeface="微軟正黑體" panose="020B0604030504040204" pitchFamily="34" charset="-120"/>
                        <a:cs typeface="+mj-cs"/>
                        <a:sym typeface="Lor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579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i="0" u="none" strike="noStrike" kern="1200" cap="none" spc="-150" dirty="0" smtClean="0">
                          <a:solidFill>
                            <a:schemeClr val="tx1"/>
                          </a:solidFill>
                          <a:latin typeface="Maiandra GD" panose="020E0502030308020204" pitchFamily="34" charset="0"/>
                          <a:ea typeface="微軟正黑體" panose="020B0604030504040204" pitchFamily="34" charset="-120"/>
                          <a:cs typeface="+mj-cs"/>
                          <a:sym typeface="Lora"/>
                        </a:rPr>
                        <a:t>胜肽荷爾蒙、生長因子及相關物質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579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b="1" i="0" u="none" strike="noStrike" kern="1200" cap="none" spc="-150" dirty="0" smtClean="0">
                          <a:solidFill>
                            <a:schemeClr val="tx1"/>
                          </a:solidFill>
                          <a:latin typeface="Maiandra GD" panose="020E0502030308020204" pitchFamily="34" charset="0"/>
                          <a:ea typeface="微軟正黑體" panose="020B0604030504040204" pitchFamily="34" charset="-120"/>
                          <a:cs typeface="+mj-cs"/>
                          <a:sym typeface="Lora"/>
                        </a:rPr>
                        <a:t>109</a:t>
                      </a:r>
                      <a:endParaRPr lang="zh-TW" altLang="en-US" sz="2000" b="1" i="0" u="none" strike="noStrike" kern="1200" cap="none" spc="-150" dirty="0">
                        <a:solidFill>
                          <a:schemeClr val="tx1"/>
                        </a:solidFill>
                        <a:latin typeface="Maiandra GD" panose="020E0502030308020204" pitchFamily="34" charset="0"/>
                        <a:ea typeface="微軟正黑體" panose="020B0604030504040204" pitchFamily="34" charset="-120"/>
                        <a:cs typeface="+mj-cs"/>
                        <a:sym typeface="Lor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579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b="1" i="0" u="none" strike="noStrike" kern="1200" cap="none" spc="-150" dirty="0" smtClean="0">
                          <a:solidFill>
                            <a:schemeClr val="tx1"/>
                          </a:solidFill>
                          <a:latin typeface="Maiandra GD" panose="020E0502030308020204" pitchFamily="34" charset="0"/>
                          <a:ea typeface="微軟正黑體" panose="020B0604030504040204" pitchFamily="34" charset="-120"/>
                          <a:cs typeface="+mj-cs"/>
                          <a:sym typeface="Lora"/>
                        </a:rPr>
                        <a:t>3%</a:t>
                      </a:r>
                      <a:endParaRPr lang="zh-TW" altLang="en-US" sz="2000" b="1" i="0" u="none" strike="noStrike" kern="1200" cap="none" spc="-150" dirty="0">
                        <a:solidFill>
                          <a:schemeClr val="tx1"/>
                        </a:solidFill>
                        <a:latin typeface="Maiandra GD" panose="020E0502030308020204" pitchFamily="34" charset="0"/>
                        <a:ea typeface="微軟正黑體" panose="020B0604030504040204" pitchFamily="34" charset="-120"/>
                        <a:cs typeface="+mj-cs"/>
                        <a:sym typeface="Lor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579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b="1" i="0" u="none" strike="noStrike" kern="1200" cap="none" spc="-15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Maiandra GD" panose="020E0502030308020204" pitchFamily="34" charset="0"/>
                          <a:ea typeface="微軟正黑體" panose="020B0604030504040204" pitchFamily="34" charset="-120"/>
                          <a:cs typeface="+mj-cs"/>
                          <a:sym typeface="Lora"/>
                        </a:rPr>
                        <a:t>98</a:t>
                      </a:r>
                      <a:endParaRPr lang="zh-TW" altLang="en-US" sz="2000" b="1" i="0" u="none" strike="noStrike" kern="1200" cap="none" spc="-15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Maiandra GD" panose="020E0502030308020204" pitchFamily="34" charset="0"/>
                        <a:ea typeface="微軟正黑體" panose="020B0604030504040204" pitchFamily="34" charset="-120"/>
                        <a:cs typeface="+mj-cs"/>
                        <a:sym typeface="Lor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579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b="1" i="0" u="none" strike="noStrike" kern="1200" cap="none" spc="-15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Maiandra GD" panose="020E0502030308020204" pitchFamily="34" charset="0"/>
                          <a:ea typeface="微軟正黑體" panose="020B0604030504040204" pitchFamily="34" charset="-120"/>
                          <a:cs typeface="+mj-cs"/>
                          <a:sym typeface="Lora"/>
                        </a:rPr>
                        <a:t>3%</a:t>
                      </a:r>
                      <a:endParaRPr lang="zh-TW" altLang="en-US" sz="2000" b="1" i="0" u="none" strike="noStrike" kern="1200" cap="none" spc="-15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Maiandra GD" panose="020E0502030308020204" pitchFamily="34" charset="0"/>
                        <a:ea typeface="微軟正黑體" panose="020B0604030504040204" pitchFamily="34" charset="-120"/>
                        <a:cs typeface="+mj-cs"/>
                        <a:sym typeface="Lor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579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i="0" u="none" strike="noStrike" kern="1200" cap="none" spc="-15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Maiandra GD" panose="020E0502030308020204" pitchFamily="34" charset="0"/>
                          <a:ea typeface="微軟正黑體" panose="020B0604030504040204" pitchFamily="34" charset="-120"/>
                          <a:cs typeface="+mj-cs"/>
                          <a:sym typeface="Lora"/>
                        </a:rPr>
                        <a:t>8</a:t>
                      </a:r>
                      <a:endParaRPr lang="zh-TW" altLang="en-US" sz="2000" b="1" i="0" u="none" strike="noStrike" kern="1200" cap="none" spc="-15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Maiandra GD" panose="020E0502030308020204" pitchFamily="34" charset="0"/>
                        <a:ea typeface="微軟正黑體" panose="020B0604030504040204" pitchFamily="34" charset="-120"/>
                        <a:cs typeface="+mj-cs"/>
                        <a:sym typeface="Lor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579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2" name="矩形 11"/>
          <p:cNvSpPr/>
          <p:nvPr/>
        </p:nvSpPr>
        <p:spPr>
          <a:xfrm>
            <a:off x="3968750" y="5378211"/>
            <a:ext cx="4730750" cy="369255"/>
          </a:xfrm>
          <a:prstGeom prst="rect">
            <a:avLst/>
          </a:prstGeom>
        </p:spPr>
        <p:txBody>
          <a:bodyPr wrap="square" lIns="91364" tIns="45682" rIns="91364" bIns="45682">
            <a:spAutoFit/>
          </a:bodyPr>
          <a:lstStyle/>
          <a:p>
            <a:pPr>
              <a:spcBef>
                <a:spcPts val="200"/>
              </a:spcBef>
            </a:pPr>
            <a:r>
              <a:rPr lang="en-US" altLang="zh-TW" b="1" dirty="0">
                <a:latin typeface="Maiandra GD" panose="020E0502030308020204" pitchFamily="34" charset="0"/>
                <a:ea typeface="新細明體" panose="02020500000000000000" pitchFamily="18" charset="-120"/>
              </a:rPr>
              <a:t> </a:t>
            </a:r>
            <a:r>
              <a:rPr lang="en-US" altLang="zh-TW" b="1" dirty="0" smtClean="0">
                <a:latin typeface="Maiandra GD" panose="020E0502030308020204" pitchFamily="34" charset="0"/>
                <a:ea typeface="新細明體" panose="02020500000000000000" pitchFamily="18" charset="-120"/>
              </a:rPr>
              <a:t>(WADA’s Testing Figures Report</a:t>
            </a:r>
            <a:r>
              <a:rPr lang="zh-TW" altLang="en-US" b="1" dirty="0" smtClean="0">
                <a:latin typeface="Maiandra GD" panose="020E0502030308020204" pitchFamily="34" charset="0"/>
                <a:ea typeface="新細明體" panose="02020500000000000000" pitchFamily="18" charset="-120"/>
              </a:rPr>
              <a:t>，</a:t>
            </a:r>
            <a:r>
              <a:rPr lang="en-US" altLang="zh-TW" b="1" dirty="0" smtClean="0">
                <a:latin typeface="Maiandra GD" panose="020E0502030308020204" pitchFamily="34" charset="0"/>
                <a:ea typeface="新細明體" panose="02020500000000000000" pitchFamily="18" charset="-120"/>
              </a:rPr>
              <a:t>2017/2016)</a:t>
            </a:r>
            <a:endParaRPr lang="zh-TW" altLang="en-US" b="1" dirty="0">
              <a:latin typeface="Maiandra GD" panose="020E0502030308020204" pitchFamily="34" charset="0"/>
              <a:ea typeface="新細明體" panose="02020500000000000000" pitchFamily="18" charset="-120"/>
            </a:endParaRPr>
          </a:p>
        </p:txBody>
      </p:sp>
      <p:sp>
        <p:nvSpPr>
          <p:cNvPr id="13" name="向上箭號 12"/>
          <p:cNvSpPr/>
          <p:nvPr/>
        </p:nvSpPr>
        <p:spPr>
          <a:xfrm>
            <a:off x="8570779" y="2548341"/>
            <a:ext cx="227390" cy="179009"/>
          </a:xfrm>
          <a:prstGeom prst="up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364" tIns="45682" rIns="91364" bIns="45682" rtlCol="0" anchor="ctr"/>
          <a:lstStyle/>
          <a:p>
            <a:pPr algn="ctr"/>
            <a:endParaRPr lang="zh-TW" altLang="en-US"/>
          </a:p>
        </p:txBody>
      </p:sp>
      <p:sp>
        <p:nvSpPr>
          <p:cNvPr id="14" name="向下箭號 13"/>
          <p:cNvSpPr/>
          <p:nvPr/>
        </p:nvSpPr>
        <p:spPr>
          <a:xfrm>
            <a:off x="8568623" y="2958054"/>
            <a:ext cx="227390" cy="18868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4" tIns="45682" rIns="91364" bIns="45682" rtlCol="0" anchor="ctr"/>
          <a:lstStyle/>
          <a:p>
            <a:pPr algn="ctr"/>
            <a:endParaRPr lang="zh-TW" altLang="en-US"/>
          </a:p>
        </p:txBody>
      </p:sp>
      <p:sp>
        <p:nvSpPr>
          <p:cNvPr id="15" name="向上箭號 14"/>
          <p:cNvSpPr/>
          <p:nvPr/>
        </p:nvSpPr>
        <p:spPr>
          <a:xfrm>
            <a:off x="8570475" y="4204525"/>
            <a:ext cx="227390" cy="179009"/>
          </a:xfrm>
          <a:prstGeom prst="up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364" tIns="45682" rIns="91364" bIns="45682" rtlCol="0" anchor="ctr"/>
          <a:lstStyle/>
          <a:p>
            <a:pPr algn="ctr"/>
            <a:endParaRPr lang="zh-TW" altLang="en-US"/>
          </a:p>
        </p:txBody>
      </p:sp>
      <p:sp>
        <p:nvSpPr>
          <p:cNvPr id="16" name="向下箭號 15"/>
          <p:cNvSpPr/>
          <p:nvPr/>
        </p:nvSpPr>
        <p:spPr>
          <a:xfrm>
            <a:off x="8568623" y="3392603"/>
            <a:ext cx="227390" cy="18868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4" tIns="45682" rIns="91364" bIns="45682" rtlCol="0" anchor="ctr"/>
          <a:lstStyle/>
          <a:p>
            <a:pPr algn="ctr"/>
            <a:endParaRPr lang="zh-TW" altLang="en-US"/>
          </a:p>
        </p:txBody>
      </p:sp>
      <p:sp>
        <p:nvSpPr>
          <p:cNvPr id="17" name="向下箭號 16"/>
          <p:cNvSpPr/>
          <p:nvPr/>
        </p:nvSpPr>
        <p:spPr>
          <a:xfrm>
            <a:off x="8568623" y="3798564"/>
            <a:ext cx="227390" cy="18868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4" tIns="45682" rIns="91364" bIns="45682" rtlCol="0" anchor="ctr"/>
          <a:lstStyle/>
          <a:p>
            <a:pPr algn="ctr"/>
            <a:endParaRPr lang="zh-TW" altLang="en-US"/>
          </a:p>
        </p:txBody>
      </p:sp>
      <p:sp>
        <p:nvSpPr>
          <p:cNvPr id="18" name="向下箭號 17"/>
          <p:cNvSpPr/>
          <p:nvPr/>
        </p:nvSpPr>
        <p:spPr>
          <a:xfrm>
            <a:off x="8568623" y="4623915"/>
            <a:ext cx="227390" cy="18868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4" tIns="45682" rIns="91364" bIns="45682"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3146</TotalTime>
  <Words>701</Words>
  <Application>Microsoft Office PowerPoint</Application>
  <PresentationFormat>如螢幕大小 (4:3)</PresentationFormat>
  <Paragraphs>194</Paragraphs>
  <Slides>11</Slides>
  <Notes>9</Notes>
  <HiddenSlides>0</HiddenSlides>
  <MMClips>0</MMClips>
  <ScaleCrop>false</ScaleCrop>
  <HeadingPairs>
    <vt:vector size="6" baseType="variant">
      <vt:variant>
        <vt:lpstr>使用字型</vt:lpstr>
      </vt:variant>
      <vt:variant>
        <vt:i4>11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23" baseType="lpstr">
      <vt:lpstr>Lora</vt:lpstr>
      <vt:lpstr>Quattrocento Sans</vt:lpstr>
      <vt:lpstr>微軟正黑體</vt:lpstr>
      <vt:lpstr>新細明體</vt:lpstr>
      <vt:lpstr>標楷體</vt:lpstr>
      <vt:lpstr>Arial</vt:lpstr>
      <vt:lpstr>Arial Narrow</vt:lpstr>
      <vt:lpstr>Calibri</vt:lpstr>
      <vt:lpstr>Cambria Math</vt:lpstr>
      <vt:lpstr>Maiandra GD</vt:lpstr>
      <vt:lpstr>Wingdings</vt:lpstr>
      <vt:lpstr>課程名稱</vt:lpstr>
      <vt:lpstr>同化性物質</vt:lpstr>
      <vt:lpstr>同化性類固醇與運動</vt:lpstr>
      <vt:lpstr>同化性類固醇與運動</vt:lpstr>
      <vt:lpstr>同化性類固醇與運動</vt:lpstr>
      <vt:lpstr>同化性類固醇的濫用</vt:lpstr>
      <vt:lpstr>同化性類固醇的濫用</vt:lpstr>
      <vt:lpstr>同化性類固醇的濫用</vt:lpstr>
      <vt:lpstr>1992  排行榜</vt:lpstr>
      <vt:lpstr>運動禁藥實驗室檢驗結果分析</vt:lpstr>
      <vt:lpstr>PowerPoint 簡報</vt:lpstr>
      <vt:lpstr>S1同化性物質-違規案例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User</cp:lastModifiedBy>
  <cp:revision>171</cp:revision>
  <dcterms:created xsi:type="dcterms:W3CDTF">2017-11-07T02:54:43Z</dcterms:created>
  <dcterms:modified xsi:type="dcterms:W3CDTF">2018-07-29T17:50:24Z</dcterms:modified>
</cp:coreProperties>
</file>