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handoutMasterIdLst>
    <p:handoutMasterId r:id="rId28"/>
  </p:handoutMasterIdLst>
  <p:sldIdLst>
    <p:sldId id="256" r:id="rId4"/>
    <p:sldId id="351" r:id="rId5"/>
    <p:sldId id="370" r:id="rId6"/>
    <p:sldId id="371" r:id="rId7"/>
    <p:sldId id="372" r:id="rId8"/>
    <p:sldId id="392" r:id="rId9"/>
    <p:sldId id="493" r:id="rId10"/>
    <p:sldId id="397" r:id="rId11"/>
    <p:sldId id="399" r:id="rId12"/>
    <p:sldId id="494" r:id="rId13"/>
    <p:sldId id="495" r:id="rId14"/>
    <p:sldId id="496" r:id="rId15"/>
    <p:sldId id="503" r:id="rId16"/>
    <p:sldId id="497" r:id="rId17"/>
    <p:sldId id="498" r:id="rId18"/>
    <p:sldId id="500" r:id="rId19"/>
    <p:sldId id="499" r:id="rId20"/>
    <p:sldId id="476" r:id="rId21"/>
    <p:sldId id="477" r:id="rId22"/>
    <p:sldId id="478" r:id="rId23"/>
    <p:sldId id="479" r:id="rId24"/>
    <p:sldId id="480" r:id="rId25"/>
    <p:sldId id="481" r:id="rId26"/>
    <p:sldId id="502" r:id="rId27"/>
  </p:sldIdLst>
  <p:sldSz cx="9144000" cy="6858000" type="screen4x3"/>
  <p:notesSz cx="6819900" cy="99187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36" autoAdjust="0"/>
    <p:restoredTop sz="94660"/>
  </p:normalViewPr>
  <p:slideViewPr>
    <p:cSldViewPr snapToGrid="0">
      <p:cViewPr>
        <p:scale>
          <a:sx n="71" d="100"/>
          <a:sy n="71" d="100"/>
        </p:scale>
        <p:origin x="-127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925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62388" y="0"/>
            <a:ext cx="2955925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BC5378-F23C-42D1-9FB4-D8439AE3941F}" type="datetimeFigureOut">
              <a:rPr lang="zh-TW" altLang="en-US" smtClean="0"/>
              <a:t>2018/9/7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21813"/>
            <a:ext cx="2955925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62388" y="9421813"/>
            <a:ext cx="2955925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2A67D2-3C15-4BB0-A399-E7BAE6FFA3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33449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按一下以編輯母片副標題樣式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37F9E37-BFC4-4932-AE2E-D5A16DF18971}" type="datetime1">
              <a:rPr lang="en-US"/>
              <a:pPr lvl="0"/>
              <a:t>9/7/2018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AE45E90-1DB4-4B82-8E8A-CD2FCFC11F9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736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4735E3-C2C6-4131-9071-66E7CB42A45F}" type="datetime1">
              <a:rPr lang="en-US"/>
              <a:pPr lvl="0"/>
              <a:t>9/7/2018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F8F1439-EE78-46AE-A120-2F9912D3117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415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47277E9-FDB8-4C94-933F-7E120B06E0DB}" type="datetime1">
              <a:rPr lang="en-US"/>
              <a:pPr lvl="0"/>
              <a:t>9/7/2018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4264F07-8D40-46C5-AC8C-31230415A5E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041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標題版面配置區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zh-TW" altLang="en-US" noProof="0" smtClean="0"/>
              <a:t>按一下以編輯母片標題樣式</a:t>
            </a:r>
          </a:p>
        </p:txBody>
      </p:sp>
      <p:sp>
        <p:nvSpPr>
          <p:cNvPr id="56323" name="文字版面配置區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b="1"/>
            </a:lvl1pPr>
          </a:lstStyle>
          <a:p>
            <a:pPr lvl="0"/>
            <a:r>
              <a:rPr lang="zh-TW" altLang="en-US" noProof="0" smtClean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453188"/>
            <a:ext cx="2133600" cy="404812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t>2011.02.18</a:t>
            </a:r>
            <a:r>
              <a:rPr kumimoji="0" lang="zh-TW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t>更新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453188"/>
            <a:ext cx="2133600" cy="404812"/>
          </a:xfrm>
        </p:spPr>
        <p:txBody>
          <a:bodyPr/>
          <a:lstStyle>
            <a:lvl1pPr>
              <a:defRPr>
                <a:latin typeface="Calibri" panose="020F0502020204030204" pitchFamily="34" charset="0"/>
                <a:ea typeface="新細明體" panose="02020500000000000000" pitchFamily="18" charset="-12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C36A4D-CCCD-4D95-AE4C-78AFFA1BEB6A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56326" name="Line 6"/>
          <p:cNvSpPr>
            <a:spLocks noChangeShapeType="1"/>
          </p:cNvSpPr>
          <p:nvPr userDrawn="1"/>
        </p:nvSpPr>
        <p:spPr bwMode="auto">
          <a:xfrm>
            <a:off x="4356100" y="4437063"/>
            <a:ext cx="23764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8791368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5240394-493A-482E-8638-5B40CD712425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05862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D79A49F-831D-41D8-9FD0-12FD187562ED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53572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E3112AB-2E99-4C72-9F54-1ED79B5CE4D3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3785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D55B31D-EAA3-4A0A-B9C8-4B4DACE50F22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37991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958C953-9EBB-4A60-A378-0CF19645ED3F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50384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0C09A4E-1F1A-406D-B7EE-54526AB8282A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71782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5AF0EB6-4D68-4609-857A-8E192D8835A9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7524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06302A4-809C-4B78-AEE1-538ACE7FE3DF}" type="datetime1">
              <a:rPr lang="en-US"/>
              <a:pPr lvl="0"/>
              <a:t>9/7/2018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5C0395-D23A-44D3-82C0-4590073AED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832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F6791B8-042A-4FE5-99B7-088669484BB0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04721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6A4BDA8-FC56-4936-956E-C7C130860D9C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60630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1021A4D-E4E2-4127-8320-FA5B40A435D0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59891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標題版面配置區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zh-TW" altLang="en-US" noProof="0" smtClean="0"/>
              <a:t>按一下以編輯母片標題樣式</a:t>
            </a:r>
          </a:p>
        </p:txBody>
      </p:sp>
      <p:sp>
        <p:nvSpPr>
          <p:cNvPr id="56323" name="文字版面配置區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b="1"/>
            </a:lvl1pPr>
          </a:lstStyle>
          <a:p>
            <a:pPr lvl="0"/>
            <a:r>
              <a:rPr lang="zh-TW" altLang="en-US" noProof="0" smtClean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453188"/>
            <a:ext cx="2133600" cy="404812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t>2011.02.18</a:t>
            </a:r>
            <a:r>
              <a:rPr kumimoji="0" lang="zh-TW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t>更新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453188"/>
            <a:ext cx="2133600" cy="404812"/>
          </a:xfrm>
        </p:spPr>
        <p:txBody>
          <a:bodyPr/>
          <a:lstStyle>
            <a:lvl1pPr>
              <a:defRPr>
                <a:latin typeface="Calibri" panose="020F0502020204030204" pitchFamily="34" charset="0"/>
                <a:ea typeface="新細明體" panose="02020500000000000000" pitchFamily="18" charset="-12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C36A4D-CCCD-4D95-AE4C-78AFFA1BEB6A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56326" name="Line 6"/>
          <p:cNvSpPr>
            <a:spLocks noChangeShapeType="1"/>
          </p:cNvSpPr>
          <p:nvPr userDrawn="1"/>
        </p:nvSpPr>
        <p:spPr bwMode="auto">
          <a:xfrm>
            <a:off x="4356100" y="4437063"/>
            <a:ext cx="237648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1245982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5240394-493A-482E-8638-5B40CD712425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4795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D79A49F-831D-41D8-9FD0-12FD187562ED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238588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E3112AB-2E99-4C72-9F54-1ED79B5CE4D3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198334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D55B31D-EAA3-4A0A-B9C8-4B4DACE50F22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719386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958C953-9EBB-4A60-A378-0CF19645ED3F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215698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0C09A4E-1F1A-406D-B7EE-54526AB8282A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906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254010A-69A2-453C-B970-F31B61FE0B97}" type="datetime1">
              <a:rPr lang="en-US"/>
              <a:pPr lvl="0"/>
              <a:t>9/7/2018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2912FB0-2E0B-4C7D-89B7-C016A647C26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038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5AF0EB6-4D68-4609-857A-8E192D8835A9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952030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F6791B8-042A-4FE5-99B7-088669484BB0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86884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6A4BDA8-FC56-4936-956E-C7C130860D9C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913742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1021A4D-E4E2-4127-8320-FA5B40A435D0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9601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8A7D63C-113F-4143-AF97-5A6A748FA55D}" type="datetime1">
              <a:rPr lang="en-US"/>
              <a:pPr lvl="0"/>
              <a:t>9/7/2018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AC74A30-8353-4862-B702-976BAC0E8F5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093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文字版面配置區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6" name="內容版面配置區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7" name="日期版面配置區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41E306D-C01A-4CC3-8837-C48E8C87B1BA}" type="datetime1">
              <a:rPr lang="en-US"/>
              <a:pPr lvl="0"/>
              <a:t>9/7/2018</a:t>
            </a:fld>
            <a:endParaRPr lang="en-US"/>
          </a:p>
        </p:txBody>
      </p:sp>
      <p:sp>
        <p:nvSpPr>
          <p:cNvPr id="8" name="頁尾版面配置區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投影片編號版面配置區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9CD0521-1776-48F2-8FB8-C1E263F51F3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40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日期版面配置區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438CB1A-A07A-4B43-83A0-A8E07EA398DB}" type="datetime1">
              <a:rPr lang="en-US"/>
              <a:pPr lvl="0"/>
              <a:t>9/7/2018</a:t>
            </a:fld>
            <a:endParaRPr lang="en-US"/>
          </a:p>
        </p:txBody>
      </p:sp>
      <p:sp>
        <p:nvSpPr>
          <p:cNvPr id="4" name="頁尾版面配置區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投影片編號版面配置區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82A85B7-C58A-4350-BFB6-40B5FB091D4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612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67DCB87-B56A-43D8-A16D-E7982FF73CF2}" type="datetime1">
              <a:rPr lang="en-US"/>
              <a:pPr lvl="0"/>
              <a:t>9/7/2018</a:t>
            </a:fld>
            <a:endParaRPr lang="en-US"/>
          </a:p>
        </p:txBody>
      </p:sp>
      <p:sp>
        <p:nvSpPr>
          <p:cNvPr id="3" name="頁尾版面配置區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投影片編號版面配置區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C786742-364C-42B1-8E4A-2F680DEA739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721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F55889F-CC49-4950-A2F5-43F1D94B1C24}" type="datetime1">
              <a:rPr lang="en-US"/>
              <a:pPr lvl="0"/>
              <a:t>9/7/2018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7FC8CB1-943C-4FEC-AE98-0A0E426A147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6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zh-TW"/>
              <a:t>按一下圖示以新增圖片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5D13BD4-9237-498C-96EB-6FD6DC6A2E4B}" type="datetime1">
              <a:rPr lang="en-US"/>
              <a:pPr lvl="0"/>
              <a:t>9/7/2018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8EB9646-D5C1-49A7-8BC7-64424560F63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825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AB5E4"/>
            </a:gs>
            <a:gs pos="100000">
              <a:srgbClr val="C2D1ED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C0C4949E-7836-4454-A5D1-8B546E1F9C33}" type="slidenum">
              <a:t>‹#›</a:t>
            </a:fld>
            <a:endParaRPr lang="en-US"/>
          </a:p>
        </p:txBody>
      </p:sp>
      <p:pic>
        <p:nvPicPr>
          <p:cNvPr id="7" name="Picture 2" descr="C:\Users\BPC\Downloads\教育部logo991006-1.png">
            <a:extLst>
              <a:ext uri="{FF2B5EF4-FFF2-40B4-BE49-F238E27FC236}">
                <a16:creationId xmlns:a16="http://schemas.microsoft.com/office/drawing/2014/main" xmlns="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xmlns="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sz="4400" b="0" i="0" u="none" strike="noStrike" kern="1200" cap="none" spc="0" baseline="0">
          <a:solidFill>
            <a:srgbClr val="000000"/>
          </a:solidFill>
          <a:uFillTx/>
          <a:latin typeface="標楷體" pitchFamily="65"/>
          <a:ea typeface="標楷體" pitchFamily="65"/>
          <a:cs typeface="標楷體" pitchFamily="65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zh-TW" sz="3200" b="0" i="0" u="none" strike="noStrike" kern="1200" cap="none" spc="0" baseline="0">
          <a:solidFill>
            <a:srgbClr val="0000FF"/>
          </a:solidFill>
          <a:uFillTx/>
          <a:latin typeface="標楷體" pitchFamily="65"/>
          <a:ea typeface="標楷體" pitchFamily="65"/>
          <a:cs typeface="標楷體" pitchFamily="65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zh-TW" sz="28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zh-TW" sz="24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55299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rgbClr val="898989"/>
                </a:solidFill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kumimoji="0" sz="1200">
                <a:solidFill>
                  <a:srgbClr val="898989"/>
                </a:solidFill>
                <a:latin typeface="+mn-lt"/>
                <a:ea typeface="+mn-ea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88125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+mn-lt"/>
                <a:ea typeface="+mn-ea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D65E50E-4B72-486A-A7B0-5B4E2E7416C2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883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55299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rgbClr val="898989"/>
                </a:solidFill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kumimoji="0" sz="1200">
                <a:solidFill>
                  <a:srgbClr val="898989"/>
                </a:solidFill>
                <a:latin typeface="+mn-lt"/>
                <a:ea typeface="+mn-ea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88125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+mn-lt"/>
                <a:ea typeface="+mn-ea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D65E50E-4B72-486A-A7B0-5B4E2E7416C2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標楷體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標楷體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0528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4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7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3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59863" y="2459703"/>
            <a:ext cx="7772400" cy="1470026"/>
          </a:xfrm>
        </p:spPr>
        <p:txBody>
          <a:bodyPr/>
          <a:lstStyle/>
          <a:p>
            <a:pPr lvl="0"/>
            <a:r>
              <a:rPr lang="zh-TW" altLang="en-US" dirty="0"/>
              <a:t>卡方</a:t>
            </a:r>
            <a:r>
              <a:rPr lang="zh-TW" altLang="en-US" dirty="0" smtClean="0"/>
              <a:t>分析</a:t>
            </a:r>
            <a:r>
              <a:rPr lang="en-US" altLang="zh-TW" dirty="0" smtClean="0"/>
              <a:t>(</a:t>
            </a:r>
            <a:r>
              <a:rPr lang="zh-TW" altLang="en-US" dirty="0" smtClean="0"/>
              <a:t>一</a:t>
            </a:r>
            <a:r>
              <a:rPr lang="en-US" altLang="zh-TW" smtClean="0"/>
              <a:t>)</a:t>
            </a:r>
            <a:endParaRPr lang="zh-TW" dirty="0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497692" y="3971874"/>
            <a:ext cx="6400800" cy="648071"/>
          </a:xfrm>
        </p:spPr>
        <p:txBody>
          <a:bodyPr/>
          <a:lstStyle/>
          <a:p>
            <a:pPr lvl="0"/>
            <a:r>
              <a:rPr lang="zh-TW" altLang="en-US" dirty="0">
                <a:solidFill>
                  <a:srgbClr val="002060"/>
                </a:solidFill>
              </a:rPr>
              <a:t>葉允棋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4" name="Picture 2" descr="C:\Users\BPC\Downloads\教育部logo991006-1.png">
            <a:extLst>
              <a:ext uri="{FF2B5EF4-FFF2-40B4-BE49-F238E27FC236}">
                <a16:creationId xmlns:a16="http://schemas.microsoft.com/office/drawing/2014/main" xmlns="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xmlns="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適合度檢定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63071" y="1385047"/>
            <a:ext cx="8229600" cy="4525959"/>
          </a:xfrm>
        </p:spPr>
        <p:txBody>
          <a:bodyPr/>
          <a:lstStyle/>
          <a:p>
            <a:r>
              <a:rPr lang="zh-TW" altLang="en-US" dirty="0" smtClean="0"/>
              <a:t>套用卡</a:t>
            </a:r>
            <a:r>
              <a:rPr lang="zh-TW" altLang="en-US" dirty="0"/>
              <a:t>方</a:t>
            </a:r>
            <a:r>
              <a:rPr lang="zh-TW" altLang="en-US" dirty="0" smtClean="0"/>
              <a:t>公式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計算式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0335265"/>
              </p:ext>
            </p:extLst>
          </p:nvPr>
        </p:nvGraphicFramePr>
        <p:xfrm>
          <a:off x="1219200" y="1927412"/>
          <a:ext cx="6775450" cy="1312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0" name="Equation" r:id="rId3" imgW="2425700" imgH="469900" progId="Equation.3">
                  <p:embed/>
                </p:oleObj>
              </mc:Choice>
              <mc:Fallback>
                <p:oleObj name="Equation" r:id="rId3" imgW="2425700" imgH="469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927412"/>
                        <a:ext cx="6775450" cy="1312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物件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3908746"/>
              </p:ext>
            </p:extLst>
          </p:nvPr>
        </p:nvGraphicFramePr>
        <p:xfrm>
          <a:off x="538723" y="3913094"/>
          <a:ext cx="6752683" cy="12438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1" name="方程式" r:id="rId5" imgW="1790640" imgH="330120" progId="Equation.3">
                  <p:embed/>
                </p:oleObj>
              </mc:Choice>
              <mc:Fallback>
                <p:oleObj name="方程式" r:id="rId5" imgW="1790640" imgH="3301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723" y="3913094"/>
                        <a:ext cx="6752683" cy="12438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物件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4019689"/>
              </p:ext>
            </p:extLst>
          </p:nvPr>
        </p:nvGraphicFramePr>
        <p:xfrm>
          <a:off x="871817" y="5178705"/>
          <a:ext cx="5656263" cy="84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2" name="方程式" r:id="rId7" imgW="1269720" imgH="190440" progId="Equation.3">
                  <p:embed/>
                </p:oleObj>
              </mc:Choice>
              <mc:Fallback>
                <p:oleObj name="方程式" r:id="rId7" imgW="1269720" imgH="1904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1817" y="5178705"/>
                        <a:ext cx="5656263" cy="846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30102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適合度檢定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步驟四</a:t>
            </a:r>
            <a:r>
              <a:rPr lang="zh-TW" altLang="en-US" dirty="0" smtClean="0">
                <a:latin typeface="新細明體"/>
                <a:ea typeface="新細明體"/>
              </a:rPr>
              <a:t>：</a:t>
            </a:r>
            <a:r>
              <a:rPr lang="zh-TW" altLang="en-US" dirty="0" smtClean="0"/>
              <a:t>比較樣本統計量與檢定值</a:t>
            </a:r>
            <a:endParaRPr lang="en-US" altLang="zh-TW" dirty="0" smtClean="0"/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比較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公式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範例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00050" lvl="1" indent="0">
              <a:buNone/>
            </a:pP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dirty="0" smtClean="0"/>
          </a:p>
          <a:p>
            <a:endParaRPr lang="en-US" altLang="zh-TW" dirty="0" smtClean="0"/>
          </a:p>
          <a:p>
            <a:pPr lvl="1"/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6" name="物件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1637651"/>
              </p:ext>
            </p:extLst>
          </p:nvPr>
        </p:nvGraphicFramePr>
        <p:xfrm>
          <a:off x="1281113" y="4497388"/>
          <a:ext cx="5668962" cy="1096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0" name="方程式" r:id="rId3" imgW="1180800" imgH="228600" progId="Equation.3">
                  <p:embed/>
                </p:oleObj>
              </mc:Choice>
              <mc:Fallback>
                <p:oleObj name="方程式" r:id="rId3" imgW="11808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1113" y="4497388"/>
                        <a:ext cx="5668962" cy="1096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物件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6122967"/>
              </p:ext>
            </p:extLst>
          </p:nvPr>
        </p:nvGraphicFramePr>
        <p:xfrm>
          <a:off x="1078379" y="2788864"/>
          <a:ext cx="7108825" cy="102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1" name="方程式" r:id="rId5" imgW="1587240" imgH="228600" progId="Equation.3">
                  <p:embed/>
                </p:oleObj>
              </mc:Choice>
              <mc:Fallback>
                <p:oleObj name="方程式" r:id="rId5" imgW="158724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8379" y="2788864"/>
                        <a:ext cx="7108825" cy="1022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39862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適合度檢定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步驟五</a:t>
            </a:r>
            <a:r>
              <a:rPr lang="zh-TW" altLang="en-US" dirty="0" smtClean="0">
                <a:latin typeface="新細明體"/>
                <a:ea typeface="新細明體"/>
              </a:rPr>
              <a:t>：</a:t>
            </a:r>
            <a:r>
              <a:rPr lang="zh-TW" altLang="en-US" dirty="0" smtClean="0"/>
              <a:t>下結論</a:t>
            </a:r>
            <a:endParaRPr lang="en-US" altLang="zh-TW" dirty="0" smtClean="0"/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拒絕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接受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)H0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虛無假設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接受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拒絕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)H1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對立假設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範例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因為樣本統計量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6.09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大於卡方檢定值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5.99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，具有顯著差異，所以拒絕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H0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虛無假設，接受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H1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對立假設，表示該報導臺灣民眾從事不同運動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程度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比例是不符合。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00050" lvl="1" indent="0">
              <a:buNone/>
            </a:pP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dirty="0" smtClean="0"/>
          </a:p>
          <a:p>
            <a:endParaRPr lang="en-US" altLang="zh-TW" dirty="0" smtClean="0"/>
          </a:p>
          <a:p>
            <a:pPr lvl="1"/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07352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318593"/>
            <a:ext cx="8229600" cy="1143000"/>
          </a:xfrm>
        </p:spPr>
        <p:txBody>
          <a:bodyPr/>
          <a:lstStyle/>
          <a:p>
            <a:r>
              <a:rPr lang="zh-TW" altLang="en-US" dirty="0" smtClean="0"/>
              <a:t>適合度檢定的</a:t>
            </a:r>
            <a:r>
              <a:rPr lang="en-US" altLang="zh-TW" dirty="0" smtClean="0"/>
              <a:t>Excel</a:t>
            </a:r>
            <a:r>
              <a:rPr lang="zh-TW" altLang="en-US" dirty="0" smtClean="0"/>
              <a:t>範例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58417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Excel</a:t>
            </a:r>
            <a:r>
              <a:rPr lang="zh-TW" altLang="en-US" dirty="0" smtClean="0"/>
              <a:t>範例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先將不同運動程度的資料登錄在</a:t>
            </a:r>
            <a:r>
              <a:rPr lang="en-US" altLang="zh-TW" dirty="0" smtClean="0"/>
              <a:t>Excel</a:t>
            </a:r>
            <a:r>
              <a:rPr lang="zh-TW" altLang="en-US" dirty="0" smtClean="0"/>
              <a:t>表單</a:t>
            </a:r>
            <a:endParaRPr lang="zh-TW" altLang="en-US" dirty="0"/>
          </a:p>
        </p:txBody>
      </p:sp>
      <p:pic>
        <p:nvPicPr>
          <p:cNvPr id="522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5010" y="2791944"/>
            <a:ext cx="7553743" cy="1753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21374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Excel</a:t>
            </a:r>
            <a:r>
              <a:rPr lang="zh-TW" altLang="en-US" dirty="0" smtClean="0"/>
              <a:t>範例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計算低度運動程度的期望次數</a:t>
            </a:r>
            <a:endParaRPr lang="zh-TW" alt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2850" y="2298648"/>
            <a:ext cx="5271527" cy="1705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2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5550" y="4548188"/>
            <a:ext cx="6648450" cy="141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向下箭號 3"/>
          <p:cNvSpPr/>
          <p:nvPr/>
        </p:nvSpPr>
        <p:spPr>
          <a:xfrm>
            <a:off x="5997388" y="4004142"/>
            <a:ext cx="268941" cy="544046"/>
          </a:xfrm>
          <a:prstGeom prst="downArrow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6966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Excel</a:t>
            </a:r>
            <a:r>
              <a:rPr lang="zh-TW" altLang="en-US" dirty="0" smtClean="0"/>
              <a:t>範例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計算中度運動程度的期望次數</a:t>
            </a:r>
            <a:endParaRPr lang="zh-TW" altLang="en-US" dirty="0"/>
          </a:p>
        </p:txBody>
      </p:sp>
      <p:sp>
        <p:nvSpPr>
          <p:cNvPr id="6" name="向下箭號 5"/>
          <p:cNvSpPr/>
          <p:nvPr/>
        </p:nvSpPr>
        <p:spPr>
          <a:xfrm>
            <a:off x="5997388" y="4004142"/>
            <a:ext cx="268941" cy="544046"/>
          </a:xfrm>
          <a:prstGeom prst="downArrow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/>
          </a:p>
        </p:txBody>
      </p:sp>
      <p:pic>
        <p:nvPicPr>
          <p:cNvPr id="522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2225" y="2489666"/>
            <a:ext cx="6581775" cy="151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8887" y="4548188"/>
            <a:ext cx="6648450" cy="151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5194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Excel</a:t>
            </a:r>
            <a:r>
              <a:rPr lang="zh-TW" altLang="en-US" dirty="0" smtClean="0"/>
              <a:t>範例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計算高度運動程度的期望次數</a:t>
            </a:r>
            <a:endParaRPr lang="zh-TW" altLang="en-US" dirty="0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0337" y="2475940"/>
            <a:ext cx="6467475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42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7633" y="5022757"/>
            <a:ext cx="6667500" cy="143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向下箭號 9"/>
          <p:cNvSpPr/>
          <p:nvPr/>
        </p:nvSpPr>
        <p:spPr>
          <a:xfrm>
            <a:off x="5997387" y="4478711"/>
            <a:ext cx="268941" cy="544046"/>
          </a:xfrm>
          <a:prstGeom prst="downArrow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2725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Excel</a:t>
            </a:r>
            <a:r>
              <a:rPr lang="zh-TW" altLang="en-US" dirty="0" smtClean="0"/>
              <a:t>範例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完成不同運動程度的期望次數計算</a:t>
            </a:r>
            <a:endParaRPr lang="zh-TW" altLang="en-US" dirty="0"/>
          </a:p>
        </p:txBody>
      </p:sp>
      <p:pic>
        <p:nvPicPr>
          <p:cNvPr id="4915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6863" y="2895319"/>
            <a:ext cx="5800725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0809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Excel</a:t>
            </a:r>
            <a:r>
              <a:rPr lang="zh-TW" altLang="en-US" dirty="0"/>
              <a:t>範例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36176" y="1264024"/>
            <a:ext cx="8229600" cy="4525959"/>
          </a:xfrm>
        </p:spPr>
        <p:txBody>
          <a:bodyPr/>
          <a:lstStyle/>
          <a:p>
            <a:r>
              <a:rPr lang="zh-TW" altLang="en-US" dirty="0" smtClean="0"/>
              <a:t>計算卡方檢定值</a:t>
            </a:r>
            <a:endParaRPr lang="en-US" altLang="zh-TW" dirty="0" smtClean="0"/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公式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&gt;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其他函數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&gt;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統計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&gt;CHISQ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INV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RT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501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3693" y="2420471"/>
            <a:ext cx="6630308" cy="4208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9918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群組 2"/>
          <p:cNvGrpSpPr/>
          <p:nvPr/>
        </p:nvGrpSpPr>
        <p:grpSpPr>
          <a:xfrm>
            <a:off x="129802" y="2387782"/>
            <a:ext cx="2520950" cy="2646362"/>
            <a:chOff x="250826" y="2560638"/>
            <a:chExt cx="2520950" cy="2646362"/>
          </a:xfrm>
        </p:grpSpPr>
        <p:pic>
          <p:nvPicPr>
            <p:cNvPr id="384002" name="Picture 2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0826" y="2560638"/>
              <a:ext cx="2520950" cy="26463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84004" name="Oval 4"/>
            <p:cNvSpPr>
              <a:spLocks noChangeArrowheads="1"/>
            </p:cNvSpPr>
            <p:nvPr/>
          </p:nvSpPr>
          <p:spPr bwMode="auto">
            <a:xfrm>
              <a:off x="395288" y="3573463"/>
              <a:ext cx="1657350" cy="1152525"/>
            </a:xfrm>
            <a:prstGeom prst="ellips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9pPr>
            </a:lstStyle>
            <a:p>
              <a:pPr eaLnBrk="1" hangingPunct="1"/>
              <a:r>
                <a:rPr lang="zh-TW" altLang="en-US" sz="4000" b="1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母體</a:t>
              </a:r>
              <a:endPara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</p:grpSp>
      <p:sp>
        <p:nvSpPr>
          <p:cNvPr id="384005" name="AutoShape 5"/>
          <p:cNvSpPr>
            <a:spLocks noChangeArrowheads="1"/>
          </p:cNvSpPr>
          <p:nvPr/>
        </p:nvSpPr>
        <p:spPr bwMode="auto">
          <a:xfrm rot="10800000">
            <a:off x="1511301" y="5070617"/>
            <a:ext cx="6387353" cy="916553"/>
          </a:xfrm>
          <a:prstGeom prst="curvedDownArrow">
            <a:avLst>
              <a:gd name="adj1" fmla="val 100778"/>
              <a:gd name="adj2" fmla="val 201556"/>
              <a:gd name="adj3" fmla="val 33333"/>
            </a:avLst>
          </a:prstGeom>
          <a:solidFill>
            <a:srgbClr val="3399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grpSp>
        <p:nvGrpSpPr>
          <p:cNvPr id="249862" name="Group 6"/>
          <p:cNvGrpSpPr>
            <a:grpSpLocks/>
          </p:cNvGrpSpPr>
          <p:nvPr/>
        </p:nvGrpSpPr>
        <p:grpSpPr bwMode="auto">
          <a:xfrm>
            <a:off x="611188" y="223838"/>
            <a:ext cx="3168650" cy="1871663"/>
            <a:chOff x="1156" y="119"/>
            <a:chExt cx="1089" cy="1179"/>
          </a:xfrm>
        </p:grpSpPr>
        <p:sp>
          <p:nvSpPr>
            <p:cNvPr id="384028" name="AutoShape 7"/>
            <p:cNvSpPr>
              <a:spLocks noChangeArrowheads="1"/>
            </p:cNvSpPr>
            <p:nvPr/>
          </p:nvSpPr>
          <p:spPr bwMode="auto">
            <a:xfrm>
              <a:off x="1202" y="119"/>
              <a:ext cx="1043" cy="1179"/>
            </a:xfrm>
            <a:prstGeom prst="flowChartDocument">
              <a:avLst/>
            </a:prstGeom>
            <a:solidFill>
              <a:schemeClr val="accent1">
                <a:alpha val="39999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384029" name="Text Box 8"/>
            <p:cNvSpPr txBox="1">
              <a:spLocks noChangeArrowheads="1"/>
            </p:cNvSpPr>
            <p:nvPr/>
          </p:nvSpPr>
          <p:spPr bwMode="auto">
            <a:xfrm>
              <a:off x="1156" y="255"/>
              <a:ext cx="1043" cy="7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pattFill prst="weave">
                    <a:fgClr>
                      <a:schemeClr val="tx1"/>
                    </a:fgClr>
                    <a:bgClr>
                      <a:srgbClr val="FFFFFF"/>
                    </a:bgClr>
                  </a:patt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新細明體" pitchFamily="18" charset="-120"/>
                </a:defRPr>
              </a:lvl9pPr>
            </a:lstStyle>
            <a:p>
              <a:pPr eaLnBrk="1" hangingPunct="1"/>
              <a:r>
                <a:rPr lang="en-US" altLang="zh-TW" sz="3200" dirty="0">
                  <a:solidFill>
                    <a:srgbClr val="FF0000"/>
                  </a:solidFill>
                </a:rPr>
                <a:t> </a:t>
              </a:r>
              <a:r>
                <a:rPr lang="zh-TW" altLang="en-US" sz="2400" dirty="0">
                  <a:solidFill>
                    <a:srgbClr val="FF0000"/>
                  </a:solidFill>
                </a:rPr>
                <a:t/>
              </a:r>
              <a:br>
                <a:rPr lang="zh-TW" altLang="en-US" sz="2400" dirty="0">
                  <a:solidFill>
                    <a:srgbClr val="FF0000"/>
                  </a:solidFill>
                </a:rPr>
              </a:br>
              <a:r>
                <a:rPr lang="zh-TW" altLang="en-US" sz="3600" dirty="0">
                  <a:solidFill>
                    <a:srgbClr val="FF0000"/>
                  </a:solidFill>
                </a:rPr>
                <a:t>  </a:t>
              </a:r>
              <a:r>
                <a:rPr lang="zh-TW" altLang="en-US" sz="3600" dirty="0">
                  <a:solidFill>
                    <a:srgbClr val="FF000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卡方分析</a:t>
              </a:r>
            </a:p>
          </p:txBody>
        </p:sp>
      </p:grpSp>
      <p:sp>
        <p:nvSpPr>
          <p:cNvPr id="249865" name="Text Box 9"/>
          <p:cNvSpPr txBox="1">
            <a:spLocks noChangeArrowheads="1"/>
          </p:cNvSpPr>
          <p:nvPr/>
        </p:nvSpPr>
        <p:spPr bwMode="auto">
          <a:xfrm>
            <a:off x="2847976" y="2387782"/>
            <a:ext cx="381635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 sz="2400" dirty="0">
                <a:solidFill>
                  <a:srgbClr val="99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2000" dirty="0" smtClean="0">
                <a:latin typeface="標楷體" pitchFamily="65" charset="-120"/>
                <a:ea typeface="標楷體" panose="03000509000000000000" pitchFamily="65" charset="-120"/>
              </a:rPr>
              <a:t>Q1</a:t>
            </a:r>
            <a:r>
              <a:rPr lang="zh-TW" altLang="en-US" sz="2000" dirty="0" smtClean="0">
                <a:latin typeface="標楷體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2000" dirty="0">
                <a:latin typeface="標楷體" pitchFamily="65" charset="-120"/>
                <a:ea typeface="標楷體" panose="03000509000000000000" pitchFamily="65" charset="-120"/>
              </a:rPr>
              <a:t>不同</a:t>
            </a:r>
            <a:r>
              <a:rPr lang="zh-TW" altLang="en-US" sz="2000" u="sng" dirty="0" smtClean="0">
                <a:solidFill>
                  <a:srgbClr val="FF0066"/>
                </a:solidFill>
                <a:latin typeface="標楷體" pitchFamily="65" charset="-120"/>
                <a:ea typeface="標楷體" panose="03000509000000000000" pitchFamily="65" charset="-120"/>
              </a:rPr>
              <a:t>性別</a:t>
            </a:r>
            <a:r>
              <a:rPr lang="zh-TW" altLang="en-US" sz="2000" dirty="0" smtClean="0">
                <a:latin typeface="標楷體" pitchFamily="65" charset="-120"/>
                <a:ea typeface="標楷體" panose="03000509000000000000" pitchFamily="65" charset="-120"/>
              </a:rPr>
              <a:t>民眾與</a:t>
            </a:r>
            <a:r>
              <a:rPr lang="zh-TW" altLang="en-US" sz="2000" u="sng" dirty="0">
                <a:solidFill>
                  <a:srgbClr val="FF0066"/>
                </a:solidFill>
                <a:latin typeface="標楷體" pitchFamily="65" charset="-120"/>
                <a:ea typeface="標楷體" panose="03000509000000000000" pitchFamily="65" charset="-120"/>
              </a:rPr>
              <a:t>有無規律運動</a:t>
            </a:r>
            <a:r>
              <a:rPr lang="zh-TW" altLang="en-US" sz="2000" dirty="0" smtClean="0">
                <a:latin typeface="標楷體" pitchFamily="65" charset="-120"/>
                <a:ea typeface="標楷體" panose="03000509000000000000" pitchFamily="65" charset="-120"/>
              </a:rPr>
              <a:t>是否有關聯？</a:t>
            </a:r>
            <a:endParaRPr lang="en-US" altLang="zh-TW" sz="2000" dirty="0">
              <a:latin typeface="標楷體" pitchFamily="65" charset="-120"/>
              <a:ea typeface="標楷體" panose="03000509000000000000" pitchFamily="65" charset="-120"/>
            </a:endParaRPr>
          </a:p>
          <a:p>
            <a:r>
              <a:rPr lang="en-US" altLang="zh-TW" sz="2000" dirty="0" smtClean="0">
                <a:latin typeface="標楷體" pitchFamily="65" charset="-120"/>
                <a:ea typeface="標楷體" panose="03000509000000000000" pitchFamily="65" charset="-120"/>
              </a:rPr>
              <a:t> </a:t>
            </a:r>
            <a:br>
              <a:rPr lang="en-US" altLang="zh-TW" sz="2000" dirty="0" smtClean="0">
                <a:latin typeface="標楷體" pitchFamily="65" charset="-120"/>
                <a:ea typeface="標楷體" panose="03000509000000000000" pitchFamily="65" charset="-120"/>
              </a:rPr>
            </a:br>
            <a:r>
              <a:rPr lang="zh-TW" altLang="en-US" sz="2000" dirty="0" smtClean="0">
                <a:latin typeface="標楷體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2000" dirty="0" smtClean="0">
                <a:latin typeface="標楷體" pitchFamily="65" charset="-120"/>
                <a:ea typeface="標楷體" panose="03000509000000000000" pitchFamily="65" charset="-120"/>
              </a:rPr>
              <a:t>Q2</a:t>
            </a:r>
            <a:r>
              <a:rPr lang="zh-TW" altLang="en-US" sz="2000" dirty="0" smtClean="0">
                <a:latin typeface="標楷體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2000" dirty="0">
                <a:latin typeface="標楷體" pitchFamily="65" charset="-120"/>
                <a:ea typeface="標楷體" panose="03000509000000000000" pitchFamily="65" charset="-120"/>
              </a:rPr>
              <a:t>有報導</a:t>
            </a:r>
            <a:r>
              <a:rPr lang="zh-TW" altLang="en-US" sz="2000" dirty="0" smtClean="0">
                <a:latin typeface="標楷體" pitchFamily="65" charset="-120"/>
                <a:ea typeface="標楷體" panose="03000509000000000000" pitchFamily="65" charset="-120"/>
              </a:rPr>
              <a:t>指出目前民眾從事不同運動</a:t>
            </a:r>
            <a:r>
              <a:rPr lang="zh-TW" altLang="en-US" sz="2000" dirty="0">
                <a:latin typeface="標楷體" pitchFamily="65" charset="-120"/>
                <a:ea typeface="標楷體" panose="03000509000000000000" pitchFamily="65" charset="-120"/>
              </a:rPr>
              <a:t>程度比例</a:t>
            </a:r>
            <a:r>
              <a:rPr lang="zh-TW" altLang="en-US" sz="2000" dirty="0" smtClean="0">
                <a:latin typeface="標楷體" pitchFamily="65" charset="-120"/>
                <a:ea typeface="標楷體" panose="03000509000000000000" pitchFamily="65" charset="-120"/>
              </a:rPr>
              <a:t>為</a:t>
            </a:r>
            <a:r>
              <a:rPr lang="en-US" altLang="zh-TW" sz="2000" u="sng" dirty="0">
                <a:solidFill>
                  <a:srgbClr val="FF0066"/>
                </a:solidFill>
                <a:latin typeface="標楷體" pitchFamily="65" charset="-120"/>
                <a:ea typeface="標楷體" panose="03000509000000000000" pitchFamily="65" charset="-120"/>
              </a:rPr>
              <a:t>15%(</a:t>
            </a:r>
            <a:r>
              <a:rPr lang="zh-TW" altLang="en-US" sz="2000" u="sng" dirty="0">
                <a:solidFill>
                  <a:srgbClr val="FF0066"/>
                </a:solidFill>
                <a:latin typeface="標楷體" pitchFamily="65" charset="-120"/>
                <a:ea typeface="標楷體" panose="03000509000000000000" pitchFamily="65" charset="-120"/>
              </a:rPr>
              <a:t>低</a:t>
            </a:r>
            <a:r>
              <a:rPr lang="zh-TW" altLang="en-US" sz="2000" u="sng" dirty="0" smtClean="0">
                <a:solidFill>
                  <a:srgbClr val="FF0066"/>
                </a:solidFill>
                <a:latin typeface="標楷體" pitchFamily="65" charset="-120"/>
                <a:ea typeface="標楷體" panose="03000509000000000000" pitchFamily="65" charset="-120"/>
              </a:rPr>
              <a:t>度</a:t>
            </a:r>
            <a:r>
              <a:rPr lang="en-US" altLang="zh-TW" sz="2000" u="sng" dirty="0" smtClean="0">
                <a:solidFill>
                  <a:srgbClr val="FF0066"/>
                </a:solidFill>
                <a:latin typeface="標楷體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000" u="sng" dirty="0" smtClean="0">
                <a:solidFill>
                  <a:srgbClr val="FF0066"/>
                </a:solidFill>
                <a:latin typeface="標楷體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sz="2000" u="sng" dirty="0">
                <a:solidFill>
                  <a:srgbClr val="FF0066"/>
                </a:solidFill>
                <a:latin typeface="標楷體" pitchFamily="65" charset="-120"/>
                <a:ea typeface="標楷體" panose="03000509000000000000" pitchFamily="65" charset="-120"/>
              </a:rPr>
              <a:t>25%(</a:t>
            </a:r>
            <a:r>
              <a:rPr lang="zh-TW" altLang="en-US" sz="2000" u="sng" dirty="0">
                <a:solidFill>
                  <a:srgbClr val="FF0066"/>
                </a:solidFill>
                <a:latin typeface="標楷體" pitchFamily="65" charset="-120"/>
                <a:ea typeface="標楷體" panose="03000509000000000000" pitchFamily="65" charset="-120"/>
              </a:rPr>
              <a:t>中度</a:t>
            </a:r>
            <a:r>
              <a:rPr lang="en-US" altLang="zh-TW" sz="2000" u="sng" dirty="0">
                <a:solidFill>
                  <a:srgbClr val="FF0066"/>
                </a:solidFill>
                <a:latin typeface="標楷體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000" u="sng" dirty="0">
                <a:solidFill>
                  <a:srgbClr val="FF0066"/>
                </a:solidFill>
                <a:latin typeface="標楷體" pitchFamily="65" charset="-120"/>
                <a:ea typeface="標楷體" panose="03000509000000000000" pitchFamily="65" charset="-120"/>
              </a:rPr>
              <a:t> 、</a:t>
            </a:r>
            <a:r>
              <a:rPr lang="en-US" altLang="zh-TW" sz="2000" u="sng" dirty="0">
                <a:solidFill>
                  <a:srgbClr val="FF0066"/>
                </a:solidFill>
                <a:latin typeface="標楷體" pitchFamily="65" charset="-120"/>
                <a:ea typeface="標楷體" panose="03000509000000000000" pitchFamily="65" charset="-120"/>
              </a:rPr>
              <a:t>60%(</a:t>
            </a:r>
            <a:r>
              <a:rPr lang="zh-TW" altLang="en-US" sz="2000" u="sng" dirty="0">
                <a:solidFill>
                  <a:srgbClr val="FF0066"/>
                </a:solidFill>
                <a:latin typeface="標楷體" pitchFamily="65" charset="-120"/>
                <a:ea typeface="標楷體" panose="03000509000000000000" pitchFamily="65" charset="-120"/>
              </a:rPr>
              <a:t>高度</a:t>
            </a:r>
            <a:r>
              <a:rPr lang="en-US" altLang="zh-TW" sz="2000" u="sng" dirty="0" smtClean="0">
                <a:solidFill>
                  <a:srgbClr val="FF0066"/>
                </a:solidFill>
                <a:latin typeface="標楷體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000" dirty="0" smtClean="0">
                <a:latin typeface="標楷體" pitchFamily="65" charset="-120"/>
                <a:ea typeface="標楷體" panose="03000509000000000000" pitchFamily="65" charset="-120"/>
              </a:rPr>
              <a:t>，此報導是否屬實？</a:t>
            </a:r>
            <a:endParaRPr lang="zh-TW" altLang="en-US" sz="2000" dirty="0">
              <a:latin typeface="標楷體" pitchFamily="65" charset="-120"/>
              <a:ea typeface="標楷體" panose="03000509000000000000" pitchFamily="65" charset="-120"/>
            </a:endParaRPr>
          </a:p>
        </p:txBody>
      </p:sp>
      <p:sp>
        <p:nvSpPr>
          <p:cNvPr id="249866" name="Text Box 10"/>
          <p:cNvSpPr txBox="1">
            <a:spLocks noChangeArrowheads="1"/>
          </p:cNvSpPr>
          <p:nvPr/>
        </p:nvSpPr>
        <p:spPr bwMode="auto">
          <a:xfrm>
            <a:off x="5327650" y="6165850"/>
            <a:ext cx="3816350" cy="457200"/>
          </a:xfrm>
          <a:prstGeom prst="rect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 sz="2400">
                <a:solidFill>
                  <a:srgbClr val="993300"/>
                </a:solidFill>
              </a:rPr>
              <a:t>  </a:t>
            </a:r>
            <a:r>
              <a:rPr lang="en-US" altLang="zh-TW" sz="2000">
                <a:solidFill>
                  <a:srgbClr val="FFFF00"/>
                </a:solidFill>
                <a:latin typeface="標楷體" pitchFamily="65" charset="-120"/>
              </a:rPr>
              <a:t>Q</a:t>
            </a:r>
            <a:r>
              <a:rPr lang="zh-TW" altLang="en-US" sz="2000">
                <a:solidFill>
                  <a:srgbClr val="FFFF00"/>
                </a:solidFill>
                <a:latin typeface="標楷體" pitchFamily="65" charset="-120"/>
              </a:rPr>
              <a:t>：</a:t>
            </a:r>
            <a:r>
              <a:rPr lang="zh-TW" altLang="en-US" sz="2400">
                <a:solidFill>
                  <a:srgbClr val="FFFF00"/>
                </a:solidFill>
                <a:latin typeface="標楷體" pitchFamily="65" charset="-120"/>
              </a:rPr>
              <a:t>如何確保此資訊可用？</a:t>
            </a:r>
          </a:p>
        </p:txBody>
      </p:sp>
      <p:sp>
        <p:nvSpPr>
          <p:cNvPr id="384009" name="Text Box 11"/>
          <p:cNvSpPr txBox="1">
            <a:spLocks noChangeArrowheads="1"/>
          </p:cNvSpPr>
          <p:nvPr/>
        </p:nvSpPr>
        <p:spPr bwMode="auto">
          <a:xfrm>
            <a:off x="4184247" y="5348456"/>
            <a:ext cx="1584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 sz="2400" dirty="0">
                <a:solidFill>
                  <a:srgbClr val="993300"/>
                </a:solidFill>
              </a:rPr>
              <a:t>    </a:t>
            </a:r>
            <a:r>
              <a:rPr lang="zh-TW" altLang="en-US" sz="2400" dirty="0">
                <a:solidFill>
                  <a:srgbClr val="9933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推論</a:t>
            </a:r>
          </a:p>
        </p:txBody>
      </p:sp>
      <p:grpSp>
        <p:nvGrpSpPr>
          <p:cNvPr id="2" name="群組 1"/>
          <p:cNvGrpSpPr/>
          <p:nvPr/>
        </p:nvGrpSpPr>
        <p:grpSpPr>
          <a:xfrm>
            <a:off x="6664326" y="2565400"/>
            <a:ext cx="2230437" cy="1655762"/>
            <a:chOff x="6659563" y="1773238"/>
            <a:chExt cx="2230437" cy="1655762"/>
          </a:xfrm>
        </p:grpSpPr>
        <p:pic>
          <p:nvPicPr>
            <p:cNvPr id="384003" name="Picture 3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32588" y="1989138"/>
              <a:ext cx="2089150" cy="1355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9868" name="Oval 12"/>
            <p:cNvSpPr>
              <a:spLocks noChangeArrowheads="1"/>
            </p:cNvSpPr>
            <p:nvPr/>
          </p:nvSpPr>
          <p:spPr bwMode="auto">
            <a:xfrm>
              <a:off x="6659563" y="1773238"/>
              <a:ext cx="2230437" cy="1655762"/>
            </a:xfrm>
            <a:prstGeom prst="ellipse">
              <a:avLst/>
            </a:prstGeom>
            <a:noFill/>
            <a:ln w="9525">
              <a:solidFill>
                <a:srgbClr val="FF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altLang="zh-TW" sz="2400" dirty="0"/>
            </a:p>
            <a:p>
              <a:pPr>
                <a:defRPr/>
              </a:pPr>
              <a:endParaRPr lang="en-US" altLang="zh-TW" sz="2400" dirty="0"/>
            </a:p>
            <a:p>
              <a:pPr>
                <a:defRPr/>
              </a:pPr>
              <a:r>
                <a:rPr lang="zh-TW" altLang="en-US" sz="2400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標楷體" panose="03000509000000000000" pitchFamily="65" charset="-120"/>
                  <a:ea typeface="標楷體" panose="03000509000000000000" pitchFamily="65" charset="-120"/>
                </a:rPr>
                <a:t>樣本</a:t>
              </a:r>
              <a:endParaRPr lang="zh-TW" altLang="en-US" sz="20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pPr>
                <a:defRPr/>
              </a:pPr>
              <a:endParaRPr lang="zh-TW" altLang="en-US" sz="2000" dirty="0">
                <a:solidFill>
                  <a:srgbClr val="008000"/>
                </a:solidFill>
              </a:endParaRPr>
            </a:p>
            <a:p>
              <a:pPr>
                <a:defRPr/>
              </a:pPr>
              <a:endParaRPr lang="en-US" altLang="zh-TW" sz="2000" dirty="0">
                <a:solidFill>
                  <a:schemeClr val="folHlin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44837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Excel</a:t>
            </a:r>
            <a:r>
              <a:rPr lang="zh-TW" altLang="en-US" dirty="0"/>
              <a:t>範例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分別輸入</a:t>
            </a:r>
            <a:r>
              <a:rPr lang="en-US" altLang="zh-TW" dirty="0" smtClean="0"/>
              <a:t>0.05</a:t>
            </a:r>
            <a:r>
              <a:rPr lang="zh-TW" altLang="en-US" dirty="0" smtClean="0"/>
              <a:t>和</a:t>
            </a:r>
            <a:r>
              <a:rPr lang="en-US" altLang="zh-TW" dirty="0" smtClean="0"/>
              <a:t>2</a:t>
            </a:r>
            <a:endParaRPr lang="zh-TW" altLang="en-US" dirty="0"/>
          </a:p>
        </p:txBody>
      </p:sp>
      <p:pic>
        <p:nvPicPr>
          <p:cNvPr id="512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3271" y="2644007"/>
            <a:ext cx="7075954" cy="4108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032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Excel</a:t>
            </a:r>
            <a:r>
              <a:rPr lang="zh-TW" altLang="en-US" dirty="0"/>
              <a:t>範例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得知卡方檢定值為</a:t>
            </a:r>
            <a:r>
              <a:rPr lang="en-US" altLang="zh-TW" dirty="0" smtClean="0"/>
              <a:t>5.99</a:t>
            </a:r>
            <a:endParaRPr lang="zh-TW" altLang="en-US" dirty="0"/>
          </a:p>
        </p:txBody>
      </p:sp>
      <p:pic>
        <p:nvPicPr>
          <p:cNvPr id="522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4694" y="2763651"/>
            <a:ext cx="7779306" cy="3758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0811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Excel</a:t>
            </a:r>
            <a:r>
              <a:rPr lang="zh-TW" altLang="en-US" dirty="0"/>
              <a:t>範例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計算卡方值的樣本統計量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其中</a:t>
            </a:r>
            <a:r>
              <a:rPr lang="en-US" altLang="zh-TW" dirty="0" smtClean="0"/>
              <a:t>(^2)</a:t>
            </a:r>
            <a:r>
              <a:rPr lang="zh-TW" altLang="en-US" dirty="0" smtClean="0"/>
              <a:t>為平方符號的</a:t>
            </a:r>
            <a:r>
              <a:rPr lang="en-US" altLang="zh-TW" dirty="0" smtClean="0"/>
              <a:t>excel</a:t>
            </a:r>
            <a:r>
              <a:rPr lang="zh-TW" altLang="en-US" dirty="0" smtClean="0"/>
              <a:t>指令</a:t>
            </a:r>
            <a:endParaRPr lang="zh-TW" altLang="en-US" dirty="0"/>
          </a:p>
        </p:txBody>
      </p:sp>
      <p:pic>
        <p:nvPicPr>
          <p:cNvPr id="532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3576" y="2985247"/>
            <a:ext cx="6750423" cy="3587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1718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Excel</a:t>
            </a:r>
            <a:r>
              <a:rPr lang="zh-TW" altLang="en-US" dirty="0"/>
              <a:t>範例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得知卡方值的樣本統計量為</a:t>
            </a:r>
            <a:r>
              <a:rPr lang="en-US" altLang="zh-TW" dirty="0" smtClean="0"/>
              <a:t>6.09</a:t>
            </a:r>
          </a:p>
          <a:p>
            <a:r>
              <a:rPr lang="zh-TW" altLang="en-US" dirty="0" smtClean="0"/>
              <a:t>針對兩者進行數值比較</a:t>
            </a:r>
            <a:endParaRPr lang="zh-TW" altLang="en-US" dirty="0"/>
          </a:p>
        </p:txBody>
      </p:sp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358" y="2998694"/>
            <a:ext cx="6857600" cy="34830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7715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/>
              <a:t>謝</a:t>
            </a:r>
            <a:r>
              <a:rPr lang="zh-TW" altLang="en-US" dirty="0" smtClean="0"/>
              <a:t>謝聆聽</a:t>
            </a:r>
            <a:endParaRPr lang="zh-TW" altLang="en-US" dirty="0"/>
          </a:p>
        </p:txBody>
      </p:sp>
      <p:sp>
        <p:nvSpPr>
          <p:cNvPr id="7" name="副標題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1751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卡方分析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411941"/>
            <a:ext cx="8229600" cy="5002305"/>
          </a:xfrm>
        </p:spPr>
        <p:txBody>
          <a:bodyPr>
            <a:normAutofit fontScale="85000" lnSpcReduction="20000"/>
          </a:bodyPr>
          <a:lstStyle/>
          <a:p>
            <a:r>
              <a:rPr lang="zh-TW" altLang="en-US" dirty="0" smtClean="0"/>
              <a:t>上一張投影片提到兩個問題</a:t>
            </a:r>
            <a:endParaRPr lang="en-US" altLang="zh-TW" dirty="0"/>
          </a:p>
          <a:p>
            <a:pPr lvl="1"/>
            <a:r>
              <a:rPr lang="zh-TW" altLang="en-US" sz="2000" dirty="0" smtClean="0">
                <a:solidFill>
                  <a:prstClr val="black"/>
                </a:solidFill>
                <a:latin typeface="標楷體" pitchFamily="65" charset="-120"/>
                <a:ea typeface="標楷體" panose="03000509000000000000" pitchFamily="65" charset="-120"/>
              </a:rPr>
              <a:t>不同</a:t>
            </a:r>
            <a:r>
              <a:rPr lang="zh-TW" altLang="en-US" sz="2000" u="sng" dirty="0">
                <a:solidFill>
                  <a:srgbClr val="FF0066"/>
                </a:solidFill>
                <a:latin typeface="標楷體" pitchFamily="65" charset="-120"/>
                <a:ea typeface="標楷體" panose="03000509000000000000" pitchFamily="65" charset="-120"/>
              </a:rPr>
              <a:t>性別</a:t>
            </a:r>
            <a:r>
              <a:rPr lang="zh-TW" altLang="en-US" sz="2000" dirty="0">
                <a:solidFill>
                  <a:prstClr val="black"/>
                </a:solidFill>
                <a:latin typeface="標楷體" pitchFamily="65" charset="-120"/>
                <a:ea typeface="標楷體" panose="03000509000000000000" pitchFamily="65" charset="-120"/>
              </a:rPr>
              <a:t>民眾與</a:t>
            </a:r>
            <a:r>
              <a:rPr lang="zh-TW" altLang="en-US" sz="2000" u="sng" dirty="0">
                <a:solidFill>
                  <a:srgbClr val="FF0066"/>
                </a:solidFill>
                <a:latin typeface="標楷體" pitchFamily="65" charset="-120"/>
                <a:ea typeface="標楷體" panose="03000509000000000000" pitchFamily="65" charset="-120"/>
              </a:rPr>
              <a:t>有無規律運動</a:t>
            </a:r>
            <a:r>
              <a:rPr lang="zh-TW" altLang="en-US" sz="2000" dirty="0">
                <a:solidFill>
                  <a:prstClr val="black"/>
                </a:solidFill>
                <a:latin typeface="標楷體" pitchFamily="65" charset="-120"/>
                <a:ea typeface="標楷體" panose="03000509000000000000" pitchFamily="65" charset="-120"/>
              </a:rPr>
              <a:t>是否有關聯</a:t>
            </a:r>
            <a:r>
              <a:rPr lang="zh-TW" altLang="en-US" sz="2000" dirty="0" smtClean="0">
                <a:solidFill>
                  <a:prstClr val="black"/>
                </a:solidFill>
                <a:latin typeface="標楷體" pitchFamily="65" charset="-120"/>
                <a:ea typeface="標楷體" panose="03000509000000000000" pitchFamily="65" charset="-120"/>
              </a:rPr>
              <a:t>？</a:t>
            </a:r>
            <a:endParaRPr lang="en-US" altLang="zh-TW" sz="2000" dirty="0" smtClean="0">
              <a:solidFill>
                <a:prstClr val="black"/>
              </a:solidFill>
              <a:latin typeface="標楷體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000" dirty="0" smtClean="0">
                <a:solidFill>
                  <a:prstClr val="black"/>
                </a:solidFill>
                <a:latin typeface="標楷體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2000" dirty="0">
                <a:solidFill>
                  <a:prstClr val="black"/>
                </a:solidFill>
                <a:latin typeface="標楷體" pitchFamily="65" charset="-120"/>
                <a:ea typeface="標楷體" panose="03000509000000000000" pitchFamily="65" charset="-120"/>
              </a:rPr>
              <a:t>報導指出目前民眾從事</a:t>
            </a:r>
            <a:r>
              <a:rPr lang="zh-TW" altLang="en-US" sz="2000" dirty="0" smtClean="0">
                <a:solidFill>
                  <a:prstClr val="black"/>
                </a:solidFill>
                <a:latin typeface="標楷體" pitchFamily="65" charset="-120"/>
                <a:ea typeface="標楷體" panose="03000509000000000000" pitchFamily="65" charset="-120"/>
              </a:rPr>
              <a:t>不同運動</a:t>
            </a:r>
            <a:r>
              <a:rPr lang="zh-TW" altLang="en-US" sz="2000" dirty="0">
                <a:solidFill>
                  <a:prstClr val="black"/>
                </a:solidFill>
                <a:latin typeface="標楷體" pitchFamily="65" charset="-120"/>
                <a:ea typeface="標楷體" panose="03000509000000000000" pitchFamily="65" charset="-120"/>
              </a:rPr>
              <a:t>程度比例為</a:t>
            </a:r>
            <a:r>
              <a:rPr lang="en-US" altLang="zh-TW" sz="2000" u="sng" dirty="0">
                <a:solidFill>
                  <a:srgbClr val="FF0066"/>
                </a:solidFill>
                <a:latin typeface="標楷體" pitchFamily="65" charset="-120"/>
                <a:ea typeface="標楷體" panose="03000509000000000000" pitchFamily="65" charset="-120"/>
              </a:rPr>
              <a:t>15%(</a:t>
            </a:r>
            <a:r>
              <a:rPr lang="zh-TW" altLang="en-US" sz="2000" u="sng" dirty="0">
                <a:solidFill>
                  <a:srgbClr val="FF0066"/>
                </a:solidFill>
                <a:latin typeface="標楷體" pitchFamily="65" charset="-120"/>
                <a:ea typeface="標楷體" panose="03000509000000000000" pitchFamily="65" charset="-120"/>
              </a:rPr>
              <a:t>低</a:t>
            </a:r>
            <a:r>
              <a:rPr lang="zh-TW" altLang="en-US" sz="2000" u="sng" dirty="0" smtClean="0">
                <a:solidFill>
                  <a:srgbClr val="FF0066"/>
                </a:solidFill>
                <a:latin typeface="標楷體" pitchFamily="65" charset="-120"/>
                <a:ea typeface="標楷體" panose="03000509000000000000" pitchFamily="65" charset="-120"/>
              </a:rPr>
              <a:t>度</a:t>
            </a:r>
            <a:r>
              <a:rPr lang="en-US" altLang="zh-TW" sz="2000" u="sng" dirty="0" smtClean="0">
                <a:solidFill>
                  <a:srgbClr val="FF0066"/>
                </a:solidFill>
                <a:latin typeface="標楷體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000" u="sng" dirty="0" smtClean="0">
                <a:solidFill>
                  <a:srgbClr val="FF0066"/>
                </a:solidFill>
                <a:latin typeface="標楷體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sz="2000" u="sng" dirty="0">
                <a:solidFill>
                  <a:srgbClr val="FF0066"/>
                </a:solidFill>
                <a:latin typeface="標楷體" pitchFamily="65" charset="-120"/>
                <a:ea typeface="標楷體" panose="03000509000000000000" pitchFamily="65" charset="-120"/>
              </a:rPr>
              <a:t>25%(</a:t>
            </a:r>
            <a:r>
              <a:rPr lang="zh-TW" altLang="en-US" sz="2000" u="sng" dirty="0">
                <a:solidFill>
                  <a:srgbClr val="FF0066"/>
                </a:solidFill>
                <a:latin typeface="標楷體" pitchFamily="65" charset="-120"/>
                <a:ea typeface="標楷體" panose="03000509000000000000" pitchFamily="65" charset="-120"/>
              </a:rPr>
              <a:t>中度</a:t>
            </a:r>
            <a:r>
              <a:rPr lang="en-US" altLang="zh-TW" sz="2000" u="sng" dirty="0">
                <a:solidFill>
                  <a:srgbClr val="FF0066"/>
                </a:solidFill>
                <a:latin typeface="標楷體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000" u="sng" dirty="0">
                <a:solidFill>
                  <a:srgbClr val="FF0066"/>
                </a:solidFill>
                <a:latin typeface="標楷體" pitchFamily="65" charset="-120"/>
                <a:ea typeface="標楷體" panose="03000509000000000000" pitchFamily="65" charset="-120"/>
              </a:rPr>
              <a:t> 、</a:t>
            </a:r>
            <a:r>
              <a:rPr lang="en-US" altLang="zh-TW" sz="2000" u="sng" dirty="0">
                <a:solidFill>
                  <a:srgbClr val="FF0066"/>
                </a:solidFill>
                <a:latin typeface="標楷體" pitchFamily="65" charset="-120"/>
                <a:ea typeface="標楷體" panose="03000509000000000000" pitchFamily="65" charset="-120"/>
              </a:rPr>
              <a:t>60%(</a:t>
            </a:r>
            <a:r>
              <a:rPr lang="zh-TW" altLang="en-US" sz="2000" u="sng" dirty="0">
                <a:solidFill>
                  <a:srgbClr val="FF0066"/>
                </a:solidFill>
                <a:latin typeface="標楷體" pitchFamily="65" charset="-120"/>
                <a:ea typeface="標楷體" panose="03000509000000000000" pitchFamily="65" charset="-120"/>
              </a:rPr>
              <a:t>高度</a:t>
            </a:r>
            <a:r>
              <a:rPr lang="en-US" altLang="zh-TW" sz="2000" u="sng" dirty="0">
                <a:solidFill>
                  <a:srgbClr val="FF0066"/>
                </a:solidFill>
                <a:latin typeface="標楷體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000" dirty="0">
                <a:solidFill>
                  <a:prstClr val="black"/>
                </a:solidFill>
                <a:latin typeface="標楷體" pitchFamily="65" charset="-120"/>
                <a:ea typeface="標楷體" panose="03000509000000000000" pitchFamily="65" charset="-120"/>
              </a:rPr>
              <a:t>，此報導是否屬實</a:t>
            </a:r>
            <a:r>
              <a:rPr lang="zh-TW" altLang="en-US" sz="2000" dirty="0" smtClean="0">
                <a:solidFill>
                  <a:prstClr val="black"/>
                </a:solidFill>
                <a:latin typeface="標楷體" pitchFamily="65" charset="-120"/>
                <a:ea typeface="標楷體" panose="03000509000000000000" pitchFamily="65" charset="-120"/>
              </a:rPr>
              <a:t>？</a:t>
            </a:r>
            <a:endParaRPr lang="en-US" altLang="zh-TW" sz="2000" dirty="0" smtClean="0">
              <a:solidFill>
                <a:prstClr val="black"/>
              </a:solidFill>
              <a:latin typeface="標楷體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變項屬性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類別變項</a:t>
            </a:r>
            <a:endParaRPr lang="en-US" altLang="zh-TW" sz="2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名義屬性</a:t>
            </a:r>
            <a:endParaRPr lang="en-US" altLang="zh-TW" sz="2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性別</a:t>
            </a:r>
            <a:r>
              <a:rPr lang="zh-TW" altLang="en-US" sz="1600" dirty="0" smtClean="0">
                <a:latin typeface="新細明體"/>
              </a:rPr>
              <a:t>、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居住地</a:t>
            </a:r>
            <a:r>
              <a:rPr lang="zh-TW" altLang="en-US" sz="1600" dirty="0">
                <a:latin typeface="新細明體"/>
              </a:rPr>
              <a:t>、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學籍</a:t>
            </a:r>
            <a:endParaRPr lang="zh-TW" altLang="en-US" sz="1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人工屬性</a:t>
            </a:r>
            <a:endParaRPr lang="en-US" altLang="zh-TW" sz="2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有無規律運動</a:t>
            </a:r>
            <a:r>
              <a:rPr lang="zh-TW" altLang="en-US" sz="1600" dirty="0" smtClean="0">
                <a:latin typeface="新細明體"/>
              </a:rPr>
              <a:t>、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不同運動</a:t>
            </a:r>
            <a:r>
              <a:rPr lang="zh-TW" altLang="en-US" sz="1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程度</a:t>
            </a:r>
            <a:endParaRPr lang="zh-TW" altLang="en-US" sz="1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資料屬性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類別資料</a:t>
            </a:r>
            <a:r>
              <a:rPr lang="en-US" altLang="zh-TW" sz="2000" dirty="0">
                <a:latin typeface="標楷體" panose="03000509000000000000" pitchFamily="65" charset="-120"/>
                <a:ea typeface="標楷體" panose="03000509000000000000" pitchFamily="65" charset="-120"/>
              </a:rPr>
              <a:t>(Categorical data</a:t>
            </a:r>
            <a:r>
              <a:rPr lang="en-US" altLang="zh-TW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次數</a:t>
            </a:r>
            <a:r>
              <a:rPr lang="zh-TW" altLang="en-US" sz="2000" dirty="0">
                <a:latin typeface="新細明體"/>
              </a:rPr>
              <a:t>、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人數</a:t>
            </a:r>
            <a:r>
              <a:rPr lang="zh-TW" altLang="en-US" sz="2000" dirty="0">
                <a:latin typeface="新細明體"/>
              </a:rPr>
              <a:t>、</a:t>
            </a:r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比例</a:t>
            </a:r>
            <a:endParaRPr lang="en-US" altLang="zh-TW" sz="2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分析屬性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適合度檢定</a:t>
            </a:r>
            <a:endParaRPr lang="zh-TW" altLang="en-US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獨立性檢定</a:t>
            </a:r>
            <a:endParaRPr lang="zh-TW" altLang="en-US" sz="2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16867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卡方分析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264024"/>
            <a:ext cx="8229600" cy="2918012"/>
          </a:xfrm>
        </p:spPr>
        <p:txBody>
          <a:bodyPr/>
          <a:lstStyle/>
          <a:p>
            <a:r>
              <a:rPr lang="zh-TW" altLang="en-US" dirty="0" smtClean="0"/>
              <a:t>定義</a:t>
            </a:r>
            <a:endParaRPr lang="en-US" altLang="zh-TW" dirty="0" smtClean="0"/>
          </a:p>
          <a:p>
            <a:pPr lvl="1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從母體中抽出一個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樣本，將樣本分配到不同類別，適合度檢定就是檢定每個類別比例是否服從特定分配，以次數分配表呈現。而獨立性檢定則是檢定每個類別是否有關聯，以列聯表呈現。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統計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符號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zh-TW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Chi-Squared </a:t>
            </a:r>
            <a:r>
              <a:rPr lang="zh-TW" altLang="zh-TW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Test</a:t>
            </a:r>
            <a:endParaRPr lang="en-US" altLang="zh-TW" sz="16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1"/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982234"/>
              </p:ext>
            </p:extLst>
          </p:nvPr>
        </p:nvGraphicFramePr>
        <p:xfrm>
          <a:off x="2958353" y="3426012"/>
          <a:ext cx="6037729" cy="1102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5059"/>
                <a:gridCol w="1174729"/>
                <a:gridCol w="1174729"/>
                <a:gridCol w="1286606"/>
                <a:gridCol w="1286606"/>
              </a:tblGrid>
              <a:tr h="0">
                <a:tc gridSpan="5"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次數分配表</a:t>
                      </a:r>
                      <a:endParaRPr lang="zh-TW" altLang="en-US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低度</a:t>
                      </a:r>
                      <a:endParaRPr lang="zh-TW" altLang="en-US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中度</a:t>
                      </a:r>
                      <a:endParaRPr lang="zh-TW" altLang="en-US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高度</a:t>
                      </a:r>
                      <a:endParaRPr lang="zh-TW" altLang="en-US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合計</a:t>
                      </a:r>
                      <a:endParaRPr lang="zh-TW" altLang="en-US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運動比例</a:t>
                      </a:r>
                      <a:endParaRPr lang="zh-TW" altLang="en-US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15%</a:t>
                      </a:r>
                      <a:endParaRPr lang="zh-TW" alt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25%</a:t>
                      </a:r>
                      <a:endParaRPr lang="zh-TW" alt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60%</a:t>
                      </a:r>
                      <a:endParaRPr lang="zh-TW" alt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zh-TW" alt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917019"/>
              </p:ext>
            </p:extLst>
          </p:nvPr>
        </p:nvGraphicFramePr>
        <p:xfrm>
          <a:off x="2935942" y="4731871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列聯表</a:t>
                      </a:r>
                      <a:endParaRPr lang="zh-TW" altLang="en-US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有規律運動</a:t>
                      </a:r>
                      <a:endParaRPr lang="zh-TW" altLang="en-US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無規律運動</a:t>
                      </a:r>
                      <a:endParaRPr lang="zh-TW" altLang="en-US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合計</a:t>
                      </a:r>
                      <a:endParaRPr lang="zh-TW" altLang="en-US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男生</a:t>
                      </a:r>
                      <a:endParaRPr lang="zh-TW" altLang="en-US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zh-TW" alt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zh-TW" alt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zh-TW" alt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女生</a:t>
                      </a:r>
                      <a:endParaRPr lang="zh-TW" altLang="en-US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zh-TW" alt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zh-TW" alt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zh-TW" alt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合計</a:t>
                      </a:r>
                      <a:endParaRPr lang="zh-TW" altLang="en-US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zh-TW" alt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zh-TW" alt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zh-TW" alt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物件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9148291"/>
              </p:ext>
            </p:extLst>
          </p:nvPr>
        </p:nvGraphicFramePr>
        <p:xfrm>
          <a:off x="1068854" y="3761162"/>
          <a:ext cx="921310" cy="10962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69" name="方程式" r:id="rId3" imgW="164880" imgH="190440" progId="Equation.3">
                  <p:embed/>
                </p:oleObj>
              </mc:Choice>
              <mc:Fallback>
                <p:oleObj name="方程式" r:id="rId3" imgW="164880" imgH="1904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8854" y="3761162"/>
                        <a:ext cx="921310" cy="109628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25707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適合度檢定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題目</a:t>
            </a:r>
            <a:endParaRPr lang="en-US" altLang="zh-TW" dirty="0" smtClean="0"/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報導指出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目前臺灣民眾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從事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不同運動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程度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比例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為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15%(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低度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25%(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中度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60%(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高度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棋哥很好奇真的是這樣的比例嗎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因此，隨機抽樣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100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人，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看看不同運動程度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比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例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是否符合或改變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開始進行適合度檢定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……GO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4669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適合度檢定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步驟</a:t>
            </a:r>
            <a:r>
              <a:rPr lang="zh-TW" altLang="en-US" dirty="0" smtClean="0"/>
              <a:t>一</a:t>
            </a:r>
            <a:r>
              <a:rPr lang="zh-TW" altLang="en-US" dirty="0" smtClean="0">
                <a:latin typeface="新細明體"/>
                <a:ea typeface="新細明體"/>
              </a:rPr>
              <a:t>：</a:t>
            </a:r>
            <a:r>
              <a:rPr lang="zh-TW" altLang="en-US" dirty="0" smtClean="0"/>
              <a:t>設置研究假設</a:t>
            </a:r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r>
              <a:rPr lang="zh-TW" altLang="en-US" dirty="0" smtClean="0"/>
              <a:t>範例</a:t>
            </a:r>
            <a:endParaRPr lang="en-US" altLang="zh-TW" dirty="0"/>
          </a:p>
          <a:p>
            <a:endParaRPr lang="en-US" altLang="zh-TW" dirty="0" smtClean="0"/>
          </a:p>
          <a:p>
            <a:pPr lvl="1"/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5859725"/>
              </p:ext>
            </p:extLst>
          </p:nvPr>
        </p:nvGraphicFramePr>
        <p:xfrm>
          <a:off x="1073151" y="2305816"/>
          <a:ext cx="4265332" cy="9559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001" name="方程式" r:id="rId3" imgW="1587240" imgH="355320" progId="Equation.3">
                  <p:embed/>
                </p:oleObj>
              </mc:Choice>
              <mc:Fallback>
                <p:oleObj name="方程式" r:id="rId3" imgW="1587240" imgH="355320" progId="Equation.3">
                  <p:embed/>
                  <p:pic>
                    <p:nvPicPr>
                      <p:cNvPr id="0" name="物件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3151" y="2305816"/>
                        <a:ext cx="4265332" cy="9559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物件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5219468"/>
              </p:ext>
            </p:extLst>
          </p:nvPr>
        </p:nvGraphicFramePr>
        <p:xfrm>
          <a:off x="3773488" y="4406900"/>
          <a:ext cx="27305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002" name="方程式" r:id="rId5" imgW="101520" imgH="164880" progId="Equation.3">
                  <p:embed/>
                </p:oleObj>
              </mc:Choice>
              <mc:Fallback>
                <p:oleObj name="方程式" r:id="rId5" imgW="101520" imgH="164880" progId="Equation.3">
                  <p:embed/>
                  <p:pic>
                    <p:nvPicPr>
                      <p:cNvPr id="0" name="物件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3488" y="4406900"/>
                        <a:ext cx="27305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物件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2762383"/>
              </p:ext>
            </p:extLst>
          </p:nvPr>
        </p:nvGraphicFramePr>
        <p:xfrm>
          <a:off x="1111250" y="4151313"/>
          <a:ext cx="5597525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003" name="方程式" r:id="rId7" imgW="2082600" imgH="355320" progId="Equation.3">
                  <p:embed/>
                </p:oleObj>
              </mc:Choice>
              <mc:Fallback>
                <p:oleObj name="方程式" r:id="rId7" imgW="2082600" imgH="355320" progId="Equation.3">
                  <p:embed/>
                  <p:pic>
                    <p:nvPicPr>
                      <p:cNvPr id="0" name="物件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250" y="4151313"/>
                        <a:ext cx="5597525" cy="957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0436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適合度檢定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步驟二</a:t>
            </a:r>
            <a:r>
              <a:rPr lang="zh-TW" altLang="en-US" dirty="0" smtClean="0">
                <a:latin typeface="新細明體"/>
                <a:ea typeface="新細明體"/>
              </a:rPr>
              <a:t>：</a:t>
            </a:r>
            <a:r>
              <a:rPr lang="zh-TW" altLang="en-US" dirty="0" smtClean="0"/>
              <a:t>設定檢定值</a:t>
            </a:r>
            <a:endParaRPr lang="en-US" altLang="zh-TW" dirty="0" smtClean="0"/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卡方檢定值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範例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由於不同運動程度共有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組，所以</a:t>
            </a:r>
            <a:r>
              <a:rPr lang="en-US" altLang="zh-TW" sz="2400" smtClean="0">
                <a:latin typeface="標楷體" panose="03000509000000000000" pitchFamily="65" charset="-120"/>
                <a:ea typeface="標楷體" panose="03000509000000000000" pitchFamily="65" charset="-120"/>
              </a:rPr>
              <a:t>K-1</a:t>
            </a:r>
            <a:r>
              <a:rPr lang="zh-TW" altLang="en-US" sz="2400" smtClean="0">
                <a:latin typeface="標楷體" panose="03000509000000000000" pitchFamily="65" charset="-120"/>
                <a:ea typeface="標楷體" panose="03000509000000000000" pitchFamily="65" charset="-120"/>
              </a:rPr>
              <a:t>為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2(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因為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3-1)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經查卡方機率值表得知</a:t>
            </a:r>
            <a:r>
              <a:rPr lang="zh-TW" altLang="en-US" sz="2400" dirty="0" smtClean="0">
                <a:latin typeface="新細明體"/>
              </a:rPr>
              <a:t>：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00050" lvl="1" indent="0">
              <a:buNone/>
            </a:pP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dirty="0" smtClean="0"/>
          </a:p>
          <a:p>
            <a:endParaRPr lang="en-US" altLang="zh-TW" dirty="0" smtClean="0"/>
          </a:p>
          <a:p>
            <a:pPr lvl="1"/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5663168"/>
              </p:ext>
            </p:extLst>
          </p:nvPr>
        </p:nvGraphicFramePr>
        <p:xfrm>
          <a:off x="908518" y="2569603"/>
          <a:ext cx="5680075" cy="1233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6" name="方程式" r:id="rId3" imgW="1752480" imgH="380880" progId="Equation.3">
                  <p:embed/>
                </p:oleObj>
              </mc:Choice>
              <mc:Fallback>
                <p:oleObj name="方程式" r:id="rId3" imgW="1752480" imgH="380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8518" y="2569603"/>
                        <a:ext cx="5680075" cy="1233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物件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5172559"/>
              </p:ext>
            </p:extLst>
          </p:nvPr>
        </p:nvGraphicFramePr>
        <p:xfrm>
          <a:off x="3009434" y="5212043"/>
          <a:ext cx="3101975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7" name="方程式" r:id="rId5" imgW="672840" imgH="228600" progId="Equation.3">
                  <p:embed/>
                </p:oleObj>
              </mc:Choice>
              <mc:Fallback>
                <p:oleObj name="方程式" r:id="rId5" imgW="67284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9434" y="5212043"/>
                        <a:ext cx="3101975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39936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適合度檢定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步驟</a:t>
            </a:r>
            <a:r>
              <a:rPr lang="zh-TW" altLang="en-US" dirty="0"/>
              <a:t>三</a:t>
            </a:r>
            <a:r>
              <a:rPr lang="zh-TW" altLang="en-US" dirty="0" smtClean="0">
                <a:latin typeface="新細明體"/>
                <a:ea typeface="新細明體"/>
              </a:rPr>
              <a:t>：</a:t>
            </a:r>
            <a:r>
              <a:rPr lang="zh-TW" altLang="en-US" dirty="0" smtClean="0"/>
              <a:t>計算樣本統計量</a:t>
            </a:r>
            <a:endParaRPr lang="en-US" altLang="zh-TW" dirty="0" smtClean="0"/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卡方值計算式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dirty="0" smtClean="0"/>
          </a:p>
          <a:p>
            <a:endParaRPr lang="en-US" altLang="zh-TW" dirty="0" smtClean="0"/>
          </a:p>
          <a:p>
            <a:pPr lvl="1"/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6" name="物件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9463159"/>
              </p:ext>
            </p:extLst>
          </p:nvPr>
        </p:nvGraphicFramePr>
        <p:xfrm>
          <a:off x="1855041" y="3091889"/>
          <a:ext cx="5865812" cy="284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43" name="方程式" r:id="rId3" imgW="1574640" imgH="761760" progId="Equation.3">
                  <p:embed/>
                </p:oleObj>
              </mc:Choice>
              <mc:Fallback>
                <p:oleObj name="方程式" r:id="rId3" imgW="1574640" imgH="7617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5041" y="3091889"/>
                        <a:ext cx="5865812" cy="2840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59431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適合度檢定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63071" y="1385047"/>
            <a:ext cx="8229600" cy="4525959"/>
          </a:xfrm>
        </p:spPr>
        <p:txBody>
          <a:bodyPr/>
          <a:lstStyle/>
          <a:p>
            <a:r>
              <a:rPr lang="zh-TW" altLang="en-US" dirty="0" smtClean="0"/>
              <a:t>範例</a:t>
            </a:r>
            <a:endParaRPr lang="en-US" altLang="zh-TW" dirty="0" smtClean="0"/>
          </a:p>
          <a:p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樣本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100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位民眾的不同運動程度的次數分配表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期望次數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低度為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15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(100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人*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0.15)</a:t>
            </a: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中度為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25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(100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*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0.25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高度為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60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(100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*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0.60)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0861512"/>
              </p:ext>
            </p:extLst>
          </p:nvPr>
        </p:nvGraphicFramePr>
        <p:xfrm>
          <a:off x="1586752" y="2498165"/>
          <a:ext cx="6037729" cy="1102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5059"/>
                <a:gridCol w="1174729"/>
                <a:gridCol w="1174729"/>
                <a:gridCol w="1286606"/>
                <a:gridCol w="1286606"/>
              </a:tblGrid>
              <a:tr h="0">
                <a:tc gridSpan="5"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次數分配表</a:t>
                      </a:r>
                      <a:endParaRPr lang="zh-TW" altLang="en-US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低度</a:t>
                      </a:r>
                      <a:endParaRPr lang="zh-TW" altLang="en-US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中度</a:t>
                      </a:r>
                      <a:endParaRPr lang="zh-TW" altLang="en-US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高度</a:t>
                      </a:r>
                      <a:endParaRPr lang="zh-TW" altLang="en-US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合計</a:t>
                      </a:r>
                      <a:endParaRPr lang="zh-TW" altLang="en-US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運動比例</a:t>
                      </a:r>
                      <a:endParaRPr lang="zh-TW" altLang="en-US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r>
                        <a:rPr lang="zh-TW" alt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人</a:t>
                      </a:r>
                      <a:endParaRPr lang="zh-TW" alt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r>
                        <a:rPr lang="zh-TW" alt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人</a:t>
                      </a:r>
                      <a:endParaRPr lang="zh-TW" alt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r>
                        <a:rPr lang="zh-TW" alt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人</a:t>
                      </a:r>
                      <a:endParaRPr lang="zh-TW" alt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r>
                        <a:rPr lang="zh-TW" altLang="en-US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人</a:t>
                      </a:r>
                      <a:endParaRPr lang="zh-TW" alt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7568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課程名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rgbClr val="FF0000"/>
          </a:solidFill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a:style>
    </a:spDef>
    <a:lnDef>
      <a:spPr>
        <a:ln w="28575">
          <a:solidFill>
            <a:srgbClr val="FF0000"/>
          </a:solidFill>
          <a:tailEnd type="triangle"/>
        </a:ln>
      </a:spPr>
      <a:bodyPr/>
      <a:lstStyle/>
      <a:style>
        <a:lnRef idx="1">
          <a:schemeClr val="accent2"/>
        </a:lnRef>
        <a:fillRef idx="0">
          <a:schemeClr val="accent2"/>
        </a:fillRef>
        <a:effectRef idx="0">
          <a:schemeClr val="accent2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佈景主題">
  <a:themeElements>
    <a:clrScheme name="1_Office 佈景主題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Office 佈景主題">
      <a:majorFont>
        <a:latin typeface="Times New Roman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1_Office 佈景主題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佈景主題">
  <a:themeElements>
    <a:clrScheme name="1_Office 佈景主題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Office 佈景主題">
      <a:majorFont>
        <a:latin typeface="Times New Roman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1_Office 佈景主題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課程名稱</Template>
  <TotalTime>3864</TotalTime>
  <Words>660</Words>
  <Application>Microsoft Office PowerPoint</Application>
  <PresentationFormat>如螢幕大小 (4:3)</PresentationFormat>
  <Paragraphs>152</Paragraphs>
  <Slides>24</Slides>
  <Notes>0</Notes>
  <HiddenSlides>0</HiddenSlides>
  <MMClips>0</MMClips>
  <ScaleCrop>false</ScaleCrop>
  <HeadingPairs>
    <vt:vector size="6" baseType="variant">
      <vt:variant>
        <vt:lpstr>佈景主題</vt:lpstr>
      </vt:variant>
      <vt:variant>
        <vt:i4>3</vt:i4>
      </vt:variant>
      <vt:variant>
        <vt:lpstr>內嵌 OLE 伺服程式</vt:lpstr>
      </vt:variant>
      <vt:variant>
        <vt:i4>2</vt:i4>
      </vt:variant>
      <vt:variant>
        <vt:lpstr>投影片標題</vt:lpstr>
      </vt:variant>
      <vt:variant>
        <vt:i4>24</vt:i4>
      </vt:variant>
    </vt:vector>
  </HeadingPairs>
  <TitlesOfParts>
    <vt:vector size="29" baseType="lpstr">
      <vt:lpstr>課程名稱</vt:lpstr>
      <vt:lpstr>1_Office 佈景主題</vt:lpstr>
      <vt:lpstr>2_Office 佈景主題</vt:lpstr>
      <vt:lpstr>方程式</vt:lpstr>
      <vt:lpstr>Equation</vt:lpstr>
      <vt:lpstr>卡方分析(一)</vt:lpstr>
      <vt:lpstr>PowerPoint 簡報</vt:lpstr>
      <vt:lpstr>卡方分析</vt:lpstr>
      <vt:lpstr>卡方分析</vt:lpstr>
      <vt:lpstr>適合度檢定</vt:lpstr>
      <vt:lpstr>適合度檢定</vt:lpstr>
      <vt:lpstr>適合度檢定</vt:lpstr>
      <vt:lpstr>適合度檢定</vt:lpstr>
      <vt:lpstr>適合度檢定</vt:lpstr>
      <vt:lpstr>適合度檢定</vt:lpstr>
      <vt:lpstr>適合度檢定</vt:lpstr>
      <vt:lpstr>適合度檢定</vt:lpstr>
      <vt:lpstr>適合度檢定的Excel範例</vt:lpstr>
      <vt:lpstr>Excel範例</vt:lpstr>
      <vt:lpstr>Excel範例</vt:lpstr>
      <vt:lpstr>Excel範例</vt:lpstr>
      <vt:lpstr>Excel範例</vt:lpstr>
      <vt:lpstr>Excel範例</vt:lpstr>
      <vt:lpstr>Excel範例</vt:lpstr>
      <vt:lpstr>Excel範例</vt:lpstr>
      <vt:lpstr>Excel範例</vt:lpstr>
      <vt:lpstr>Excel範例</vt:lpstr>
      <vt:lpstr>Excel範例</vt:lpstr>
      <vt:lpstr>謝謝聆聽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課程名稱</dc:title>
  <dc:creator>BPC</dc:creator>
  <cp:lastModifiedBy>user</cp:lastModifiedBy>
  <cp:revision>293</cp:revision>
  <cp:lastPrinted>2018-09-07T07:46:22Z</cp:lastPrinted>
  <dcterms:created xsi:type="dcterms:W3CDTF">2017-11-07T02:54:43Z</dcterms:created>
  <dcterms:modified xsi:type="dcterms:W3CDTF">2018-09-07T10:44:36Z</dcterms:modified>
</cp:coreProperties>
</file>