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handoutMasterIdLst>
    <p:handoutMasterId r:id="rId28"/>
  </p:handoutMasterIdLst>
  <p:sldIdLst>
    <p:sldId id="256" r:id="rId4"/>
    <p:sldId id="351" r:id="rId5"/>
    <p:sldId id="370" r:id="rId6"/>
    <p:sldId id="371" r:id="rId7"/>
    <p:sldId id="372" r:id="rId8"/>
    <p:sldId id="392" r:id="rId9"/>
    <p:sldId id="493" r:id="rId10"/>
    <p:sldId id="397" r:id="rId11"/>
    <p:sldId id="399" r:id="rId12"/>
    <p:sldId id="494" r:id="rId13"/>
    <p:sldId id="495" r:id="rId14"/>
    <p:sldId id="496" r:id="rId15"/>
    <p:sldId id="503" r:id="rId16"/>
    <p:sldId id="497" r:id="rId17"/>
    <p:sldId id="498" r:id="rId18"/>
    <p:sldId id="500" r:id="rId19"/>
    <p:sldId id="499" r:id="rId20"/>
    <p:sldId id="476" r:id="rId21"/>
    <p:sldId id="477" r:id="rId22"/>
    <p:sldId id="478" r:id="rId23"/>
    <p:sldId id="479" r:id="rId24"/>
    <p:sldId id="480" r:id="rId25"/>
    <p:sldId id="481" r:id="rId26"/>
    <p:sldId id="502" r:id="rId27"/>
  </p:sldIdLst>
  <p:sldSz cx="9144000" cy="6858000" type="screen4x3"/>
  <p:notesSz cx="6819900" cy="99187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660"/>
  </p:normalViewPr>
  <p:slideViewPr>
    <p:cSldViewPr snapToGrid="0">
      <p:cViewPr>
        <p:scale>
          <a:sx n="71" d="100"/>
          <a:sy n="71" d="100"/>
        </p:scale>
        <p:origin x="-127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C5378-F23C-42D1-9FB4-D8439AE3941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559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62388" y="9421813"/>
            <a:ext cx="29559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A67D2-3C15-4BB0-A399-E7BAE6FFA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344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913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586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357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78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9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038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178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52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472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063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989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24598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79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385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983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193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156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0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520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68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137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60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9/7/2018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83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52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卡方</a:t>
            </a:r>
            <a:r>
              <a:rPr lang="zh-TW" altLang="en-US" dirty="0" smtClean="0"/>
              <a:t>分析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solidFill>
                  <a:srgbClr val="002060"/>
                </a:solidFill>
              </a:rPr>
              <a:t>葉允棋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071" y="1385047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套用卡</a:t>
            </a:r>
            <a:r>
              <a:rPr lang="zh-TW" altLang="en-US" dirty="0"/>
              <a:t>方</a:t>
            </a:r>
            <a:r>
              <a:rPr lang="zh-TW" altLang="en-US" dirty="0" smtClean="0"/>
              <a:t>公式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計算式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335265"/>
              </p:ext>
            </p:extLst>
          </p:nvPr>
        </p:nvGraphicFramePr>
        <p:xfrm>
          <a:off x="1219200" y="1927412"/>
          <a:ext cx="6775450" cy="131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0" name="Equation" r:id="rId3" imgW="2425700" imgH="469900" progId="Equation.3">
                  <p:embed/>
                </p:oleObj>
              </mc:Choice>
              <mc:Fallback>
                <p:oleObj name="Equation" r:id="rId3" imgW="2425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927412"/>
                        <a:ext cx="6775450" cy="131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908746"/>
              </p:ext>
            </p:extLst>
          </p:nvPr>
        </p:nvGraphicFramePr>
        <p:xfrm>
          <a:off x="538723" y="3913094"/>
          <a:ext cx="6752683" cy="1243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1" name="方程式" r:id="rId5" imgW="1790640" imgH="330120" progId="Equation.3">
                  <p:embed/>
                </p:oleObj>
              </mc:Choice>
              <mc:Fallback>
                <p:oleObj name="方程式" r:id="rId5" imgW="17906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23" y="3913094"/>
                        <a:ext cx="6752683" cy="12438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019689"/>
              </p:ext>
            </p:extLst>
          </p:nvPr>
        </p:nvGraphicFramePr>
        <p:xfrm>
          <a:off x="871817" y="5178705"/>
          <a:ext cx="5656263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2" name="方程式" r:id="rId7" imgW="1269720" imgH="190440" progId="Equation.3">
                  <p:embed/>
                </p:oleObj>
              </mc:Choice>
              <mc:Fallback>
                <p:oleObj name="方程式" r:id="rId7" imgW="126972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817" y="5178705"/>
                        <a:ext cx="5656263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010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步驟四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比較樣本統計量與檢定值</a:t>
            </a:r>
            <a:endParaRPr lang="en-US" altLang="zh-TW" dirty="0" smtClean="0"/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比較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637651"/>
              </p:ext>
            </p:extLst>
          </p:nvPr>
        </p:nvGraphicFramePr>
        <p:xfrm>
          <a:off x="1281113" y="4497388"/>
          <a:ext cx="5668962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0" name="方程式" r:id="rId3" imgW="1180800" imgH="228600" progId="Equation.3">
                  <p:embed/>
                </p:oleObj>
              </mc:Choice>
              <mc:Fallback>
                <p:oleObj name="方程式" r:id="rId3" imgW="1180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113" y="4497388"/>
                        <a:ext cx="5668962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6122967"/>
              </p:ext>
            </p:extLst>
          </p:nvPr>
        </p:nvGraphicFramePr>
        <p:xfrm>
          <a:off x="1078379" y="2788864"/>
          <a:ext cx="7108825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1" name="方程式" r:id="rId5" imgW="1587240" imgH="228600" progId="Equation.3">
                  <p:embed/>
                </p:oleObj>
              </mc:Choice>
              <mc:Fallback>
                <p:oleObj name="方程式" r:id="rId5" imgW="15872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8379" y="2788864"/>
                        <a:ext cx="7108825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98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步驟五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下結論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拒絕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)H0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虛無假設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拒絕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)H1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對立假設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因為樣本統計量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6.09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大於卡方檢定值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5.99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，具有顯著差異，所以拒絕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H0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虛無假設，接受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H1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對立假設，表示該報導臺灣民眾從事不同運動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程度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比例是不符合。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735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318593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適合度檢定的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841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先將不同運動程度的資料登錄在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表單</a:t>
            </a:r>
            <a:endParaRPr lang="zh-TW" altLang="en-US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10" y="2791944"/>
            <a:ext cx="7553743" cy="175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37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計算低度運動程度的期望次數</a:t>
            </a:r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850" y="2298648"/>
            <a:ext cx="5271527" cy="170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548188"/>
            <a:ext cx="66484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向下箭號 3"/>
          <p:cNvSpPr/>
          <p:nvPr/>
        </p:nvSpPr>
        <p:spPr>
          <a:xfrm>
            <a:off x="5997388" y="4004142"/>
            <a:ext cx="268941" cy="544046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96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計算中度運動程度的期望次數</a:t>
            </a:r>
            <a:endParaRPr lang="zh-TW" altLang="en-US" dirty="0"/>
          </a:p>
        </p:txBody>
      </p:sp>
      <p:sp>
        <p:nvSpPr>
          <p:cNvPr id="6" name="向下箭號 5"/>
          <p:cNvSpPr/>
          <p:nvPr/>
        </p:nvSpPr>
        <p:spPr>
          <a:xfrm>
            <a:off x="5997388" y="4004142"/>
            <a:ext cx="268941" cy="544046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489666"/>
            <a:ext cx="65817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87" y="4548188"/>
            <a:ext cx="66484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19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計算高度運動程度的期望次數</a:t>
            </a:r>
            <a:endParaRPr lang="zh-TW" alt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337" y="2475940"/>
            <a:ext cx="64674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633" y="5022757"/>
            <a:ext cx="66675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向下箭號 9"/>
          <p:cNvSpPr/>
          <p:nvPr/>
        </p:nvSpPr>
        <p:spPr>
          <a:xfrm>
            <a:off x="5997387" y="4478711"/>
            <a:ext cx="268941" cy="544046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72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Excel</a:t>
            </a: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完成不同運動程度的期望次數計算</a:t>
            </a:r>
            <a:endParaRPr lang="zh-TW" altLang="en-US" dirty="0"/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863" y="2895319"/>
            <a:ext cx="58007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80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6176" y="1264024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計算卡方檢定值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其他函數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&gt;CHISQ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INV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RT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93" y="2420471"/>
            <a:ext cx="6630308" cy="42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91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129802" y="2387782"/>
            <a:ext cx="2520950" cy="2646362"/>
            <a:chOff x="250826" y="2560638"/>
            <a:chExt cx="2520950" cy="2646362"/>
          </a:xfrm>
        </p:grpSpPr>
        <p:pic>
          <p:nvPicPr>
            <p:cNvPr id="384002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26" y="2560638"/>
              <a:ext cx="2520950" cy="2646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4004" name="Oval 4"/>
            <p:cNvSpPr>
              <a:spLocks noChangeArrowheads="1"/>
            </p:cNvSpPr>
            <p:nvPr/>
          </p:nvSpPr>
          <p:spPr bwMode="auto">
            <a:xfrm>
              <a:off x="395288" y="3573463"/>
              <a:ext cx="1657350" cy="1152525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zh-TW" altLang="en-US" sz="4000" b="1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母體</a:t>
              </a:r>
              <a:endPara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384005" name="AutoShape 5"/>
          <p:cNvSpPr>
            <a:spLocks noChangeArrowheads="1"/>
          </p:cNvSpPr>
          <p:nvPr/>
        </p:nvSpPr>
        <p:spPr bwMode="auto">
          <a:xfrm rot="10800000">
            <a:off x="1511301" y="5070617"/>
            <a:ext cx="6387353" cy="916553"/>
          </a:xfrm>
          <a:prstGeom prst="curvedDownArrow">
            <a:avLst>
              <a:gd name="adj1" fmla="val 100778"/>
              <a:gd name="adj2" fmla="val 201556"/>
              <a:gd name="adj3" fmla="val 33333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pSp>
        <p:nvGrpSpPr>
          <p:cNvPr id="249862" name="Group 6"/>
          <p:cNvGrpSpPr>
            <a:grpSpLocks/>
          </p:cNvGrpSpPr>
          <p:nvPr/>
        </p:nvGrpSpPr>
        <p:grpSpPr bwMode="auto">
          <a:xfrm>
            <a:off x="611188" y="223838"/>
            <a:ext cx="3168650" cy="1871663"/>
            <a:chOff x="1156" y="119"/>
            <a:chExt cx="1089" cy="1179"/>
          </a:xfrm>
        </p:grpSpPr>
        <p:sp>
          <p:nvSpPr>
            <p:cNvPr id="384028" name="AutoShape 7"/>
            <p:cNvSpPr>
              <a:spLocks noChangeArrowheads="1"/>
            </p:cNvSpPr>
            <p:nvPr/>
          </p:nvSpPr>
          <p:spPr bwMode="auto">
            <a:xfrm>
              <a:off x="1202" y="119"/>
              <a:ext cx="1043" cy="1179"/>
            </a:xfrm>
            <a:prstGeom prst="flowChartDocument">
              <a:avLst/>
            </a:prstGeom>
            <a:solidFill>
              <a:schemeClr val="accent1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84029" name="Text Box 8"/>
            <p:cNvSpPr txBox="1">
              <a:spLocks noChangeArrowheads="1"/>
            </p:cNvSpPr>
            <p:nvPr/>
          </p:nvSpPr>
          <p:spPr bwMode="auto">
            <a:xfrm>
              <a:off x="1156" y="255"/>
              <a:ext cx="1043" cy="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pattFill prst="weave">
                    <a:fgClr>
                      <a:schemeClr val="tx1"/>
                    </a:fgClr>
                    <a:bgClr>
                      <a:srgbClr val="FFFFFF"/>
                    </a:bgClr>
                  </a:patt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 sz="3200" dirty="0">
                  <a:solidFill>
                    <a:srgbClr val="FF0000"/>
                  </a:solidFill>
                </a:rPr>
                <a:t> </a:t>
              </a:r>
              <a:r>
                <a:rPr lang="zh-TW" altLang="en-US" sz="2400" dirty="0">
                  <a:solidFill>
                    <a:srgbClr val="FF0000"/>
                  </a:solidFill>
                </a:rPr>
                <a:t/>
              </a:r>
              <a:br>
                <a:rPr lang="zh-TW" altLang="en-US" sz="2400" dirty="0">
                  <a:solidFill>
                    <a:srgbClr val="FF0000"/>
                  </a:solidFill>
                </a:rPr>
              </a:br>
              <a:r>
                <a:rPr lang="zh-TW" altLang="en-US" sz="3600" dirty="0">
                  <a:solidFill>
                    <a:srgbClr val="FF0000"/>
                  </a:solidFill>
                </a:rPr>
                <a:t>  </a:t>
              </a:r>
              <a:r>
                <a:rPr lang="zh-TW" altLang="en-US" sz="3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卡方分析</a:t>
              </a:r>
            </a:p>
          </p:txBody>
        </p:sp>
      </p:grpSp>
      <p:sp>
        <p:nvSpPr>
          <p:cNvPr id="249865" name="Text Box 9"/>
          <p:cNvSpPr txBox="1">
            <a:spLocks noChangeArrowheads="1"/>
          </p:cNvSpPr>
          <p:nvPr/>
        </p:nvSpPr>
        <p:spPr bwMode="auto">
          <a:xfrm>
            <a:off x="2847976" y="2387782"/>
            <a:ext cx="381635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 dirty="0">
                <a:solidFill>
                  <a:srgbClr val="99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000" dirty="0" smtClean="0">
                <a:latin typeface="標楷體" pitchFamily="65" charset="-120"/>
                <a:ea typeface="標楷體" panose="03000509000000000000" pitchFamily="65" charset="-120"/>
              </a:rPr>
              <a:t>Q1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000" dirty="0">
                <a:latin typeface="標楷體" pitchFamily="65" charset="-120"/>
                <a:ea typeface="標楷體" panose="03000509000000000000" pitchFamily="65" charset="-120"/>
              </a:rPr>
              <a:t>不同</a:t>
            </a:r>
            <a:r>
              <a:rPr lang="zh-TW" altLang="en-US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性別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民眾與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有無規律運動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是否有關聯？</a:t>
            </a:r>
            <a:endParaRPr lang="en-US" altLang="zh-TW" sz="2000" dirty="0">
              <a:latin typeface="標楷體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itchFamily="65" charset="-120"/>
                <a:ea typeface="標楷體" panose="03000509000000000000" pitchFamily="65" charset="-120"/>
              </a:rPr>
              <a:t> </a:t>
            </a:r>
            <a:br>
              <a:rPr lang="en-US" altLang="zh-TW" sz="2000" dirty="0" smtClean="0">
                <a:latin typeface="標楷體" pitchFamily="65" charset="-120"/>
                <a:ea typeface="標楷體" panose="03000509000000000000" pitchFamily="65" charset="-120"/>
              </a:rPr>
            </a:b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itchFamily="65" charset="-120"/>
                <a:ea typeface="標楷體" panose="03000509000000000000" pitchFamily="65" charset="-120"/>
              </a:rPr>
              <a:t>Q2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000" dirty="0">
                <a:latin typeface="標楷體" pitchFamily="65" charset="-120"/>
                <a:ea typeface="標楷體" panose="03000509000000000000" pitchFamily="65" charset="-120"/>
              </a:rPr>
              <a:t>有報導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指出目前民眾從事不同運動</a:t>
            </a:r>
            <a:r>
              <a:rPr lang="zh-TW" altLang="en-US" sz="2000" dirty="0">
                <a:latin typeface="標楷體" pitchFamily="65" charset="-120"/>
                <a:ea typeface="標楷體" panose="03000509000000000000" pitchFamily="65" charset="-120"/>
              </a:rPr>
              <a:t>程度比例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15%(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低</a:t>
            </a:r>
            <a:r>
              <a:rPr lang="zh-TW" altLang="en-US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度</a:t>
            </a:r>
            <a:r>
              <a:rPr lang="en-US" altLang="zh-TW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25%(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中度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 、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60%(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高度</a:t>
            </a:r>
            <a:r>
              <a:rPr lang="en-US" altLang="zh-TW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itchFamily="65" charset="-120"/>
                <a:ea typeface="標楷體" panose="03000509000000000000" pitchFamily="65" charset="-120"/>
              </a:rPr>
              <a:t>，此報導是否屬實？</a:t>
            </a:r>
            <a:endParaRPr lang="zh-TW" altLang="en-US" sz="2000" dirty="0">
              <a:latin typeface="標楷體" pitchFamily="65" charset="-120"/>
              <a:ea typeface="標楷體" panose="03000509000000000000" pitchFamily="65" charset="-120"/>
            </a:endParaRPr>
          </a:p>
        </p:txBody>
      </p:sp>
      <p:sp>
        <p:nvSpPr>
          <p:cNvPr id="249866" name="Text Box 10"/>
          <p:cNvSpPr txBox="1">
            <a:spLocks noChangeArrowheads="1"/>
          </p:cNvSpPr>
          <p:nvPr/>
        </p:nvSpPr>
        <p:spPr bwMode="auto">
          <a:xfrm>
            <a:off x="5327650" y="6165850"/>
            <a:ext cx="3816350" cy="4572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>
                <a:solidFill>
                  <a:srgbClr val="993300"/>
                </a:solidFill>
              </a:rPr>
              <a:t>  </a:t>
            </a:r>
            <a:r>
              <a:rPr lang="en-US" altLang="zh-TW" sz="2000">
                <a:solidFill>
                  <a:srgbClr val="FFFF00"/>
                </a:solidFill>
                <a:latin typeface="標楷體" pitchFamily="65" charset="-120"/>
              </a:rPr>
              <a:t>Q</a:t>
            </a:r>
            <a:r>
              <a:rPr lang="zh-TW" altLang="en-US" sz="2000">
                <a:solidFill>
                  <a:srgbClr val="FFFF00"/>
                </a:solidFill>
                <a:latin typeface="標楷體" pitchFamily="65" charset="-120"/>
              </a:rPr>
              <a:t>：</a:t>
            </a:r>
            <a:r>
              <a:rPr lang="zh-TW" altLang="en-US" sz="2400">
                <a:solidFill>
                  <a:srgbClr val="FFFF00"/>
                </a:solidFill>
                <a:latin typeface="標楷體" pitchFamily="65" charset="-120"/>
              </a:rPr>
              <a:t>如何確保此資訊可用？</a:t>
            </a:r>
          </a:p>
        </p:txBody>
      </p:sp>
      <p:sp>
        <p:nvSpPr>
          <p:cNvPr id="384009" name="Text Box 11"/>
          <p:cNvSpPr txBox="1">
            <a:spLocks noChangeArrowheads="1"/>
          </p:cNvSpPr>
          <p:nvPr/>
        </p:nvSpPr>
        <p:spPr bwMode="auto">
          <a:xfrm>
            <a:off x="4184247" y="5348456"/>
            <a:ext cx="158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400" dirty="0">
                <a:solidFill>
                  <a:srgbClr val="993300"/>
                </a:solidFill>
              </a:rPr>
              <a:t>    </a:t>
            </a:r>
            <a:r>
              <a:rPr lang="zh-TW" altLang="en-US" sz="2400" dirty="0">
                <a:solidFill>
                  <a:srgbClr val="99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推論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6664326" y="2565400"/>
            <a:ext cx="2230437" cy="1655762"/>
            <a:chOff x="6659563" y="1773238"/>
            <a:chExt cx="2230437" cy="1655762"/>
          </a:xfrm>
        </p:grpSpPr>
        <p:pic>
          <p:nvPicPr>
            <p:cNvPr id="384003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588" y="1989138"/>
              <a:ext cx="2089150" cy="135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9868" name="Oval 12"/>
            <p:cNvSpPr>
              <a:spLocks noChangeArrowheads="1"/>
            </p:cNvSpPr>
            <p:nvPr/>
          </p:nvSpPr>
          <p:spPr bwMode="auto">
            <a:xfrm>
              <a:off x="6659563" y="1773238"/>
              <a:ext cx="2230437" cy="1655762"/>
            </a:xfrm>
            <a:prstGeom prst="ellips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altLang="zh-TW" sz="2400" dirty="0"/>
            </a:p>
            <a:p>
              <a:pPr>
                <a:defRPr/>
              </a:pPr>
              <a:endParaRPr lang="en-US" altLang="zh-TW" sz="2400" dirty="0"/>
            </a:p>
            <a:p>
              <a:pPr>
                <a:defRPr/>
              </a:pPr>
              <a:r>
                <a:rPr lang="zh-TW" altLang="en-US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樣本</a:t>
              </a:r>
              <a:endParaRPr lang="zh-TW" altLang="en-US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defRPr/>
              </a:pPr>
              <a:endParaRPr lang="zh-TW" altLang="en-US" sz="2000" dirty="0">
                <a:solidFill>
                  <a:srgbClr val="008000"/>
                </a:solidFill>
              </a:endParaRPr>
            </a:p>
            <a:p>
              <a:pPr>
                <a:defRPr/>
              </a:pPr>
              <a:endParaRPr lang="en-US" altLang="zh-TW" sz="2000" dirty="0">
                <a:solidFill>
                  <a:schemeClr val="folHlin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83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分別輸入</a:t>
            </a:r>
            <a:r>
              <a:rPr lang="en-US" altLang="zh-TW" dirty="0" smtClean="0"/>
              <a:t>0.05</a:t>
            </a:r>
            <a:r>
              <a:rPr lang="zh-TW" altLang="en-US" dirty="0" smtClean="0"/>
              <a:t>和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271" y="2644007"/>
            <a:ext cx="7075954" cy="410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32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得知卡方檢定值為</a:t>
            </a:r>
            <a:r>
              <a:rPr lang="en-US" altLang="zh-TW" dirty="0" smtClean="0"/>
              <a:t>5.99</a:t>
            </a:r>
            <a:endParaRPr lang="zh-TW" altLang="en-US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94" y="2763651"/>
            <a:ext cx="7779306" cy="375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81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計算卡方值的樣本統計量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其中</a:t>
            </a:r>
            <a:r>
              <a:rPr lang="en-US" altLang="zh-TW" dirty="0" smtClean="0"/>
              <a:t>(^2)</a:t>
            </a:r>
            <a:r>
              <a:rPr lang="zh-TW" altLang="en-US" dirty="0" smtClean="0"/>
              <a:t>為平方符號的</a:t>
            </a:r>
            <a:r>
              <a:rPr lang="en-US" altLang="zh-TW" dirty="0" smtClean="0"/>
              <a:t>excel</a:t>
            </a:r>
            <a:r>
              <a:rPr lang="zh-TW" altLang="en-US" dirty="0" smtClean="0"/>
              <a:t>指令</a:t>
            </a:r>
            <a:endParaRPr lang="zh-TW" altLang="en-US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76" y="2985247"/>
            <a:ext cx="6750423" cy="358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71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Excel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得知卡方值的樣本統計量為</a:t>
            </a:r>
            <a:r>
              <a:rPr lang="en-US" altLang="zh-TW" dirty="0" smtClean="0"/>
              <a:t>6.09</a:t>
            </a:r>
          </a:p>
          <a:p>
            <a:r>
              <a:rPr lang="zh-TW" altLang="en-US" dirty="0" smtClean="0"/>
              <a:t>針對兩者進行數值比較</a:t>
            </a:r>
            <a:endParaRPr lang="zh-TW" altLang="en-US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58" y="2998694"/>
            <a:ext cx="6857600" cy="348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71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謝</a:t>
            </a:r>
            <a:r>
              <a:rPr lang="zh-TW" altLang="en-US" dirty="0" smtClean="0"/>
              <a:t>謝聆聽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175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卡方分析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1941"/>
            <a:ext cx="8229600" cy="5002305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上一張投影片提到兩個問題</a:t>
            </a:r>
            <a:endParaRPr lang="en-US" altLang="zh-TW" dirty="0"/>
          </a:p>
          <a:p>
            <a:pPr lvl="1"/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不同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性別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民眾與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有無規律運動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是否有關聯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？</a:t>
            </a:r>
            <a:endParaRPr lang="en-US" altLang="zh-TW" sz="2000" dirty="0" smtClean="0">
              <a:solidFill>
                <a:prstClr val="black"/>
              </a:solidFill>
              <a:latin typeface="標楷體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報導指出目前民眾從事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不同運動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程度比例為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15%(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低</a:t>
            </a:r>
            <a:r>
              <a:rPr lang="zh-TW" altLang="en-US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度</a:t>
            </a:r>
            <a:r>
              <a:rPr lang="en-US" altLang="zh-TW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u="sng" dirty="0" smtClean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25%(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中度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 、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60%(</a:t>
            </a:r>
            <a:r>
              <a:rPr lang="zh-TW" altLang="en-US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高度</a:t>
            </a:r>
            <a:r>
              <a:rPr lang="en-US" altLang="zh-TW" sz="2000" u="sng" dirty="0">
                <a:solidFill>
                  <a:srgbClr val="FF0066"/>
                </a:solidFill>
                <a:latin typeface="標楷體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，此報導是否屬實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anose="03000509000000000000" pitchFamily="65" charset="-120"/>
              </a:rPr>
              <a:t>？</a:t>
            </a:r>
            <a:endParaRPr lang="en-US" altLang="zh-TW" sz="2000" dirty="0" smtClean="0">
              <a:solidFill>
                <a:prstClr val="black"/>
              </a:solidFill>
              <a:latin typeface="標楷體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變項屬性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類別變項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名義屬性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</a:t>
            </a:r>
            <a:r>
              <a:rPr lang="zh-TW" altLang="en-US" sz="1600" dirty="0" smtClean="0">
                <a:latin typeface="新細明體"/>
              </a:rPr>
              <a:t>、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居住地</a:t>
            </a:r>
            <a:r>
              <a:rPr lang="zh-TW" altLang="en-US" sz="1600" dirty="0">
                <a:latin typeface="新細明體"/>
              </a:rPr>
              <a:t>、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學籍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人工屬性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有無規律運動</a:t>
            </a:r>
            <a:r>
              <a:rPr lang="zh-TW" altLang="en-US" sz="1600" dirty="0" smtClean="0">
                <a:latin typeface="新細明體"/>
              </a:rPr>
              <a:t>、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不同運動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程度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資料屬性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類別資料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(Categorical data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次數</a:t>
            </a:r>
            <a:r>
              <a:rPr lang="zh-TW" altLang="en-US" sz="2000" dirty="0">
                <a:latin typeface="新細明體"/>
              </a:rPr>
              <a:t>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人數</a:t>
            </a:r>
            <a:r>
              <a:rPr lang="zh-TW" altLang="en-US" sz="2000" dirty="0">
                <a:latin typeface="新細明體"/>
              </a:rPr>
              <a:t>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分析屬性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適合度檢定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獨立性檢定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686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卡方分析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264024"/>
            <a:ext cx="8229600" cy="2918012"/>
          </a:xfrm>
        </p:spPr>
        <p:txBody>
          <a:bodyPr/>
          <a:lstStyle/>
          <a:p>
            <a:r>
              <a:rPr lang="zh-TW" altLang="en-US" dirty="0" smtClean="0"/>
              <a:t>定義</a:t>
            </a:r>
            <a:endParaRPr lang="en-US" altLang="zh-TW" dirty="0" smtClean="0"/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從母體中抽出一個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樣本，將樣本分配到不同類別，適合度檢定就是檢定每個類別比例是否服從特定分配，以次數分配表呈現。而獨立性檢定則是檢定每個類別是否有關聯，以列聯表呈現。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符號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Chi-Squared </a:t>
            </a:r>
            <a:r>
              <a:rPr lang="zh-TW" altLang="zh-TW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82234"/>
              </p:ext>
            </p:extLst>
          </p:nvPr>
        </p:nvGraphicFramePr>
        <p:xfrm>
          <a:off x="2958353" y="3426012"/>
          <a:ext cx="6037729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059"/>
                <a:gridCol w="1174729"/>
                <a:gridCol w="1174729"/>
                <a:gridCol w="1286606"/>
                <a:gridCol w="1286606"/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次數分配表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低度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運動比例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17019"/>
              </p:ext>
            </p:extLst>
          </p:nvPr>
        </p:nvGraphicFramePr>
        <p:xfrm>
          <a:off x="2935942" y="4731871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列聯表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有規律運動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無規律運動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男生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148291"/>
              </p:ext>
            </p:extLst>
          </p:nvPr>
        </p:nvGraphicFramePr>
        <p:xfrm>
          <a:off x="1068854" y="3761162"/>
          <a:ext cx="921310" cy="109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9" name="方程式" r:id="rId3" imgW="164880" imgH="190440" progId="Equation.3">
                  <p:embed/>
                </p:oleObj>
              </mc:Choice>
              <mc:Fallback>
                <p:oleObj name="方程式" r:id="rId3" imgW="16488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854" y="3761162"/>
                        <a:ext cx="921310" cy="109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570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題目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報導指出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目前臺灣民眾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不同運動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程度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15%(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低度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25%(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中度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60%(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高度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棋哥很好奇真的是這樣的比例嗎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因此，隨機抽樣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看看不同運動程度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是否符合或改變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開始進行適合度檢定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……GO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66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步驟</a:t>
            </a:r>
            <a:r>
              <a:rPr lang="zh-TW" altLang="en-US" dirty="0" smtClean="0"/>
              <a:t>一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設置研究假設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範例</a:t>
            </a:r>
            <a:endParaRPr lang="en-US" altLang="zh-TW" dirty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5859725"/>
              </p:ext>
            </p:extLst>
          </p:nvPr>
        </p:nvGraphicFramePr>
        <p:xfrm>
          <a:off x="1073151" y="2305816"/>
          <a:ext cx="4265332" cy="955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1" name="方程式" r:id="rId3" imgW="1587240" imgH="355320" progId="Equation.3">
                  <p:embed/>
                </p:oleObj>
              </mc:Choice>
              <mc:Fallback>
                <p:oleObj name="方程式" r:id="rId3" imgW="1587240" imgH="355320" progId="Equation.3">
                  <p:embed/>
                  <p:pic>
                    <p:nvPicPr>
                      <p:cNvPr id="0" name="物件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151" y="2305816"/>
                        <a:ext cx="4265332" cy="9559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219468"/>
              </p:ext>
            </p:extLst>
          </p:nvPr>
        </p:nvGraphicFramePr>
        <p:xfrm>
          <a:off x="3773488" y="4406900"/>
          <a:ext cx="2730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2" name="方程式" r:id="rId5" imgW="101520" imgH="164880" progId="Equation.3">
                  <p:embed/>
                </p:oleObj>
              </mc:Choice>
              <mc:Fallback>
                <p:oleObj name="方程式" r:id="rId5" imgW="101520" imgH="164880" progId="Equation.3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3488" y="4406900"/>
                        <a:ext cx="2730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762383"/>
              </p:ext>
            </p:extLst>
          </p:nvPr>
        </p:nvGraphicFramePr>
        <p:xfrm>
          <a:off x="1111250" y="4151313"/>
          <a:ext cx="5597525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3" name="方程式" r:id="rId7" imgW="2082600" imgH="355320" progId="Equation.3">
                  <p:embed/>
                </p:oleObj>
              </mc:Choice>
              <mc:Fallback>
                <p:oleObj name="方程式" r:id="rId7" imgW="2082600" imgH="355320" progId="Equation.3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50" y="4151313"/>
                        <a:ext cx="5597525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436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步驟二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設定檢定值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卡方檢定值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由於不同運動程度共有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組，所以</a:t>
            </a:r>
            <a:r>
              <a:rPr lang="en-US" altLang="zh-TW" sz="2400" smtClean="0">
                <a:latin typeface="標楷體" panose="03000509000000000000" pitchFamily="65" charset="-120"/>
                <a:ea typeface="標楷體" panose="03000509000000000000" pitchFamily="65" charset="-120"/>
              </a:rPr>
              <a:t>K-1</a:t>
            </a:r>
            <a:r>
              <a:rPr lang="zh-TW" altLang="en-US" sz="240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3-1)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經查卡方機率值表得知</a:t>
            </a:r>
            <a:r>
              <a:rPr lang="zh-TW" altLang="en-US" sz="2400" dirty="0" smtClean="0">
                <a:latin typeface="新細明體"/>
              </a:rPr>
              <a:t>：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663168"/>
              </p:ext>
            </p:extLst>
          </p:nvPr>
        </p:nvGraphicFramePr>
        <p:xfrm>
          <a:off x="908518" y="2569603"/>
          <a:ext cx="5680075" cy="123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6" name="方程式" r:id="rId3" imgW="1752480" imgH="380880" progId="Equation.3">
                  <p:embed/>
                </p:oleObj>
              </mc:Choice>
              <mc:Fallback>
                <p:oleObj name="方程式" r:id="rId3" imgW="175248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518" y="2569603"/>
                        <a:ext cx="5680075" cy="1233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172559"/>
              </p:ext>
            </p:extLst>
          </p:nvPr>
        </p:nvGraphicFramePr>
        <p:xfrm>
          <a:off x="3009434" y="5212043"/>
          <a:ext cx="310197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7" name="方程式" r:id="rId5" imgW="672840" imgH="228600" progId="Equation.3">
                  <p:embed/>
                </p:oleObj>
              </mc:Choice>
              <mc:Fallback>
                <p:oleObj name="方程式" r:id="rId5" imgW="672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434" y="5212043"/>
                        <a:ext cx="3101975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993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步驟</a:t>
            </a:r>
            <a:r>
              <a:rPr lang="zh-TW" altLang="en-US" dirty="0"/>
              <a:t>三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/>
              <a:t>計算樣本統計量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卡方值計算式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463159"/>
              </p:ext>
            </p:extLst>
          </p:nvPr>
        </p:nvGraphicFramePr>
        <p:xfrm>
          <a:off x="1855041" y="3091889"/>
          <a:ext cx="5865812" cy="284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3" name="方程式" r:id="rId3" imgW="1574640" imgH="761760" progId="Equation.3">
                  <p:embed/>
                </p:oleObj>
              </mc:Choice>
              <mc:Fallback>
                <p:oleObj name="方程式" r:id="rId3" imgW="1574640" imgH="7617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5041" y="3091889"/>
                        <a:ext cx="5865812" cy="284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943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適合度檢定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071" y="1385047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範例</a:t>
            </a:r>
            <a:endParaRPr lang="en-US" altLang="zh-TW" dirty="0" smtClean="0"/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樣本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位民眾的不同運動程度的次數分配表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期望次數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低度為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人*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0.15)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中度為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0.25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高度為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0.60)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861512"/>
              </p:ext>
            </p:extLst>
          </p:nvPr>
        </p:nvGraphicFramePr>
        <p:xfrm>
          <a:off x="1586752" y="2498165"/>
          <a:ext cx="6037729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059"/>
                <a:gridCol w="1174729"/>
                <a:gridCol w="1174729"/>
                <a:gridCol w="1286606"/>
                <a:gridCol w="1286606"/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次數分配表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低度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高度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運動比例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人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人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人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人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56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3864</TotalTime>
  <Words>660</Words>
  <Application>Microsoft Office PowerPoint</Application>
  <PresentationFormat>如螢幕大小 (4:3)</PresentationFormat>
  <Paragraphs>152</Paragraphs>
  <Slides>24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3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24</vt:i4>
      </vt:variant>
    </vt:vector>
  </HeadingPairs>
  <TitlesOfParts>
    <vt:vector size="29" baseType="lpstr">
      <vt:lpstr>課程名稱</vt:lpstr>
      <vt:lpstr>1_Office 佈景主題</vt:lpstr>
      <vt:lpstr>2_Office 佈景主題</vt:lpstr>
      <vt:lpstr>方程式</vt:lpstr>
      <vt:lpstr>Equation</vt:lpstr>
      <vt:lpstr>卡方分析(一)</vt:lpstr>
      <vt:lpstr>PowerPoint 簡報</vt:lpstr>
      <vt:lpstr>卡方分析</vt:lpstr>
      <vt:lpstr>卡方分析</vt:lpstr>
      <vt:lpstr>適合度檢定</vt:lpstr>
      <vt:lpstr>適合度檢定</vt:lpstr>
      <vt:lpstr>適合度檢定</vt:lpstr>
      <vt:lpstr>適合度檢定</vt:lpstr>
      <vt:lpstr>適合度檢定</vt:lpstr>
      <vt:lpstr>適合度檢定</vt:lpstr>
      <vt:lpstr>適合度檢定</vt:lpstr>
      <vt:lpstr>適合度檢定</vt:lpstr>
      <vt:lpstr>適合度檢定的Excel範例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Excel範例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293</cp:revision>
  <cp:lastPrinted>2018-09-07T07:46:22Z</cp:lastPrinted>
  <dcterms:created xsi:type="dcterms:W3CDTF">2017-11-07T02:54:43Z</dcterms:created>
  <dcterms:modified xsi:type="dcterms:W3CDTF">2018-09-07T10:44:36Z</dcterms:modified>
</cp:coreProperties>
</file>