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305" r:id="rId10"/>
    <p:sldId id="308" r:id="rId11"/>
    <p:sldId id="309" r:id="rId12"/>
    <p:sldId id="310" r:id="rId13"/>
    <p:sldId id="311" r:id="rId14"/>
    <p:sldId id="312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14" r:id="rId24"/>
    <p:sldId id="324" r:id="rId25"/>
    <p:sldId id="325" r:id="rId26"/>
    <p:sldId id="326" r:id="rId27"/>
    <p:sldId id="328" r:id="rId28"/>
  </p:sldIdLst>
  <p:sldSz cx="9144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79207A8C-AD6F-4846-9BFF-D06F1AB5A40F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4C552217-4D15-4538-A715-2395D0E79D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1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457163" lvl="0" indent="-457163" algn="just"/>
            <a:r>
              <a:rPr lang="zh-TW"/>
              <a:t>質點由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至</a:t>
            </a:r>
            <a:r>
              <a:rPr lang="en-US"/>
              <a:t> </a:t>
            </a:r>
            <a:r>
              <a:rPr lang="en-US" i="1"/>
              <a:t>B</a:t>
            </a:r>
            <a:r>
              <a:rPr lang="en-US"/>
              <a:t> </a:t>
            </a:r>
            <a:r>
              <a:rPr lang="zh-TW"/>
              <a:t>的位移可以看成是由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沿半徑為</a:t>
            </a:r>
            <a:r>
              <a:rPr lang="en-US" i="1"/>
              <a:t> d </a:t>
            </a:r>
            <a:r>
              <a:rPr lang="zh-TW"/>
              <a:t>的圓弧運動至</a:t>
            </a:r>
            <a:r>
              <a:rPr lang="en-US"/>
              <a:t> </a:t>
            </a:r>
            <a:r>
              <a:rPr lang="en-US" i="1"/>
              <a:t>C </a:t>
            </a:r>
            <a:r>
              <a:rPr lang="zh-TW"/>
              <a:t>點，再由</a:t>
            </a:r>
            <a:r>
              <a:rPr lang="en-US"/>
              <a:t> </a:t>
            </a:r>
            <a:r>
              <a:rPr lang="en-US" i="1"/>
              <a:t>C</a:t>
            </a:r>
            <a:r>
              <a:rPr lang="en-US"/>
              <a:t> </a:t>
            </a:r>
            <a:r>
              <a:rPr lang="zh-TW"/>
              <a:t>點沿徑向運動至</a:t>
            </a:r>
            <a:r>
              <a:rPr lang="en-US" i="1"/>
              <a:t> B </a:t>
            </a:r>
            <a:r>
              <a:rPr lang="zh-TW"/>
              <a:t>點。質點在做徑向運動時，沒有轉動運動，</a:t>
            </a:r>
            <a:r>
              <a:rPr lang="zh-TW">
                <a:solidFill>
                  <a:srgbClr val="FFFF66"/>
                </a:solidFill>
              </a:rPr>
              <a:t>故無角位移，因此只要計算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A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點至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C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點的角位移即可</a:t>
            </a:r>
            <a:r>
              <a:rPr lang="zh-TW"/>
              <a:t>。</a:t>
            </a:r>
            <a:endParaRPr lang="en-US"/>
          </a:p>
          <a:p>
            <a:pPr marL="457163" lvl="0" indent="-457163" algn="just"/>
            <a:r>
              <a:rPr lang="zh-TW"/>
              <a:t>　　 </a:t>
            </a:r>
            <a:r>
              <a:rPr lang="en-US"/>
              <a:t> </a:t>
            </a:r>
            <a:r>
              <a:rPr lang="zh-TW"/>
              <a:t>由圖 可看出圖中轉角</a:t>
            </a:r>
            <a:r>
              <a:rPr lang="en-US"/>
              <a:t>θ</a:t>
            </a:r>
            <a:r>
              <a:rPr lang="zh-TW"/>
              <a:t>為 45°，故其角位移為</a:t>
            </a: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E2F0DD-6B01-452A-AB62-65616DE334C1}" type="slidenum">
              <a:t>15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5" name="日期版面配置區 1"/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87984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457163" lvl="0" indent="-457163" algn="just"/>
            <a:r>
              <a:rPr lang="zh-TW"/>
              <a:t>質點由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至</a:t>
            </a:r>
            <a:r>
              <a:rPr lang="en-US"/>
              <a:t> </a:t>
            </a:r>
            <a:r>
              <a:rPr lang="en-US" i="1"/>
              <a:t>B</a:t>
            </a:r>
            <a:r>
              <a:rPr lang="en-US"/>
              <a:t> </a:t>
            </a:r>
            <a:r>
              <a:rPr lang="zh-TW"/>
              <a:t>的位移可以看成是由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沿半徑為</a:t>
            </a:r>
            <a:r>
              <a:rPr lang="en-US" i="1"/>
              <a:t> d </a:t>
            </a:r>
            <a:r>
              <a:rPr lang="zh-TW"/>
              <a:t>的圓弧運動至</a:t>
            </a:r>
            <a:r>
              <a:rPr lang="en-US"/>
              <a:t> </a:t>
            </a:r>
            <a:r>
              <a:rPr lang="en-US" i="1"/>
              <a:t>C </a:t>
            </a:r>
            <a:r>
              <a:rPr lang="zh-TW"/>
              <a:t>點，再由</a:t>
            </a:r>
            <a:r>
              <a:rPr lang="en-US"/>
              <a:t> </a:t>
            </a:r>
            <a:r>
              <a:rPr lang="en-US" i="1"/>
              <a:t>C</a:t>
            </a:r>
            <a:r>
              <a:rPr lang="en-US"/>
              <a:t> </a:t>
            </a:r>
            <a:r>
              <a:rPr lang="zh-TW"/>
              <a:t>點沿徑向運動至</a:t>
            </a:r>
            <a:r>
              <a:rPr lang="en-US" i="1"/>
              <a:t> B </a:t>
            </a:r>
            <a:r>
              <a:rPr lang="zh-TW"/>
              <a:t>點。質點在做徑向運動時，沒有轉動運動，</a:t>
            </a:r>
            <a:r>
              <a:rPr lang="zh-TW">
                <a:solidFill>
                  <a:srgbClr val="FFFF66"/>
                </a:solidFill>
              </a:rPr>
              <a:t>故無角位移，因此只要計算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A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點至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C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點的角位移即可</a:t>
            </a:r>
            <a:r>
              <a:rPr lang="zh-TW"/>
              <a:t>。</a:t>
            </a:r>
            <a:endParaRPr lang="en-US"/>
          </a:p>
          <a:p>
            <a:pPr marL="457163" lvl="0" indent="-457163" algn="just"/>
            <a:r>
              <a:rPr lang="zh-TW"/>
              <a:t>　　 </a:t>
            </a:r>
            <a:r>
              <a:rPr lang="en-US"/>
              <a:t> </a:t>
            </a:r>
            <a:r>
              <a:rPr lang="zh-TW"/>
              <a:t>由圖 可看出圖中轉角</a:t>
            </a:r>
            <a:r>
              <a:rPr lang="en-US"/>
              <a:t>θ</a:t>
            </a:r>
            <a:r>
              <a:rPr lang="zh-TW"/>
              <a:t>為 45°，故其角位移為</a:t>
            </a: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3926AB-FF3C-4A5C-A5F9-466A0F952F77}" type="slidenum">
              <a:t>16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5" name="日期版面配置區 1"/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81799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457163" lvl="0" indent="-457163" algn="just"/>
            <a:r>
              <a:rPr lang="zh-TW"/>
              <a:t>質點由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至</a:t>
            </a:r>
            <a:r>
              <a:rPr lang="en-US"/>
              <a:t> </a:t>
            </a:r>
            <a:r>
              <a:rPr lang="en-US" i="1"/>
              <a:t>B</a:t>
            </a:r>
            <a:r>
              <a:rPr lang="en-US"/>
              <a:t> </a:t>
            </a:r>
            <a:r>
              <a:rPr lang="zh-TW"/>
              <a:t>的位移可以看成是由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沿半徑為</a:t>
            </a:r>
            <a:r>
              <a:rPr lang="en-US" i="1"/>
              <a:t> d </a:t>
            </a:r>
            <a:r>
              <a:rPr lang="zh-TW"/>
              <a:t>的圓弧運動至</a:t>
            </a:r>
            <a:r>
              <a:rPr lang="en-US"/>
              <a:t> </a:t>
            </a:r>
            <a:r>
              <a:rPr lang="en-US" i="1"/>
              <a:t>C </a:t>
            </a:r>
            <a:r>
              <a:rPr lang="zh-TW"/>
              <a:t>點，再由</a:t>
            </a:r>
            <a:r>
              <a:rPr lang="en-US"/>
              <a:t> </a:t>
            </a:r>
            <a:r>
              <a:rPr lang="en-US" i="1"/>
              <a:t>C</a:t>
            </a:r>
            <a:r>
              <a:rPr lang="en-US"/>
              <a:t> </a:t>
            </a:r>
            <a:r>
              <a:rPr lang="zh-TW"/>
              <a:t>點沿徑向運動至</a:t>
            </a:r>
            <a:r>
              <a:rPr lang="en-US" i="1"/>
              <a:t> B </a:t>
            </a:r>
            <a:r>
              <a:rPr lang="zh-TW"/>
              <a:t>點。質點在做徑向運動時，沒有轉動運動，</a:t>
            </a:r>
            <a:r>
              <a:rPr lang="zh-TW">
                <a:solidFill>
                  <a:srgbClr val="FFFF66"/>
                </a:solidFill>
              </a:rPr>
              <a:t>故無角位移，因此只要計算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A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點至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C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點的角位移即可</a:t>
            </a:r>
            <a:r>
              <a:rPr lang="zh-TW"/>
              <a:t>。</a:t>
            </a:r>
            <a:endParaRPr lang="en-US"/>
          </a:p>
          <a:p>
            <a:pPr marL="457163" lvl="0" indent="-457163" algn="just"/>
            <a:r>
              <a:rPr lang="zh-TW"/>
              <a:t>　　 </a:t>
            </a:r>
            <a:r>
              <a:rPr lang="en-US"/>
              <a:t> </a:t>
            </a:r>
            <a:r>
              <a:rPr lang="zh-TW"/>
              <a:t>由圖 可看出圖中轉角</a:t>
            </a:r>
            <a:r>
              <a:rPr lang="en-US"/>
              <a:t>θ</a:t>
            </a:r>
            <a:r>
              <a:rPr lang="zh-TW"/>
              <a:t>為 45°，故其角位移為</a:t>
            </a: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A49679-E958-4FC5-A4B0-BBBBDDD801EF}" type="slidenum">
              <a:t>17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5" name="日期版面配置區 1"/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77944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457163" lvl="0" indent="-457163" algn="just"/>
            <a:r>
              <a:rPr lang="zh-TW"/>
              <a:t>質點由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至</a:t>
            </a:r>
            <a:r>
              <a:rPr lang="en-US"/>
              <a:t> </a:t>
            </a:r>
            <a:r>
              <a:rPr lang="en-US" i="1"/>
              <a:t>B</a:t>
            </a:r>
            <a:r>
              <a:rPr lang="en-US"/>
              <a:t> </a:t>
            </a:r>
            <a:r>
              <a:rPr lang="zh-TW"/>
              <a:t>的位移可以看成是由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沿半徑為</a:t>
            </a:r>
            <a:r>
              <a:rPr lang="en-US" i="1"/>
              <a:t> d </a:t>
            </a:r>
            <a:r>
              <a:rPr lang="zh-TW"/>
              <a:t>的圓弧運動至</a:t>
            </a:r>
            <a:r>
              <a:rPr lang="en-US"/>
              <a:t> </a:t>
            </a:r>
            <a:r>
              <a:rPr lang="en-US" i="1"/>
              <a:t>C </a:t>
            </a:r>
            <a:r>
              <a:rPr lang="zh-TW"/>
              <a:t>點，再由</a:t>
            </a:r>
            <a:r>
              <a:rPr lang="en-US"/>
              <a:t> </a:t>
            </a:r>
            <a:r>
              <a:rPr lang="en-US" i="1"/>
              <a:t>C</a:t>
            </a:r>
            <a:r>
              <a:rPr lang="en-US"/>
              <a:t> </a:t>
            </a:r>
            <a:r>
              <a:rPr lang="zh-TW"/>
              <a:t>點沿徑向運動至</a:t>
            </a:r>
            <a:r>
              <a:rPr lang="en-US" i="1"/>
              <a:t> B </a:t>
            </a:r>
            <a:r>
              <a:rPr lang="zh-TW"/>
              <a:t>點。質點在做徑向運動時，沒有轉動運動，</a:t>
            </a:r>
            <a:r>
              <a:rPr lang="zh-TW">
                <a:solidFill>
                  <a:srgbClr val="FFFF66"/>
                </a:solidFill>
              </a:rPr>
              <a:t>故無角位移，因此只要計算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A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點至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C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點的角位移即可</a:t>
            </a:r>
            <a:r>
              <a:rPr lang="zh-TW"/>
              <a:t>。</a:t>
            </a:r>
            <a:endParaRPr lang="en-US"/>
          </a:p>
          <a:p>
            <a:pPr marL="457163" lvl="0" indent="-457163" algn="just"/>
            <a:r>
              <a:rPr lang="zh-TW"/>
              <a:t>　　 </a:t>
            </a:r>
            <a:r>
              <a:rPr lang="en-US"/>
              <a:t> </a:t>
            </a:r>
            <a:r>
              <a:rPr lang="zh-TW"/>
              <a:t>由圖 可看出圖中轉角</a:t>
            </a:r>
            <a:r>
              <a:rPr lang="en-US"/>
              <a:t>θ</a:t>
            </a:r>
            <a:r>
              <a:rPr lang="zh-TW"/>
              <a:t>為 45°，故其角位移為</a:t>
            </a: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2A8202-B559-4112-B2F8-5B88BFDFE714}" type="slidenum">
              <a:t>18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5" name="日期版面配置區 1"/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296855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457163" lvl="0" indent="-457163" algn="just"/>
            <a:r>
              <a:rPr lang="zh-TW"/>
              <a:t>質點由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至</a:t>
            </a:r>
            <a:r>
              <a:rPr lang="en-US"/>
              <a:t> </a:t>
            </a:r>
            <a:r>
              <a:rPr lang="en-US" i="1"/>
              <a:t>B</a:t>
            </a:r>
            <a:r>
              <a:rPr lang="en-US"/>
              <a:t> </a:t>
            </a:r>
            <a:r>
              <a:rPr lang="zh-TW"/>
              <a:t>的位移可以看成是由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沿半徑為</a:t>
            </a:r>
            <a:r>
              <a:rPr lang="en-US" i="1"/>
              <a:t> d </a:t>
            </a:r>
            <a:r>
              <a:rPr lang="zh-TW"/>
              <a:t>的圓弧運動至</a:t>
            </a:r>
            <a:r>
              <a:rPr lang="en-US"/>
              <a:t> </a:t>
            </a:r>
            <a:r>
              <a:rPr lang="en-US" i="1"/>
              <a:t>C </a:t>
            </a:r>
            <a:r>
              <a:rPr lang="zh-TW"/>
              <a:t>點，再由</a:t>
            </a:r>
            <a:r>
              <a:rPr lang="en-US"/>
              <a:t> </a:t>
            </a:r>
            <a:r>
              <a:rPr lang="en-US" i="1"/>
              <a:t>C</a:t>
            </a:r>
            <a:r>
              <a:rPr lang="en-US"/>
              <a:t> </a:t>
            </a:r>
            <a:r>
              <a:rPr lang="zh-TW"/>
              <a:t>點沿徑向運動至</a:t>
            </a:r>
            <a:r>
              <a:rPr lang="en-US" i="1"/>
              <a:t> B </a:t>
            </a:r>
            <a:r>
              <a:rPr lang="zh-TW"/>
              <a:t>點。質點在做徑向運動時，沒有轉動運動，</a:t>
            </a:r>
            <a:r>
              <a:rPr lang="zh-TW">
                <a:solidFill>
                  <a:srgbClr val="FFFF66"/>
                </a:solidFill>
              </a:rPr>
              <a:t>故無角位移，因此只要計算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A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點至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C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點的角位移即可</a:t>
            </a:r>
            <a:r>
              <a:rPr lang="zh-TW"/>
              <a:t>。</a:t>
            </a:r>
            <a:endParaRPr lang="en-US"/>
          </a:p>
          <a:p>
            <a:pPr marL="457163" lvl="0" indent="-457163" algn="just"/>
            <a:r>
              <a:rPr lang="zh-TW"/>
              <a:t>　　 </a:t>
            </a:r>
            <a:r>
              <a:rPr lang="en-US"/>
              <a:t> </a:t>
            </a:r>
            <a:r>
              <a:rPr lang="zh-TW"/>
              <a:t>由圖 可看出圖中轉角</a:t>
            </a:r>
            <a:r>
              <a:rPr lang="en-US"/>
              <a:t>θ</a:t>
            </a:r>
            <a:r>
              <a:rPr lang="zh-TW"/>
              <a:t>為 45°，故其角位移為</a:t>
            </a: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8F4B39-036C-4A6B-9B24-3B18C00B32D0}" type="slidenum">
              <a:t>19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5" name="日期版面配置區 1"/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107616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457163" lvl="0" indent="-457163" algn="just"/>
            <a:r>
              <a:rPr lang="zh-TW"/>
              <a:t>質點由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至</a:t>
            </a:r>
            <a:r>
              <a:rPr lang="en-US"/>
              <a:t> </a:t>
            </a:r>
            <a:r>
              <a:rPr lang="en-US" i="1"/>
              <a:t>B</a:t>
            </a:r>
            <a:r>
              <a:rPr lang="en-US"/>
              <a:t> </a:t>
            </a:r>
            <a:r>
              <a:rPr lang="zh-TW"/>
              <a:t>的位移可以看成是由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沿半徑為</a:t>
            </a:r>
            <a:r>
              <a:rPr lang="en-US" i="1"/>
              <a:t> d </a:t>
            </a:r>
            <a:r>
              <a:rPr lang="zh-TW"/>
              <a:t>的圓弧運動至</a:t>
            </a:r>
            <a:r>
              <a:rPr lang="en-US"/>
              <a:t> </a:t>
            </a:r>
            <a:r>
              <a:rPr lang="en-US" i="1"/>
              <a:t>C </a:t>
            </a:r>
            <a:r>
              <a:rPr lang="zh-TW"/>
              <a:t>點，再由</a:t>
            </a:r>
            <a:r>
              <a:rPr lang="en-US"/>
              <a:t> </a:t>
            </a:r>
            <a:r>
              <a:rPr lang="en-US" i="1"/>
              <a:t>C</a:t>
            </a:r>
            <a:r>
              <a:rPr lang="en-US"/>
              <a:t> </a:t>
            </a:r>
            <a:r>
              <a:rPr lang="zh-TW"/>
              <a:t>點沿徑向運動至</a:t>
            </a:r>
            <a:r>
              <a:rPr lang="en-US" i="1"/>
              <a:t> B </a:t>
            </a:r>
            <a:r>
              <a:rPr lang="zh-TW"/>
              <a:t>點。質點在做徑向運動時，沒有轉動運動，</a:t>
            </a:r>
            <a:r>
              <a:rPr lang="zh-TW">
                <a:solidFill>
                  <a:srgbClr val="FFFF66"/>
                </a:solidFill>
              </a:rPr>
              <a:t>故無角位移，因此只要計算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A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點至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C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點的角位移即可</a:t>
            </a:r>
            <a:r>
              <a:rPr lang="zh-TW"/>
              <a:t>。</a:t>
            </a:r>
            <a:endParaRPr lang="en-US"/>
          </a:p>
          <a:p>
            <a:pPr marL="457163" lvl="0" indent="-457163" algn="just"/>
            <a:r>
              <a:rPr lang="zh-TW"/>
              <a:t>　　 </a:t>
            </a:r>
            <a:r>
              <a:rPr lang="en-US"/>
              <a:t> </a:t>
            </a:r>
            <a:r>
              <a:rPr lang="zh-TW"/>
              <a:t>由圖 可看出圖中轉角</a:t>
            </a:r>
            <a:r>
              <a:rPr lang="en-US"/>
              <a:t>θ</a:t>
            </a:r>
            <a:r>
              <a:rPr lang="zh-TW"/>
              <a:t>為 45°，故其角位移為</a:t>
            </a: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F6DE62-3025-4D02-A678-890143C82117}" type="slidenum">
              <a:t>20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5" name="日期版面配置區 1"/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59801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457163" lvl="0" indent="-457163" algn="just"/>
            <a:r>
              <a:rPr lang="zh-TW"/>
              <a:t>質點由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至</a:t>
            </a:r>
            <a:r>
              <a:rPr lang="en-US"/>
              <a:t> </a:t>
            </a:r>
            <a:r>
              <a:rPr lang="en-US" i="1"/>
              <a:t>B</a:t>
            </a:r>
            <a:r>
              <a:rPr lang="en-US"/>
              <a:t> </a:t>
            </a:r>
            <a:r>
              <a:rPr lang="zh-TW"/>
              <a:t>的位移可以看成是由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沿半徑為</a:t>
            </a:r>
            <a:r>
              <a:rPr lang="en-US" i="1"/>
              <a:t> d </a:t>
            </a:r>
            <a:r>
              <a:rPr lang="zh-TW"/>
              <a:t>的圓弧運動至</a:t>
            </a:r>
            <a:r>
              <a:rPr lang="en-US"/>
              <a:t> </a:t>
            </a:r>
            <a:r>
              <a:rPr lang="en-US" i="1"/>
              <a:t>C </a:t>
            </a:r>
            <a:r>
              <a:rPr lang="zh-TW"/>
              <a:t>點，再由</a:t>
            </a:r>
            <a:r>
              <a:rPr lang="en-US"/>
              <a:t> </a:t>
            </a:r>
            <a:r>
              <a:rPr lang="en-US" i="1"/>
              <a:t>C</a:t>
            </a:r>
            <a:r>
              <a:rPr lang="en-US"/>
              <a:t> </a:t>
            </a:r>
            <a:r>
              <a:rPr lang="zh-TW"/>
              <a:t>點沿徑向運動至</a:t>
            </a:r>
            <a:r>
              <a:rPr lang="en-US" i="1"/>
              <a:t> B </a:t>
            </a:r>
            <a:r>
              <a:rPr lang="zh-TW"/>
              <a:t>點。質點在做徑向運動時，沒有轉動運動，</a:t>
            </a:r>
            <a:r>
              <a:rPr lang="zh-TW">
                <a:solidFill>
                  <a:srgbClr val="FFFF66"/>
                </a:solidFill>
              </a:rPr>
              <a:t>故無角位移，因此只要計算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A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點至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C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點的角位移即可</a:t>
            </a:r>
            <a:r>
              <a:rPr lang="zh-TW"/>
              <a:t>。</a:t>
            </a:r>
            <a:endParaRPr lang="en-US"/>
          </a:p>
          <a:p>
            <a:pPr marL="457163" lvl="0" indent="-457163" algn="just"/>
            <a:r>
              <a:rPr lang="zh-TW"/>
              <a:t>　　 </a:t>
            </a:r>
            <a:r>
              <a:rPr lang="en-US"/>
              <a:t> </a:t>
            </a:r>
            <a:r>
              <a:rPr lang="zh-TW"/>
              <a:t>由圖 可看出圖中轉角</a:t>
            </a:r>
            <a:r>
              <a:rPr lang="en-US"/>
              <a:t>θ</a:t>
            </a:r>
            <a:r>
              <a:rPr lang="zh-TW"/>
              <a:t>為 45°，故其角位移為</a:t>
            </a: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7434CA-60BC-4F91-B0EA-C4AF7340A194}" type="slidenum">
              <a:t>21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5" name="日期版面配置區 1"/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230156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457163" lvl="0" indent="-457163" algn="just"/>
            <a:r>
              <a:rPr lang="zh-TW"/>
              <a:t>質點由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至</a:t>
            </a:r>
            <a:r>
              <a:rPr lang="en-US"/>
              <a:t> </a:t>
            </a:r>
            <a:r>
              <a:rPr lang="en-US" i="1"/>
              <a:t>B</a:t>
            </a:r>
            <a:r>
              <a:rPr lang="en-US"/>
              <a:t> </a:t>
            </a:r>
            <a:r>
              <a:rPr lang="zh-TW"/>
              <a:t>的位移可以看成是由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沿半徑為</a:t>
            </a:r>
            <a:r>
              <a:rPr lang="en-US" i="1"/>
              <a:t> d </a:t>
            </a:r>
            <a:r>
              <a:rPr lang="zh-TW"/>
              <a:t>的圓弧運動至</a:t>
            </a:r>
            <a:r>
              <a:rPr lang="en-US"/>
              <a:t> </a:t>
            </a:r>
            <a:r>
              <a:rPr lang="en-US" i="1"/>
              <a:t>C </a:t>
            </a:r>
            <a:r>
              <a:rPr lang="zh-TW"/>
              <a:t>點，再由</a:t>
            </a:r>
            <a:r>
              <a:rPr lang="en-US"/>
              <a:t> </a:t>
            </a:r>
            <a:r>
              <a:rPr lang="en-US" i="1"/>
              <a:t>C</a:t>
            </a:r>
            <a:r>
              <a:rPr lang="en-US"/>
              <a:t> </a:t>
            </a:r>
            <a:r>
              <a:rPr lang="zh-TW"/>
              <a:t>點沿徑向運動至</a:t>
            </a:r>
            <a:r>
              <a:rPr lang="en-US" i="1"/>
              <a:t> B </a:t>
            </a:r>
            <a:r>
              <a:rPr lang="zh-TW"/>
              <a:t>點。質點在做徑向運動時，沒有轉動運動，</a:t>
            </a:r>
            <a:r>
              <a:rPr lang="zh-TW">
                <a:solidFill>
                  <a:srgbClr val="FFFF66"/>
                </a:solidFill>
              </a:rPr>
              <a:t>故無角位移，因此只要計算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A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點至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C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點的角位移即可</a:t>
            </a:r>
            <a:r>
              <a:rPr lang="zh-TW"/>
              <a:t>。</a:t>
            </a:r>
            <a:endParaRPr lang="en-US"/>
          </a:p>
          <a:p>
            <a:pPr marL="457163" lvl="0" indent="-457163" algn="just"/>
            <a:r>
              <a:rPr lang="zh-TW"/>
              <a:t>　　 </a:t>
            </a:r>
            <a:r>
              <a:rPr lang="en-US"/>
              <a:t> </a:t>
            </a:r>
            <a:r>
              <a:rPr lang="zh-TW"/>
              <a:t>由圖 可看出圖中轉角</a:t>
            </a:r>
            <a:r>
              <a:rPr lang="en-US"/>
              <a:t>θ</a:t>
            </a:r>
            <a:r>
              <a:rPr lang="zh-TW"/>
              <a:t>為 45°，故其角位移為</a:t>
            </a: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76FB57-DE3C-452B-AA85-6C5F77914A98}" type="slidenum">
              <a:t>22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5" name="日期版面配置區 1"/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348421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EE8CC7-3751-4554-8836-5944B54D450B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CDC66F-C96D-4AE3-9BFC-7F16770C5B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932B1-09B6-4980-9F0E-EABBBCDF0F66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DF57D-C440-4A1A-A390-60731A2572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6A81FB-79FE-4BD0-9409-FFB17A53DAF6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F0D7A7-AEDD-434E-82F6-1CDBFBCB2A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CB974396-3CE0-40E4-9A89-6D0FEB86E9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0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3938585"/>
            <a:ext cx="8229600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B3A33FE2-B317-4939-BD56-1269A1AF12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50DEFF-FB28-4A8E-B23E-3683DEFDF667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2076AB-661E-48DB-AB40-3FCCB9651E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DAA33A-EB89-45EA-B529-9C8B9DD52EEF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767B57-6BD5-4A6D-9FD4-E236A5B9B0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E40094-EF07-4498-AC03-E8872B403DD9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0D337-E425-4A4E-8D7E-BAF576E9C8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7841E-7C4F-410B-8BA4-A4EB3BBA408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65E0E-0282-481A-B9AD-3740B826BF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A54E70-1A16-4069-AE49-B2A577A8DC4B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949764-CDE3-489F-A52F-5550C20C04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1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AC999-1386-4648-840D-1726071B3133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614FE-5DBF-4FC5-8512-E4B4591AFB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5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9E07D9-9EA3-4CDE-AE24-9A4848E4AC7B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D5F19-92A6-4CE7-855A-43C27B18A4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4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D41B92-A771-44F5-83CA-387A06FD2F01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5E036-1755-49A0-B068-6431FBA0E8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6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5B0C081-4201-4195-9C06-15C4F5FA0D4A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4uqz9Gj-66I" TargetMode="External"/><Relationship Id="rId4" Type="http://schemas.openxmlformats.org/officeDocument/2006/relationships/hyperlink" Target="https://www.youtube.com/watch?v=yfsXIMZ1L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/>
              <a:t>角運動學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彭賢德</a:t>
            </a:r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704270" y="403789"/>
            <a:ext cx="6629400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測量角度的工具</a:t>
            </a:r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98" y="1357746"/>
            <a:ext cx="2580546" cy="45858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03" y="1357746"/>
            <a:ext cx="2580546" cy="45858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704270" y="403789"/>
            <a:ext cx="6629400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測量角度的工具</a:t>
            </a:r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43" y="1182255"/>
            <a:ext cx="2767660" cy="49183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052" y="1182255"/>
            <a:ext cx="2767660" cy="49183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305958" y="421145"/>
            <a:ext cx="6629400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測量角度的工具</a:t>
            </a:r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702" y="423001"/>
            <a:ext cx="2423077" cy="43060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11" y="459641"/>
            <a:ext cx="2402467" cy="42693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3">
            <a:hlinkClick r:id="rId4"/>
          </p:cNvPr>
          <p:cNvSpPr/>
          <p:nvPr/>
        </p:nvSpPr>
        <p:spPr>
          <a:xfrm>
            <a:off x="981215" y="4438369"/>
            <a:ext cx="5527959" cy="15081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sng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使用方式介紹</a:t>
            </a:r>
            <a:endParaRPr lang="en-US" sz="2000" b="0" i="0" u="sng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Android</a:t>
            </a: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  <a:hlinkClick r:id="rId5"/>
              </a:rPr>
              <a:t>https://www.youtube.com/watch?v=4uqz9Gj-66I</a:t>
            </a:r>
            <a:endParaRPr lang="en-US" sz="18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iOS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  <a:hlinkClick r:id="rId4"/>
              </a:rPr>
              <a:t>https://www.youtube.com/watch?v=yfsXIMZ1LOM</a:t>
            </a: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3396" y="609603"/>
            <a:ext cx="6019796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</a:t>
            </a:r>
            <a:r>
              <a:rPr lang="zh-TW" sz="3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度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的單位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381003" y="1193804"/>
            <a:ext cx="8534396" cy="1559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(degree)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：最常見的角運動單位。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(radian)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：定義是與半徑等長的弧在圓心上所夾的角度。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圈 或 轉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(revolution)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：一圈是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 或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2</a:t>
            </a:r>
            <a:r>
              <a:rPr lang="el-GR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弧度的弧。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15" y="2908523"/>
            <a:ext cx="3435931" cy="356630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3396" y="609603"/>
            <a:ext cx="6019796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</a:t>
            </a:r>
            <a:r>
              <a:rPr lang="zh-TW" sz="3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度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的單位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381003" y="1219196"/>
            <a:ext cx="8305796" cy="1015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1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弧度＝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57.3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l-GR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π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(pi)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是數學常數，約等於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3.14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，也就是圓周與直徑的比。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grpSp>
        <p:nvGrpSpPr>
          <p:cNvPr id="4" name="群組 6"/>
          <p:cNvGrpSpPr/>
          <p:nvPr/>
        </p:nvGrpSpPr>
        <p:grpSpPr>
          <a:xfrm>
            <a:off x="109535" y="2755178"/>
            <a:ext cx="8848721" cy="2781303"/>
            <a:chOff x="109535" y="2755178"/>
            <a:chExt cx="8848721" cy="2781303"/>
          </a:xfrm>
        </p:grpSpPr>
        <p:pic>
          <p:nvPicPr>
            <p:cNvPr id="5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35" y="2755178"/>
              <a:ext cx="8848721" cy="278130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矩形 4"/>
            <p:cNvSpPr/>
            <p:nvPr/>
          </p:nvSpPr>
          <p:spPr>
            <a:xfrm>
              <a:off x="2646209" y="2841333"/>
              <a:ext cx="4006845" cy="36988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0000"/>
                  </a:solidFill>
                  <a:uFillTx/>
                  <a:latin typeface="Arial" pitchFamily="34"/>
                  <a:ea typeface="標楷體" pitchFamily="65"/>
                </a:rPr>
                <a:t>度、弧度、圈 或 轉之間的關係比較。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3396" y="68580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120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度等於多少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等於多少圈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243" y="2037191"/>
            <a:ext cx="3702094" cy="38740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3396" y="68580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120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度等於多少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等於多少圈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0" y="1917121"/>
            <a:ext cx="2166314" cy="22669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矩形 2"/>
          <p:cNvSpPr/>
          <p:nvPr/>
        </p:nvSpPr>
        <p:spPr>
          <a:xfrm>
            <a:off x="3470687" y="1501490"/>
            <a:ext cx="245291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3396" y="68580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120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度等於多少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等於多少圈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0" y="1917121"/>
            <a:ext cx="2166314" cy="22669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矩形 2"/>
          <p:cNvSpPr/>
          <p:nvPr/>
        </p:nvSpPr>
        <p:spPr>
          <a:xfrm>
            <a:off x="3470687" y="1501490"/>
            <a:ext cx="2452914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4399324" y="2083149"/>
            <a:ext cx="6351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6" name="矩形 4"/>
          <p:cNvSpPr/>
          <p:nvPr/>
        </p:nvSpPr>
        <p:spPr>
          <a:xfrm>
            <a:off x="4399324" y="2595670"/>
            <a:ext cx="723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1701" y="2334060"/>
            <a:ext cx="90281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8"/>
          <p:cNvCxnSpPr/>
          <p:nvPr/>
        </p:nvCxnSpPr>
        <p:spPr>
          <a:xfrm>
            <a:off x="4417960" y="2595670"/>
            <a:ext cx="704636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11"/>
          <p:cNvSpPr/>
          <p:nvPr/>
        </p:nvSpPr>
        <p:spPr>
          <a:xfrm>
            <a:off x="3455444" y="2344759"/>
            <a:ext cx="92525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10" name="直線單箭頭接點 17"/>
          <p:cNvCxnSpPr/>
          <p:nvPr/>
        </p:nvCxnSpPr>
        <p:spPr>
          <a:xfrm>
            <a:off x="2807857" y="2595670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3396" y="68580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120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度等於多少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等於多少圈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0" y="1917121"/>
            <a:ext cx="2166314" cy="22669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矩形 2"/>
          <p:cNvSpPr/>
          <p:nvPr/>
        </p:nvSpPr>
        <p:spPr>
          <a:xfrm>
            <a:off x="3470687" y="1501490"/>
            <a:ext cx="2452914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4399324" y="2083149"/>
            <a:ext cx="6351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6" name="矩形 4"/>
          <p:cNvSpPr/>
          <p:nvPr/>
        </p:nvSpPr>
        <p:spPr>
          <a:xfrm>
            <a:off x="4399324" y="2595670"/>
            <a:ext cx="723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1701" y="2334060"/>
            <a:ext cx="90281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8"/>
          <p:cNvCxnSpPr/>
          <p:nvPr/>
        </p:nvCxnSpPr>
        <p:spPr>
          <a:xfrm>
            <a:off x="4417960" y="2595670"/>
            <a:ext cx="704636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11"/>
          <p:cNvSpPr/>
          <p:nvPr/>
        </p:nvSpPr>
        <p:spPr>
          <a:xfrm>
            <a:off x="3455444" y="2344759"/>
            <a:ext cx="92525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84598" y="3076050"/>
            <a:ext cx="6351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84598" y="3588581"/>
            <a:ext cx="723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2" name="矩形 12"/>
          <p:cNvSpPr/>
          <p:nvPr/>
        </p:nvSpPr>
        <p:spPr>
          <a:xfrm>
            <a:off x="6156966" y="3326971"/>
            <a:ext cx="90281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3" name="直線接點 13"/>
          <p:cNvCxnSpPr/>
          <p:nvPr/>
        </p:nvCxnSpPr>
        <p:spPr>
          <a:xfrm>
            <a:off x="5503224" y="3588581"/>
            <a:ext cx="704646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</a:ln>
        </p:spPr>
      </p:cxnSp>
      <p:sp>
        <p:nvSpPr>
          <p:cNvPr id="14" name="矩形 14"/>
          <p:cNvSpPr/>
          <p:nvPr/>
        </p:nvSpPr>
        <p:spPr>
          <a:xfrm>
            <a:off x="3460062" y="3337660"/>
            <a:ext cx="209223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120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=120 x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15" name="直線單箭頭接點 15"/>
          <p:cNvCxnSpPr/>
          <p:nvPr/>
        </p:nvCxnSpPr>
        <p:spPr>
          <a:xfrm>
            <a:off x="2807857" y="2595670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cxnSp>
        <p:nvCxnSpPr>
          <p:cNvPr id="16" name="直線單箭頭接點 16"/>
          <p:cNvCxnSpPr/>
          <p:nvPr/>
        </p:nvCxnSpPr>
        <p:spPr>
          <a:xfrm>
            <a:off x="2807857" y="3584210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3396" y="68580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120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度等於多少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等於多少圈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0" y="1917121"/>
            <a:ext cx="2166314" cy="22669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矩形 2"/>
          <p:cNvSpPr/>
          <p:nvPr/>
        </p:nvSpPr>
        <p:spPr>
          <a:xfrm>
            <a:off x="3470687" y="1501490"/>
            <a:ext cx="2452914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4399324" y="2083149"/>
            <a:ext cx="6351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6" name="矩形 4"/>
          <p:cNvSpPr/>
          <p:nvPr/>
        </p:nvSpPr>
        <p:spPr>
          <a:xfrm>
            <a:off x="4399324" y="2595670"/>
            <a:ext cx="723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1701" y="2334060"/>
            <a:ext cx="90281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8"/>
          <p:cNvCxnSpPr/>
          <p:nvPr/>
        </p:nvCxnSpPr>
        <p:spPr>
          <a:xfrm>
            <a:off x="4417960" y="2595670"/>
            <a:ext cx="704636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11"/>
          <p:cNvSpPr/>
          <p:nvPr/>
        </p:nvSpPr>
        <p:spPr>
          <a:xfrm>
            <a:off x="3455444" y="2344759"/>
            <a:ext cx="92525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84598" y="3076050"/>
            <a:ext cx="6351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84598" y="3588581"/>
            <a:ext cx="723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2" name="矩形 12"/>
          <p:cNvSpPr/>
          <p:nvPr/>
        </p:nvSpPr>
        <p:spPr>
          <a:xfrm>
            <a:off x="6156966" y="3326971"/>
            <a:ext cx="90281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3" name="直線接點 13"/>
          <p:cNvCxnSpPr/>
          <p:nvPr/>
        </p:nvCxnSpPr>
        <p:spPr>
          <a:xfrm>
            <a:off x="5503224" y="3588581"/>
            <a:ext cx="704646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</a:ln>
        </p:spPr>
      </p:cxnSp>
      <p:sp>
        <p:nvSpPr>
          <p:cNvPr id="14" name="矩形 14"/>
          <p:cNvSpPr/>
          <p:nvPr/>
        </p:nvSpPr>
        <p:spPr>
          <a:xfrm>
            <a:off x="3460062" y="3337660"/>
            <a:ext cx="209223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120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=120 x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5" name="矩形 7"/>
          <p:cNvSpPr/>
          <p:nvPr/>
        </p:nvSpPr>
        <p:spPr>
          <a:xfrm>
            <a:off x="4355918" y="4444404"/>
            <a:ext cx="38664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29028" y="4182794"/>
            <a:ext cx="6351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l-GR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39881" y="4695315"/>
            <a:ext cx="3642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01396" y="4433706"/>
            <a:ext cx="90281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4847655" y="4695315"/>
            <a:ext cx="704645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</p:cxnSp>
      <p:cxnSp>
        <p:nvCxnSpPr>
          <p:cNvPr id="20" name="直線單箭頭接點 19"/>
          <p:cNvCxnSpPr/>
          <p:nvPr/>
        </p:nvCxnSpPr>
        <p:spPr>
          <a:xfrm>
            <a:off x="2807857" y="2595670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cxnSp>
        <p:nvCxnSpPr>
          <p:cNvPr id="21" name="直線單箭頭接點 20"/>
          <p:cNvCxnSpPr/>
          <p:nvPr/>
        </p:nvCxnSpPr>
        <p:spPr>
          <a:xfrm>
            <a:off x="2807857" y="3584210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sp>
        <p:nvSpPr>
          <p:cNvPr id="22" name="矩形 21"/>
          <p:cNvSpPr/>
          <p:nvPr/>
        </p:nvSpPr>
        <p:spPr>
          <a:xfrm>
            <a:off x="3460062" y="4415235"/>
            <a:ext cx="1082347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120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>
            <a:off x="2807857" y="4661775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609603" y="1524003"/>
            <a:ext cx="7772400" cy="2124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人體運動包含許多肢段對關節的</a:t>
            </a:r>
            <a:r>
              <a:rPr lang="zh-TW" sz="24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旋轉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動作，例如走路、跑步（髖、膝和踝關節的旋轉），或是使用運動器材時的旋轉動作（高爾夫球的揮桿動作、棒球的打擊動作等）。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563C1"/>
              </a:buClr>
              <a:buSzPct val="70000"/>
              <a:buFont typeface="Wingdings" pitchFamily="2"/>
              <a:buChar char="n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1371600" y="609603"/>
            <a:ext cx="4800600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人體運動時的角運動現象</a:t>
            </a:r>
          </a:p>
        </p:txBody>
      </p:sp>
      <p:pic>
        <p:nvPicPr>
          <p:cNvPr id="4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776" y="3288145"/>
            <a:ext cx="2493276" cy="31341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3396" y="68580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120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度等於多少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等於多少圈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0" y="1917121"/>
            <a:ext cx="2166314" cy="22669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矩形 2"/>
          <p:cNvSpPr/>
          <p:nvPr/>
        </p:nvSpPr>
        <p:spPr>
          <a:xfrm>
            <a:off x="3470687" y="1501490"/>
            <a:ext cx="182293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圈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4588175" y="2083149"/>
            <a:ext cx="3642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</a:p>
        </p:txBody>
      </p:sp>
      <p:sp>
        <p:nvSpPr>
          <p:cNvPr id="6" name="矩形 4"/>
          <p:cNvSpPr/>
          <p:nvPr/>
        </p:nvSpPr>
        <p:spPr>
          <a:xfrm>
            <a:off x="4399324" y="2595670"/>
            <a:ext cx="723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1701" y="2334060"/>
            <a:ext cx="54373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圈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8"/>
          <p:cNvCxnSpPr/>
          <p:nvPr/>
        </p:nvCxnSpPr>
        <p:spPr>
          <a:xfrm>
            <a:off x="4417960" y="2595670"/>
            <a:ext cx="704636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11"/>
          <p:cNvSpPr/>
          <p:nvPr/>
        </p:nvSpPr>
        <p:spPr>
          <a:xfrm>
            <a:off x="3455444" y="2344759"/>
            <a:ext cx="92525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807857" y="2595670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3396" y="68580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120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度等於多少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等於多少圈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0" y="1917121"/>
            <a:ext cx="2166314" cy="22669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矩形 2"/>
          <p:cNvSpPr/>
          <p:nvPr/>
        </p:nvSpPr>
        <p:spPr>
          <a:xfrm>
            <a:off x="3470687" y="1501490"/>
            <a:ext cx="2452914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9"/>
          <p:cNvSpPr/>
          <p:nvPr/>
        </p:nvSpPr>
        <p:spPr>
          <a:xfrm>
            <a:off x="5697032" y="3076050"/>
            <a:ext cx="3642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</a:p>
        </p:txBody>
      </p:sp>
      <p:sp>
        <p:nvSpPr>
          <p:cNvPr id="6" name="矩形 10"/>
          <p:cNvSpPr/>
          <p:nvPr/>
        </p:nvSpPr>
        <p:spPr>
          <a:xfrm>
            <a:off x="5484598" y="3588581"/>
            <a:ext cx="723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7" name="矩形 12"/>
          <p:cNvSpPr/>
          <p:nvPr/>
        </p:nvSpPr>
        <p:spPr>
          <a:xfrm>
            <a:off x="6156966" y="3326971"/>
            <a:ext cx="54373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圈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13"/>
          <p:cNvCxnSpPr/>
          <p:nvPr/>
        </p:nvCxnSpPr>
        <p:spPr>
          <a:xfrm>
            <a:off x="5503224" y="3588581"/>
            <a:ext cx="704646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14"/>
          <p:cNvSpPr/>
          <p:nvPr/>
        </p:nvSpPr>
        <p:spPr>
          <a:xfrm>
            <a:off x="3460062" y="3337660"/>
            <a:ext cx="209223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120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=120 x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10" name="直線單箭頭接點 15"/>
          <p:cNvCxnSpPr/>
          <p:nvPr/>
        </p:nvCxnSpPr>
        <p:spPr>
          <a:xfrm>
            <a:off x="2807857" y="2595670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cxnSp>
        <p:nvCxnSpPr>
          <p:cNvPr id="11" name="直線單箭頭接點 16"/>
          <p:cNvCxnSpPr/>
          <p:nvPr/>
        </p:nvCxnSpPr>
        <p:spPr>
          <a:xfrm>
            <a:off x="2807857" y="3584210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sp>
        <p:nvSpPr>
          <p:cNvPr id="12" name="矩形 17"/>
          <p:cNvSpPr/>
          <p:nvPr/>
        </p:nvSpPr>
        <p:spPr>
          <a:xfrm>
            <a:off x="4588175" y="2083149"/>
            <a:ext cx="3642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</a:p>
        </p:txBody>
      </p:sp>
      <p:sp>
        <p:nvSpPr>
          <p:cNvPr id="13" name="矩形 18"/>
          <p:cNvSpPr/>
          <p:nvPr/>
        </p:nvSpPr>
        <p:spPr>
          <a:xfrm>
            <a:off x="4399324" y="2595670"/>
            <a:ext cx="723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4" name="矩形 19"/>
          <p:cNvSpPr/>
          <p:nvPr/>
        </p:nvSpPr>
        <p:spPr>
          <a:xfrm>
            <a:off x="5071701" y="2334060"/>
            <a:ext cx="54373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圈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5" name="直線接點 20"/>
          <p:cNvCxnSpPr/>
          <p:nvPr/>
        </p:nvCxnSpPr>
        <p:spPr>
          <a:xfrm>
            <a:off x="4417960" y="2595670"/>
            <a:ext cx="704636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</a:ln>
        </p:spPr>
      </p:cxnSp>
      <p:sp>
        <p:nvSpPr>
          <p:cNvPr id="16" name="矩形 21"/>
          <p:cNvSpPr/>
          <p:nvPr/>
        </p:nvSpPr>
        <p:spPr>
          <a:xfrm>
            <a:off x="3455444" y="2344759"/>
            <a:ext cx="92525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3396" y="68580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120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度等於多少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等於多少圈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0" y="1917121"/>
            <a:ext cx="2166314" cy="22669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矩形 2"/>
          <p:cNvSpPr/>
          <p:nvPr/>
        </p:nvSpPr>
        <p:spPr>
          <a:xfrm>
            <a:off x="3470687" y="1501490"/>
            <a:ext cx="2452914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4399324" y="2083149"/>
            <a:ext cx="6351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l-GR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π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6" name="矩形 4"/>
          <p:cNvSpPr/>
          <p:nvPr/>
        </p:nvSpPr>
        <p:spPr>
          <a:xfrm>
            <a:off x="4399324" y="2595670"/>
            <a:ext cx="723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1701" y="2334060"/>
            <a:ext cx="90281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8"/>
          <p:cNvCxnSpPr/>
          <p:nvPr/>
        </p:nvCxnSpPr>
        <p:spPr>
          <a:xfrm>
            <a:off x="4417960" y="2595670"/>
            <a:ext cx="704636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11"/>
          <p:cNvSpPr/>
          <p:nvPr/>
        </p:nvSpPr>
        <p:spPr>
          <a:xfrm>
            <a:off x="3455444" y="2344759"/>
            <a:ext cx="92525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7"/>
          <p:cNvSpPr/>
          <p:nvPr/>
        </p:nvSpPr>
        <p:spPr>
          <a:xfrm>
            <a:off x="4355918" y="4444404"/>
            <a:ext cx="38664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1" name="矩形 15"/>
          <p:cNvSpPr/>
          <p:nvPr/>
        </p:nvSpPr>
        <p:spPr>
          <a:xfrm>
            <a:off x="4939881" y="4162860"/>
            <a:ext cx="3642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</a:p>
        </p:txBody>
      </p:sp>
      <p:sp>
        <p:nvSpPr>
          <p:cNvPr id="12" name="矩形 16"/>
          <p:cNvSpPr/>
          <p:nvPr/>
        </p:nvSpPr>
        <p:spPr>
          <a:xfrm>
            <a:off x="4939881" y="4695315"/>
            <a:ext cx="3642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3" name="矩形 17"/>
          <p:cNvSpPr/>
          <p:nvPr/>
        </p:nvSpPr>
        <p:spPr>
          <a:xfrm>
            <a:off x="5501396" y="4433706"/>
            <a:ext cx="54373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圈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4" name="直線接點 18"/>
          <p:cNvCxnSpPr/>
          <p:nvPr/>
        </p:nvCxnSpPr>
        <p:spPr>
          <a:xfrm>
            <a:off x="4847655" y="4695315"/>
            <a:ext cx="704645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</p:cxnSp>
      <p:cxnSp>
        <p:nvCxnSpPr>
          <p:cNvPr id="15" name="直線單箭頭接點 19"/>
          <p:cNvCxnSpPr/>
          <p:nvPr/>
        </p:nvCxnSpPr>
        <p:spPr>
          <a:xfrm>
            <a:off x="2807857" y="2595670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cxnSp>
        <p:nvCxnSpPr>
          <p:cNvPr id="16" name="直線單箭頭接點 20"/>
          <p:cNvCxnSpPr/>
          <p:nvPr/>
        </p:nvCxnSpPr>
        <p:spPr>
          <a:xfrm>
            <a:off x="2807857" y="3584210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sp>
        <p:nvSpPr>
          <p:cNvPr id="17" name="矩形 21"/>
          <p:cNvSpPr/>
          <p:nvPr/>
        </p:nvSpPr>
        <p:spPr>
          <a:xfrm>
            <a:off x="3460062" y="4415235"/>
            <a:ext cx="1082347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120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18" name="直線單箭頭接點 22"/>
          <p:cNvCxnSpPr/>
          <p:nvPr/>
        </p:nvCxnSpPr>
        <p:spPr>
          <a:xfrm>
            <a:off x="2807857" y="4661775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sp>
        <p:nvSpPr>
          <p:cNvPr id="19" name="矩形 23"/>
          <p:cNvSpPr/>
          <p:nvPr/>
        </p:nvSpPr>
        <p:spPr>
          <a:xfrm>
            <a:off x="5701649" y="3052962"/>
            <a:ext cx="36420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</a:p>
        </p:txBody>
      </p:sp>
      <p:sp>
        <p:nvSpPr>
          <p:cNvPr id="20" name="矩形 24"/>
          <p:cNvSpPr/>
          <p:nvPr/>
        </p:nvSpPr>
        <p:spPr>
          <a:xfrm>
            <a:off x="5489216" y="3565483"/>
            <a:ext cx="723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360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21" name="矩形 25"/>
          <p:cNvSpPr/>
          <p:nvPr/>
        </p:nvSpPr>
        <p:spPr>
          <a:xfrm>
            <a:off x="6161592" y="3303873"/>
            <a:ext cx="54373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圈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22" name="直線接點 26"/>
          <p:cNvCxnSpPr/>
          <p:nvPr/>
        </p:nvCxnSpPr>
        <p:spPr>
          <a:xfrm>
            <a:off x="5507851" y="3565483"/>
            <a:ext cx="704637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</a:ln>
        </p:spPr>
      </p:cxnSp>
      <p:sp>
        <p:nvSpPr>
          <p:cNvPr id="23" name="矩形 27"/>
          <p:cNvSpPr/>
          <p:nvPr/>
        </p:nvSpPr>
        <p:spPr>
          <a:xfrm>
            <a:off x="3464679" y="3314571"/>
            <a:ext cx="209223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120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=120 x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914400" y="381003"/>
            <a:ext cx="5638803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角運動的方向（右手定則）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457200" y="1295403"/>
            <a:ext cx="4572000" cy="54784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在一空間中旋轉的物體，我們很難用一曲線去表示他運動的方向，故在角運動的向量中通常採用右手定則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(Right Hand Rule)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，將右手的四指依著旋轉運動的方向蜷起，則此時大拇指便會指向一個與運動平面相垂直的方向，此方向便是轉動物體角運動的向量了。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以右手定則表示右手四個彎曲的手指頭表示，則拇指的方向，即代表角運動的方向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習慣上以 逆時針 方向為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"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＋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"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號， 順時針 方向為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"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－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"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號。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12358"/>
            <a:ext cx="3969492" cy="53455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1143000" y="1143000"/>
            <a:ext cx="7239003" cy="1785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方向定義：逆時針為〝正〞，順時針為〝負〞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以右手四指為旋轉方向，拇指便為角位移之方向。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逆時針為 正 （拇指方向：穿出紙面）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順時針為 負 （拇指方向：射入紙面）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14400" y="381003"/>
            <a:ext cx="5638803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角運動的方向（右手定則）</a:t>
            </a:r>
          </a:p>
        </p:txBody>
      </p:sp>
      <p:pic>
        <p:nvPicPr>
          <p:cNvPr id="4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030" y="4063566"/>
            <a:ext cx="3790946" cy="17049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5"/>
          <p:cNvSpPr/>
          <p:nvPr/>
        </p:nvSpPr>
        <p:spPr>
          <a:xfrm>
            <a:off x="5029346" y="3567604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逆時針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2856640" y="3567604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順時針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7" name="矩形 7"/>
          <p:cNvSpPr/>
          <p:nvPr/>
        </p:nvSpPr>
        <p:spPr>
          <a:xfrm>
            <a:off x="5128732" y="4297341"/>
            <a:ext cx="678393" cy="11079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+</a:t>
            </a:r>
            <a:endParaRPr lang="en-US" sz="66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2956026" y="4297341"/>
            <a:ext cx="466792" cy="11079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-</a:t>
            </a:r>
            <a:endParaRPr lang="en-US" sz="66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392" y="2189283"/>
            <a:ext cx="2696940" cy="38389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3"/>
          <p:cNvSpPr txBox="1"/>
          <p:nvPr/>
        </p:nvSpPr>
        <p:spPr>
          <a:xfrm>
            <a:off x="533396" y="685800"/>
            <a:ext cx="8077196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以下圖為例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，當他做左手“肩屈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度動作”時，手臂角運動的方向，是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穿出紙面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？還是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射入紙面？是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正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值？還是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負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值？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392" y="2189283"/>
            <a:ext cx="2696940" cy="38389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3"/>
          <p:cNvSpPr txBox="1"/>
          <p:nvPr/>
        </p:nvSpPr>
        <p:spPr>
          <a:xfrm>
            <a:off x="533396" y="685800"/>
            <a:ext cx="8077196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以下圖為例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，當他做左手“肩屈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度動作”時，手臂角運動的方向，是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穿出紙面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？還是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射入紙面？是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正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值？還是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負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值？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6301" y="2690420"/>
            <a:ext cx="162095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射入紙面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6301" y="3411388"/>
            <a:ext cx="114326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”</a:t>
            </a:r>
            <a:r>
              <a:rPr lang="zh-TW" sz="28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負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”</a:t>
            </a:r>
            <a:r>
              <a:rPr lang="zh-TW" sz="28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值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3" y="2667003"/>
            <a:ext cx="8229600" cy="1143000"/>
          </a:xfrm>
        </p:spPr>
        <p:txBody>
          <a:bodyPr/>
          <a:lstStyle/>
          <a:p>
            <a:pPr lvl="0"/>
            <a:r>
              <a:rPr lang="en-US" sz="8000"/>
              <a:t>The End !</a:t>
            </a:r>
          </a:p>
        </p:txBody>
      </p:sp>
      <p:sp>
        <p:nvSpPr>
          <p:cNvPr id="3" name="標題 1"/>
          <p:cNvSpPr txBox="1"/>
          <p:nvPr/>
        </p:nvSpPr>
        <p:spPr>
          <a:xfrm>
            <a:off x="737829" y="476667"/>
            <a:ext cx="7772400" cy="14700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角運動學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  <a:cs typeface="標楷體" pitchFamily="65"/>
            </a:endParaRPr>
          </a:p>
        </p:txBody>
      </p:sp>
      <p:sp>
        <p:nvSpPr>
          <p:cNvPr id="4" name="副標題 2"/>
          <p:cNvSpPr txBox="1"/>
          <p:nvPr/>
        </p:nvSpPr>
        <p:spPr>
          <a:xfrm>
            <a:off x="1524003" y="1809570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609603" y="1524003"/>
            <a:ext cx="7772400" cy="1749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一般在做角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運動學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分析時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是以觀察〝時間〞和〝關節</a:t>
            </a:r>
            <a:r>
              <a:rPr lang="zh-TW" sz="24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活動範圍〞來推論關節肌肉動作的協調性。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在動作技能學習領域也常用角運動學來分析人類動作的發展過程。例如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：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2-6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歲孩童踢球動作的發展。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1371600" y="609603"/>
            <a:ext cx="4800600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人體運動時的角運動現象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93014" y="3972729"/>
            <a:ext cx="3886200" cy="24717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1295403" y="533396"/>
            <a:ext cx="4343400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角運動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-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角度的測量</a:t>
            </a:r>
          </a:p>
        </p:txBody>
      </p:sp>
      <p:grpSp>
        <p:nvGrpSpPr>
          <p:cNvPr id="3" name="群組 17"/>
          <p:cNvGrpSpPr/>
          <p:nvPr/>
        </p:nvGrpSpPr>
        <p:grpSpPr>
          <a:xfrm>
            <a:off x="3802148" y="3032507"/>
            <a:ext cx="2463923" cy="3419956"/>
            <a:chOff x="3802148" y="3032507"/>
            <a:chExt cx="2463923" cy="3419956"/>
          </a:xfrm>
        </p:grpSpPr>
        <p:pic>
          <p:nvPicPr>
            <p:cNvPr id="4" name="圖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2148" y="3032507"/>
              <a:ext cx="2463923" cy="341995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橢圓 7"/>
            <p:cNvSpPr/>
            <p:nvPr/>
          </p:nvSpPr>
          <p:spPr>
            <a:xfrm>
              <a:off x="4485122" y="3767858"/>
              <a:ext cx="152403" cy="1524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6" name="橢圓 8"/>
            <p:cNvSpPr/>
            <p:nvPr/>
          </p:nvSpPr>
          <p:spPr>
            <a:xfrm>
              <a:off x="4160117" y="4383084"/>
              <a:ext cx="152403" cy="1524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7" name="橢圓 9"/>
            <p:cNvSpPr/>
            <p:nvPr/>
          </p:nvSpPr>
          <p:spPr>
            <a:xfrm>
              <a:off x="4408916" y="4792900"/>
              <a:ext cx="152403" cy="1524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sp>
        <p:nvSpPr>
          <p:cNvPr id="8" name="Text Box 2"/>
          <p:cNvSpPr txBox="1"/>
          <p:nvPr/>
        </p:nvSpPr>
        <p:spPr>
          <a:xfrm>
            <a:off x="468803" y="1400394"/>
            <a:ext cx="8294248" cy="137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將人體在各關節中心做記號點，以直線連接這些點代表人體肢段的長軸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，關節中心便成為相鄰肢段所形成夾角的頂點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從這些圖像，可利用量角器或手機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APP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來測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量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重要角度。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914400" y="304796"/>
            <a:ext cx="6476996" cy="10779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相對角度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(relative angle)  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和</a:t>
            </a:r>
            <a:endParaRPr lang="en-US" sz="32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絕對角度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(absolute angle)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533396" y="1981203"/>
            <a:ext cx="5105396" cy="4175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2559" marR="0" lvl="0" indent="-182559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相對角度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在關節兩側以肢段為長軸形成的角度。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計算在一個關</a:t>
            </a:r>
            <a:r>
              <a:rPr lang="zh-TW" sz="22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節</a:t>
            </a: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處的角度，需要測量身體肢段連接於同一關節的兩個身體肢段間的角度。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例如：在膝關節的相對角度－是大腿的緃軸和小腿的緃軸之間的夾角</a:t>
            </a:r>
            <a:r>
              <a:rPr lang="el-GR" sz="22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θ</a:t>
            </a:r>
            <a:r>
              <a:rPr lang="zh-TW" sz="2200" b="0" i="0" u="none" strike="noStrike" kern="0" cap="none" spc="0" baseline="-25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</a:t>
            </a: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通常測量相對角度是以解剖位置為參考起始值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(0</a:t>
            </a: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等线"/>
                <a:ea typeface="標楷體" pitchFamily="65"/>
                <a:cs typeface="Times New Roman" pitchFamily="18"/>
              </a:rPr>
              <a:t>度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。如：手臂在矢狀面上舉</a:t>
            </a:r>
            <a:r>
              <a:rPr lang="en-US" sz="22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 </a:t>
            </a:r>
            <a:r>
              <a:rPr lang="zh-TW" sz="2200" b="0" i="0" u="none" strike="noStrike" kern="0" cap="none" spc="0" baseline="0">
                <a:solidFill>
                  <a:srgbClr val="0000FF"/>
                </a:solidFill>
                <a:uFillTx/>
                <a:latin typeface="等线"/>
                <a:ea typeface="標楷體" pitchFamily="65"/>
                <a:cs typeface="Times New Roman" pitchFamily="18"/>
              </a:rPr>
              <a:t>度</a:t>
            </a: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，則稱肩屈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60</a:t>
            </a:r>
            <a:r>
              <a:rPr lang="zh-TW" sz="2200" b="0" i="0" u="none" strike="noStrike" kern="0" cap="none" spc="0" baseline="0">
                <a:solidFill>
                  <a:srgbClr val="0000FF"/>
                </a:solidFill>
                <a:uFillTx/>
                <a:latin typeface="等线"/>
                <a:ea typeface="標楷體" pitchFamily="65"/>
                <a:cs typeface="Times New Roman" pitchFamily="18"/>
              </a:rPr>
              <a:t>度</a:t>
            </a:r>
            <a:r>
              <a:rPr lang="zh-TW" sz="22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 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ea typeface="標楷體" pitchFamily="65"/>
                <a:cs typeface="Times New Roman" pitchFamily="18"/>
              </a:rPr>
              <a:t>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等线"/>
              <a:ea typeface="標楷體" pitchFamily="65"/>
              <a:cs typeface="Times New Roman" pitchFamily="18"/>
            </a:endParaRPr>
          </a:p>
        </p:txBody>
      </p:sp>
      <p:pic>
        <p:nvPicPr>
          <p:cNvPr id="4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827" y="143103"/>
            <a:ext cx="2703268" cy="35320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799" y="3795272"/>
            <a:ext cx="2075194" cy="29539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457200" y="2133596"/>
            <a:ext cx="4876796" cy="3000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   </a:t>
            </a:r>
            <a:r>
              <a:rPr lang="zh-TW" sz="24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絕對角度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以固定的參考座標做為測量的依據。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Arial" pitchFamily="34"/>
              <a:ea typeface="標楷體" pitchFamily="65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身體肢段和固定座標線所形成的角度。 通常是水平線或垂直線，測量不同肢段時要統一參考線。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Arial" pitchFamily="34"/>
              <a:ea typeface="標楷體" pitchFamily="65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例如：膝關節的絕對角度，即大腿緃軸和右水平線的夾角</a:t>
            </a:r>
            <a:r>
              <a:rPr lang="el-GR" sz="22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θ</a:t>
            </a:r>
            <a:r>
              <a:rPr lang="zh-TW" sz="2200" b="0" i="0" u="none" strike="noStrike" kern="0" cap="none" spc="0" baseline="-25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大腿</a:t>
            </a:r>
            <a:r>
              <a:rPr lang="zh-TW" sz="22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zh-TW" sz="2200" b="0" i="0" u="none" strike="noStrike" kern="1200" cap="none" spc="0" baseline="0">
              <a:solidFill>
                <a:srgbClr val="0000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14400" y="304796"/>
            <a:ext cx="6476996" cy="10779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相對角度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(relative angle)  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和</a:t>
            </a:r>
            <a:endParaRPr lang="en-US" sz="32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絕對角度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(absolute angle)</a:t>
            </a:r>
          </a:p>
        </p:txBody>
      </p:sp>
      <p:pic>
        <p:nvPicPr>
          <p:cNvPr id="4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681" y="1911928"/>
            <a:ext cx="2892119" cy="42275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3" descr="李罰球絕對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26" y="1399598"/>
            <a:ext cx="2237737" cy="39789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圖片版面配置區 12" descr="李罰球相對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137" y="1449762"/>
            <a:ext cx="2187573" cy="38893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矩形 2"/>
          <p:cNvSpPr/>
          <p:nvPr/>
        </p:nvSpPr>
        <p:spPr>
          <a:xfrm>
            <a:off x="2560777" y="940990"/>
            <a:ext cx="1171575" cy="3698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 </a:t>
            </a:r>
            <a:r>
              <a:rPr lang="zh-TW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相對角度</a:t>
            </a: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5562889" y="940990"/>
            <a:ext cx="1108079" cy="3698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絕對角度</a:t>
            </a: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704270" y="403789"/>
            <a:ext cx="6629400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測量角度的工具</a:t>
            </a:r>
          </a:p>
        </p:txBody>
      </p:sp>
      <p:grpSp>
        <p:nvGrpSpPr>
          <p:cNvPr id="3" name="群組 19"/>
          <p:cNvGrpSpPr/>
          <p:nvPr/>
        </p:nvGrpSpPr>
        <p:grpSpPr>
          <a:xfrm>
            <a:off x="315998" y="1238033"/>
            <a:ext cx="1644941" cy="1394506"/>
            <a:chOff x="315998" y="1238033"/>
            <a:chExt cx="1644941" cy="1394506"/>
          </a:xfrm>
        </p:grpSpPr>
        <p:pic>
          <p:nvPicPr>
            <p:cNvPr id="4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998" y="1238033"/>
              <a:ext cx="1644941" cy="100014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矩形 8"/>
            <p:cNvSpPr/>
            <p:nvPr/>
          </p:nvSpPr>
          <p:spPr>
            <a:xfrm>
              <a:off x="413253" y="2263204"/>
              <a:ext cx="1332417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450854" algn="l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0000FF"/>
                </a:buClr>
                <a:buSzPct val="7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量角器</a:t>
              </a:r>
              <a:endPara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endParaRPr>
            </a:p>
          </p:txBody>
        </p:sp>
      </p:grpSp>
      <p:grpSp>
        <p:nvGrpSpPr>
          <p:cNvPr id="6" name="群組 20"/>
          <p:cNvGrpSpPr/>
          <p:nvPr/>
        </p:nvGrpSpPr>
        <p:grpSpPr>
          <a:xfrm>
            <a:off x="315998" y="2657557"/>
            <a:ext cx="2000643" cy="1841857"/>
            <a:chOff x="315998" y="2657557"/>
            <a:chExt cx="2000643" cy="1841857"/>
          </a:xfrm>
        </p:grpSpPr>
        <p:pic>
          <p:nvPicPr>
            <p:cNvPr id="7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98" y="2657557"/>
              <a:ext cx="2000643" cy="133289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矩形 9"/>
            <p:cNvSpPr/>
            <p:nvPr/>
          </p:nvSpPr>
          <p:spPr>
            <a:xfrm>
              <a:off x="362907" y="4130079"/>
              <a:ext cx="1794080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450854" algn="l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0000FF"/>
                </a:buClr>
                <a:buSzPct val="7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關節角度器</a:t>
              </a:r>
            </a:p>
          </p:txBody>
        </p:sp>
      </p:grpSp>
      <p:grpSp>
        <p:nvGrpSpPr>
          <p:cNvPr id="9" name="群組 21"/>
          <p:cNvGrpSpPr/>
          <p:nvPr/>
        </p:nvGrpSpPr>
        <p:grpSpPr>
          <a:xfrm>
            <a:off x="315998" y="4821905"/>
            <a:ext cx="2989987" cy="1363178"/>
            <a:chOff x="315998" y="4821905"/>
            <a:chExt cx="2989987" cy="1363178"/>
          </a:xfrm>
        </p:grpSpPr>
        <p:pic>
          <p:nvPicPr>
            <p:cNvPr id="10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998" y="4821905"/>
              <a:ext cx="2989987" cy="87171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1" name="矩形 10"/>
            <p:cNvSpPr/>
            <p:nvPr/>
          </p:nvSpPr>
          <p:spPr>
            <a:xfrm>
              <a:off x="362907" y="5815748"/>
              <a:ext cx="2255742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450854" algn="l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0000FF"/>
                </a:buClr>
                <a:buSzPct val="7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電子關節角度器</a:t>
              </a:r>
              <a:endPara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endParaRPr>
            </a:p>
          </p:txBody>
        </p:sp>
      </p:grpSp>
      <p:grpSp>
        <p:nvGrpSpPr>
          <p:cNvPr id="12" name="群組 18"/>
          <p:cNvGrpSpPr/>
          <p:nvPr/>
        </p:nvGrpSpPr>
        <p:grpSpPr>
          <a:xfrm>
            <a:off x="6797887" y="2296085"/>
            <a:ext cx="1902244" cy="3888998"/>
            <a:chOff x="6797887" y="2296085"/>
            <a:chExt cx="1902244" cy="3888998"/>
          </a:xfrm>
        </p:grpSpPr>
        <p:sp>
          <p:nvSpPr>
            <p:cNvPr id="13" name="矩形 12"/>
            <p:cNvSpPr/>
            <p:nvPr/>
          </p:nvSpPr>
          <p:spPr>
            <a:xfrm>
              <a:off x="6907405" y="5815748"/>
              <a:ext cx="1524780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450854" algn="l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0000FF"/>
                </a:buClr>
                <a:buSzPct val="7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手機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APP</a:t>
              </a:r>
              <a:endPara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endParaRPr>
            </a:p>
          </p:txBody>
        </p:sp>
        <p:pic>
          <p:nvPicPr>
            <p:cNvPr id="14" name="圖片版面配置區 3" descr="李罰球絕對[1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7887" y="2296085"/>
              <a:ext cx="1902244" cy="3382365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15" name="群組 17"/>
          <p:cNvGrpSpPr/>
          <p:nvPr/>
        </p:nvGrpSpPr>
        <p:grpSpPr>
          <a:xfrm>
            <a:off x="3495513" y="1339788"/>
            <a:ext cx="3074624" cy="4845295"/>
            <a:chOff x="3495513" y="1339788"/>
            <a:chExt cx="3074624" cy="4845295"/>
          </a:xfrm>
        </p:grpSpPr>
        <p:pic>
          <p:nvPicPr>
            <p:cNvPr id="16" name="圖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5513" y="3644386"/>
              <a:ext cx="1230380" cy="202884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7" name="矩形 11"/>
            <p:cNvSpPr/>
            <p:nvPr/>
          </p:nvSpPr>
          <p:spPr>
            <a:xfrm>
              <a:off x="3921431" y="5815748"/>
              <a:ext cx="2024911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450854" algn="l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0000FF"/>
                </a:buClr>
                <a:buSzPct val="7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影片分析軟體</a:t>
              </a:r>
              <a:endPara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endParaRPr>
            </a:p>
          </p:txBody>
        </p:sp>
        <p:pic>
          <p:nvPicPr>
            <p:cNvPr id="18" name="圖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5893" y="3640253"/>
              <a:ext cx="1844244" cy="2037109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圖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5513" y="1339788"/>
              <a:ext cx="3074624" cy="2300465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322" y="1156277"/>
            <a:ext cx="2880908" cy="5119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4"/>
          <p:cNvSpPr txBox="1"/>
          <p:nvPr/>
        </p:nvSpPr>
        <p:spPr>
          <a:xfrm>
            <a:off x="704270" y="403789"/>
            <a:ext cx="6629400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測量角度的工具</a:t>
            </a:r>
          </a:p>
        </p:txBody>
      </p:sp>
      <p:grpSp>
        <p:nvGrpSpPr>
          <p:cNvPr id="4" name="群組 18"/>
          <p:cNvGrpSpPr/>
          <p:nvPr/>
        </p:nvGrpSpPr>
        <p:grpSpPr>
          <a:xfrm>
            <a:off x="323203" y="1723433"/>
            <a:ext cx="1902244" cy="3888989"/>
            <a:chOff x="323203" y="1723433"/>
            <a:chExt cx="1902244" cy="3888989"/>
          </a:xfrm>
        </p:grpSpPr>
        <p:sp>
          <p:nvSpPr>
            <p:cNvPr id="5" name="矩形 12"/>
            <p:cNvSpPr/>
            <p:nvPr/>
          </p:nvSpPr>
          <p:spPr>
            <a:xfrm>
              <a:off x="432712" y="5243087"/>
              <a:ext cx="1524780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450854" algn="l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0000FF"/>
                </a:buClr>
                <a:buSzPct val="7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手機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APP</a:t>
              </a:r>
              <a:endPara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endParaRPr>
            </a:p>
          </p:txBody>
        </p:sp>
        <p:pic>
          <p:nvPicPr>
            <p:cNvPr id="6" name="圖片版面配置區 3" descr="李罰球絕對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203" y="1723433"/>
              <a:ext cx="1902244" cy="3382365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7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261" y="1156277"/>
            <a:ext cx="2889321" cy="51345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</TotalTime>
  <Words>1579</Words>
  <Application>Microsoft Office PowerPoint</Application>
  <PresentationFormat>寬螢幕</PresentationFormat>
  <Paragraphs>161</Paragraphs>
  <Slides>27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等线</vt:lpstr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角運動學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姜昆伶</cp:lastModifiedBy>
  <cp:revision>101</cp:revision>
  <dcterms:created xsi:type="dcterms:W3CDTF">2017-11-07T02:54:43Z</dcterms:created>
  <dcterms:modified xsi:type="dcterms:W3CDTF">2018-09-08T07:14:12Z</dcterms:modified>
</cp:coreProperties>
</file>