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79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430FE-92AB-2243-9F77-DD896B2F5B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DDC21B-8869-074E-8270-78ABC8073B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8D4BE0-26B4-4247-BBE3-13B20754DB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2FDC7-E7E2-CC49-B4C6-B47C6740311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DC804C-4913-2A45-970F-3139535AFB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2D3E42-43EA-5542-9866-0B97131C3D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C868F-B4F1-7342-B31F-E3E75257ED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78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3F718-D18D-E74D-AF8A-FA76377DEE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A69B85-B82A-5C44-B02A-D347179DEF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DBDE9A-6DA4-6748-AEFB-94195D12D7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F868AD-D8BD-0C47-BBB0-598B73D0600C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5C30BC-70D5-B943-931D-FDA26D48BA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6092B9-257F-D74E-8A2B-DCB9017A33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560AF3-8B71-D249-B88A-FB45D406FE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FD3FEB-44D0-B741-BD81-E2BCEAED454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CA8074-CCC1-F740-9A11-DD8E43F257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63BA14-1A66-A544-A13F-D29126AC46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36B42-917F-4B42-97CB-20ADF610B5A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35234D-5880-CC4F-B5E1-DFD19F3C60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10D510-BFCE-4046-B70B-146ED84D1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DAA72B-7DCD-A547-AB56-50FF7CB20F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170D9-2673-4A4C-8845-36666A3F0D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4B6671-F775-8341-81D2-28C1B330953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102F14-851D-9840-A553-76766FB77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D8A3F-7F18-944C-BD84-20CED7861548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3F4329-3DF8-534B-B2AB-05AFC8B473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40E16-9ED2-8D43-B1DB-F18EDEEF5A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A7CB9-BAD7-6A46-867A-F0A6450632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52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80802D-6576-D64D-8046-22BDD3C0C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F4DEC7-9847-6E41-A197-1A24DDD5C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947B46-A3BB-6640-BE4D-E784A346E8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4CA0D-B094-8447-9097-B33F3505D7B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90D150-CE32-4A4A-896C-8FB438213D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84F3B-C4E9-F546-A46A-FE1F48F526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DA6D3-854A-B841-9AEF-2F5E45D161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27C5B-16AB-424E-8FAE-1DDBB8B604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1AEDFA-8E02-5C41-8A81-DA55F00B44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53C61B-279D-9D43-A459-B2B8378F56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AAABFD-8478-2D43-9ADB-D82CA25575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3B137-E5A1-1446-985C-6BD657C2B69B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C844F7-F5AF-6C47-90BA-379200A32D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B187EB-A364-4043-9115-99D493C0D8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FA28C-4952-874E-BCF3-E0886037CC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9BD3E-4B98-BB4A-93C9-EB9E249C93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C98546-D63E-7A43-B2A0-F4CFABDDD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24DB3F-DD2E-C541-836D-C3719866296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0EA5711-FA85-AC4F-B211-330B85A8FD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089477B-9427-6745-8AA9-07D2E91AF6D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209130E-3991-6B42-946B-8CDA137F63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792C1-C8EC-0043-BAA9-257099D8F339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5B0E542-C163-F04B-9010-AC202A30A9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A19DFE6-0625-2A45-9858-DD238C536E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F5CF9B-40FB-134F-9C0A-5681E6C3E8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7A020-2B4E-4244-A53A-E50396E94C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65B9D75-C4A1-AB46-B916-A8A96EFA4D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EE5D7B-DFDE-5749-AD40-9080B5E4A51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14CB69-B913-074E-9D68-BEDE7866AA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A03CD2-6CFC-564C-95CB-6E50E2286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D13948-2737-FC4E-A019-265803295B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7C52FEC-168F-7A4C-996B-4BF22699C8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9E6E9D-95F8-6742-BCD2-89E688C89DAD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DABDDF-407F-FC4F-B4C3-2FF1D40D71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5E55E8-96E4-CF4F-84C3-A161F7B33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13E7F-3281-5849-9B52-D7F4D17786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0FD861-DAB8-9846-A245-69E312FF7B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F293E-C4F9-A74E-AF9D-12794257D3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9C400A-445C-844A-833C-1E631A7133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E2DB39-C416-D24A-BF5C-CF2C0B7BDB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BA577-6578-2848-B781-6D85479886FF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18C818-E6D6-4143-A03C-FEB4074AE4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735A37-A0C7-604E-A792-7BFCE21496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20CB0-1BBE-C64F-A603-F20582F27D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918525-37C3-9B4D-AEB8-363BC7CA4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3523BC3-FC9C-464D-9623-2A008F70F0E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071F0CF-3D95-3141-A04B-5F16E0FF26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332F08-2DCE-9144-BA08-92E4DB22BC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26336-7EBF-B54F-98C6-1B481D0C3A37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6B52F7-9D25-BA40-8B91-E774B58730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49D2F8-0032-EF44-AC11-4C57E918B8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B2D2C-B1E6-1544-AAD6-24C8F7F36E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ECF10F5-388A-044B-ABF8-D647E6309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B5B144-B395-2247-8DBC-B7EEB00253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6B3691-60F1-EB49-A1AB-FD36D0C1BD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9E342F-EA1D-FE49-91B0-6563B65709C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D2395F-9C53-124A-A9D2-E9E31A5FFF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8338B350-F7D5-D84D-A7C7-DD38D4CDB4D1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F28A2B30-6B69-C247-9B14-FCEA1B235DD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7BF9CD98-00C1-784C-AE49-5133725B699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CA5C2-108D-0845-AFBD-5A881C68ED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CN" altLang="en-US" dirty="0"/>
              <a:t>運動訓練學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284485-6D9A-B14A-BEEC-075D51EDAC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李恆儒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5F3A6109-74DE-4846-888C-484F10A649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5E392BB4-2C8D-6B4B-8545-657C3E1436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2299577A-3256-694C-ADB8-11B34CD0C064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休息與恢復</a:t>
            </a:r>
            <a:r>
              <a:rPr lang="en-US" sz="3200" b="0" i="0" u="none" strike="noStrike" kern="1200" cap="none" spc="0" baseline="0">
                <a:solidFill>
                  <a:schemeClr val="bg1">
                    <a:lumMod val="50000"/>
                  </a:schemeClr>
                </a:solidFill>
                <a:uFillTx/>
                <a:latin typeface="Calibri"/>
                <a:ea typeface="新細明體"/>
                <a:cs typeface=""/>
              </a:rPr>
              <a:t>01</a:t>
            </a:r>
            <a:endParaRPr lang="en-US" sz="3200" b="0" i="0" u="none" strike="noStrike" kern="1200" cap="none" spc="0" baseline="0" dirty="0">
              <a:solidFill>
                <a:schemeClr val="bg1">
                  <a:lumMod val="50000"/>
                </a:schemeClr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566F57-9C30-C94C-81B0-42F6213B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睡眠</a:t>
            </a:r>
            <a:endParaRPr kumimoji="1" lang="zh-TW" altLang="en-US" dirty="0"/>
          </a:p>
        </p:txBody>
      </p:sp>
      <p:pic>
        <p:nvPicPr>
          <p:cNvPr id="5" name="圖片 4" descr="Sleep (athlete2-0.com).jpg">
            <a:extLst>
              <a:ext uri="{FF2B5EF4-FFF2-40B4-BE49-F238E27FC236}">
                <a16:creationId xmlns:a16="http://schemas.microsoft.com/office/drawing/2014/main" id="{E7044F8C-23B1-B24E-945B-F339203C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1" y="1417640"/>
            <a:ext cx="7648058" cy="49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6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AEF1EA-D038-2749-8971-0A4303CC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睡眠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32D2F41-D2B6-5C42-B557-8FB0A285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睡眠是最佳恢復疲勞的方式</a:t>
            </a:r>
            <a:endParaRPr kumimoji="1" lang="en-US" altLang="zh-TW" dirty="0"/>
          </a:p>
          <a:p>
            <a:r>
              <a:rPr kumimoji="1" lang="zh-TW" altLang="en-US" dirty="0"/>
              <a:t>足夠的睡眠量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心理健康（認知能力與情緒）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賀爾蒙的平衡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肌肉損傷的恢復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B5B6FBC-B7D0-9E42-A88A-4518597848DE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r>
              <a:rPr kumimoji="1" lang="zh-TW" altLang="en-US" dirty="0"/>
              <a:t>肌肉痠痛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至少</a:t>
            </a:r>
            <a:r>
              <a:rPr kumimoji="1" lang="en-US" altLang="zh-TW" dirty="0"/>
              <a:t>8</a:t>
            </a:r>
            <a:r>
              <a:rPr kumimoji="1" lang="zh-CN" altLang="en-US" dirty="0"/>
              <a:t>小時睡眠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相同訓練量之間可以隔</a:t>
            </a:r>
            <a:r>
              <a:rPr kumimoji="1" lang="en-US" altLang="zh-CN" dirty="0"/>
              <a:t>48</a:t>
            </a:r>
            <a:r>
              <a:rPr kumimoji="1" lang="zh-CN" altLang="en-US" dirty="0"/>
              <a:t>小時</a:t>
            </a:r>
            <a:endParaRPr kumimoji="1" lang="en-US" altLang="zh-CN" dirty="0"/>
          </a:p>
          <a:p>
            <a:r>
              <a:rPr kumimoji="1" lang="zh-CN" altLang="en-US" dirty="0"/>
              <a:t>頂尖運動員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睡眠時間更長</a:t>
            </a:r>
            <a:endParaRPr kumimoji="1" lang="en-US" altLang="zh-CN" dirty="0"/>
          </a:p>
          <a:p>
            <a:pPr lvl="1"/>
            <a:r>
              <a:rPr lang="en-US" altLang="zh-TW" dirty="0"/>
              <a:t>LeBron James </a:t>
            </a:r>
            <a:r>
              <a:rPr lang="zh-CN" altLang="en-US" dirty="0"/>
              <a:t>與</a:t>
            </a:r>
            <a:r>
              <a:rPr lang="en-US" altLang="zh-TW" dirty="0"/>
              <a:t> Roger Federer</a:t>
            </a:r>
            <a:r>
              <a:rPr lang="zh-TW" altLang="en-US" dirty="0"/>
              <a:t> 每日睡超過</a:t>
            </a:r>
            <a:r>
              <a:rPr lang="en-US" altLang="zh-TW" dirty="0"/>
              <a:t>12</a:t>
            </a:r>
            <a:r>
              <a:rPr lang="zh-CN" altLang="en-US" dirty="0"/>
              <a:t>小時（包括小睡休息）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675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林正常等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鄭景峰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(2013)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。高強度間歇訓練與運動員有氧能力。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中華體育季刊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27(3)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203-211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Kovacs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S.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(2007).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Tennis physiology: training the competitive athlete.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Med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189-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98. 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Sharkey, B. J., &amp;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Gaskill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S. E. (2006).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 physiology for coaches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Champaign, IL, Human Kinetics.</a:t>
            </a:r>
            <a:endParaRPr lang="zh-TW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C2B9-8A7A-B144-8CCD-B548EDC5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疲勞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856625-F033-834A-9562-F1BE6A93A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急性與慢性疲勞</a:t>
            </a:r>
            <a:endParaRPr kumimoji="1" lang="en-US" altLang="zh-TW" dirty="0"/>
          </a:p>
          <a:p>
            <a:r>
              <a:rPr kumimoji="1" lang="zh-TW" altLang="en-US" dirty="0"/>
              <a:t>急性疲勞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專項訓練</a:t>
            </a:r>
            <a:endParaRPr kumimoji="1" lang="en-US" altLang="zh-TW" dirty="0"/>
          </a:p>
          <a:p>
            <a:pPr lvl="1"/>
            <a:r>
              <a:rPr kumimoji="1" lang="zh-TW" altLang="en-US" dirty="0">
                <a:solidFill>
                  <a:srgbClr val="FF0000"/>
                </a:solidFill>
              </a:rPr>
              <a:t>生理指標</a:t>
            </a:r>
            <a:r>
              <a:rPr kumimoji="1" lang="zh-TW" altLang="en-US" dirty="0"/>
              <a:t>可以呈現出來</a:t>
            </a:r>
            <a:endParaRPr kumimoji="1" lang="en-US" altLang="zh-TW" dirty="0"/>
          </a:p>
          <a:p>
            <a:r>
              <a:rPr kumimoji="1" lang="zh-TW" altLang="en-US" dirty="0"/>
              <a:t>慢性疲勞</a:t>
            </a:r>
            <a:endParaRPr kumimoji="1" lang="en-US" altLang="zh-TW" dirty="0"/>
          </a:p>
          <a:p>
            <a:pPr lvl="1"/>
            <a:r>
              <a:rPr kumimoji="1" lang="zh-TW" altLang="en-US" dirty="0">
                <a:solidFill>
                  <a:srgbClr val="FF0000"/>
                </a:solidFill>
              </a:rPr>
              <a:t>生理</a:t>
            </a:r>
            <a:r>
              <a:rPr kumimoji="1" lang="zh-TW" altLang="en-US" dirty="0"/>
              <a:t>與</a:t>
            </a:r>
            <a:r>
              <a:rPr kumimoji="1" lang="zh-TW" altLang="en-US" dirty="0">
                <a:solidFill>
                  <a:srgbClr val="FF0000"/>
                </a:solidFill>
              </a:rPr>
              <a:t>心理</a:t>
            </a:r>
            <a:r>
              <a:rPr kumimoji="1" lang="zh-TW" altLang="en-US" dirty="0"/>
              <a:t>的壓力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恢復能力下降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可能變成</a:t>
            </a:r>
            <a:r>
              <a:rPr kumimoji="1" lang="zh-TW" altLang="en-US" dirty="0">
                <a:solidFill>
                  <a:srgbClr val="FF0000"/>
                </a:solidFill>
              </a:rPr>
              <a:t>過度訓練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CFC615-0B33-5D4D-A0D1-DB28EB5F1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269" y="2429142"/>
            <a:ext cx="3717171" cy="24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F17093-E694-C44F-BD1F-31845D7E9ED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r>
              <a:rPr lang="zh-TW" altLang="en-US" dirty="0"/>
              <a:t>過度訓練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E8AF5D-F77E-F54E-BCDD-06BB8099043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7829" y="1792285"/>
            <a:ext cx="7772400" cy="417268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432FF"/>
                </a:solidFill>
              </a:rPr>
              <a:t>訓練的目的是為了讓身體去適應漸進的</a:t>
            </a:r>
            <a:r>
              <a:rPr lang="zh-TW" altLang="en-US" dirty="0">
                <a:solidFill>
                  <a:srgbClr val="FF0000"/>
                </a:solidFill>
              </a:rPr>
              <a:t>超負荷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0432FF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432FF"/>
                </a:solidFill>
              </a:rPr>
              <a:t>身體超負荷後需要時間來恢復疲勞</a:t>
            </a:r>
            <a:endParaRPr lang="en-US" altLang="zh-TW" dirty="0">
              <a:solidFill>
                <a:srgbClr val="0432FF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0432FF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432FF"/>
                </a:solidFill>
              </a:rPr>
              <a:t>沒有</a:t>
            </a:r>
            <a:r>
              <a:rPr lang="zh-TW" altLang="en-US" dirty="0">
                <a:solidFill>
                  <a:srgbClr val="FF0000"/>
                </a:solidFill>
              </a:rPr>
              <a:t>足夠休息和營養</a:t>
            </a:r>
            <a:r>
              <a:rPr lang="zh-TW" altLang="en-US" dirty="0">
                <a:solidFill>
                  <a:srgbClr val="0432FF"/>
                </a:solidFill>
              </a:rPr>
              <a:t>，身體疲勞無法恢復，可能會造成生病或受傷</a:t>
            </a:r>
            <a:endParaRPr lang="en-US" altLang="zh-TW" dirty="0">
              <a:solidFill>
                <a:srgbClr val="0432FF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0432FF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432FF"/>
                </a:solidFill>
              </a:rPr>
              <a:t>也就是</a:t>
            </a:r>
            <a:r>
              <a:rPr lang="zh-TW" altLang="en-US" dirty="0">
                <a:solidFill>
                  <a:srgbClr val="FF0000"/>
                </a:solidFill>
              </a:rPr>
              <a:t>過度訓練</a:t>
            </a: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BDCF9B22-5BC4-F842-AA9F-6F2A7BD1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6966C5A4-70FE-3241-97C7-11E0EC3699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8B46A3-6CBB-384A-96BE-D5B8A685C4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過度訓練指標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C52B76-E5A1-BD4F-9C01-426405A7C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身體症狀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無法解釋的</a:t>
            </a:r>
            <a:r>
              <a:rPr kumimoji="1" lang="zh-TW" altLang="en-US" dirty="0">
                <a:solidFill>
                  <a:srgbClr val="FF0000"/>
                </a:solidFill>
              </a:rPr>
              <a:t>表現下降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1"/>
            <a:r>
              <a:rPr kumimoji="1" lang="zh-TW" altLang="en-US" dirty="0"/>
              <a:t>持續疲勞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睡眠品質不佳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胃口不好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肌肉損傷（高肌酸激酶）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內分泌失調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心臟方面的症狀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592636C-B656-6641-B5D5-0E1869C21EE9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r>
              <a:rPr kumimoji="1" lang="zh-TW" altLang="en-US" dirty="0"/>
              <a:t>心理層面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動機下降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易怒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沮喪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倦怠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無精打采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B294F6-398C-EC41-9CE9-4C6ABDA034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訓練適應與疲勞</a:t>
            </a:r>
          </a:p>
        </p:txBody>
      </p:sp>
      <p:pic>
        <p:nvPicPr>
          <p:cNvPr id="4" name="Picture 5" descr="螢幕快照 2017-04-24 上午9.35.10.png">
            <a:extLst>
              <a:ext uri="{FF2B5EF4-FFF2-40B4-BE49-F238E27FC236}">
                <a16:creationId xmlns:a16="http://schemas.microsoft.com/office/drawing/2014/main" id="{86185799-25BD-9F40-BD25-135F6C5F2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9" y="1417640"/>
            <a:ext cx="7355821" cy="50010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28419-014A-8D48-A98F-73FCCC18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飲食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D375D9-5D56-C141-9ED3-368834E8F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蛋白質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BCAA </a:t>
            </a:r>
            <a:r>
              <a:rPr kumimoji="1" lang="zh-TW" altLang="en-US" dirty="0"/>
              <a:t>（支鏈胺基酸）</a:t>
            </a:r>
            <a:endParaRPr kumimoji="1" lang="en-US" altLang="zh-TW" dirty="0"/>
          </a:p>
          <a:p>
            <a:pPr lvl="2"/>
            <a:r>
              <a:rPr kumimoji="1" lang="zh-TW" altLang="en-US" dirty="0"/>
              <a:t>可以減緩肌肉損傷</a:t>
            </a:r>
            <a:endParaRPr kumimoji="1" lang="en-US" altLang="zh-TW" dirty="0"/>
          </a:p>
          <a:p>
            <a:pPr lvl="2"/>
            <a:r>
              <a:rPr kumimoji="1" lang="zh-TW" altLang="en-US" dirty="0"/>
              <a:t>可增進代謝率</a:t>
            </a:r>
            <a:endParaRPr kumimoji="1" lang="en-US" altLang="zh-TW" dirty="0"/>
          </a:p>
          <a:p>
            <a:r>
              <a:rPr kumimoji="1" lang="zh-TW" altLang="en-US" dirty="0"/>
              <a:t>均衡飲食</a:t>
            </a:r>
            <a:endParaRPr kumimoji="1" lang="en-US" altLang="zh-TW" dirty="0"/>
          </a:p>
          <a:p>
            <a:r>
              <a:rPr kumimoji="1" lang="zh-TW" altLang="en-US" dirty="0"/>
              <a:t>莓果類食物</a:t>
            </a:r>
            <a:endParaRPr kumimoji="1" lang="en-US" altLang="zh-TW" dirty="0"/>
          </a:p>
          <a:p>
            <a:r>
              <a:rPr kumimoji="1" lang="zh-TW" altLang="en-US" dirty="0"/>
              <a:t>巧克力或巧克力牛奶（甜度要控制）</a:t>
            </a:r>
            <a:endParaRPr kumimoji="1" lang="en-US" altLang="zh-TW" dirty="0"/>
          </a:p>
          <a:p>
            <a:r>
              <a:rPr kumimoji="1" lang="zh-TW" altLang="en-US" dirty="0"/>
              <a:t>適量的碳水化合物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BF12C6C-2B17-8E42-A229-6C4139CB85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6986" r="26986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82325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FB1872-650D-BC41-9784-0A7A0485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水分補充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70017EC-AF43-AB4A-AEC5-9FC4B76A9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水分補充影響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健康、體力、運動表現與疲勞恢復</a:t>
            </a:r>
            <a:endParaRPr kumimoji="1" lang="en-US" altLang="zh-TW" dirty="0"/>
          </a:p>
          <a:p>
            <a:r>
              <a:rPr kumimoji="1" lang="zh-TW" altLang="en-US" dirty="0"/>
              <a:t>水分補充是否足夠？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檢查</a:t>
            </a:r>
            <a:r>
              <a:rPr kumimoji="1" lang="zh-TW" altLang="en-US" dirty="0">
                <a:solidFill>
                  <a:srgbClr val="FF0000"/>
                </a:solidFill>
              </a:rPr>
              <a:t>尿液顏色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1"/>
            <a:r>
              <a:rPr kumimoji="1" lang="zh-TW" altLang="en-US" dirty="0"/>
              <a:t>清澈、微黃 （體內含水量足夠）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深黃或其他顏色 （脫水）</a:t>
            </a:r>
          </a:p>
        </p:txBody>
      </p:sp>
      <p:pic>
        <p:nvPicPr>
          <p:cNvPr id="6" name="內容版面配置區 5" descr="effects-of-dehydration-on-performance_infographic-v2.jpg">
            <a:extLst>
              <a:ext uri="{FF2B5EF4-FFF2-40B4-BE49-F238E27FC236}">
                <a16:creationId xmlns:a16="http://schemas.microsoft.com/office/drawing/2014/main" id="{A6358EE9-6249-7048-A23D-6FF72805BF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039" b="-36039"/>
          <a:stretch>
            <a:fillRect/>
          </a:stretch>
        </p:blipFill>
        <p:spPr>
          <a:xfrm>
            <a:off x="4385436" y="1417640"/>
            <a:ext cx="4645848" cy="5206491"/>
          </a:xfrm>
        </p:spPr>
      </p:pic>
    </p:spTree>
    <p:extLst>
      <p:ext uri="{BB962C8B-B14F-4D97-AF65-F5344CB8AC3E}">
        <p14:creationId xmlns:p14="http://schemas.microsoft.com/office/powerpoint/2010/main" val="178181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0EFC1D-BB40-4347-B063-8DE2D010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水分補充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9AF4F3-3AF1-2641-9A7A-6135B365A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rgbClr val="FF0000"/>
                </a:solidFill>
              </a:rPr>
              <a:t>喝水</a:t>
            </a:r>
            <a:r>
              <a:rPr kumimoji="1" lang="zh-TW" altLang="en-US" dirty="0"/>
              <a:t>是最佳的補充體液的方式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建議每日需要有</a:t>
            </a:r>
            <a:r>
              <a:rPr kumimoji="1" lang="en-US" altLang="zh-TW" dirty="0"/>
              <a:t>3</a:t>
            </a:r>
            <a:r>
              <a:rPr kumimoji="1" lang="zh-CN" altLang="en-US" dirty="0"/>
              <a:t>公升</a:t>
            </a:r>
            <a:endParaRPr kumimoji="1" lang="en-US" altLang="zh-CN" dirty="0"/>
          </a:p>
          <a:p>
            <a:r>
              <a:rPr kumimoji="1" lang="zh-CN" altLang="en-US" dirty="0"/>
              <a:t>運動飲料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運動前、中、後可攝取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不要因為好喝而喝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過度調味反而造成身體負擔</a:t>
            </a:r>
            <a:endParaRPr kumimoji="1" lang="en-US" altLang="zh-CN" dirty="0"/>
          </a:p>
          <a:p>
            <a:pPr lvl="1"/>
            <a:r>
              <a:rPr kumimoji="1" lang="zh-TW" altLang="en-US" dirty="0"/>
              <a:t>檸檬或萊姆風味較適合</a:t>
            </a:r>
          </a:p>
        </p:txBody>
      </p:sp>
      <p:pic>
        <p:nvPicPr>
          <p:cNvPr id="6" name="圖片 5" descr="images.jpg">
            <a:extLst>
              <a:ext uri="{FF2B5EF4-FFF2-40B4-BE49-F238E27FC236}">
                <a16:creationId xmlns:a16="http://schemas.microsoft.com/office/drawing/2014/main" id="{0599B377-28B1-0649-BF80-6D2312979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77" y="2385867"/>
            <a:ext cx="32385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9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 descr="Hydration-Screen-Shot--768x431@2x.png">
            <a:extLst>
              <a:ext uri="{FF2B5EF4-FFF2-40B4-BE49-F238E27FC236}">
                <a16:creationId xmlns:a16="http://schemas.microsoft.com/office/drawing/2014/main" id="{8AFFB5F7-E168-F144-B464-EF46AC539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847" b="-49847"/>
          <a:stretch>
            <a:fillRect/>
          </a:stretch>
        </p:blipFill>
        <p:spPr>
          <a:xfrm>
            <a:off x="303645" y="-863046"/>
            <a:ext cx="8536709" cy="956688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32B29B-B0F8-DA43-BF9A-9946CB5A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疲勞恢復方式</a:t>
            </a:r>
            <a:r>
              <a:rPr kumimoji="1" lang="en-US" altLang="zh-CN" dirty="0"/>
              <a:t>_</a:t>
            </a:r>
            <a:r>
              <a:rPr kumimoji="1" lang="zh-CN" altLang="en-US" dirty="0"/>
              <a:t>水分補充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53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160</TotalTime>
  <Words>436</Words>
  <Application>Microsoft Macintosh PowerPoint</Application>
  <PresentationFormat>如螢幕大小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等线</vt:lpstr>
      <vt:lpstr>Arial</vt:lpstr>
      <vt:lpstr>Calibri</vt:lpstr>
      <vt:lpstr>Times New Roman</vt:lpstr>
      <vt:lpstr>課程名稱</vt:lpstr>
      <vt:lpstr>運動訓練學</vt:lpstr>
      <vt:lpstr>疲勞</vt:lpstr>
      <vt:lpstr>過度訓練</vt:lpstr>
      <vt:lpstr>過度訓練指標</vt:lpstr>
      <vt:lpstr>訓練適應與疲勞</vt:lpstr>
      <vt:lpstr>疲勞恢復方式_飲食</vt:lpstr>
      <vt:lpstr>疲勞恢復方式_水分補充</vt:lpstr>
      <vt:lpstr>疲勞恢復方式_水分補充</vt:lpstr>
      <vt:lpstr>疲勞恢復方式_水分補充</vt:lpstr>
      <vt:lpstr>疲勞恢復方式_睡眠</vt:lpstr>
      <vt:lpstr>疲勞恢復方式_睡眠</vt:lpstr>
      <vt:lpstr>參考文獻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Microsoft Office User</cp:lastModifiedBy>
  <cp:revision>9</cp:revision>
  <dcterms:created xsi:type="dcterms:W3CDTF">2017-11-07T02:54:43Z</dcterms:created>
  <dcterms:modified xsi:type="dcterms:W3CDTF">2018-09-03T18:09:15Z</dcterms:modified>
</cp:coreProperties>
</file>