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6" r:id="rId12"/>
    <p:sldId id="279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休息與恢復</a:t>
            </a:r>
            <a:r>
              <a:rPr lang="en-US" sz="3200" b="0" i="0" u="none" strike="noStrike" kern="1200" cap="none" spc="0" baseline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01</a:t>
            </a:r>
            <a:endParaRPr lang="en-US" sz="3200" b="0" i="0" u="none" strike="noStrike" kern="1200" cap="none" spc="0" baseline="0" dirty="0">
              <a:solidFill>
                <a:schemeClr val="bg1">
                  <a:lumMod val="50000"/>
                </a:schemeClr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566F57-9C30-C94C-81B0-42F6213B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睡眠</a:t>
            </a:r>
            <a:endParaRPr kumimoji="1" lang="zh-TW" altLang="en-US" dirty="0"/>
          </a:p>
        </p:txBody>
      </p:sp>
      <p:pic>
        <p:nvPicPr>
          <p:cNvPr id="5" name="圖片 4" descr="Sleep (athlete2-0.com).jpg">
            <a:extLst>
              <a:ext uri="{FF2B5EF4-FFF2-40B4-BE49-F238E27FC236}">
                <a16:creationId xmlns:a16="http://schemas.microsoft.com/office/drawing/2014/main" id="{E7044F8C-23B1-B24E-945B-F339203CE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1" y="1417640"/>
            <a:ext cx="7648058" cy="491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6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AEF1EA-D038-2749-8971-0A4303CC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睡眠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32D2F41-D2B6-5C42-B557-8FB0A285A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睡眠是最佳恢復疲勞的方式</a:t>
            </a:r>
            <a:endParaRPr kumimoji="1" lang="en-US" altLang="zh-TW" dirty="0"/>
          </a:p>
          <a:p>
            <a:r>
              <a:rPr kumimoji="1" lang="zh-TW" altLang="en-US" dirty="0"/>
              <a:t>足夠的睡眠量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心理健康（認知能力與情緒）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賀爾蒙的平衡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肌肉損傷的恢復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B5B6FBC-B7D0-9E42-A88A-4518597848DE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kumimoji="1" lang="zh-TW" altLang="en-US" dirty="0"/>
              <a:t>肌肉痠痛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至少</a:t>
            </a:r>
            <a:r>
              <a:rPr kumimoji="1" lang="en-US" altLang="zh-TW" dirty="0"/>
              <a:t>8</a:t>
            </a:r>
            <a:r>
              <a:rPr kumimoji="1" lang="zh-CN" altLang="en-US" dirty="0"/>
              <a:t>小時睡眠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相同訓練量之間可以隔</a:t>
            </a:r>
            <a:r>
              <a:rPr kumimoji="1" lang="en-US" altLang="zh-CN" dirty="0"/>
              <a:t>48</a:t>
            </a:r>
            <a:r>
              <a:rPr kumimoji="1" lang="zh-CN" altLang="en-US" dirty="0"/>
              <a:t>小時</a:t>
            </a:r>
            <a:endParaRPr kumimoji="1" lang="en-US" altLang="zh-CN" dirty="0"/>
          </a:p>
          <a:p>
            <a:r>
              <a:rPr kumimoji="1" lang="zh-CN" altLang="en-US" dirty="0"/>
              <a:t>頂尖運動員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睡眠時間更長</a:t>
            </a:r>
            <a:endParaRPr kumimoji="1" lang="en-US" altLang="zh-CN" dirty="0"/>
          </a:p>
          <a:p>
            <a:pPr lvl="1"/>
            <a:r>
              <a:rPr lang="en-US" altLang="zh-TW" dirty="0"/>
              <a:t>LeBron James </a:t>
            </a:r>
            <a:r>
              <a:rPr lang="zh-CN" altLang="en-US" dirty="0"/>
              <a:t>與</a:t>
            </a:r>
            <a:r>
              <a:rPr lang="en-US" altLang="zh-TW" dirty="0"/>
              <a:t> Roger Federer</a:t>
            </a:r>
            <a:r>
              <a:rPr lang="zh-TW" altLang="en-US" dirty="0"/>
              <a:t> 每日睡超過</a:t>
            </a:r>
            <a:r>
              <a:rPr lang="en-US" altLang="zh-TW" dirty="0"/>
              <a:t>12</a:t>
            </a:r>
            <a:r>
              <a:rPr lang="zh-CN" altLang="en-US" dirty="0"/>
              <a:t>小時（包括小睡休息）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6750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96C2B9-8A7A-B144-8CCD-B548EDC56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疲勞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856625-F033-834A-9562-F1BE6A93A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急性與慢性疲勞</a:t>
            </a:r>
            <a:endParaRPr kumimoji="1" lang="en-US" altLang="zh-TW" dirty="0"/>
          </a:p>
          <a:p>
            <a:r>
              <a:rPr kumimoji="1" lang="zh-TW" altLang="en-US" dirty="0"/>
              <a:t>急性疲勞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專項訓練</a:t>
            </a:r>
            <a:endParaRPr kumimoji="1" lang="en-US" altLang="zh-TW" dirty="0"/>
          </a:p>
          <a:p>
            <a:pPr lvl="1"/>
            <a:r>
              <a:rPr kumimoji="1" lang="zh-TW" altLang="en-US" dirty="0">
                <a:solidFill>
                  <a:srgbClr val="FF0000"/>
                </a:solidFill>
              </a:rPr>
              <a:t>生理指標</a:t>
            </a:r>
            <a:r>
              <a:rPr kumimoji="1" lang="zh-TW" altLang="en-US" dirty="0"/>
              <a:t>可以呈現出來</a:t>
            </a:r>
            <a:endParaRPr kumimoji="1" lang="en-US" altLang="zh-TW" dirty="0"/>
          </a:p>
          <a:p>
            <a:r>
              <a:rPr kumimoji="1" lang="zh-TW" altLang="en-US" dirty="0"/>
              <a:t>慢性疲勞</a:t>
            </a:r>
            <a:endParaRPr kumimoji="1" lang="en-US" altLang="zh-TW" dirty="0"/>
          </a:p>
          <a:p>
            <a:pPr lvl="1"/>
            <a:r>
              <a:rPr kumimoji="1" lang="zh-TW" altLang="en-US" dirty="0">
                <a:solidFill>
                  <a:srgbClr val="FF0000"/>
                </a:solidFill>
              </a:rPr>
              <a:t>生理</a:t>
            </a:r>
            <a:r>
              <a:rPr kumimoji="1" lang="zh-TW" altLang="en-US" dirty="0"/>
              <a:t>與</a:t>
            </a:r>
            <a:r>
              <a:rPr kumimoji="1" lang="zh-TW" altLang="en-US" dirty="0">
                <a:solidFill>
                  <a:srgbClr val="FF0000"/>
                </a:solidFill>
              </a:rPr>
              <a:t>心理</a:t>
            </a:r>
            <a:r>
              <a:rPr kumimoji="1" lang="zh-TW" altLang="en-US" dirty="0"/>
              <a:t>的壓力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恢復能力下降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可能變成</a:t>
            </a:r>
            <a:r>
              <a:rPr kumimoji="1" lang="zh-TW" altLang="en-US" dirty="0">
                <a:solidFill>
                  <a:srgbClr val="FF0000"/>
                </a:solidFill>
              </a:rPr>
              <a:t>過度訓練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FCFC615-0B33-5D4D-A0D1-DB28EB5F1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9269" y="2429142"/>
            <a:ext cx="3717171" cy="24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F17093-E694-C44F-BD1F-31845D7E9ED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/>
              <a:t>過度訓練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7E8AF5D-F77E-F54E-BCDD-06BB8099043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37829" y="1792285"/>
            <a:ext cx="7772400" cy="417268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0432FF"/>
                </a:solidFill>
              </a:rPr>
              <a:t>訓練的目的是為了讓身體去適應漸進的</a:t>
            </a:r>
            <a:r>
              <a:rPr lang="zh-TW" altLang="en-US" dirty="0">
                <a:solidFill>
                  <a:srgbClr val="FF0000"/>
                </a:solidFill>
              </a:rPr>
              <a:t>超負荷</a:t>
            </a:r>
            <a:endParaRPr lang="en-US" altLang="zh-TW" dirty="0">
              <a:solidFill>
                <a:srgbClr val="FF000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0432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0432FF"/>
                </a:solidFill>
              </a:rPr>
              <a:t>身體超負荷後需要時間來恢復疲勞</a:t>
            </a:r>
            <a:endParaRPr lang="en-US" altLang="zh-TW" dirty="0">
              <a:solidFill>
                <a:srgbClr val="0432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0432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0432FF"/>
                </a:solidFill>
              </a:rPr>
              <a:t>沒有</a:t>
            </a:r>
            <a:r>
              <a:rPr lang="zh-TW" altLang="en-US" dirty="0">
                <a:solidFill>
                  <a:srgbClr val="FF0000"/>
                </a:solidFill>
              </a:rPr>
              <a:t>足夠休息和營養</a:t>
            </a:r>
            <a:r>
              <a:rPr lang="zh-TW" altLang="en-US" dirty="0">
                <a:solidFill>
                  <a:srgbClr val="0432FF"/>
                </a:solidFill>
              </a:rPr>
              <a:t>，身體疲勞無法恢復，可能會造成生病或受傷</a:t>
            </a:r>
            <a:endParaRPr lang="en-US" altLang="zh-TW" dirty="0">
              <a:solidFill>
                <a:srgbClr val="0432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altLang="zh-TW" dirty="0">
              <a:solidFill>
                <a:srgbClr val="0432FF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0432FF"/>
                </a:solidFill>
              </a:rPr>
              <a:t>也就是</a:t>
            </a:r>
            <a:r>
              <a:rPr lang="zh-TW" altLang="en-US" dirty="0">
                <a:solidFill>
                  <a:srgbClr val="FF0000"/>
                </a:solidFill>
              </a:rPr>
              <a:t>過度訓練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BDCF9B22-5BC4-F842-AA9F-6F2A7BD18B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6966C5A4-70FE-3241-97C7-11E0EC3699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8B46A3-6CBB-384A-96BE-D5B8A685C4D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過度訓練指標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C52B76-E5A1-BD4F-9C01-426405A7C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身體症狀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無法解釋的</a:t>
            </a:r>
            <a:r>
              <a:rPr kumimoji="1" lang="zh-TW" altLang="en-US" dirty="0">
                <a:solidFill>
                  <a:srgbClr val="FF0000"/>
                </a:solidFill>
              </a:rPr>
              <a:t>表現下降</a:t>
            </a:r>
            <a:endParaRPr kumimoji="1" lang="en-US" altLang="zh-TW" dirty="0">
              <a:solidFill>
                <a:srgbClr val="FF0000"/>
              </a:solidFill>
            </a:endParaRPr>
          </a:p>
          <a:p>
            <a:pPr lvl="1"/>
            <a:r>
              <a:rPr kumimoji="1" lang="zh-TW" altLang="en-US" dirty="0"/>
              <a:t>持續疲勞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睡眠品質不佳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胃口不好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肌肉損傷（高肌酸激酶）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內分泌失調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心臟方面的症狀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592636C-B656-6641-B5D5-0E1869C21EE9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kumimoji="1" lang="zh-TW" altLang="en-US" dirty="0"/>
              <a:t>心理層面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動機下降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易怒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沮喪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倦怠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無精打采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B294F6-398C-EC41-9CE9-4C6ABDA034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訓練適應與疲勞</a:t>
            </a:r>
          </a:p>
        </p:txBody>
      </p:sp>
      <p:pic>
        <p:nvPicPr>
          <p:cNvPr id="4" name="Picture 5" descr="螢幕快照 2017-04-24 上午9.35.10.png">
            <a:extLst>
              <a:ext uri="{FF2B5EF4-FFF2-40B4-BE49-F238E27FC236}">
                <a16:creationId xmlns:a16="http://schemas.microsoft.com/office/drawing/2014/main" id="{86185799-25BD-9F40-BD25-135F6C5F2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89" y="1417640"/>
            <a:ext cx="7355821" cy="50010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428419-014A-8D48-A98F-73FCCC18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飲食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0D375D9-5D56-C141-9ED3-368834E8F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蛋白質</a:t>
            </a:r>
            <a:endParaRPr kumimoji="1" lang="en-US" altLang="zh-TW" dirty="0"/>
          </a:p>
          <a:p>
            <a:pPr lvl="1"/>
            <a:r>
              <a:rPr kumimoji="1" lang="en-US" altLang="zh-TW" dirty="0"/>
              <a:t>BCAA </a:t>
            </a:r>
            <a:r>
              <a:rPr kumimoji="1" lang="zh-TW" altLang="en-US" dirty="0"/>
              <a:t>（支鏈胺基酸）</a:t>
            </a:r>
            <a:endParaRPr kumimoji="1" lang="en-US" altLang="zh-TW" dirty="0"/>
          </a:p>
          <a:p>
            <a:pPr lvl="2"/>
            <a:r>
              <a:rPr kumimoji="1" lang="zh-TW" altLang="en-US" dirty="0"/>
              <a:t>可以減緩肌肉損傷</a:t>
            </a:r>
            <a:endParaRPr kumimoji="1" lang="en-US" altLang="zh-TW" dirty="0"/>
          </a:p>
          <a:p>
            <a:pPr lvl="2"/>
            <a:r>
              <a:rPr kumimoji="1" lang="zh-TW" altLang="en-US" dirty="0"/>
              <a:t>可增進代謝率</a:t>
            </a:r>
            <a:endParaRPr kumimoji="1" lang="en-US" altLang="zh-TW" dirty="0"/>
          </a:p>
          <a:p>
            <a:r>
              <a:rPr kumimoji="1" lang="zh-TW" altLang="en-US" dirty="0"/>
              <a:t>均衡飲食</a:t>
            </a:r>
            <a:endParaRPr kumimoji="1" lang="en-US" altLang="zh-TW" dirty="0"/>
          </a:p>
          <a:p>
            <a:r>
              <a:rPr kumimoji="1" lang="zh-TW" altLang="en-US" dirty="0"/>
              <a:t>莓果類食物</a:t>
            </a:r>
            <a:endParaRPr kumimoji="1" lang="en-US" altLang="zh-TW" dirty="0"/>
          </a:p>
          <a:p>
            <a:r>
              <a:rPr kumimoji="1" lang="zh-TW" altLang="en-US" dirty="0"/>
              <a:t>巧克力或巧克力牛奶（甜度要控制）</a:t>
            </a:r>
            <a:endParaRPr kumimoji="1" lang="en-US" altLang="zh-TW" dirty="0"/>
          </a:p>
          <a:p>
            <a:r>
              <a:rPr kumimoji="1" lang="zh-TW" altLang="en-US" dirty="0"/>
              <a:t>適量的碳水化合物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BF12C6C-2B17-8E42-A229-6C4139CB85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26986" r="26986"/>
          <a:stretch>
            <a:fillRect/>
          </a:stretch>
        </p:blipFill>
        <p:spPr>
          <a:xfrm>
            <a:off x="4648200" y="1600200"/>
            <a:ext cx="4038600" cy="4525963"/>
          </a:xfrm>
        </p:spPr>
      </p:pic>
    </p:spTree>
    <p:extLst>
      <p:ext uri="{BB962C8B-B14F-4D97-AF65-F5344CB8AC3E}">
        <p14:creationId xmlns:p14="http://schemas.microsoft.com/office/powerpoint/2010/main" val="1823252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FB1872-650D-BC41-9784-0A7A0485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水分補充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0017EC-AF43-AB4A-AEC5-9FC4B76A9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/>
              <a:t>水分補充影響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健康、體力、運動表現與疲勞恢復</a:t>
            </a:r>
            <a:endParaRPr kumimoji="1" lang="en-US" altLang="zh-TW" dirty="0"/>
          </a:p>
          <a:p>
            <a:r>
              <a:rPr kumimoji="1" lang="zh-TW" altLang="en-US" dirty="0"/>
              <a:t>水分補充是否足夠？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檢查</a:t>
            </a:r>
            <a:r>
              <a:rPr kumimoji="1" lang="zh-TW" altLang="en-US" dirty="0">
                <a:solidFill>
                  <a:srgbClr val="FF0000"/>
                </a:solidFill>
              </a:rPr>
              <a:t>尿液顏色</a:t>
            </a:r>
            <a:endParaRPr kumimoji="1" lang="en-US" altLang="zh-TW" dirty="0">
              <a:solidFill>
                <a:srgbClr val="FF0000"/>
              </a:solidFill>
            </a:endParaRPr>
          </a:p>
          <a:p>
            <a:pPr lvl="1"/>
            <a:r>
              <a:rPr kumimoji="1" lang="zh-TW" altLang="en-US" dirty="0"/>
              <a:t>清澈、微黃 （體內含水量足夠）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深黃或其他顏色 （脫水）</a:t>
            </a:r>
          </a:p>
        </p:txBody>
      </p:sp>
      <p:pic>
        <p:nvPicPr>
          <p:cNvPr id="6" name="內容版面配置區 5" descr="effects-of-dehydration-on-performance_infographic-v2.jpg">
            <a:extLst>
              <a:ext uri="{FF2B5EF4-FFF2-40B4-BE49-F238E27FC236}">
                <a16:creationId xmlns:a16="http://schemas.microsoft.com/office/drawing/2014/main" id="{A6358EE9-6249-7048-A23D-6FF72805BF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039" b="-36039"/>
          <a:stretch>
            <a:fillRect/>
          </a:stretch>
        </p:blipFill>
        <p:spPr>
          <a:xfrm>
            <a:off x="4385436" y="1417640"/>
            <a:ext cx="4645848" cy="5206491"/>
          </a:xfrm>
        </p:spPr>
      </p:pic>
    </p:spTree>
    <p:extLst>
      <p:ext uri="{BB962C8B-B14F-4D97-AF65-F5344CB8AC3E}">
        <p14:creationId xmlns:p14="http://schemas.microsoft.com/office/powerpoint/2010/main" val="1781818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0EFC1D-BB40-4347-B063-8DE2D010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水分補充</a:t>
            </a:r>
            <a:endParaRPr kumimoji="1"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9AF4F3-3AF1-2641-9A7A-6135B365A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>
                <a:solidFill>
                  <a:srgbClr val="FF0000"/>
                </a:solidFill>
              </a:rPr>
              <a:t>喝水</a:t>
            </a:r>
            <a:r>
              <a:rPr kumimoji="1" lang="zh-TW" altLang="en-US" dirty="0"/>
              <a:t>是最佳的補充體液的方式</a:t>
            </a:r>
            <a:endParaRPr kumimoji="1" lang="en-US" altLang="zh-TW" dirty="0"/>
          </a:p>
          <a:p>
            <a:pPr lvl="1"/>
            <a:r>
              <a:rPr kumimoji="1" lang="zh-TW" altLang="en-US" dirty="0"/>
              <a:t>建議每日需要有</a:t>
            </a:r>
            <a:r>
              <a:rPr kumimoji="1" lang="en-US" altLang="zh-TW" dirty="0"/>
              <a:t>3</a:t>
            </a:r>
            <a:r>
              <a:rPr kumimoji="1" lang="zh-CN" altLang="en-US" dirty="0"/>
              <a:t>公升</a:t>
            </a:r>
            <a:endParaRPr kumimoji="1" lang="en-US" altLang="zh-CN" dirty="0"/>
          </a:p>
          <a:p>
            <a:r>
              <a:rPr kumimoji="1" lang="zh-CN" altLang="en-US" dirty="0"/>
              <a:t>運動飲料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運動前、中、後可攝取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不要因為好喝而喝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過度調味反而造成身體負擔</a:t>
            </a:r>
            <a:endParaRPr kumimoji="1" lang="en-US" altLang="zh-CN" dirty="0"/>
          </a:p>
          <a:p>
            <a:pPr lvl="1"/>
            <a:r>
              <a:rPr kumimoji="1" lang="zh-TW" altLang="en-US" dirty="0"/>
              <a:t>檸檬或萊姆風味較適合</a:t>
            </a:r>
          </a:p>
        </p:txBody>
      </p:sp>
      <p:pic>
        <p:nvPicPr>
          <p:cNvPr id="6" name="圖片 5" descr="images.jpg">
            <a:extLst>
              <a:ext uri="{FF2B5EF4-FFF2-40B4-BE49-F238E27FC236}">
                <a16:creationId xmlns:a16="http://schemas.microsoft.com/office/drawing/2014/main" id="{0599B377-28B1-0649-BF80-6D2312979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77" y="2385867"/>
            <a:ext cx="3238500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90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5" descr="Hydration-Screen-Shot--768x431@2x.png">
            <a:extLst>
              <a:ext uri="{FF2B5EF4-FFF2-40B4-BE49-F238E27FC236}">
                <a16:creationId xmlns:a16="http://schemas.microsoft.com/office/drawing/2014/main" id="{8AFFB5F7-E168-F144-B464-EF46AC539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847" b="-49847"/>
          <a:stretch>
            <a:fillRect/>
          </a:stretch>
        </p:blipFill>
        <p:spPr>
          <a:xfrm>
            <a:off x="303645" y="-863046"/>
            <a:ext cx="8536709" cy="956688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C32B29B-B0F8-DA43-BF9A-9946CB5A4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疲勞恢復方式</a:t>
            </a:r>
            <a:r>
              <a:rPr kumimoji="1" lang="en-US" altLang="zh-CN" dirty="0"/>
              <a:t>_</a:t>
            </a:r>
            <a:r>
              <a:rPr kumimoji="1" lang="zh-CN" altLang="en-US" dirty="0"/>
              <a:t>水分補充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532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160</TotalTime>
  <Words>436</Words>
  <Application>Microsoft Macintosh PowerPoint</Application>
  <PresentationFormat>如螢幕大小 (4:3)</PresentationFormat>
  <Paragraphs>79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疲勞</vt:lpstr>
      <vt:lpstr>過度訓練</vt:lpstr>
      <vt:lpstr>過度訓練指標</vt:lpstr>
      <vt:lpstr>訓練適應與疲勞</vt:lpstr>
      <vt:lpstr>疲勞恢復方式_飲食</vt:lpstr>
      <vt:lpstr>疲勞恢復方式_水分補充</vt:lpstr>
      <vt:lpstr>疲勞恢復方式_水分補充</vt:lpstr>
      <vt:lpstr>疲勞恢復方式_水分補充</vt:lpstr>
      <vt:lpstr>疲勞恢復方式_睡眠</vt:lpstr>
      <vt:lpstr>疲勞恢復方式_睡眠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9</cp:revision>
  <dcterms:created xsi:type="dcterms:W3CDTF">2017-11-07T02:54:43Z</dcterms:created>
  <dcterms:modified xsi:type="dcterms:W3CDTF">2018-09-03T18:09:15Z</dcterms:modified>
</cp:coreProperties>
</file>