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3" r:id="rId2"/>
    <p:sldId id="357" r:id="rId3"/>
    <p:sldId id="324" r:id="rId4"/>
    <p:sldId id="336" r:id="rId5"/>
    <p:sldId id="337" r:id="rId6"/>
    <p:sldId id="262" r:id="rId7"/>
    <p:sldId id="354" r:id="rId8"/>
    <p:sldId id="271" r:id="rId9"/>
    <p:sldId id="273" r:id="rId10"/>
    <p:sldId id="355" r:id="rId11"/>
    <p:sldId id="275" r:id="rId12"/>
    <p:sldId id="278" r:id="rId13"/>
    <p:sldId id="329" r:id="rId14"/>
    <p:sldId id="283" r:id="rId15"/>
    <p:sldId id="338" r:id="rId16"/>
    <p:sldId id="330" r:id="rId17"/>
    <p:sldId id="339" r:id="rId18"/>
    <p:sldId id="332" r:id="rId19"/>
    <p:sldId id="333" r:id="rId20"/>
    <p:sldId id="289" r:id="rId21"/>
    <p:sldId id="348" r:id="rId22"/>
    <p:sldId id="349" r:id="rId23"/>
    <p:sldId id="351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C9136C-4F35-4F76-819C-72C7C84853F3}" type="doc">
      <dgm:prSet loTypeId="urn:microsoft.com/office/officeart/2005/8/layout/radial6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C7F28328-8085-40A3-8FB4-F7C3B47081BC}">
      <dgm:prSet phldrT="[文字]" custT="1"/>
      <dgm:spPr/>
      <dgm:t>
        <a:bodyPr/>
        <a:lstStyle/>
        <a:p>
          <a:r>
            <a:rPr lang="zh-TW" altLang="en-US" sz="4800" dirty="0" smtClean="0">
              <a:latin typeface="標楷體" pitchFamily="65" charset="-120"/>
              <a:ea typeface="標楷體" pitchFamily="65" charset="-120"/>
            </a:rPr>
            <a:t>運動傷害　原因</a:t>
          </a:r>
          <a:endParaRPr lang="zh-TW" altLang="en-US" sz="4800" dirty="0">
            <a:latin typeface="標楷體" pitchFamily="65" charset="-120"/>
            <a:ea typeface="標楷體" pitchFamily="65" charset="-120"/>
          </a:endParaRPr>
        </a:p>
      </dgm:t>
    </dgm:pt>
    <dgm:pt modelId="{A2AF7C55-A6A6-42E6-A910-8A3C9372E379}" type="parTrans" cxnId="{81B5FECB-6E1A-4F7F-8AEE-CB4C7F180A64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030FC194-4FA4-43E2-9C72-208E2A3E9223}" type="sibTrans" cxnId="{81B5FECB-6E1A-4F7F-8AEE-CB4C7F180A64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ACF3E028-A57E-4041-942C-198EEF4267AF}">
      <dgm:prSet phldrT="[文字]" custT="1"/>
      <dgm:spPr>
        <a:solidFill>
          <a:srgbClr val="6600FF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健康因素</a:t>
          </a:r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結構排列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68F3BAC0-3560-43D0-BCD1-C9BC6ADC9A15}" type="parTrans" cxnId="{77E86ABF-42FF-4B2F-834A-2E45ED312651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6D737B33-BC33-469B-85D7-42F1102DAE17}" type="sibTrans" cxnId="{77E86ABF-42FF-4B2F-834A-2E45ED312651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0203E524-261C-4817-BEB2-39499A45E8EF}">
      <dgm:prSet phldrT="[文字]" custT="1"/>
      <dgm:spPr>
        <a:solidFill>
          <a:srgbClr val="FF3300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熱身不足</a:t>
          </a:r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收操不實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</dgm:t>
    </dgm:pt>
    <dgm:pt modelId="{053B352F-0ABC-4D78-9744-B3859AEE0773}" type="parTrans" cxnId="{BEEBFCC4-2617-4329-A925-283D39351619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C557B997-EB60-4044-9702-6527CC0F357C}" type="sibTrans" cxnId="{BEEBFCC4-2617-4329-A925-283D39351619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11B3EECF-1840-44E6-B22A-064B4AE2AD03}">
      <dgm:prSet phldrT="[文字]" custT="1"/>
      <dgm:spPr>
        <a:solidFill>
          <a:srgbClr val="9933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肌力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不足／不均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</dgm:t>
    </dgm:pt>
    <dgm:pt modelId="{634EFAB3-B696-4CE5-BC7B-F3DBB9F63F32}" type="parTrans" cxnId="{DCD10C8D-BF24-4E7A-9891-FA27302F60C8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37C034E5-BA7C-467C-81CA-A273CD28E8DB}" type="sibTrans" cxnId="{DCD10C8D-BF24-4E7A-9891-FA27302F60C8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F32F603C-9584-4548-BCBC-37EDFDEC3C4E}">
      <dgm:prSet phldrT="[文字]" custT="1"/>
      <dgm:spPr>
        <a:solidFill>
          <a:srgbClr val="008080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恢復不足　　疲勞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</dgm:t>
    </dgm:pt>
    <dgm:pt modelId="{40AD2699-7BDE-4774-82E1-058D335BE19D}" type="parTrans" cxnId="{C556138E-2438-4B95-B879-167924428B45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9600A26E-6A49-4BE5-8803-206F21A277E5}" type="sibTrans" cxnId="{C556138E-2438-4B95-B879-167924428B45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22D0F142-AC4B-4DAC-9942-A4B9575CEE13}">
      <dgm:prSet phldrT="[文字]" custT="1"/>
      <dgm:spPr>
        <a:solidFill>
          <a:srgbClr val="003399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運動型態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0A1FBCB0-DF6C-4849-BD33-CFB2CF545E34}" type="parTrans" cxnId="{E13EC3BC-06D3-4C4B-9D6A-57E75781BD8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ADEBCAA5-41A3-4100-8112-17FAF4C11853}" type="sibTrans" cxnId="{E13EC3BC-06D3-4C4B-9D6A-57E75781BD8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244AB52F-388A-4346-B9FC-AD672F4A0210}">
      <dgm:prSet phldrT="[文字]" custT="1"/>
      <dgm:spPr>
        <a:solidFill>
          <a:srgbClr val="009900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環境天候　場地器材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CFFC6109-E474-4D17-AF2D-E634F4CCE066}" type="parTrans" cxnId="{ADD94114-1BC2-48CD-8090-39D396738F8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72F22EEC-97A2-4936-BAA7-0DFA3E9C7752}" type="sibTrans" cxnId="{ADD94114-1BC2-48CD-8090-39D396738F8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8636FEFD-CAA6-422A-B26F-946955DB1626}" type="pres">
      <dgm:prSet presAssocID="{4AC9136C-4F35-4F76-819C-72C7C84853F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64E938C-F38E-4347-8B2B-1550DD9CBC78}" type="pres">
      <dgm:prSet presAssocID="{C7F28328-8085-40A3-8FB4-F7C3B47081BC}" presName="centerShape" presStyleLbl="node0" presStyleIdx="0" presStyleCnt="1" custScaleX="120620" custScaleY="66512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6DA3C226-C507-4944-9461-BD7C78643619}" type="pres">
      <dgm:prSet presAssocID="{ACF3E028-A57E-4041-942C-198EEF4267AF}" presName="node" presStyleLbl="node1" presStyleIdx="0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A16ABD1-FF7B-450C-96AA-1F8F96869ECA}" type="pres">
      <dgm:prSet presAssocID="{ACF3E028-A57E-4041-942C-198EEF4267AF}" presName="dummy" presStyleCnt="0"/>
      <dgm:spPr/>
      <dgm:t>
        <a:bodyPr/>
        <a:lstStyle/>
        <a:p>
          <a:endParaRPr lang="zh-TW" altLang="en-US"/>
        </a:p>
      </dgm:t>
    </dgm:pt>
    <dgm:pt modelId="{6BAF87EE-1761-4161-A68D-9B9D8CF8927D}" type="pres">
      <dgm:prSet presAssocID="{6D737B33-BC33-469B-85D7-42F1102DAE17}" presName="sibTrans" presStyleLbl="sibTrans2D1" presStyleIdx="0" presStyleCnt="6"/>
      <dgm:spPr/>
      <dgm:t>
        <a:bodyPr/>
        <a:lstStyle/>
        <a:p>
          <a:endParaRPr lang="zh-TW" altLang="en-US"/>
        </a:p>
      </dgm:t>
    </dgm:pt>
    <dgm:pt modelId="{978D2DFC-21D7-45E4-AEEA-DBDD895FFB2E}" type="pres">
      <dgm:prSet presAssocID="{22D0F142-AC4B-4DAC-9942-A4B9575CEE13}" presName="node" presStyleLbl="node1" presStyleIdx="1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E2D6B4F4-C7FE-4E48-8EAD-44E410C65D16}" type="pres">
      <dgm:prSet presAssocID="{22D0F142-AC4B-4DAC-9942-A4B9575CEE13}" presName="dummy" presStyleCnt="0"/>
      <dgm:spPr/>
      <dgm:t>
        <a:bodyPr/>
        <a:lstStyle/>
        <a:p>
          <a:endParaRPr lang="zh-TW" altLang="en-US"/>
        </a:p>
      </dgm:t>
    </dgm:pt>
    <dgm:pt modelId="{A77B9F20-32B1-46FC-BEE1-98B0542303D7}" type="pres">
      <dgm:prSet presAssocID="{ADEBCAA5-41A3-4100-8112-17FAF4C11853}" presName="sibTrans" presStyleLbl="sibTrans2D1" presStyleIdx="1" presStyleCnt="6"/>
      <dgm:spPr/>
      <dgm:t>
        <a:bodyPr/>
        <a:lstStyle/>
        <a:p>
          <a:endParaRPr lang="zh-TW" altLang="en-US"/>
        </a:p>
      </dgm:t>
    </dgm:pt>
    <dgm:pt modelId="{B3825194-B0FC-4237-86F7-14F6EBD0DC63}" type="pres">
      <dgm:prSet presAssocID="{0203E524-261C-4817-BEB2-39499A45E8EF}" presName="node" presStyleLbl="node1" presStyleIdx="2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651025F9-83CD-4611-8F68-96E38078EB72}" type="pres">
      <dgm:prSet presAssocID="{0203E524-261C-4817-BEB2-39499A45E8EF}" presName="dummy" presStyleCnt="0"/>
      <dgm:spPr/>
      <dgm:t>
        <a:bodyPr/>
        <a:lstStyle/>
        <a:p>
          <a:endParaRPr lang="zh-TW" altLang="en-US"/>
        </a:p>
      </dgm:t>
    </dgm:pt>
    <dgm:pt modelId="{D206C1FD-AC01-4766-87E4-C7A7DF069BB2}" type="pres">
      <dgm:prSet presAssocID="{C557B997-EB60-4044-9702-6527CC0F357C}" presName="sibTrans" presStyleLbl="sibTrans2D1" presStyleIdx="2" presStyleCnt="6"/>
      <dgm:spPr/>
      <dgm:t>
        <a:bodyPr/>
        <a:lstStyle/>
        <a:p>
          <a:endParaRPr lang="zh-TW" altLang="en-US"/>
        </a:p>
      </dgm:t>
    </dgm:pt>
    <dgm:pt modelId="{3F1D01BC-102A-40B0-81B4-1790A7D37692}" type="pres">
      <dgm:prSet presAssocID="{11B3EECF-1840-44E6-B22A-064B4AE2AD03}" presName="node" presStyleLbl="node1" presStyleIdx="3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D01EE568-6E65-49D6-9F21-38E61620788E}" type="pres">
      <dgm:prSet presAssocID="{11B3EECF-1840-44E6-B22A-064B4AE2AD03}" presName="dummy" presStyleCnt="0"/>
      <dgm:spPr/>
      <dgm:t>
        <a:bodyPr/>
        <a:lstStyle/>
        <a:p>
          <a:endParaRPr lang="zh-TW" altLang="en-US"/>
        </a:p>
      </dgm:t>
    </dgm:pt>
    <dgm:pt modelId="{53819053-6CAD-4A51-BFAB-6F530BE5C15F}" type="pres">
      <dgm:prSet presAssocID="{37C034E5-BA7C-467C-81CA-A273CD28E8DB}" presName="sibTrans" presStyleLbl="sibTrans2D1" presStyleIdx="3" presStyleCnt="6"/>
      <dgm:spPr/>
      <dgm:t>
        <a:bodyPr/>
        <a:lstStyle/>
        <a:p>
          <a:endParaRPr lang="zh-TW" altLang="en-US"/>
        </a:p>
      </dgm:t>
    </dgm:pt>
    <dgm:pt modelId="{E2FF45BE-2D04-42F3-8D60-67621F0BB14C}" type="pres">
      <dgm:prSet presAssocID="{F32F603C-9584-4548-BCBC-37EDFDEC3C4E}" presName="node" presStyleLbl="node1" presStyleIdx="4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7ABA7977-78C6-44D8-AB57-B12F88A4F57E}" type="pres">
      <dgm:prSet presAssocID="{F32F603C-9584-4548-BCBC-37EDFDEC3C4E}" presName="dummy" presStyleCnt="0"/>
      <dgm:spPr/>
      <dgm:t>
        <a:bodyPr/>
        <a:lstStyle/>
        <a:p>
          <a:endParaRPr lang="zh-TW" altLang="en-US"/>
        </a:p>
      </dgm:t>
    </dgm:pt>
    <dgm:pt modelId="{628E7766-1570-4F4D-96F0-9AD7F2150B89}" type="pres">
      <dgm:prSet presAssocID="{9600A26E-6A49-4BE5-8803-206F21A277E5}" presName="sibTrans" presStyleLbl="sibTrans2D1" presStyleIdx="4" presStyleCnt="6"/>
      <dgm:spPr/>
      <dgm:t>
        <a:bodyPr/>
        <a:lstStyle/>
        <a:p>
          <a:endParaRPr lang="zh-TW" altLang="en-US"/>
        </a:p>
      </dgm:t>
    </dgm:pt>
    <dgm:pt modelId="{3E5D3705-008C-4608-B64B-30AE6D1A8B67}" type="pres">
      <dgm:prSet presAssocID="{244AB52F-388A-4346-B9FC-AD672F4A0210}" presName="node" presStyleLbl="node1" presStyleIdx="5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C6E8E5D-47BB-4839-9AF1-68783C3D79D0}" type="pres">
      <dgm:prSet presAssocID="{244AB52F-388A-4346-B9FC-AD672F4A0210}" presName="dummy" presStyleCnt="0"/>
      <dgm:spPr/>
      <dgm:t>
        <a:bodyPr/>
        <a:lstStyle/>
        <a:p>
          <a:endParaRPr lang="zh-TW" altLang="en-US"/>
        </a:p>
      </dgm:t>
    </dgm:pt>
    <dgm:pt modelId="{36007D12-2591-403F-8885-40FF5021AD6E}" type="pres">
      <dgm:prSet presAssocID="{72F22EEC-97A2-4936-BAA7-0DFA3E9C7752}" presName="sibTrans" presStyleLbl="sibTrans2D1" presStyleIdx="5" presStyleCnt="6"/>
      <dgm:spPr/>
      <dgm:t>
        <a:bodyPr/>
        <a:lstStyle/>
        <a:p>
          <a:endParaRPr lang="zh-TW" altLang="en-US"/>
        </a:p>
      </dgm:t>
    </dgm:pt>
  </dgm:ptLst>
  <dgm:cxnLst>
    <dgm:cxn modelId="{400639B0-DC59-4126-A474-874EE3A000B4}" type="presOf" srcId="{C557B997-EB60-4044-9702-6527CC0F357C}" destId="{D206C1FD-AC01-4766-87E4-C7A7DF069BB2}" srcOrd="0" destOrd="0" presId="urn:microsoft.com/office/officeart/2005/8/layout/radial6"/>
    <dgm:cxn modelId="{E13EC3BC-06D3-4C4B-9D6A-57E75781BD8F}" srcId="{C7F28328-8085-40A3-8FB4-F7C3B47081BC}" destId="{22D0F142-AC4B-4DAC-9942-A4B9575CEE13}" srcOrd="1" destOrd="0" parTransId="{0A1FBCB0-DF6C-4849-BD33-CFB2CF545E34}" sibTransId="{ADEBCAA5-41A3-4100-8112-17FAF4C11853}"/>
    <dgm:cxn modelId="{DCD10C8D-BF24-4E7A-9891-FA27302F60C8}" srcId="{C7F28328-8085-40A3-8FB4-F7C3B47081BC}" destId="{11B3EECF-1840-44E6-B22A-064B4AE2AD03}" srcOrd="3" destOrd="0" parTransId="{634EFAB3-B696-4CE5-BC7B-F3DBB9F63F32}" sibTransId="{37C034E5-BA7C-467C-81CA-A273CD28E8DB}"/>
    <dgm:cxn modelId="{E28B6F42-D173-47C7-B30C-96E809850706}" type="presOf" srcId="{72F22EEC-97A2-4936-BAA7-0DFA3E9C7752}" destId="{36007D12-2591-403F-8885-40FF5021AD6E}" srcOrd="0" destOrd="0" presId="urn:microsoft.com/office/officeart/2005/8/layout/radial6"/>
    <dgm:cxn modelId="{DA77D5A0-007C-4CA5-83D0-0D3C76253B05}" type="presOf" srcId="{9600A26E-6A49-4BE5-8803-206F21A277E5}" destId="{628E7766-1570-4F4D-96F0-9AD7F2150B89}" srcOrd="0" destOrd="0" presId="urn:microsoft.com/office/officeart/2005/8/layout/radial6"/>
    <dgm:cxn modelId="{BEEBFCC4-2617-4329-A925-283D39351619}" srcId="{C7F28328-8085-40A3-8FB4-F7C3B47081BC}" destId="{0203E524-261C-4817-BEB2-39499A45E8EF}" srcOrd="2" destOrd="0" parTransId="{053B352F-0ABC-4D78-9744-B3859AEE0773}" sibTransId="{C557B997-EB60-4044-9702-6527CC0F357C}"/>
    <dgm:cxn modelId="{4B64799E-B493-4E4B-987C-0066DDA7DDE5}" type="presOf" srcId="{ADEBCAA5-41A3-4100-8112-17FAF4C11853}" destId="{A77B9F20-32B1-46FC-BEE1-98B0542303D7}" srcOrd="0" destOrd="0" presId="urn:microsoft.com/office/officeart/2005/8/layout/radial6"/>
    <dgm:cxn modelId="{5355C937-3849-4C19-91E0-932EE70F14C2}" type="presOf" srcId="{244AB52F-388A-4346-B9FC-AD672F4A0210}" destId="{3E5D3705-008C-4608-B64B-30AE6D1A8B67}" srcOrd="0" destOrd="0" presId="urn:microsoft.com/office/officeart/2005/8/layout/radial6"/>
    <dgm:cxn modelId="{ADD94114-1BC2-48CD-8090-39D396738F8F}" srcId="{C7F28328-8085-40A3-8FB4-F7C3B47081BC}" destId="{244AB52F-388A-4346-B9FC-AD672F4A0210}" srcOrd="5" destOrd="0" parTransId="{CFFC6109-E474-4D17-AF2D-E634F4CCE066}" sibTransId="{72F22EEC-97A2-4936-BAA7-0DFA3E9C7752}"/>
    <dgm:cxn modelId="{ABA1CD52-2339-44DC-8E33-0AF9BA13D800}" type="presOf" srcId="{F32F603C-9584-4548-BCBC-37EDFDEC3C4E}" destId="{E2FF45BE-2D04-42F3-8D60-67621F0BB14C}" srcOrd="0" destOrd="0" presId="urn:microsoft.com/office/officeart/2005/8/layout/radial6"/>
    <dgm:cxn modelId="{D2FBB7FB-648A-4568-B3AC-46DA7BF26997}" type="presOf" srcId="{37C034E5-BA7C-467C-81CA-A273CD28E8DB}" destId="{53819053-6CAD-4A51-BFAB-6F530BE5C15F}" srcOrd="0" destOrd="0" presId="urn:microsoft.com/office/officeart/2005/8/layout/radial6"/>
    <dgm:cxn modelId="{CC7882C1-20F8-4E9B-94C9-6331319634C9}" type="presOf" srcId="{4AC9136C-4F35-4F76-819C-72C7C84853F3}" destId="{8636FEFD-CAA6-422A-B26F-946955DB1626}" srcOrd="0" destOrd="0" presId="urn:microsoft.com/office/officeart/2005/8/layout/radial6"/>
    <dgm:cxn modelId="{DDD9A0AD-7BC5-4D1B-935E-788934121949}" type="presOf" srcId="{11B3EECF-1840-44E6-B22A-064B4AE2AD03}" destId="{3F1D01BC-102A-40B0-81B4-1790A7D37692}" srcOrd="0" destOrd="0" presId="urn:microsoft.com/office/officeart/2005/8/layout/radial6"/>
    <dgm:cxn modelId="{CEFB3E42-BD43-4F67-8BA1-9B0431CF570B}" type="presOf" srcId="{6D737B33-BC33-469B-85D7-42F1102DAE17}" destId="{6BAF87EE-1761-4161-A68D-9B9D8CF8927D}" srcOrd="0" destOrd="0" presId="urn:microsoft.com/office/officeart/2005/8/layout/radial6"/>
    <dgm:cxn modelId="{81B5FECB-6E1A-4F7F-8AEE-CB4C7F180A64}" srcId="{4AC9136C-4F35-4F76-819C-72C7C84853F3}" destId="{C7F28328-8085-40A3-8FB4-F7C3B47081BC}" srcOrd="0" destOrd="0" parTransId="{A2AF7C55-A6A6-42E6-A910-8A3C9372E379}" sibTransId="{030FC194-4FA4-43E2-9C72-208E2A3E9223}"/>
    <dgm:cxn modelId="{C556138E-2438-4B95-B879-167924428B45}" srcId="{C7F28328-8085-40A3-8FB4-F7C3B47081BC}" destId="{F32F603C-9584-4548-BCBC-37EDFDEC3C4E}" srcOrd="4" destOrd="0" parTransId="{40AD2699-7BDE-4774-82E1-058D335BE19D}" sibTransId="{9600A26E-6A49-4BE5-8803-206F21A277E5}"/>
    <dgm:cxn modelId="{E6144CB9-E286-44E1-8A2B-83ADAF0EAE63}" type="presOf" srcId="{C7F28328-8085-40A3-8FB4-F7C3B47081BC}" destId="{D64E938C-F38E-4347-8B2B-1550DD9CBC78}" srcOrd="0" destOrd="0" presId="urn:microsoft.com/office/officeart/2005/8/layout/radial6"/>
    <dgm:cxn modelId="{BE76B012-ACDC-4101-9B32-4555937B3E69}" type="presOf" srcId="{22D0F142-AC4B-4DAC-9942-A4B9575CEE13}" destId="{978D2DFC-21D7-45E4-AEEA-DBDD895FFB2E}" srcOrd="0" destOrd="0" presId="urn:microsoft.com/office/officeart/2005/8/layout/radial6"/>
    <dgm:cxn modelId="{1B3CF7A3-894B-4C64-9757-0B7CBC700787}" type="presOf" srcId="{0203E524-261C-4817-BEB2-39499A45E8EF}" destId="{B3825194-B0FC-4237-86F7-14F6EBD0DC63}" srcOrd="0" destOrd="0" presId="urn:microsoft.com/office/officeart/2005/8/layout/radial6"/>
    <dgm:cxn modelId="{EF93024D-D988-47C0-B62F-07EFB011DAB5}" type="presOf" srcId="{ACF3E028-A57E-4041-942C-198EEF4267AF}" destId="{6DA3C226-C507-4944-9461-BD7C78643619}" srcOrd="0" destOrd="0" presId="urn:microsoft.com/office/officeart/2005/8/layout/radial6"/>
    <dgm:cxn modelId="{77E86ABF-42FF-4B2F-834A-2E45ED312651}" srcId="{C7F28328-8085-40A3-8FB4-F7C3B47081BC}" destId="{ACF3E028-A57E-4041-942C-198EEF4267AF}" srcOrd="0" destOrd="0" parTransId="{68F3BAC0-3560-43D0-BCD1-C9BC6ADC9A15}" sibTransId="{6D737B33-BC33-469B-85D7-42F1102DAE17}"/>
    <dgm:cxn modelId="{7CB80845-0DE6-403F-AA4D-73CA87072277}" type="presParOf" srcId="{8636FEFD-CAA6-422A-B26F-946955DB1626}" destId="{D64E938C-F38E-4347-8B2B-1550DD9CBC78}" srcOrd="0" destOrd="0" presId="urn:microsoft.com/office/officeart/2005/8/layout/radial6"/>
    <dgm:cxn modelId="{2343F1B8-6D83-4F40-A255-AA073523E0EB}" type="presParOf" srcId="{8636FEFD-CAA6-422A-B26F-946955DB1626}" destId="{6DA3C226-C507-4944-9461-BD7C78643619}" srcOrd="1" destOrd="0" presId="urn:microsoft.com/office/officeart/2005/8/layout/radial6"/>
    <dgm:cxn modelId="{61585352-30BD-45F6-8AB8-48DCAE1FB9EE}" type="presParOf" srcId="{8636FEFD-CAA6-422A-B26F-946955DB1626}" destId="{0A16ABD1-FF7B-450C-96AA-1F8F96869ECA}" srcOrd="2" destOrd="0" presId="urn:microsoft.com/office/officeart/2005/8/layout/radial6"/>
    <dgm:cxn modelId="{82306B0A-E95D-4439-B4A0-493A9DA914BB}" type="presParOf" srcId="{8636FEFD-CAA6-422A-B26F-946955DB1626}" destId="{6BAF87EE-1761-4161-A68D-9B9D8CF8927D}" srcOrd="3" destOrd="0" presId="urn:microsoft.com/office/officeart/2005/8/layout/radial6"/>
    <dgm:cxn modelId="{5F7B74FE-5F81-4A4A-A446-5CA441FBADC4}" type="presParOf" srcId="{8636FEFD-CAA6-422A-B26F-946955DB1626}" destId="{978D2DFC-21D7-45E4-AEEA-DBDD895FFB2E}" srcOrd="4" destOrd="0" presId="urn:microsoft.com/office/officeart/2005/8/layout/radial6"/>
    <dgm:cxn modelId="{5C7012DD-1E0B-4355-AF40-05ACD40E29B3}" type="presParOf" srcId="{8636FEFD-CAA6-422A-B26F-946955DB1626}" destId="{E2D6B4F4-C7FE-4E48-8EAD-44E410C65D16}" srcOrd="5" destOrd="0" presId="urn:microsoft.com/office/officeart/2005/8/layout/radial6"/>
    <dgm:cxn modelId="{6E5940CA-90E2-495B-9B2A-8E0B5C5EB37E}" type="presParOf" srcId="{8636FEFD-CAA6-422A-B26F-946955DB1626}" destId="{A77B9F20-32B1-46FC-BEE1-98B0542303D7}" srcOrd="6" destOrd="0" presId="urn:microsoft.com/office/officeart/2005/8/layout/radial6"/>
    <dgm:cxn modelId="{5BB3C968-7E57-4EF9-B4B8-F76AA62126AC}" type="presParOf" srcId="{8636FEFD-CAA6-422A-B26F-946955DB1626}" destId="{B3825194-B0FC-4237-86F7-14F6EBD0DC63}" srcOrd="7" destOrd="0" presId="urn:microsoft.com/office/officeart/2005/8/layout/radial6"/>
    <dgm:cxn modelId="{9BFB91E4-F0AB-4DF3-985A-DF0E00B29440}" type="presParOf" srcId="{8636FEFD-CAA6-422A-B26F-946955DB1626}" destId="{651025F9-83CD-4611-8F68-96E38078EB72}" srcOrd="8" destOrd="0" presId="urn:microsoft.com/office/officeart/2005/8/layout/radial6"/>
    <dgm:cxn modelId="{DD2471FB-3A61-439F-A7AA-6F5E6C60AC4F}" type="presParOf" srcId="{8636FEFD-CAA6-422A-B26F-946955DB1626}" destId="{D206C1FD-AC01-4766-87E4-C7A7DF069BB2}" srcOrd="9" destOrd="0" presId="urn:microsoft.com/office/officeart/2005/8/layout/radial6"/>
    <dgm:cxn modelId="{0347FFCB-DE30-4947-9B13-1F0C6CD34412}" type="presParOf" srcId="{8636FEFD-CAA6-422A-B26F-946955DB1626}" destId="{3F1D01BC-102A-40B0-81B4-1790A7D37692}" srcOrd="10" destOrd="0" presId="urn:microsoft.com/office/officeart/2005/8/layout/radial6"/>
    <dgm:cxn modelId="{FD5D3D5A-8596-41E8-8060-D776F36E3BD4}" type="presParOf" srcId="{8636FEFD-CAA6-422A-B26F-946955DB1626}" destId="{D01EE568-6E65-49D6-9F21-38E61620788E}" srcOrd="11" destOrd="0" presId="urn:microsoft.com/office/officeart/2005/8/layout/radial6"/>
    <dgm:cxn modelId="{BC8202DF-A65A-4EA2-AC47-69D7A28E2E83}" type="presParOf" srcId="{8636FEFD-CAA6-422A-B26F-946955DB1626}" destId="{53819053-6CAD-4A51-BFAB-6F530BE5C15F}" srcOrd="12" destOrd="0" presId="urn:microsoft.com/office/officeart/2005/8/layout/radial6"/>
    <dgm:cxn modelId="{6B8A50DE-C6DF-46A5-A382-FF8674EF1082}" type="presParOf" srcId="{8636FEFD-CAA6-422A-B26F-946955DB1626}" destId="{E2FF45BE-2D04-42F3-8D60-67621F0BB14C}" srcOrd="13" destOrd="0" presId="urn:microsoft.com/office/officeart/2005/8/layout/radial6"/>
    <dgm:cxn modelId="{EF03DEB7-73E9-4CEB-91B5-34EF28F5E162}" type="presParOf" srcId="{8636FEFD-CAA6-422A-B26F-946955DB1626}" destId="{7ABA7977-78C6-44D8-AB57-B12F88A4F57E}" srcOrd="14" destOrd="0" presId="urn:microsoft.com/office/officeart/2005/8/layout/radial6"/>
    <dgm:cxn modelId="{AB79D489-79B3-4D26-91FF-EC1466776894}" type="presParOf" srcId="{8636FEFD-CAA6-422A-B26F-946955DB1626}" destId="{628E7766-1570-4F4D-96F0-9AD7F2150B89}" srcOrd="15" destOrd="0" presId="urn:microsoft.com/office/officeart/2005/8/layout/radial6"/>
    <dgm:cxn modelId="{5DE4DB0C-4844-4E4E-9CF6-E738F62369B5}" type="presParOf" srcId="{8636FEFD-CAA6-422A-B26F-946955DB1626}" destId="{3E5D3705-008C-4608-B64B-30AE6D1A8B67}" srcOrd="16" destOrd="0" presId="urn:microsoft.com/office/officeart/2005/8/layout/radial6"/>
    <dgm:cxn modelId="{60F95048-718D-4D32-B759-B47B3C86BF93}" type="presParOf" srcId="{8636FEFD-CAA6-422A-B26F-946955DB1626}" destId="{5C6E8E5D-47BB-4839-9AF1-68783C3D79D0}" srcOrd="17" destOrd="0" presId="urn:microsoft.com/office/officeart/2005/8/layout/radial6"/>
    <dgm:cxn modelId="{B8588803-296F-42A2-908A-6E8A749718BE}" type="presParOf" srcId="{8636FEFD-CAA6-422A-B26F-946955DB1626}" destId="{36007D12-2591-403F-8885-40FF5021AD6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C9136C-4F35-4F76-819C-72C7C84853F3}" type="doc">
      <dgm:prSet loTypeId="urn:microsoft.com/office/officeart/2005/8/layout/radial6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C7F28328-8085-40A3-8FB4-F7C3B47081BC}">
      <dgm:prSet phldrT="[文字]" custT="1"/>
      <dgm:spPr/>
      <dgm:t>
        <a:bodyPr/>
        <a:lstStyle/>
        <a:p>
          <a:r>
            <a:rPr lang="zh-TW" altLang="en-US" sz="4800" dirty="0" smtClean="0">
              <a:latin typeface="標楷體" pitchFamily="65" charset="-120"/>
              <a:ea typeface="標楷體" pitchFamily="65" charset="-120"/>
            </a:rPr>
            <a:t>運動傷害　原因</a:t>
          </a:r>
          <a:endParaRPr lang="zh-TW" altLang="en-US" sz="4800" dirty="0">
            <a:latin typeface="標楷體" pitchFamily="65" charset="-120"/>
            <a:ea typeface="標楷體" pitchFamily="65" charset="-120"/>
          </a:endParaRPr>
        </a:p>
      </dgm:t>
    </dgm:pt>
    <dgm:pt modelId="{A2AF7C55-A6A6-42E6-A910-8A3C9372E379}" type="parTrans" cxnId="{81B5FECB-6E1A-4F7F-8AEE-CB4C7F180A64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030FC194-4FA4-43E2-9C72-208E2A3E9223}" type="sibTrans" cxnId="{81B5FECB-6E1A-4F7F-8AEE-CB4C7F180A64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ACF3E028-A57E-4041-942C-198EEF4267AF}">
      <dgm:prSet phldrT="[文字]" custT="1"/>
      <dgm:spPr>
        <a:solidFill>
          <a:srgbClr val="6600FF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健康因素</a:t>
          </a:r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結構排列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68F3BAC0-3560-43D0-BCD1-C9BC6ADC9A15}" type="parTrans" cxnId="{77E86ABF-42FF-4B2F-834A-2E45ED312651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6D737B33-BC33-469B-85D7-42F1102DAE17}" type="sibTrans" cxnId="{77E86ABF-42FF-4B2F-834A-2E45ED312651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0203E524-261C-4817-BEB2-39499A45E8EF}">
      <dgm:prSet phldrT="[文字]" custT="1"/>
      <dgm:spPr>
        <a:solidFill>
          <a:srgbClr val="FF3300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熱身不足</a:t>
          </a:r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收操不實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</dgm:t>
    </dgm:pt>
    <dgm:pt modelId="{053B352F-0ABC-4D78-9744-B3859AEE0773}" type="parTrans" cxnId="{BEEBFCC4-2617-4329-A925-283D39351619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C557B997-EB60-4044-9702-6527CC0F357C}" type="sibTrans" cxnId="{BEEBFCC4-2617-4329-A925-283D39351619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11B3EECF-1840-44E6-B22A-064B4AE2AD03}">
      <dgm:prSet phldrT="[文字]" custT="1"/>
      <dgm:spPr>
        <a:solidFill>
          <a:srgbClr val="9933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恢復不足　　疲勞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</dgm:t>
    </dgm:pt>
    <dgm:pt modelId="{634EFAB3-B696-4CE5-BC7B-F3DBB9F63F32}" type="parTrans" cxnId="{DCD10C8D-BF24-4E7A-9891-FA27302F60C8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37C034E5-BA7C-467C-81CA-A273CD28E8DB}" type="sibTrans" cxnId="{DCD10C8D-BF24-4E7A-9891-FA27302F60C8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22D0F142-AC4B-4DAC-9942-A4B9575CEE13}">
      <dgm:prSet phldrT="[文字]" custT="1"/>
      <dgm:spPr>
        <a:solidFill>
          <a:srgbClr val="003399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運動型態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0A1FBCB0-DF6C-4849-BD33-CFB2CF545E34}" type="parTrans" cxnId="{E13EC3BC-06D3-4C4B-9D6A-57E75781BD8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ADEBCAA5-41A3-4100-8112-17FAF4C11853}" type="sibTrans" cxnId="{E13EC3BC-06D3-4C4B-9D6A-57E75781BD8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244AB52F-388A-4346-B9FC-AD672F4A0210}">
      <dgm:prSet phldrT="[文字]" custT="1"/>
      <dgm:spPr>
        <a:solidFill>
          <a:srgbClr val="009900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環境天候　場地器材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CFFC6109-E474-4D17-AF2D-E634F4CCE066}" type="parTrans" cxnId="{ADD94114-1BC2-48CD-8090-39D396738F8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72F22EEC-97A2-4936-BAA7-0DFA3E9C7752}" type="sibTrans" cxnId="{ADD94114-1BC2-48CD-8090-39D396738F8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F32F603C-9584-4548-BCBC-37EDFDEC3C4E}">
      <dgm:prSet phldrT="[文字]" custT="1"/>
      <dgm:spPr>
        <a:solidFill>
          <a:srgbClr val="008080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肌力        不足／不均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</dgm:t>
    </dgm:pt>
    <dgm:pt modelId="{9600A26E-6A49-4BE5-8803-206F21A277E5}" type="sibTrans" cxnId="{C556138E-2438-4B95-B879-167924428B45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40AD2699-7BDE-4774-82E1-058D335BE19D}" type="parTrans" cxnId="{C556138E-2438-4B95-B879-167924428B45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8636FEFD-CAA6-422A-B26F-946955DB1626}" type="pres">
      <dgm:prSet presAssocID="{4AC9136C-4F35-4F76-819C-72C7C84853F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64E938C-F38E-4347-8B2B-1550DD9CBC78}" type="pres">
      <dgm:prSet presAssocID="{C7F28328-8085-40A3-8FB4-F7C3B47081BC}" presName="centerShape" presStyleLbl="node0" presStyleIdx="0" presStyleCnt="1" custScaleX="120620" custScaleY="66512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6DA3C226-C507-4944-9461-BD7C78643619}" type="pres">
      <dgm:prSet presAssocID="{ACF3E028-A57E-4041-942C-198EEF4267AF}" presName="node" presStyleLbl="node1" presStyleIdx="0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A16ABD1-FF7B-450C-96AA-1F8F96869ECA}" type="pres">
      <dgm:prSet presAssocID="{ACF3E028-A57E-4041-942C-198EEF4267AF}" presName="dummy" presStyleCnt="0"/>
      <dgm:spPr/>
      <dgm:t>
        <a:bodyPr/>
        <a:lstStyle/>
        <a:p>
          <a:endParaRPr lang="zh-TW" altLang="en-US"/>
        </a:p>
      </dgm:t>
    </dgm:pt>
    <dgm:pt modelId="{6BAF87EE-1761-4161-A68D-9B9D8CF8927D}" type="pres">
      <dgm:prSet presAssocID="{6D737B33-BC33-469B-85D7-42F1102DAE17}" presName="sibTrans" presStyleLbl="sibTrans2D1" presStyleIdx="0" presStyleCnt="6"/>
      <dgm:spPr/>
      <dgm:t>
        <a:bodyPr/>
        <a:lstStyle/>
        <a:p>
          <a:endParaRPr lang="zh-TW" altLang="en-US"/>
        </a:p>
      </dgm:t>
    </dgm:pt>
    <dgm:pt modelId="{978D2DFC-21D7-45E4-AEEA-DBDD895FFB2E}" type="pres">
      <dgm:prSet presAssocID="{22D0F142-AC4B-4DAC-9942-A4B9575CEE13}" presName="node" presStyleLbl="node1" presStyleIdx="1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E2D6B4F4-C7FE-4E48-8EAD-44E410C65D16}" type="pres">
      <dgm:prSet presAssocID="{22D0F142-AC4B-4DAC-9942-A4B9575CEE13}" presName="dummy" presStyleCnt="0"/>
      <dgm:spPr/>
      <dgm:t>
        <a:bodyPr/>
        <a:lstStyle/>
        <a:p>
          <a:endParaRPr lang="zh-TW" altLang="en-US"/>
        </a:p>
      </dgm:t>
    </dgm:pt>
    <dgm:pt modelId="{A77B9F20-32B1-46FC-BEE1-98B0542303D7}" type="pres">
      <dgm:prSet presAssocID="{ADEBCAA5-41A3-4100-8112-17FAF4C11853}" presName="sibTrans" presStyleLbl="sibTrans2D1" presStyleIdx="1" presStyleCnt="6"/>
      <dgm:spPr/>
      <dgm:t>
        <a:bodyPr/>
        <a:lstStyle/>
        <a:p>
          <a:endParaRPr lang="zh-TW" altLang="en-US"/>
        </a:p>
      </dgm:t>
    </dgm:pt>
    <dgm:pt modelId="{B3825194-B0FC-4237-86F7-14F6EBD0DC63}" type="pres">
      <dgm:prSet presAssocID="{0203E524-261C-4817-BEB2-39499A45E8EF}" presName="node" presStyleLbl="node1" presStyleIdx="2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651025F9-83CD-4611-8F68-96E38078EB72}" type="pres">
      <dgm:prSet presAssocID="{0203E524-261C-4817-BEB2-39499A45E8EF}" presName="dummy" presStyleCnt="0"/>
      <dgm:spPr/>
      <dgm:t>
        <a:bodyPr/>
        <a:lstStyle/>
        <a:p>
          <a:endParaRPr lang="zh-TW" altLang="en-US"/>
        </a:p>
      </dgm:t>
    </dgm:pt>
    <dgm:pt modelId="{D206C1FD-AC01-4766-87E4-C7A7DF069BB2}" type="pres">
      <dgm:prSet presAssocID="{C557B997-EB60-4044-9702-6527CC0F357C}" presName="sibTrans" presStyleLbl="sibTrans2D1" presStyleIdx="2" presStyleCnt="6"/>
      <dgm:spPr/>
      <dgm:t>
        <a:bodyPr/>
        <a:lstStyle/>
        <a:p>
          <a:endParaRPr lang="zh-TW" altLang="en-US"/>
        </a:p>
      </dgm:t>
    </dgm:pt>
    <dgm:pt modelId="{3F1D01BC-102A-40B0-81B4-1790A7D37692}" type="pres">
      <dgm:prSet presAssocID="{11B3EECF-1840-44E6-B22A-064B4AE2AD03}" presName="node" presStyleLbl="node1" presStyleIdx="3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D01EE568-6E65-49D6-9F21-38E61620788E}" type="pres">
      <dgm:prSet presAssocID="{11B3EECF-1840-44E6-B22A-064B4AE2AD03}" presName="dummy" presStyleCnt="0"/>
      <dgm:spPr/>
      <dgm:t>
        <a:bodyPr/>
        <a:lstStyle/>
        <a:p>
          <a:endParaRPr lang="zh-TW" altLang="en-US"/>
        </a:p>
      </dgm:t>
    </dgm:pt>
    <dgm:pt modelId="{53819053-6CAD-4A51-BFAB-6F530BE5C15F}" type="pres">
      <dgm:prSet presAssocID="{37C034E5-BA7C-467C-81CA-A273CD28E8DB}" presName="sibTrans" presStyleLbl="sibTrans2D1" presStyleIdx="3" presStyleCnt="6"/>
      <dgm:spPr/>
      <dgm:t>
        <a:bodyPr/>
        <a:lstStyle/>
        <a:p>
          <a:endParaRPr lang="zh-TW" altLang="en-US"/>
        </a:p>
      </dgm:t>
    </dgm:pt>
    <dgm:pt modelId="{E2FF45BE-2D04-42F3-8D60-67621F0BB14C}" type="pres">
      <dgm:prSet presAssocID="{F32F603C-9584-4548-BCBC-37EDFDEC3C4E}" presName="node" presStyleLbl="node1" presStyleIdx="4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7ABA7977-78C6-44D8-AB57-B12F88A4F57E}" type="pres">
      <dgm:prSet presAssocID="{F32F603C-9584-4548-BCBC-37EDFDEC3C4E}" presName="dummy" presStyleCnt="0"/>
      <dgm:spPr/>
      <dgm:t>
        <a:bodyPr/>
        <a:lstStyle/>
        <a:p>
          <a:endParaRPr lang="zh-TW" altLang="en-US"/>
        </a:p>
      </dgm:t>
    </dgm:pt>
    <dgm:pt modelId="{628E7766-1570-4F4D-96F0-9AD7F2150B89}" type="pres">
      <dgm:prSet presAssocID="{9600A26E-6A49-4BE5-8803-206F21A277E5}" presName="sibTrans" presStyleLbl="sibTrans2D1" presStyleIdx="4" presStyleCnt="6"/>
      <dgm:spPr/>
      <dgm:t>
        <a:bodyPr/>
        <a:lstStyle/>
        <a:p>
          <a:endParaRPr lang="zh-TW" altLang="en-US"/>
        </a:p>
      </dgm:t>
    </dgm:pt>
    <dgm:pt modelId="{3E5D3705-008C-4608-B64B-30AE6D1A8B67}" type="pres">
      <dgm:prSet presAssocID="{244AB52F-388A-4346-B9FC-AD672F4A0210}" presName="node" presStyleLbl="node1" presStyleIdx="5" presStyleCnt="6" custScaleX="122721" custScaleY="726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C6E8E5D-47BB-4839-9AF1-68783C3D79D0}" type="pres">
      <dgm:prSet presAssocID="{244AB52F-388A-4346-B9FC-AD672F4A0210}" presName="dummy" presStyleCnt="0"/>
      <dgm:spPr/>
      <dgm:t>
        <a:bodyPr/>
        <a:lstStyle/>
        <a:p>
          <a:endParaRPr lang="zh-TW" altLang="en-US"/>
        </a:p>
      </dgm:t>
    </dgm:pt>
    <dgm:pt modelId="{36007D12-2591-403F-8885-40FF5021AD6E}" type="pres">
      <dgm:prSet presAssocID="{72F22EEC-97A2-4936-BAA7-0DFA3E9C7752}" presName="sibTrans" presStyleLbl="sibTrans2D1" presStyleIdx="5" presStyleCnt="6"/>
      <dgm:spPr/>
      <dgm:t>
        <a:bodyPr/>
        <a:lstStyle/>
        <a:p>
          <a:endParaRPr lang="zh-TW" altLang="en-US"/>
        </a:p>
      </dgm:t>
    </dgm:pt>
  </dgm:ptLst>
  <dgm:cxnLst>
    <dgm:cxn modelId="{400639B0-DC59-4126-A474-874EE3A000B4}" type="presOf" srcId="{C557B997-EB60-4044-9702-6527CC0F357C}" destId="{D206C1FD-AC01-4766-87E4-C7A7DF069BB2}" srcOrd="0" destOrd="0" presId="urn:microsoft.com/office/officeart/2005/8/layout/radial6"/>
    <dgm:cxn modelId="{E13EC3BC-06D3-4C4B-9D6A-57E75781BD8F}" srcId="{C7F28328-8085-40A3-8FB4-F7C3B47081BC}" destId="{22D0F142-AC4B-4DAC-9942-A4B9575CEE13}" srcOrd="1" destOrd="0" parTransId="{0A1FBCB0-DF6C-4849-BD33-CFB2CF545E34}" sibTransId="{ADEBCAA5-41A3-4100-8112-17FAF4C11853}"/>
    <dgm:cxn modelId="{DCD10C8D-BF24-4E7A-9891-FA27302F60C8}" srcId="{C7F28328-8085-40A3-8FB4-F7C3B47081BC}" destId="{11B3EECF-1840-44E6-B22A-064B4AE2AD03}" srcOrd="3" destOrd="0" parTransId="{634EFAB3-B696-4CE5-BC7B-F3DBB9F63F32}" sibTransId="{37C034E5-BA7C-467C-81CA-A273CD28E8DB}"/>
    <dgm:cxn modelId="{E28B6F42-D173-47C7-B30C-96E809850706}" type="presOf" srcId="{72F22EEC-97A2-4936-BAA7-0DFA3E9C7752}" destId="{36007D12-2591-403F-8885-40FF5021AD6E}" srcOrd="0" destOrd="0" presId="urn:microsoft.com/office/officeart/2005/8/layout/radial6"/>
    <dgm:cxn modelId="{DA77D5A0-007C-4CA5-83D0-0D3C76253B05}" type="presOf" srcId="{9600A26E-6A49-4BE5-8803-206F21A277E5}" destId="{628E7766-1570-4F4D-96F0-9AD7F2150B89}" srcOrd="0" destOrd="0" presId="urn:microsoft.com/office/officeart/2005/8/layout/radial6"/>
    <dgm:cxn modelId="{BEEBFCC4-2617-4329-A925-283D39351619}" srcId="{C7F28328-8085-40A3-8FB4-F7C3B47081BC}" destId="{0203E524-261C-4817-BEB2-39499A45E8EF}" srcOrd="2" destOrd="0" parTransId="{053B352F-0ABC-4D78-9744-B3859AEE0773}" sibTransId="{C557B997-EB60-4044-9702-6527CC0F357C}"/>
    <dgm:cxn modelId="{4B64799E-B493-4E4B-987C-0066DDA7DDE5}" type="presOf" srcId="{ADEBCAA5-41A3-4100-8112-17FAF4C11853}" destId="{A77B9F20-32B1-46FC-BEE1-98B0542303D7}" srcOrd="0" destOrd="0" presId="urn:microsoft.com/office/officeart/2005/8/layout/radial6"/>
    <dgm:cxn modelId="{5355C937-3849-4C19-91E0-932EE70F14C2}" type="presOf" srcId="{244AB52F-388A-4346-B9FC-AD672F4A0210}" destId="{3E5D3705-008C-4608-B64B-30AE6D1A8B67}" srcOrd="0" destOrd="0" presId="urn:microsoft.com/office/officeart/2005/8/layout/radial6"/>
    <dgm:cxn modelId="{ADD94114-1BC2-48CD-8090-39D396738F8F}" srcId="{C7F28328-8085-40A3-8FB4-F7C3B47081BC}" destId="{244AB52F-388A-4346-B9FC-AD672F4A0210}" srcOrd="5" destOrd="0" parTransId="{CFFC6109-E474-4D17-AF2D-E634F4CCE066}" sibTransId="{72F22EEC-97A2-4936-BAA7-0DFA3E9C7752}"/>
    <dgm:cxn modelId="{ABA1CD52-2339-44DC-8E33-0AF9BA13D800}" type="presOf" srcId="{F32F603C-9584-4548-BCBC-37EDFDEC3C4E}" destId="{E2FF45BE-2D04-42F3-8D60-67621F0BB14C}" srcOrd="0" destOrd="0" presId="urn:microsoft.com/office/officeart/2005/8/layout/radial6"/>
    <dgm:cxn modelId="{D2FBB7FB-648A-4568-B3AC-46DA7BF26997}" type="presOf" srcId="{37C034E5-BA7C-467C-81CA-A273CD28E8DB}" destId="{53819053-6CAD-4A51-BFAB-6F530BE5C15F}" srcOrd="0" destOrd="0" presId="urn:microsoft.com/office/officeart/2005/8/layout/radial6"/>
    <dgm:cxn modelId="{CC7882C1-20F8-4E9B-94C9-6331319634C9}" type="presOf" srcId="{4AC9136C-4F35-4F76-819C-72C7C84853F3}" destId="{8636FEFD-CAA6-422A-B26F-946955DB1626}" srcOrd="0" destOrd="0" presId="urn:microsoft.com/office/officeart/2005/8/layout/radial6"/>
    <dgm:cxn modelId="{DDD9A0AD-7BC5-4D1B-935E-788934121949}" type="presOf" srcId="{11B3EECF-1840-44E6-B22A-064B4AE2AD03}" destId="{3F1D01BC-102A-40B0-81B4-1790A7D37692}" srcOrd="0" destOrd="0" presId="urn:microsoft.com/office/officeart/2005/8/layout/radial6"/>
    <dgm:cxn modelId="{CEFB3E42-BD43-4F67-8BA1-9B0431CF570B}" type="presOf" srcId="{6D737B33-BC33-469B-85D7-42F1102DAE17}" destId="{6BAF87EE-1761-4161-A68D-9B9D8CF8927D}" srcOrd="0" destOrd="0" presId="urn:microsoft.com/office/officeart/2005/8/layout/radial6"/>
    <dgm:cxn modelId="{81B5FECB-6E1A-4F7F-8AEE-CB4C7F180A64}" srcId="{4AC9136C-4F35-4F76-819C-72C7C84853F3}" destId="{C7F28328-8085-40A3-8FB4-F7C3B47081BC}" srcOrd="0" destOrd="0" parTransId="{A2AF7C55-A6A6-42E6-A910-8A3C9372E379}" sibTransId="{030FC194-4FA4-43E2-9C72-208E2A3E9223}"/>
    <dgm:cxn modelId="{C556138E-2438-4B95-B879-167924428B45}" srcId="{C7F28328-8085-40A3-8FB4-F7C3B47081BC}" destId="{F32F603C-9584-4548-BCBC-37EDFDEC3C4E}" srcOrd="4" destOrd="0" parTransId="{40AD2699-7BDE-4774-82E1-058D335BE19D}" sibTransId="{9600A26E-6A49-4BE5-8803-206F21A277E5}"/>
    <dgm:cxn modelId="{E6144CB9-E286-44E1-8A2B-83ADAF0EAE63}" type="presOf" srcId="{C7F28328-8085-40A3-8FB4-F7C3B47081BC}" destId="{D64E938C-F38E-4347-8B2B-1550DD9CBC78}" srcOrd="0" destOrd="0" presId="urn:microsoft.com/office/officeart/2005/8/layout/radial6"/>
    <dgm:cxn modelId="{BE76B012-ACDC-4101-9B32-4555937B3E69}" type="presOf" srcId="{22D0F142-AC4B-4DAC-9942-A4B9575CEE13}" destId="{978D2DFC-21D7-45E4-AEEA-DBDD895FFB2E}" srcOrd="0" destOrd="0" presId="urn:microsoft.com/office/officeart/2005/8/layout/radial6"/>
    <dgm:cxn modelId="{1B3CF7A3-894B-4C64-9757-0B7CBC700787}" type="presOf" srcId="{0203E524-261C-4817-BEB2-39499A45E8EF}" destId="{B3825194-B0FC-4237-86F7-14F6EBD0DC63}" srcOrd="0" destOrd="0" presId="urn:microsoft.com/office/officeart/2005/8/layout/radial6"/>
    <dgm:cxn modelId="{EF93024D-D988-47C0-B62F-07EFB011DAB5}" type="presOf" srcId="{ACF3E028-A57E-4041-942C-198EEF4267AF}" destId="{6DA3C226-C507-4944-9461-BD7C78643619}" srcOrd="0" destOrd="0" presId="urn:microsoft.com/office/officeart/2005/8/layout/radial6"/>
    <dgm:cxn modelId="{77E86ABF-42FF-4B2F-834A-2E45ED312651}" srcId="{C7F28328-8085-40A3-8FB4-F7C3B47081BC}" destId="{ACF3E028-A57E-4041-942C-198EEF4267AF}" srcOrd="0" destOrd="0" parTransId="{68F3BAC0-3560-43D0-BCD1-C9BC6ADC9A15}" sibTransId="{6D737B33-BC33-469B-85D7-42F1102DAE17}"/>
    <dgm:cxn modelId="{7CB80845-0DE6-403F-AA4D-73CA87072277}" type="presParOf" srcId="{8636FEFD-CAA6-422A-B26F-946955DB1626}" destId="{D64E938C-F38E-4347-8B2B-1550DD9CBC78}" srcOrd="0" destOrd="0" presId="urn:microsoft.com/office/officeart/2005/8/layout/radial6"/>
    <dgm:cxn modelId="{2343F1B8-6D83-4F40-A255-AA073523E0EB}" type="presParOf" srcId="{8636FEFD-CAA6-422A-B26F-946955DB1626}" destId="{6DA3C226-C507-4944-9461-BD7C78643619}" srcOrd="1" destOrd="0" presId="urn:microsoft.com/office/officeart/2005/8/layout/radial6"/>
    <dgm:cxn modelId="{61585352-30BD-45F6-8AB8-48DCAE1FB9EE}" type="presParOf" srcId="{8636FEFD-CAA6-422A-B26F-946955DB1626}" destId="{0A16ABD1-FF7B-450C-96AA-1F8F96869ECA}" srcOrd="2" destOrd="0" presId="urn:microsoft.com/office/officeart/2005/8/layout/radial6"/>
    <dgm:cxn modelId="{82306B0A-E95D-4439-B4A0-493A9DA914BB}" type="presParOf" srcId="{8636FEFD-CAA6-422A-B26F-946955DB1626}" destId="{6BAF87EE-1761-4161-A68D-9B9D8CF8927D}" srcOrd="3" destOrd="0" presId="urn:microsoft.com/office/officeart/2005/8/layout/radial6"/>
    <dgm:cxn modelId="{5F7B74FE-5F81-4A4A-A446-5CA441FBADC4}" type="presParOf" srcId="{8636FEFD-CAA6-422A-B26F-946955DB1626}" destId="{978D2DFC-21D7-45E4-AEEA-DBDD895FFB2E}" srcOrd="4" destOrd="0" presId="urn:microsoft.com/office/officeart/2005/8/layout/radial6"/>
    <dgm:cxn modelId="{5C7012DD-1E0B-4355-AF40-05ACD40E29B3}" type="presParOf" srcId="{8636FEFD-CAA6-422A-B26F-946955DB1626}" destId="{E2D6B4F4-C7FE-4E48-8EAD-44E410C65D16}" srcOrd="5" destOrd="0" presId="urn:microsoft.com/office/officeart/2005/8/layout/radial6"/>
    <dgm:cxn modelId="{6E5940CA-90E2-495B-9B2A-8E0B5C5EB37E}" type="presParOf" srcId="{8636FEFD-CAA6-422A-B26F-946955DB1626}" destId="{A77B9F20-32B1-46FC-BEE1-98B0542303D7}" srcOrd="6" destOrd="0" presId="urn:microsoft.com/office/officeart/2005/8/layout/radial6"/>
    <dgm:cxn modelId="{5BB3C968-7E57-4EF9-B4B8-F76AA62126AC}" type="presParOf" srcId="{8636FEFD-CAA6-422A-B26F-946955DB1626}" destId="{B3825194-B0FC-4237-86F7-14F6EBD0DC63}" srcOrd="7" destOrd="0" presId="urn:microsoft.com/office/officeart/2005/8/layout/radial6"/>
    <dgm:cxn modelId="{9BFB91E4-F0AB-4DF3-985A-DF0E00B29440}" type="presParOf" srcId="{8636FEFD-CAA6-422A-B26F-946955DB1626}" destId="{651025F9-83CD-4611-8F68-96E38078EB72}" srcOrd="8" destOrd="0" presId="urn:microsoft.com/office/officeart/2005/8/layout/radial6"/>
    <dgm:cxn modelId="{DD2471FB-3A61-439F-A7AA-6F5E6C60AC4F}" type="presParOf" srcId="{8636FEFD-CAA6-422A-B26F-946955DB1626}" destId="{D206C1FD-AC01-4766-87E4-C7A7DF069BB2}" srcOrd="9" destOrd="0" presId="urn:microsoft.com/office/officeart/2005/8/layout/radial6"/>
    <dgm:cxn modelId="{0347FFCB-DE30-4947-9B13-1F0C6CD34412}" type="presParOf" srcId="{8636FEFD-CAA6-422A-B26F-946955DB1626}" destId="{3F1D01BC-102A-40B0-81B4-1790A7D37692}" srcOrd="10" destOrd="0" presId="urn:microsoft.com/office/officeart/2005/8/layout/radial6"/>
    <dgm:cxn modelId="{FD5D3D5A-8596-41E8-8060-D776F36E3BD4}" type="presParOf" srcId="{8636FEFD-CAA6-422A-B26F-946955DB1626}" destId="{D01EE568-6E65-49D6-9F21-38E61620788E}" srcOrd="11" destOrd="0" presId="urn:microsoft.com/office/officeart/2005/8/layout/radial6"/>
    <dgm:cxn modelId="{BC8202DF-A65A-4EA2-AC47-69D7A28E2E83}" type="presParOf" srcId="{8636FEFD-CAA6-422A-B26F-946955DB1626}" destId="{53819053-6CAD-4A51-BFAB-6F530BE5C15F}" srcOrd="12" destOrd="0" presId="urn:microsoft.com/office/officeart/2005/8/layout/radial6"/>
    <dgm:cxn modelId="{6B8A50DE-C6DF-46A5-A382-FF8674EF1082}" type="presParOf" srcId="{8636FEFD-CAA6-422A-B26F-946955DB1626}" destId="{E2FF45BE-2D04-42F3-8D60-67621F0BB14C}" srcOrd="13" destOrd="0" presId="urn:microsoft.com/office/officeart/2005/8/layout/radial6"/>
    <dgm:cxn modelId="{EF03DEB7-73E9-4CEB-91B5-34EF28F5E162}" type="presParOf" srcId="{8636FEFD-CAA6-422A-B26F-946955DB1626}" destId="{7ABA7977-78C6-44D8-AB57-B12F88A4F57E}" srcOrd="14" destOrd="0" presId="urn:microsoft.com/office/officeart/2005/8/layout/radial6"/>
    <dgm:cxn modelId="{AB79D489-79B3-4D26-91FF-EC1466776894}" type="presParOf" srcId="{8636FEFD-CAA6-422A-B26F-946955DB1626}" destId="{628E7766-1570-4F4D-96F0-9AD7F2150B89}" srcOrd="15" destOrd="0" presId="urn:microsoft.com/office/officeart/2005/8/layout/radial6"/>
    <dgm:cxn modelId="{5DE4DB0C-4844-4E4E-9CF6-E738F62369B5}" type="presParOf" srcId="{8636FEFD-CAA6-422A-B26F-946955DB1626}" destId="{3E5D3705-008C-4608-B64B-30AE6D1A8B67}" srcOrd="16" destOrd="0" presId="urn:microsoft.com/office/officeart/2005/8/layout/radial6"/>
    <dgm:cxn modelId="{60F95048-718D-4D32-B759-B47B3C86BF93}" type="presParOf" srcId="{8636FEFD-CAA6-422A-B26F-946955DB1626}" destId="{5C6E8E5D-47BB-4839-9AF1-68783C3D79D0}" srcOrd="17" destOrd="0" presId="urn:microsoft.com/office/officeart/2005/8/layout/radial6"/>
    <dgm:cxn modelId="{B8588803-296F-42A2-908A-6E8A749718BE}" type="presParOf" srcId="{8636FEFD-CAA6-422A-B26F-946955DB1626}" destId="{36007D12-2591-403F-8885-40FF5021AD6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07D12-2591-403F-8885-40FF5021AD6E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12600000"/>
            <a:gd name="adj2" fmla="val 16200000"/>
            <a:gd name="adj3" fmla="val 452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28E7766-1570-4F4D-96F0-9AD7F2150B89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9000000"/>
            <a:gd name="adj2" fmla="val 12600000"/>
            <a:gd name="adj3" fmla="val 4523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819053-6CAD-4A51-BFAB-6F530BE5C15F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5400000"/>
            <a:gd name="adj2" fmla="val 9000000"/>
            <a:gd name="adj3" fmla="val 452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06C1FD-AC01-4766-87E4-C7A7DF069BB2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1800000"/>
            <a:gd name="adj2" fmla="val 5400000"/>
            <a:gd name="adj3" fmla="val 452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7B9F20-32B1-46FC-BEE1-98B0542303D7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19800000"/>
            <a:gd name="adj2" fmla="val 1800000"/>
            <a:gd name="adj3" fmla="val 452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AF87EE-1761-4161-A68D-9B9D8CF8927D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16200000"/>
            <a:gd name="adj2" fmla="val 19800000"/>
            <a:gd name="adj3" fmla="val 452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4E938C-F38E-4347-8B2B-1550DD9CBC78}">
      <dsp:nvSpPr>
        <dsp:cNvPr id="0" name=""/>
        <dsp:cNvSpPr/>
      </dsp:nvSpPr>
      <dsp:spPr>
        <a:xfrm>
          <a:off x="2483310" y="2564901"/>
          <a:ext cx="2791997" cy="153955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標楷體" pitchFamily="65" charset="-120"/>
              <a:ea typeface="標楷體" pitchFamily="65" charset="-120"/>
            </a:rPr>
            <a:t>運動傷害　原因</a:t>
          </a:r>
          <a:endParaRPr lang="zh-TW" altLang="en-US" sz="4800" kern="1200" dirty="0">
            <a:latin typeface="標楷體" pitchFamily="65" charset="-120"/>
            <a:ea typeface="標楷體" pitchFamily="65" charset="-120"/>
          </a:endParaRPr>
        </a:p>
      </dsp:txBody>
      <dsp:txXfrm>
        <a:off x="2558465" y="2640056"/>
        <a:ext cx="2641687" cy="1389246"/>
      </dsp:txXfrm>
    </dsp:sp>
    <dsp:sp modelId="{6DA3C226-C507-4944-9461-BD7C78643619}">
      <dsp:nvSpPr>
        <dsp:cNvPr id="0" name=""/>
        <dsp:cNvSpPr/>
      </dsp:nvSpPr>
      <dsp:spPr>
        <a:xfrm>
          <a:off x="2885088" y="225190"/>
          <a:ext cx="1988440" cy="1176981"/>
        </a:xfrm>
        <a:prstGeom prst="roundRect">
          <a:avLst/>
        </a:prstGeom>
        <a:solidFill>
          <a:srgbClr val="6600F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健康因素</a:t>
          </a:r>
          <a: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結構排列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2942543" y="282645"/>
        <a:ext cx="1873530" cy="1062071"/>
      </dsp:txXfrm>
    </dsp:sp>
    <dsp:sp modelId="{978D2DFC-21D7-45E4-AEEA-DBDD895FFB2E}">
      <dsp:nvSpPr>
        <dsp:cNvPr id="0" name=""/>
        <dsp:cNvSpPr/>
      </dsp:nvSpPr>
      <dsp:spPr>
        <a:xfrm>
          <a:off x="5068338" y="1485689"/>
          <a:ext cx="1988440" cy="1176981"/>
        </a:xfrm>
        <a:prstGeom prst="roundRect">
          <a:avLst/>
        </a:prstGeom>
        <a:solidFill>
          <a:srgbClr val="0033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運動型態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5125793" y="1543144"/>
        <a:ext cx="1873530" cy="1062071"/>
      </dsp:txXfrm>
    </dsp:sp>
    <dsp:sp modelId="{B3825194-B0FC-4237-86F7-14F6EBD0DC63}">
      <dsp:nvSpPr>
        <dsp:cNvPr id="0" name=""/>
        <dsp:cNvSpPr/>
      </dsp:nvSpPr>
      <dsp:spPr>
        <a:xfrm>
          <a:off x="5068338" y="4006689"/>
          <a:ext cx="1988440" cy="1176981"/>
        </a:xfrm>
        <a:prstGeom prst="roundRect">
          <a:avLst/>
        </a:prstGeom>
        <a:solidFill>
          <a:srgbClr val="FF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熱身不足</a:t>
          </a:r>
          <a: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收操不實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5125793" y="4064144"/>
        <a:ext cx="1873530" cy="1062071"/>
      </dsp:txXfrm>
    </dsp:sp>
    <dsp:sp modelId="{3F1D01BC-102A-40B0-81B4-1790A7D37692}">
      <dsp:nvSpPr>
        <dsp:cNvPr id="0" name=""/>
        <dsp:cNvSpPr/>
      </dsp:nvSpPr>
      <dsp:spPr>
        <a:xfrm>
          <a:off x="2885088" y="5267188"/>
          <a:ext cx="1988440" cy="1176981"/>
        </a:xfrm>
        <a:prstGeom prst="roundRect">
          <a:avLst/>
        </a:prstGeom>
        <a:solidFill>
          <a:srgbClr val="99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肌力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不足／不均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2942543" y="5324643"/>
        <a:ext cx="1873530" cy="1062071"/>
      </dsp:txXfrm>
    </dsp:sp>
    <dsp:sp modelId="{E2FF45BE-2D04-42F3-8D60-67621F0BB14C}">
      <dsp:nvSpPr>
        <dsp:cNvPr id="0" name=""/>
        <dsp:cNvSpPr/>
      </dsp:nvSpPr>
      <dsp:spPr>
        <a:xfrm>
          <a:off x="701839" y="4006689"/>
          <a:ext cx="1988440" cy="1176981"/>
        </a:xfrm>
        <a:prstGeom prst="roundRect">
          <a:avLst/>
        </a:prstGeom>
        <a:solidFill>
          <a:srgbClr val="00808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恢復不足　　疲勞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759294" y="4064144"/>
        <a:ext cx="1873530" cy="1062071"/>
      </dsp:txXfrm>
    </dsp:sp>
    <dsp:sp modelId="{3E5D3705-008C-4608-B64B-30AE6D1A8B67}">
      <dsp:nvSpPr>
        <dsp:cNvPr id="0" name=""/>
        <dsp:cNvSpPr/>
      </dsp:nvSpPr>
      <dsp:spPr>
        <a:xfrm>
          <a:off x="701839" y="1485689"/>
          <a:ext cx="1988440" cy="1176981"/>
        </a:xfrm>
        <a:prstGeom prst="roundRect">
          <a:avLst/>
        </a:prstGeom>
        <a:solidFill>
          <a:srgbClr val="00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環境天候　場地器材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759294" y="1543144"/>
        <a:ext cx="1873530" cy="10620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07D12-2591-403F-8885-40FF5021AD6E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12600000"/>
            <a:gd name="adj2" fmla="val 16200000"/>
            <a:gd name="adj3" fmla="val 452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28E7766-1570-4F4D-96F0-9AD7F2150B89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9000000"/>
            <a:gd name="adj2" fmla="val 12600000"/>
            <a:gd name="adj3" fmla="val 4523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819053-6CAD-4A51-BFAB-6F530BE5C15F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5400000"/>
            <a:gd name="adj2" fmla="val 9000000"/>
            <a:gd name="adj3" fmla="val 452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06C1FD-AC01-4766-87E4-C7A7DF069BB2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1800000"/>
            <a:gd name="adj2" fmla="val 5400000"/>
            <a:gd name="adj3" fmla="val 452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7B9F20-32B1-46FC-BEE1-98B0542303D7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19800000"/>
            <a:gd name="adj2" fmla="val 1800000"/>
            <a:gd name="adj3" fmla="val 452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AF87EE-1761-4161-A68D-9B9D8CF8927D}">
      <dsp:nvSpPr>
        <dsp:cNvPr id="0" name=""/>
        <dsp:cNvSpPr/>
      </dsp:nvSpPr>
      <dsp:spPr>
        <a:xfrm>
          <a:off x="1299979" y="755350"/>
          <a:ext cx="5158659" cy="5158659"/>
        </a:xfrm>
        <a:prstGeom prst="blockArc">
          <a:avLst>
            <a:gd name="adj1" fmla="val 16200000"/>
            <a:gd name="adj2" fmla="val 19800000"/>
            <a:gd name="adj3" fmla="val 452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4E938C-F38E-4347-8B2B-1550DD9CBC78}">
      <dsp:nvSpPr>
        <dsp:cNvPr id="0" name=""/>
        <dsp:cNvSpPr/>
      </dsp:nvSpPr>
      <dsp:spPr>
        <a:xfrm>
          <a:off x="2483310" y="2564901"/>
          <a:ext cx="2791997" cy="153955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標楷體" pitchFamily="65" charset="-120"/>
              <a:ea typeface="標楷體" pitchFamily="65" charset="-120"/>
            </a:rPr>
            <a:t>運動傷害　原因</a:t>
          </a:r>
          <a:endParaRPr lang="zh-TW" altLang="en-US" sz="4800" kern="1200" dirty="0">
            <a:latin typeface="標楷體" pitchFamily="65" charset="-120"/>
            <a:ea typeface="標楷體" pitchFamily="65" charset="-120"/>
          </a:endParaRPr>
        </a:p>
      </dsp:txBody>
      <dsp:txXfrm>
        <a:off x="2558465" y="2640056"/>
        <a:ext cx="2641687" cy="1389246"/>
      </dsp:txXfrm>
    </dsp:sp>
    <dsp:sp modelId="{6DA3C226-C507-4944-9461-BD7C78643619}">
      <dsp:nvSpPr>
        <dsp:cNvPr id="0" name=""/>
        <dsp:cNvSpPr/>
      </dsp:nvSpPr>
      <dsp:spPr>
        <a:xfrm>
          <a:off x="2885088" y="225190"/>
          <a:ext cx="1988440" cy="1176981"/>
        </a:xfrm>
        <a:prstGeom prst="roundRect">
          <a:avLst/>
        </a:prstGeom>
        <a:solidFill>
          <a:srgbClr val="6600F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健康因素</a:t>
          </a:r>
          <a: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結構排列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2942543" y="282645"/>
        <a:ext cx="1873530" cy="1062071"/>
      </dsp:txXfrm>
    </dsp:sp>
    <dsp:sp modelId="{978D2DFC-21D7-45E4-AEEA-DBDD895FFB2E}">
      <dsp:nvSpPr>
        <dsp:cNvPr id="0" name=""/>
        <dsp:cNvSpPr/>
      </dsp:nvSpPr>
      <dsp:spPr>
        <a:xfrm>
          <a:off x="5068338" y="1485689"/>
          <a:ext cx="1988440" cy="1176981"/>
        </a:xfrm>
        <a:prstGeom prst="roundRect">
          <a:avLst/>
        </a:prstGeom>
        <a:solidFill>
          <a:srgbClr val="0033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運動型態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5125793" y="1543144"/>
        <a:ext cx="1873530" cy="1062071"/>
      </dsp:txXfrm>
    </dsp:sp>
    <dsp:sp modelId="{B3825194-B0FC-4237-86F7-14F6EBD0DC63}">
      <dsp:nvSpPr>
        <dsp:cNvPr id="0" name=""/>
        <dsp:cNvSpPr/>
      </dsp:nvSpPr>
      <dsp:spPr>
        <a:xfrm>
          <a:off x="5068338" y="4006689"/>
          <a:ext cx="1988440" cy="1176981"/>
        </a:xfrm>
        <a:prstGeom prst="roundRect">
          <a:avLst/>
        </a:prstGeom>
        <a:solidFill>
          <a:srgbClr val="FF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熱身不足</a:t>
          </a:r>
          <a: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收操不實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5125793" y="4064144"/>
        <a:ext cx="1873530" cy="1062071"/>
      </dsp:txXfrm>
    </dsp:sp>
    <dsp:sp modelId="{3F1D01BC-102A-40B0-81B4-1790A7D37692}">
      <dsp:nvSpPr>
        <dsp:cNvPr id="0" name=""/>
        <dsp:cNvSpPr/>
      </dsp:nvSpPr>
      <dsp:spPr>
        <a:xfrm>
          <a:off x="2885088" y="5267188"/>
          <a:ext cx="1988440" cy="1176981"/>
        </a:xfrm>
        <a:prstGeom prst="roundRect">
          <a:avLst/>
        </a:prstGeom>
        <a:solidFill>
          <a:srgbClr val="99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恢復不足　　疲勞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2942543" y="5324643"/>
        <a:ext cx="1873530" cy="1062071"/>
      </dsp:txXfrm>
    </dsp:sp>
    <dsp:sp modelId="{E2FF45BE-2D04-42F3-8D60-67621F0BB14C}">
      <dsp:nvSpPr>
        <dsp:cNvPr id="0" name=""/>
        <dsp:cNvSpPr/>
      </dsp:nvSpPr>
      <dsp:spPr>
        <a:xfrm>
          <a:off x="701839" y="4006689"/>
          <a:ext cx="1988440" cy="1176981"/>
        </a:xfrm>
        <a:prstGeom prst="roundRect">
          <a:avLst/>
        </a:prstGeom>
        <a:solidFill>
          <a:srgbClr val="00808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肌力        不足／不均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759294" y="4064144"/>
        <a:ext cx="1873530" cy="1062071"/>
      </dsp:txXfrm>
    </dsp:sp>
    <dsp:sp modelId="{3E5D3705-008C-4608-B64B-30AE6D1A8B67}">
      <dsp:nvSpPr>
        <dsp:cNvPr id="0" name=""/>
        <dsp:cNvSpPr/>
      </dsp:nvSpPr>
      <dsp:spPr>
        <a:xfrm>
          <a:off x="701839" y="1485689"/>
          <a:ext cx="1988440" cy="1176981"/>
        </a:xfrm>
        <a:prstGeom prst="roundRect">
          <a:avLst/>
        </a:prstGeom>
        <a:solidFill>
          <a:srgbClr val="00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環境天候　場地器材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759294" y="1543144"/>
        <a:ext cx="1873530" cy="1062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C8459-8B2C-449A-95BA-6ED0C7B95F5B}" type="datetimeFigureOut">
              <a:rPr lang="zh-TW" altLang="en-US" smtClean="0"/>
              <a:t>2018/6/30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F3AB0-2B6E-42FD-8CB8-238CBCCCE7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17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1300" smtClean="0"/>
              <a:t>Eileen Chen</a:t>
            </a:r>
            <a:endParaRPr lang="en-US" altLang="zh-TW" sz="1300" smtClean="0"/>
          </a:p>
        </p:txBody>
      </p:sp>
      <p:sp>
        <p:nvSpPr>
          <p:cNvPr id="737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C2E008B-A1CC-4159-88CE-31143094B4F1}" type="slidenum">
              <a:rPr lang="zh-TW" altLang="en-US" sz="1300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zh-TW" sz="1300" smtClean="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smtClean="0">
                <a:ea typeface="新細明體" charset="-120"/>
              </a:rPr>
              <a:t>重點：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肌群包含多條肌肉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肌肉＋肌腱才是完整的肌肉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肌肉是</a:t>
            </a:r>
            <a:r>
              <a:rPr lang="en-US" altLang="zh-TW" smtClean="0">
                <a:ea typeface="新細明體" charset="-120"/>
              </a:rPr>
              <a:t>bone to tendon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肌腱是</a:t>
            </a:r>
            <a:r>
              <a:rPr lang="en-US" altLang="zh-TW" smtClean="0">
                <a:ea typeface="新細明體" charset="-120"/>
              </a:rPr>
              <a:t>muscle to bone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肌肉：具有延展性、彈性、敏感性、可產生張力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肌肉的橫斷面積愈大，產生的力量愈大，轉移到肌腱的力量也越大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肌腱的橫斷面積愈大，可承受的自肌肉的轉移力量也愈大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肌腱組織密緻，較不易受傷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肌肉拉傷位置有四個：近端骨接點、肌腹、肌肉韌帶聯合處、遠端骨接點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肌肉傷害程度分為三級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傷害位置在骨接點處，也可能引起撕裂性骨折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完全斷裂者，運動功能會嚴重受損</a:t>
            </a:r>
          </a:p>
          <a:p>
            <a:pPr eaLnBrk="1" hangingPunct="1"/>
            <a:r>
              <a:rPr lang="zh-TW" altLang="en-US" smtClean="0">
                <a:ea typeface="新細明體" charset="-120"/>
              </a:rPr>
              <a:t>有收縮性，受傷時，被動伸展會痛，主動活動會沒力</a:t>
            </a:r>
          </a:p>
          <a:p>
            <a:pPr eaLnBrk="1" hangingPunct="1"/>
            <a:endParaRPr lang="zh-TW" altLang="en-US" smtClean="0">
              <a:ea typeface="新細明體" charset="-120"/>
            </a:endParaRPr>
          </a:p>
          <a:p>
            <a:pPr eaLnBrk="1" hangingPunct="1"/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45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4E90A8-EB8D-453E-8613-27F67743D41B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3856EA-DCA5-4A35-B604-E1041943B65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5A5555-C76B-4112-AAAA-E6F68C9E236F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EEE3B6-8F58-4241-8B16-FE8934ABA5C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9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4C49F4-B0E2-4F16-8E0E-3AF303CF28DC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24923E-D779-4ADD-8C92-51369931B2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9076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311564"/>
            <a:ext cx="8229600" cy="4814595"/>
          </a:xfrm>
        </p:spPr>
        <p:txBody>
          <a:bodyPr/>
          <a:lstStyle>
            <a:lvl1pPr>
              <a:defRPr/>
            </a:lvl1pPr>
            <a:lvl2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>
              <a:defRPr/>
            </a:lvl5pPr>
          </a:lstStyle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CC522C-8A98-41EB-9A22-1CB2CB92C3C6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01879-122A-41BF-9C25-94802BE7AB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531B54-BB9B-4875-A207-1D6ED0B8FA35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F2804E-95E7-4E04-A692-7BF35168A00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B05B3E-3CC3-4B82-A0D8-6AC23003BF6F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25DAAD-5587-4263-9D81-97CC173A1E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4A751C-6B43-4EB8-8F67-5BDDD91A7D36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20985-5DEB-47B0-A6CC-E754A84A04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602DE7-EB97-42A4-A31B-AEA80A53AAAA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83C390-943C-4C11-9222-333F6E4CC1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156763-1A13-4EC5-8D54-5E644CEABAF3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6C4B2A-B94A-4600-AC47-9A82D8BC8D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F89D2B-F5D6-4D48-B77E-1756C5408D5C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60D7A4-8D03-4354-9CB7-3541AE3B9F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CA8848-2920-4A25-9D13-4E297CEB81D1}" type="datetime1">
              <a:rPr lang="en-US"/>
              <a:pPr lvl="0"/>
              <a:t>6/30/2018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47CEDA-B140-4B21-AA84-B391A65AA9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741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168000"/>
            <a:ext cx="8229600" cy="495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6E744CF0-60D5-4C27-B9C5-7C05AF2846C8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2.bp.blogspot.com/-C_aCtPoff_U/T70muoBr7SI/AAAAAAAAAQk/Z8P8h_lpM3w/s1600/tibiabending+copy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737829" y="476667"/>
            <a:ext cx="7772400" cy="1470026"/>
          </a:xfrm>
        </p:spPr>
        <p:txBody>
          <a:bodyPr/>
          <a:lstStyle/>
          <a:p>
            <a:pPr lvl="0"/>
            <a:r>
              <a:rPr lang="zh-TW" altLang="en-US" dirty="0" smtClean="0"/>
              <a:t>運動傷害與</a:t>
            </a:r>
            <a:r>
              <a:rPr lang="zh-TW" altLang="en-US" dirty="0"/>
              <a:t>急救</a:t>
            </a:r>
            <a:endParaRPr lang="zh-TW" dirty="0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214292" y="4485715"/>
            <a:ext cx="6400800" cy="648071"/>
          </a:xfrm>
        </p:spPr>
        <p:txBody>
          <a:bodyPr/>
          <a:lstStyle/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國立體育大學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運動保健學系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陳雅琳副教授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2"/>
          <p:cNvSpPr txBox="1"/>
          <p:nvPr/>
        </p:nvSpPr>
        <p:spPr>
          <a:xfrm>
            <a:off x="1214292" y="2309940"/>
            <a:ext cx="6400800" cy="648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i="0" u="none" strike="noStrike" kern="1200" cap="none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運動傷害的機轉</a:t>
            </a:r>
            <a:endParaRPr lang="en-US" altLang="zh-TW" sz="3200" b="1" i="0" u="none" strike="noStrike" kern="1200" cap="none" spc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及預防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策略</a:t>
            </a:r>
            <a:endParaRPr lang="en-US" sz="3200" b="1" i="0" u="none" strike="noStrike" kern="1200" cap="none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850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ãsport injury, mechanism, tension compression shear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r="37222" b="12787"/>
          <a:stretch/>
        </p:blipFill>
        <p:spPr bwMode="auto">
          <a:xfrm>
            <a:off x="2689917" y="340482"/>
            <a:ext cx="3764165" cy="57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6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FC062F1-FF90-4872-87A8-9E6D674075B4}" type="slidenum">
              <a:rPr kumimoji="0" lang="zh-TW" altLang="en-US" sz="1200" smtClean="0">
                <a:latin typeface="Arial Black" pitchFamily="34" charset="0"/>
                <a:ea typeface="新細明體" charset="-12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kumimoji="0" lang="en-US" altLang="zh-TW" sz="1200" smtClean="0">
              <a:latin typeface="Arial Black" pitchFamily="34" charset="0"/>
              <a:ea typeface="新細明體" charset="-12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軟組織特性</a:t>
            </a:r>
            <a:r>
              <a:rPr lang="en-US" altLang="zh-TW" smtClean="0"/>
              <a:t>~</a:t>
            </a:r>
            <a:r>
              <a:rPr lang="zh-TW" altLang="en-US" smtClean="0"/>
              <a:t>肌肉</a:t>
            </a:r>
            <a:endParaRPr lang="en-US" altLang="zh-TW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  <a:defRPr/>
            </a:pPr>
            <a:r>
              <a:rPr lang="zh-TW" altLang="en-US" sz="2800" dirty="0"/>
              <a:t>具</a:t>
            </a:r>
            <a:r>
              <a:rPr lang="zh-TW" altLang="en-US" sz="2800" b="1" dirty="0"/>
              <a:t>敏感性</a:t>
            </a:r>
            <a:r>
              <a:rPr lang="zh-TW" altLang="en-US" sz="2800" dirty="0"/>
              <a:t>，對刺激會產生反應，產生肌肉電位</a:t>
            </a:r>
          </a:p>
          <a:p>
            <a:pPr>
              <a:lnSpc>
                <a:spcPct val="140000"/>
              </a:lnSpc>
              <a:defRPr/>
            </a:pPr>
            <a:r>
              <a:rPr lang="zh-TW" altLang="en-US" sz="2800" dirty="0"/>
              <a:t>可產生</a:t>
            </a:r>
            <a:r>
              <a:rPr lang="zh-TW" altLang="en-US" sz="2800" b="1" dirty="0"/>
              <a:t>張力　</a:t>
            </a:r>
            <a:r>
              <a:rPr lang="zh-TW" altLang="en-US" sz="2800" dirty="0"/>
              <a:t>需要神經系統的控制</a:t>
            </a:r>
          </a:p>
          <a:p>
            <a:pPr>
              <a:lnSpc>
                <a:spcPct val="140000"/>
              </a:lnSpc>
              <a:defRPr/>
            </a:pPr>
            <a:r>
              <a:rPr lang="zh-TW" altLang="en-US" sz="2800" dirty="0"/>
              <a:t>具有</a:t>
            </a:r>
            <a:r>
              <a:rPr lang="zh-TW" altLang="en-US" sz="2800" b="1" dirty="0"/>
              <a:t>彈性</a:t>
            </a:r>
            <a:r>
              <a:rPr lang="zh-TW" altLang="en-US" sz="2800" dirty="0"/>
              <a:t>，在被拉長或縮短後可回復正常長度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zh-TW" altLang="en-US" sz="2800" dirty="0" smtClean="0"/>
              <a:t>具有</a:t>
            </a:r>
            <a:r>
              <a:rPr lang="zh-TW" altLang="en-US" sz="2800" b="1" dirty="0" smtClean="0"/>
              <a:t>延展性</a:t>
            </a:r>
            <a:r>
              <a:rPr lang="zh-TW" altLang="en-US" sz="2800" dirty="0" smtClean="0"/>
              <a:t>，可被伸展或增加長度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r="14545"/>
          <a:stretch/>
        </p:blipFill>
        <p:spPr bwMode="auto">
          <a:xfrm>
            <a:off x="7520678" y="30832"/>
            <a:ext cx="1800200" cy="21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2008-9-25 下午 09-31-46_0099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55133" r="12549" b="14687"/>
          <a:stretch>
            <a:fillRect/>
          </a:stretch>
        </p:blipFill>
        <p:spPr bwMode="auto">
          <a:xfrm>
            <a:off x="0" y="4047511"/>
            <a:ext cx="4522839" cy="238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2008-9-25 下午 09-32-40_0100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11497" r="14049" b="30313"/>
          <a:stretch>
            <a:fillRect/>
          </a:stretch>
        </p:blipFill>
        <p:spPr bwMode="auto">
          <a:xfrm>
            <a:off x="6272981" y="3672076"/>
            <a:ext cx="2871019" cy="318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1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肌節收縮-中文字幕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1368775"/>
            <a:ext cx="8229600" cy="462915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33056673-D17B-4EA2-B5D5-8F7CB4C806C6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29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The Proper Technique for the Seated Hamstring Stretch 3D Animation of Muscles in Moti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87" end="2376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027"/>
            <a:ext cx="9143999" cy="6857437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3E1FAD73-7E56-4F2D-A5D5-A275F4BA3965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40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606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416056"/>
            <a:ext cx="8435280" cy="636680"/>
          </a:xfrm>
        </p:spPr>
        <p:txBody>
          <a:bodyPr>
            <a:noAutofit/>
          </a:bodyPr>
          <a:lstStyle/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最適當的肌肉長度→良好的肌肉功能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://droualb.faculty.mjc.edu/Course%20Materials/Physiology%20101/Chapter%20Notes/Fall%202007/chapte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4395"/>
            <a:ext cx="8640960" cy="554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4"/>
          <p:cNvSpPr>
            <a:spLocks noGrp="1"/>
          </p:cNvSpPr>
          <p:nvPr>
            <p:ph type="sldNum" sz="quarter" idx="4294967295"/>
          </p:nvPr>
        </p:nvSpPr>
        <p:spPr>
          <a:xfrm>
            <a:off x="7308304" y="6371127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8911A29-4BE1-4204-AC4D-0A0C24343201}" type="slidenum">
              <a:rPr kumimoji="0" lang="zh-TW" altLang="en-US" sz="1200" smtClean="0">
                <a:latin typeface="Arial Black" pitchFamily="34" charset="0"/>
                <a:ea typeface="新細明體" charset="-12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kumimoji="0" lang="en-US" altLang="zh-TW" sz="1200" dirty="0" smtClean="0">
              <a:latin typeface="Arial Black" pitchFamily="34" charset="0"/>
              <a:ea typeface="新細明體" charset="-12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1" y="260350"/>
            <a:ext cx="5688558" cy="928688"/>
          </a:xfrm>
        </p:spPr>
        <p:txBody>
          <a:bodyPr/>
          <a:lstStyle/>
          <a:p>
            <a:pPr eaLnBrk="1" hangingPunct="1"/>
            <a:r>
              <a:rPr lang="zh-TW" altLang="en-US" sz="4800" dirty="0" smtClean="0"/>
              <a:t>肌肉拉</a:t>
            </a:r>
            <a:r>
              <a:rPr lang="zh-TW" altLang="en-US" sz="4800" dirty="0"/>
              <a:t>傷</a:t>
            </a:r>
            <a:endParaRPr lang="en-US" altLang="zh-TW" sz="4800" b="1" dirty="0" smtClean="0"/>
          </a:p>
        </p:txBody>
      </p:sp>
      <p:sp>
        <p:nvSpPr>
          <p:cNvPr id="14340" name="Text Box 15"/>
          <p:cNvSpPr txBox="1">
            <a:spLocks noChangeArrowheads="1"/>
          </p:cNvSpPr>
          <p:nvPr/>
        </p:nvSpPr>
        <p:spPr bwMode="auto">
          <a:xfrm>
            <a:off x="87313" y="1625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2000" b="1">
              <a:latin typeface="Times New Roman" pitchFamily="18" charset="0"/>
              <a:ea typeface="新細明體" charset="-120"/>
            </a:endParaRPr>
          </a:p>
        </p:txBody>
      </p:sp>
      <p:sp>
        <p:nvSpPr>
          <p:cNvPr id="14341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003232" cy="5445224"/>
          </a:xfrm>
        </p:spPr>
        <p:txBody>
          <a:bodyPr/>
          <a:lstStyle/>
          <a:p>
            <a:pPr marL="342900" lvl="1" indent="-342900">
              <a:lnSpc>
                <a:spcPct val="110000"/>
              </a:lnSpc>
              <a:spcBef>
                <a:spcPts val="800"/>
              </a:spcBef>
              <a:buFont typeface="Arial" pitchFamily="34"/>
              <a:buChar char="•"/>
            </a:pPr>
            <a:r>
              <a:rPr lang="zh-TW" altLang="en-US" sz="3200" dirty="0"/>
              <a:t>受到</a:t>
            </a:r>
            <a:r>
              <a:rPr lang="zh-TW" altLang="en-US" sz="3200" dirty="0" smtClean="0"/>
              <a:t>拉力→</a:t>
            </a:r>
            <a:r>
              <a:rPr lang="zh-TW" altLang="en-US" dirty="0" smtClean="0"/>
              <a:t>肌肉肌腱撕裂</a:t>
            </a:r>
            <a:endParaRPr lang="en-US" altLang="zh-TW" sz="2400" dirty="0"/>
          </a:p>
          <a:p>
            <a:pPr>
              <a:lnSpc>
                <a:spcPct val="110000"/>
              </a:lnSpc>
            </a:pPr>
            <a:r>
              <a:rPr lang="zh-TW" altLang="en-US" dirty="0" smtClean="0"/>
              <a:t>肌肉</a:t>
            </a:r>
            <a:r>
              <a:rPr lang="zh-TW" altLang="en-US" dirty="0"/>
              <a:t>拉傷位置有四個：</a:t>
            </a:r>
            <a:endParaRPr lang="en-US" altLang="zh-TW" dirty="0"/>
          </a:p>
          <a:p>
            <a:pPr lvl="1">
              <a:lnSpc>
                <a:spcPct val="110000"/>
              </a:lnSpc>
            </a:pPr>
            <a:r>
              <a:rPr lang="zh-TW" altLang="en-US" dirty="0"/>
              <a:t>近端骨接點、肌腹、                                                     肌肉肌腱聯合處、遠端骨</a:t>
            </a:r>
            <a:r>
              <a:rPr lang="zh-TW" altLang="en-US" dirty="0" smtClean="0"/>
              <a:t>接點</a:t>
            </a:r>
            <a:endParaRPr lang="en-US" altLang="zh-TW" dirty="0" smtClean="0"/>
          </a:p>
          <a:p>
            <a:pPr>
              <a:lnSpc>
                <a:spcPct val="110000"/>
              </a:lnSpc>
            </a:pPr>
            <a:r>
              <a:rPr lang="zh-TW" altLang="en-US" dirty="0" smtClean="0">
                <a:solidFill>
                  <a:srgbClr val="FF0000"/>
                </a:solidFill>
              </a:rPr>
              <a:t>被動拉長會痛</a:t>
            </a:r>
            <a:r>
              <a:rPr lang="zh-TW" altLang="en-US" dirty="0" smtClean="0"/>
              <a:t>，</a:t>
            </a:r>
            <a:r>
              <a:rPr lang="zh-TW" altLang="en-US" dirty="0" smtClean="0">
                <a:solidFill>
                  <a:srgbClr val="FF0000"/>
                </a:solidFill>
              </a:rPr>
              <a:t>主動活動會沒力</a:t>
            </a:r>
          </a:p>
          <a:p>
            <a:pPr eaLnBrk="1" hangingPunct="1">
              <a:lnSpc>
                <a:spcPct val="110000"/>
              </a:lnSpc>
            </a:pPr>
            <a:r>
              <a:rPr lang="zh-TW" altLang="en-US" dirty="0" smtClean="0"/>
              <a:t>肌肉傷害程度分為三級</a:t>
            </a:r>
          </a:p>
          <a:p>
            <a:pPr eaLnBrk="1" hangingPunct="1">
              <a:lnSpc>
                <a:spcPct val="110000"/>
              </a:lnSpc>
            </a:pPr>
            <a:r>
              <a:rPr lang="zh-TW" altLang="en-US" dirty="0" smtClean="0"/>
              <a:t>在骨接點</a:t>
            </a:r>
            <a:r>
              <a:rPr lang="zh-TW" altLang="en-US" dirty="0"/>
              <a:t>處傷害</a:t>
            </a:r>
            <a:r>
              <a:rPr lang="zh-TW" altLang="en-US" dirty="0" smtClean="0"/>
              <a:t>，也可能引起</a:t>
            </a:r>
            <a:r>
              <a:rPr lang="zh-TW" altLang="en-US" b="1" dirty="0" smtClean="0">
                <a:solidFill>
                  <a:srgbClr val="FF0000"/>
                </a:solidFill>
              </a:rPr>
              <a:t>撕裂性骨折</a:t>
            </a:r>
          </a:p>
          <a:p>
            <a:pPr eaLnBrk="1" hangingPunct="1">
              <a:lnSpc>
                <a:spcPct val="110000"/>
              </a:lnSpc>
            </a:pPr>
            <a:r>
              <a:rPr lang="zh-TW" altLang="en-US" dirty="0" smtClean="0"/>
              <a:t>完全斷裂者，運動功能嚴重受損</a:t>
            </a:r>
          </a:p>
          <a:p>
            <a:pPr eaLnBrk="1" hangingPunct="1">
              <a:lnSpc>
                <a:spcPct val="110000"/>
              </a:lnSpc>
            </a:pPr>
            <a:endParaRPr lang="zh-TW" altLang="en-US" dirty="0" smtClean="0"/>
          </a:p>
        </p:txBody>
      </p:sp>
      <p:pic>
        <p:nvPicPr>
          <p:cNvPr id="8" name="Picture 2" descr="ãè·³é  è¶³è·æ«å·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875" y="0"/>
            <a:ext cx="3270505" cy="28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ãsport injury, mechanism, tension compression shear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r="37222" b="12787"/>
          <a:stretch/>
        </p:blipFill>
        <p:spPr bwMode="auto">
          <a:xfrm>
            <a:off x="5099273" y="826"/>
            <a:ext cx="1704975" cy="262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8" r="29225" b="14127"/>
          <a:stretch>
            <a:fillRect/>
          </a:stretch>
        </p:blipFill>
        <p:spPr bwMode="auto">
          <a:xfrm>
            <a:off x="6758141" y="0"/>
            <a:ext cx="2183238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爆炸 1 1"/>
          <p:cNvSpPr/>
          <p:nvPr/>
        </p:nvSpPr>
        <p:spPr>
          <a:xfrm>
            <a:off x="7507224" y="91440"/>
            <a:ext cx="953208" cy="4754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爆炸 1 9"/>
          <p:cNvSpPr/>
          <p:nvPr/>
        </p:nvSpPr>
        <p:spPr>
          <a:xfrm>
            <a:off x="7430642" y="1044163"/>
            <a:ext cx="953208" cy="4754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爆炸 1 10"/>
          <p:cNvSpPr/>
          <p:nvPr/>
        </p:nvSpPr>
        <p:spPr>
          <a:xfrm>
            <a:off x="7396209" y="1824037"/>
            <a:ext cx="953208" cy="4754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爆炸 1 11"/>
          <p:cNvSpPr/>
          <p:nvPr/>
        </p:nvSpPr>
        <p:spPr>
          <a:xfrm>
            <a:off x="7165848" y="3839211"/>
            <a:ext cx="953208" cy="4754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37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35C466CE-C0E7-4661-90D9-A55BEB53765A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61" y="4290668"/>
            <a:ext cx="3995936" cy="253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60350"/>
            <a:ext cx="8280920" cy="514674"/>
          </a:xfrm>
        </p:spPr>
        <p:txBody>
          <a:bodyPr/>
          <a:lstStyle/>
          <a:p>
            <a:r>
              <a:rPr lang="zh-TW" altLang="en-US" sz="4000" dirty="0" smtClean="0"/>
              <a:t>肌肉拉傷的預防與處理</a:t>
            </a:r>
            <a:endParaRPr lang="zh-TW" altLang="en-US" sz="4000" dirty="0"/>
          </a:p>
        </p:txBody>
      </p:sp>
      <p:sp>
        <p:nvSpPr>
          <p:cNvPr id="7" name="圓角矩形 6"/>
          <p:cNvSpPr/>
          <p:nvPr/>
        </p:nvSpPr>
        <p:spPr bwMode="auto">
          <a:xfrm>
            <a:off x="1403648" y="2063043"/>
            <a:ext cx="2592288" cy="1080120"/>
          </a:xfrm>
          <a:prstGeom prst="round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延展性</a:t>
            </a:r>
            <a:endParaRPr kumimoji="0" lang="en-US" altLang="zh-TW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離心肌力</a:t>
            </a:r>
            <a:endParaRPr kumimoji="0" lang="zh-TW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5292080" y="2063043"/>
            <a:ext cx="2592288" cy="1080120"/>
          </a:xfrm>
          <a:prstGeom prst="round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向心收縮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1403648" y="3400053"/>
            <a:ext cx="2592288" cy="795316"/>
          </a:xfrm>
          <a:prstGeom prst="roundRect">
            <a:avLst/>
          </a:prstGeom>
          <a:solidFill>
            <a:srgbClr val="00B05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拮抗肌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5292080" y="3400053"/>
            <a:ext cx="2592288" cy="795316"/>
          </a:xfrm>
          <a:prstGeom prst="roundRect">
            <a:avLst/>
          </a:prstGeom>
          <a:solidFill>
            <a:srgbClr val="7030A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作用肌</a:t>
            </a:r>
          </a:p>
        </p:txBody>
      </p:sp>
      <p:sp>
        <p:nvSpPr>
          <p:cNvPr id="8" name="左-右雙向箭號 7"/>
          <p:cNvSpPr/>
          <p:nvPr/>
        </p:nvSpPr>
        <p:spPr bwMode="auto">
          <a:xfrm>
            <a:off x="4156204" y="2451605"/>
            <a:ext cx="936193" cy="432048"/>
          </a:xfrm>
          <a:prstGeom prst="left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左-右雙向箭號 13"/>
          <p:cNvSpPr/>
          <p:nvPr/>
        </p:nvSpPr>
        <p:spPr bwMode="auto">
          <a:xfrm>
            <a:off x="4156204" y="3552547"/>
            <a:ext cx="936193" cy="432048"/>
          </a:xfrm>
          <a:prstGeom prst="left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Picture 2" descr="ãè·³é  è¶³è·æ«å·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84" y="4290668"/>
            <a:ext cx="2986991" cy="25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704851" y="876301"/>
            <a:ext cx="8231808" cy="51325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3200" b="0" i="0" u="none" strike="noStrike" kern="1200" cap="none" spc="0" baseline="0">
                <a:solidFill>
                  <a:srgbClr val="0000FF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TW" altLang="en-US" sz="2800" dirty="0" smtClean="0">
                <a:latin typeface="Times New Roman" pitchFamily="18" charset="0"/>
              </a:rPr>
              <a:t>肌肉延展性不佳</a:t>
            </a:r>
          </a:p>
          <a:p>
            <a:pPr>
              <a:lnSpc>
                <a:spcPct val="110000"/>
              </a:lnSpc>
            </a:pPr>
            <a:r>
              <a:rPr lang="zh-TW" altLang="en-US" sz="2800" dirty="0" smtClean="0">
                <a:latin typeface="Times New Roman" pitchFamily="18" charset="0"/>
              </a:rPr>
              <a:t>肌肉對抗外力（張力）能力不足</a:t>
            </a:r>
          </a:p>
        </p:txBody>
      </p:sp>
    </p:spTree>
    <p:extLst>
      <p:ext uri="{BB962C8B-B14F-4D97-AF65-F5344CB8AC3E}">
        <p14:creationId xmlns:p14="http://schemas.microsoft.com/office/powerpoint/2010/main" val="29702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D0BDFBF-C186-4B7C-9022-63B3CCC0C882}" type="slidenum">
              <a:rPr kumimoji="0" lang="en-US" altLang="zh-TW" sz="1200" smtClean="0">
                <a:ea typeface="新細明體" pitchFamily="18" charset="-120"/>
              </a:rPr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kumimoji="0" lang="en-US" altLang="zh-TW" sz="1200" smtClean="0">
              <a:ea typeface="新細明體" pitchFamily="18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1000126"/>
            <a:ext cx="3438017" cy="284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4340" name="Picture 4" descr="ãsport injury, mechanism, tension compression shear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0" t="26985" r="-470"/>
          <a:stretch/>
        </p:blipFill>
        <p:spPr bwMode="auto">
          <a:xfrm>
            <a:off x="57150" y="2922"/>
            <a:ext cx="3670342" cy="38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ãsport injury, mechanism, tension compression shear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8"/>
          <a:stretch/>
        </p:blipFill>
        <p:spPr bwMode="auto">
          <a:xfrm>
            <a:off x="3829673" y="1000126"/>
            <a:ext cx="2316545" cy="28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踝外側扭傷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87" y="3798185"/>
            <a:ext cx="1956772" cy="302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4" descr="https://2.bp.blogspot.com/-C_aCtPoff_U/T70muoBr7SI/AAAAAAAAAQk/Z8P8h_lpM3w/s400/tibiabending+copy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96" y="3866996"/>
            <a:ext cx="3242630" cy="295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3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3E1FAD73-7E56-4F2D-A5D5-A275F4BA3965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27757" r="47521" b="32830"/>
          <a:stretch/>
        </p:blipFill>
        <p:spPr bwMode="auto">
          <a:xfrm>
            <a:off x="-1" y="293977"/>
            <a:ext cx="4536375" cy="601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踝外側扭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72" y="274640"/>
            <a:ext cx="388937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8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0640F26-6581-48E5-87B9-325CFE0FC992}" type="slidenum">
              <a:rPr kumimoji="0" lang="zh-TW" altLang="en-US" sz="1200" smtClean="0">
                <a:latin typeface="Arial Black" pitchFamily="34" charset="0"/>
                <a:ea typeface="新細明體" pitchFamily="18" charset="-12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1876425" y="620257"/>
            <a:ext cx="4229100" cy="90761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關節、韌帶傷害症狀與徵候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26" y="2101900"/>
            <a:ext cx="7848600" cy="4393407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zh-TW" altLang="en-US" dirty="0" smtClean="0"/>
              <a:t>急性傷害史</a:t>
            </a:r>
          </a:p>
          <a:p>
            <a:pPr eaLnBrk="1" hangingPunct="1">
              <a:spcBef>
                <a:spcPts val="1200"/>
              </a:spcBef>
            </a:pPr>
            <a:r>
              <a:rPr lang="zh-TW" altLang="en-US" dirty="0" smtClean="0"/>
              <a:t>剪力、扭轉</a:t>
            </a:r>
            <a:endParaRPr lang="en-US" altLang="zh-TW" dirty="0" smtClean="0"/>
          </a:p>
          <a:p>
            <a:pPr eaLnBrk="1" hangingPunct="1">
              <a:spcBef>
                <a:spcPts val="1200"/>
              </a:spcBef>
            </a:pPr>
            <a:r>
              <a:rPr lang="zh-TW" altLang="en-US" dirty="0" smtClean="0"/>
              <a:t>傷處局部疼痛</a:t>
            </a:r>
          </a:p>
          <a:p>
            <a:pPr eaLnBrk="1" hangingPunct="1">
              <a:spcBef>
                <a:spcPts val="1200"/>
              </a:spcBef>
            </a:pPr>
            <a:r>
              <a:rPr lang="zh-TW" altLang="en-US" dirty="0" smtClean="0"/>
              <a:t>關節不穩定</a:t>
            </a:r>
          </a:p>
          <a:p>
            <a:pPr eaLnBrk="1" hangingPunct="1">
              <a:spcBef>
                <a:spcPts val="1200"/>
              </a:spcBef>
            </a:pPr>
            <a:r>
              <a:rPr lang="zh-TW" altLang="en-US" dirty="0" smtClean="0"/>
              <a:t>可能半脫位或脫位 </a:t>
            </a:r>
            <a:endParaRPr lang="en-US" altLang="zh-TW" dirty="0" smtClean="0"/>
          </a:p>
          <a:p>
            <a:pPr eaLnBrk="1" hangingPunct="1">
              <a:spcBef>
                <a:spcPts val="1200"/>
              </a:spcBef>
            </a:pPr>
            <a:r>
              <a:rPr lang="zh-TW" altLang="en-US" dirty="0" smtClean="0"/>
              <a:t>可能撕裂性骨折</a:t>
            </a: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297195"/>
              </p:ext>
            </p:extLst>
          </p:nvPr>
        </p:nvGraphicFramePr>
        <p:xfrm>
          <a:off x="4071690" y="2545942"/>
          <a:ext cx="5072310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PhotoImpact" r:id="rId3" imgW="4723810" imgH="3019048" progId="">
                  <p:embed/>
                </p:oleObj>
              </mc:Choice>
              <mc:Fallback>
                <p:oleObj name="PhotoImpact" r:id="rId3" imgW="4723810" imgH="3019048" progId="">
                  <p:embed/>
                  <p:pic>
                    <p:nvPicPr>
                      <p:cNvPr id="2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690" y="2545942"/>
                        <a:ext cx="5072310" cy="32403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r="14545"/>
          <a:stretch/>
        </p:blipFill>
        <p:spPr bwMode="auto">
          <a:xfrm>
            <a:off x="0" y="-351798"/>
            <a:ext cx="1728192" cy="255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ãsport injury, mechanism, tension compression shearãçåçæå°çµæ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3" t="29521" b="10886"/>
          <a:stretch/>
        </p:blipFill>
        <p:spPr bwMode="auto">
          <a:xfrm>
            <a:off x="6629400" y="173694"/>
            <a:ext cx="2514600" cy="213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前言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傷害為什麼會</a:t>
            </a:r>
            <a:r>
              <a:rPr lang="zh-TW" altLang="en-US" dirty="0" smtClean="0"/>
              <a:t>發生</a:t>
            </a:r>
            <a:endParaRPr lang="en-US" altLang="zh-TW" dirty="0" smtClean="0"/>
          </a:p>
          <a:p>
            <a:r>
              <a:rPr lang="zh-TW" altLang="en-US" dirty="0" smtClean="0"/>
              <a:t>跟</a:t>
            </a:r>
            <a:r>
              <a:rPr lang="zh-TW" altLang="en-US" dirty="0"/>
              <a:t>「力」的關聯</a:t>
            </a:r>
            <a:endParaRPr lang="en-US" altLang="zh-TW" dirty="0"/>
          </a:p>
          <a:p>
            <a:r>
              <a:rPr lang="zh-TW" altLang="en-US" dirty="0"/>
              <a:t>傷害預防方法中，為什麼熱身、收操、柔軟度、肌力是重要的？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213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478EFED-5A80-440B-BED9-1512056AE814}" type="slidenum">
              <a:rPr kumimoji="0" lang="zh-TW" altLang="en-US" sz="1200" smtClean="0">
                <a:latin typeface="Arial Black" pitchFamily="34" charset="0"/>
                <a:ea typeface="新細明體" pitchFamily="18" charset="-12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5263"/>
            <a:ext cx="8496300" cy="5113337"/>
          </a:xfrm>
        </p:spPr>
        <p:txBody>
          <a:bodyPr/>
          <a:lstStyle/>
          <a:p>
            <a:pPr eaLnBrk="1" hangingPunct="1"/>
            <a:r>
              <a:rPr lang="zh-TW" altLang="en-US" sz="2800" dirty="0" smtClean="0"/>
              <a:t>受力方向及大小決定骨骼的大小與形狀</a:t>
            </a:r>
          </a:p>
          <a:p>
            <a:pPr eaLnBrk="1" hangingPunct="1"/>
            <a:r>
              <a:rPr lang="zh-TW" altLang="en-US" sz="2800" dirty="0" smtClean="0"/>
              <a:t>在新骨骼組織形成方向施力→骨骼逐漸適應產生最佳抗力 </a:t>
            </a:r>
          </a:p>
        </p:txBody>
      </p:sp>
      <p:pic>
        <p:nvPicPr>
          <p:cNvPr id="66564" name="Picture 4" descr="2008-9-25 下午 09-41-14_0110"/>
          <p:cNvPicPr>
            <a:picLocks noChangeAspect="1" noChangeArrowheads="1"/>
          </p:cNvPicPr>
          <p:nvPr/>
        </p:nvPicPr>
        <p:blipFill>
          <a:blip r:embed="rId2" cstate="print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9789" r="12067" b="43523"/>
          <a:stretch>
            <a:fillRect/>
          </a:stretch>
        </p:blipFill>
        <p:spPr bwMode="auto">
          <a:xfrm>
            <a:off x="0" y="2019300"/>
            <a:ext cx="4610942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>
            <a:fillRect/>
          </a:stretch>
        </p:blipFill>
        <p:spPr bwMode="auto">
          <a:xfrm>
            <a:off x="4689608" y="1450144"/>
            <a:ext cx="4481379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8"/>
          <a:stretch>
            <a:fillRect/>
          </a:stretch>
        </p:blipFill>
        <p:spPr bwMode="auto">
          <a:xfrm>
            <a:off x="4689608" y="4055232"/>
            <a:ext cx="4454392" cy="275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16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常見傷害之機轉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60946"/>
            <a:ext cx="8512404" cy="4814595"/>
          </a:xfrm>
        </p:spPr>
        <p:txBody>
          <a:bodyPr/>
          <a:lstStyle/>
          <a:p>
            <a:r>
              <a:rPr lang="zh-TW" altLang="en-US" dirty="0" smtClean="0"/>
              <a:t>肌肉拉</a:t>
            </a:r>
            <a:r>
              <a:rPr lang="zh-TW" altLang="en-US" dirty="0" smtClean="0"/>
              <a:t>傷、肌腱炎－</a:t>
            </a:r>
            <a:r>
              <a:rPr lang="zh-TW" altLang="en-US" dirty="0" smtClean="0"/>
              <a:t>拉</a:t>
            </a:r>
            <a:r>
              <a:rPr lang="zh-TW" altLang="en-US" dirty="0"/>
              <a:t>力</a:t>
            </a:r>
            <a:endParaRPr lang="en-US" altLang="zh-TW" dirty="0" smtClean="0"/>
          </a:p>
          <a:p>
            <a:r>
              <a:rPr lang="zh-TW" altLang="en-US" dirty="0" smtClean="0"/>
              <a:t>韌帶</a:t>
            </a:r>
            <a:r>
              <a:rPr lang="zh-TW" altLang="en-US" dirty="0" smtClean="0"/>
              <a:t>扭傷、脫位</a:t>
            </a:r>
            <a:r>
              <a:rPr lang="zh-TW" altLang="en-US" dirty="0"/>
              <a:t>－</a:t>
            </a:r>
            <a:r>
              <a:rPr lang="zh-TW" altLang="en-US" dirty="0" smtClean="0"/>
              <a:t>剪力</a:t>
            </a:r>
            <a:endParaRPr lang="en-US" altLang="zh-TW" dirty="0" smtClean="0"/>
          </a:p>
          <a:p>
            <a:r>
              <a:rPr lang="zh-TW" altLang="en-US" dirty="0" smtClean="0"/>
              <a:t>撞挫傷－壓迫力</a:t>
            </a:r>
            <a:endParaRPr lang="en-US" altLang="zh-TW" dirty="0" smtClean="0"/>
          </a:p>
          <a:p>
            <a:r>
              <a:rPr lang="zh-TW" altLang="en-US" dirty="0" smtClean="0"/>
              <a:t>骨折、應力性骨折－</a:t>
            </a:r>
            <a:r>
              <a:rPr lang="zh-TW" altLang="en-US" dirty="0" smtClean="0"/>
              <a:t>剪</a:t>
            </a:r>
            <a:r>
              <a:rPr lang="zh-TW" altLang="en-US" dirty="0" smtClean="0"/>
              <a:t>力</a:t>
            </a:r>
            <a:r>
              <a:rPr lang="zh-TW" altLang="en-US" sz="2400" dirty="0" smtClean="0">
                <a:solidFill>
                  <a:schemeClr val="tx1"/>
                </a:solidFill>
              </a:rPr>
              <a:t>（扭轉、彎曲）</a:t>
            </a:r>
            <a:r>
              <a:rPr lang="zh-TW" altLang="en-US" dirty="0" smtClean="0"/>
              <a:t>、</a:t>
            </a:r>
            <a:r>
              <a:rPr lang="zh-TW" altLang="en-US" sz="2400" dirty="0" smtClean="0"/>
              <a:t>壓迫力</a:t>
            </a:r>
            <a:endParaRPr lang="en-US" altLang="zh-TW" dirty="0" smtClean="0"/>
          </a:p>
          <a:p>
            <a:r>
              <a:rPr lang="zh-TW" altLang="en-US" dirty="0" smtClean="0"/>
              <a:t>水泡－</a:t>
            </a:r>
            <a:r>
              <a:rPr lang="zh-TW" altLang="en-US" dirty="0" smtClean="0"/>
              <a:t>剪</a:t>
            </a:r>
            <a:r>
              <a:rPr lang="zh-TW" altLang="en-US" dirty="0" smtClean="0"/>
              <a:t>力</a:t>
            </a:r>
            <a:endParaRPr lang="en-US" altLang="zh-TW" dirty="0" smtClean="0"/>
          </a:p>
          <a:p>
            <a:r>
              <a:rPr lang="zh-TW" altLang="en-US" dirty="0" smtClean="0"/>
              <a:t>滑囊炎－剪力</a:t>
            </a:r>
            <a:r>
              <a:rPr lang="zh-TW" altLang="en-US" sz="2400" dirty="0" smtClean="0">
                <a:solidFill>
                  <a:schemeClr val="tx1"/>
                </a:solidFill>
              </a:rPr>
              <a:t>（摩擦）</a:t>
            </a:r>
            <a:r>
              <a:rPr lang="zh-TW" altLang="en-US" dirty="0" smtClean="0"/>
              <a:t>、</a:t>
            </a:r>
            <a:r>
              <a:rPr lang="zh-TW" altLang="en-US" sz="2400" dirty="0" smtClean="0"/>
              <a:t>壓迫</a:t>
            </a:r>
            <a:r>
              <a:rPr lang="zh-TW" altLang="en-US" sz="2400" dirty="0" smtClean="0">
                <a:solidFill>
                  <a:schemeClr val="tx1"/>
                </a:solidFill>
              </a:rPr>
              <a:t>（撞擊）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087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資料庫圖表 33"/>
          <p:cNvGraphicFramePr/>
          <p:nvPr>
            <p:extLst/>
          </p:nvPr>
        </p:nvGraphicFramePr>
        <p:xfrm>
          <a:off x="721246" y="-12685"/>
          <a:ext cx="7758618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矩形 1"/>
          <p:cNvSpPr/>
          <p:nvPr/>
        </p:nvSpPr>
        <p:spPr>
          <a:xfrm>
            <a:off x="6381947" y="888330"/>
            <a:ext cx="2677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/>
              <a:t>碰撞、</a:t>
            </a:r>
            <a:r>
              <a:rPr lang="zh-TW" altLang="en-US" sz="2400" b="1" dirty="0" smtClean="0"/>
              <a:t>拉扯</a:t>
            </a:r>
            <a:r>
              <a:rPr lang="zh-TW" altLang="en-US" sz="2400" b="1" dirty="0" smtClean="0"/>
              <a:t>、</a:t>
            </a:r>
            <a:r>
              <a:rPr lang="zh-TW" altLang="en-US" sz="2400" b="1" dirty="0" smtClean="0"/>
              <a:t>摩擦</a:t>
            </a:r>
            <a:endParaRPr lang="en-US" altLang="zh-TW" sz="2400" b="1" dirty="0" smtClean="0"/>
          </a:p>
        </p:txBody>
      </p:sp>
      <p:sp>
        <p:nvSpPr>
          <p:cNvPr id="4" name="矩形 3"/>
          <p:cNvSpPr/>
          <p:nvPr/>
        </p:nvSpPr>
        <p:spPr>
          <a:xfrm>
            <a:off x="830974" y="5325192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/>
              <a:t>不足以對抗外力</a:t>
            </a:r>
            <a:endParaRPr lang="en-US" altLang="zh-TW" sz="2400" b="1" dirty="0" smtClean="0"/>
          </a:p>
          <a:p>
            <a:r>
              <a:rPr lang="zh-TW" altLang="en-US" sz="2400" b="1" dirty="0" smtClean="0"/>
              <a:t>肌肉間作用不佳</a:t>
            </a:r>
            <a:endParaRPr lang="zh-TW" altLang="en-US" sz="2400" b="1" dirty="0"/>
          </a:p>
        </p:txBody>
      </p:sp>
      <p:sp>
        <p:nvSpPr>
          <p:cNvPr id="6" name="矩形 5"/>
          <p:cNvSpPr/>
          <p:nvPr/>
        </p:nvSpPr>
        <p:spPr>
          <a:xfrm>
            <a:off x="6059481" y="5404866"/>
            <a:ext cx="2343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關節活動</a:t>
            </a:r>
            <a:r>
              <a:rPr lang="zh-TW" altLang="en-US" sz="2400" b="1" dirty="0"/>
              <a:t>度不夠</a:t>
            </a:r>
          </a:p>
          <a:p>
            <a:r>
              <a:rPr lang="zh-TW" altLang="en-US" sz="2400" b="1" dirty="0" smtClean="0"/>
              <a:t>肌肉緊繃</a:t>
            </a:r>
            <a:endParaRPr lang="en-US" altLang="zh-TW" sz="2400" b="1" dirty="0" smtClean="0"/>
          </a:p>
          <a:p>
            <a:r>
              <a:rPr lang="zh-TW" altLang="en-US" sz="2400" b="1" dirty="0" smtClean="0"/>
              <a:t>穩定作用未</a:t>
            </a:r>
            <a:r>
              <a:rPr lang="zh-TW" altLang="en-US" sz="2400" b="1" dirty="0"/>
              <a:t>啟動</a:t>
            </a:r>
            <a:endParaRPr lang="en-US" altLang="zh-TW" sz="2400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3639098" y="6442501"/>
            <a:ext cx="2343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肌肉緊繃</a:t>
            </a:r>
            <a:endParaRPr lang="en-US" altLang="zh-TW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04549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8" name="Picture 4" descr="ãä¼æ¯ä¸ä¸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0" y="2430208"/>
            <a:ext cx="53340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83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E0A7EEF4-27EC-4977-BA43-0C93D968110A}" type="slidenum">
              <a:rPr kumimoji="0" lang="zh-TW" altLang="en-US" sz="1200" smtClean="0">
                <a:latin typeface="Arial Black" pitchFamily="34" charset="0"/>
                <a:ea typeface="新細明體" pitchFamily="18" charset="-12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骨骼肌肉</a:t>
            </a:r>
            <a:r>
              <a:rPr lang="zh-TW" altLang="en-US" dirty="0" smtClean="0"/>
              <a:t>系統</a:t>
            </a:r>
            <a:r>
              <a:rPr lang="en-US" altLang="zh-TW" dirty="0" smtClean="0"/>
              <a:t>-</a:t>
            </a:r>
            <a:r>
              <a:rPr lang="zh-TW" altLang="en-US" dirty="0" smtClean="0"/>
              <a:t>穩定、活動</a:t>
            </a:r>
            <a:endParaRPr lang="zh-TW" altLang="en-US" dirty="0" smtClean="0"/>
          </a:p>
        </p:txBody>
      </p:sp>
      <p:pic>
        <p:nvPicPr>
          <p:cNvPr id="1126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2507" r="18718"/>
          <a:stretch>
            <a:fillRect/>
          </a:stretch>
        </p:blipFill>
        <p:spPr>
          <a:xfrm>
            <a:off x="3517796" y="1575842"/>
            <a:ext cx="3035404" cy="4896396"/>
          </a:xfrm>
          <a:noFill/>
        </p:spPr>
      </p:pic>
      <p:pic>
        <p:nvPicPr>
          <p:cNvPr id="1126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533145"/>
            <a:ext cx="4931618" cy="4931618"/>
          </a:xfrm>
          <a:noFill/>
        </p:spPr>
      </p:pic>
      <p:sp>
        <p:nvSpPr>
          <p:cNvPr id="2" name="圓角矩形圖說文字 1"/>
          <p:cNvSpPr/>
          <p:nvPr/>
        </p:nvSpPr>
        <p:spPr bwMode="auto">
          <a:xfrm>
            <a:off x="343670" y="1514375"/>
            <a:ext cx="3824245" cy="720080"/>
          </a:xfrm>
          <a:prstGeom prst="wedgeRoundRectCallout">
            <a:avLst>
              <a:gd name="adj1" fmla="val 60696"/>
              <a:gd name="adj2" fmla="val 22624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骨骼：支撐</a:t>
            </a:r>
          </a:p>
        </p:txBody>
      </p:sp>
      <p:sp>
        <p:nvSpPr>
          <p:cNvPr id="7" name="圓角矩形圖說文字 6"/>
          <p:cNvSpPr/>
          <p:nvPr/>
        </p:nvSpPr>
        <p:spPr bwMode="auto">
          <a:xfrm>
            <a:off x="278729" y="2277152"/>
            <a:ext cx="3878738" cy="1887103"/>
          </a:xfrm>
          <a:prstGeom prst="wedgeRoundRectCallout">
            <a:avLst>
              <a:gd name="adj1" fmla="val 59833"/>
              <a:gd name="adj2" fmla="val 21120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關節：骨骼與骨骼之間的空間</a:t>
            </a:r>
            <a:endParaRPr kumimoji="0" lang="en-US" altLang="zh-TW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活動用</a:t>
            </a:r>
            <a:r>
              <a:rPr kumimoji="0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產生骨骼之間的相對位置</a:t>
            </a:r>
          </a:p>
        </p:txBody>
      </p:sp>
      <p:sp>
        <p:nvSpPr>
          <p:cNvPr id="8" name="圓角矩形圖說文字 7"/>
          <p:cNvSpPr/>
          <p:nvPr/>
        </p:nvSpPr>
        <p:spPr bwMode="auto">
          <a:xfrm>
            <a:off x="315839" y="5195665"/>
            <a:ext cx="3841628" cy="1556792"/>
          </a:xfrm>
          <a:prstGeom prst="wedgeRoundRectCallout">
            <a:avLst>
              <a:gd name="adj1" fmla="val 59833"/>
              <a:gd name="adj2" fmla="val 19394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肌肉：</a:t>
            </a:r>
            <a:endParaRPr kumimoji="0" lang="en-US" altLang="zh-TW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產生活動力量透過</a:t>
            </a:r>
            <a:r>
              <a:rPr kumimoji="0" lang="zh-TW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肌腱</a:t>
            </a: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帶動骨頭移動</a:t>
            </a:r>
          </a:p>
        </p:txBody>
      </p:sp>
      <p:sp>
        <p:nvSpPr>
          <p:cNvPr id="9" name="圓角矩形圖說文字 8"/>
          <p:cNvSpPr/>
          <p:nvPr/>
        </p:nvSpPr>
        <p:spPr bwMode="auto">
          <a:xfrm>
            <a:off x="302855" y="4206952"/>
            <a:ext cx="3902874" cy="946016"/>
          </a:xfrm>
          <a:prstGeom prst="wedgeRoundRectCallout">
            <a:avLst>
              <a:gd name="adj1" fmla="val 55189"/>
              <a:gd name="adj2" fmla="val 7411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韌帶：維持骨骼與骨骼之間的相對位置</a:t>
            </a:r>
          </a:p>
        </p:txBody>
      </p:sp>
      <p:pic>
        <p:nvPicPr>
          <p:cNvPr id="3" name="Picture 2" descr="ç¸éåç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834" y="1258595"/>
            <a:ext cx="2424736" cy="26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資料庫圖表 33"/>
          <p:cNvGraphicFramePr/>
          <p:nvPr>
            <p:extLst>
              <p:ext uri="{D42A27DB-BD31-4B8C-83A1-F6EECF244321}">
                <p14:modId xmlns:p14="http://schemas.microsoft.com/office/powerpoint/2010/main" val="2303293988"/>
              </p:ext>
            </p:extLst>
          </p:nvPr>
        </p:nvGraphicFramePr>
        <p:xfrm>
          <a:off x="629806" y="0"/>
          <a:ext cx="7758618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40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CCC0BBF-616D-4E2E-A406-98CD0493DFBD}" type="slidenum">
              <a:rPr kumimoji="0" lang="en-US" altLang="zh-TW" sz="1200" smtClean="0">
                <a:ea typeface="新細明體" pitchFamily="18" charset="-120"/>
              </a:rPr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kumimoji="0" lang="en-US" altLang="zh-TW" sz="1200" smtClean="0">
              <a:ea typeface="新細明體" pitchFamily="18" charset="-12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393"/>
            <a:ext cx="8229600" cy="90761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傷害機轉</a:t>
            </a:r>
            <a:endParaRPr lang="en-US" altLang="zh-TW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73380"/>
            <a:ext cx="5524502" cy="5135346"/>
          </a:xfrm>
        </p:spPr>
        <p:txBody>
          <a:bodyPr/>
          <a:lstStyle/>
          <a:p>
            <a:pPr>
              <a:buNone/>
            </a:pPr>
            <a:r>
              <a:rPr lang="zh-TW" altLang="en-US" sz="2800" dirty="0">
                <a:latin typeface="標楷體" pitchFamily="65" charset="-120"/>
              </a:rPr>
              <a:t>力（內／外）是主要的刺激原</a:t>
            </a:r>
            <a:endParaRPr lang="en-US" altLang="zh-TW" sz="2800" dirty="0">
              <a:latin typeface="標楷體" pitchFamily="65" charset="-12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zh-TW" altLang="en-US" sz="2800" dirty="0" smtClean="0">
                <a:latin typeface="Times New Roman" pitchFamily="18" charset="0"/>
              </a:rPr>
              <a:t>並非</a:t>
            </a:r>
            <a:r>
              <a:rPr lang="zh-TW" altLang="en-US" sz="2800" dirty="0" smtClean="0">
                <a:latin typeface="Times New Roman" pitchFamily="18" charset="0"/>
              </a:rPr>
              <a:t>所有的力都會引發傷害</a:t>
            </a:r>
            <a:endParaRPr lang="en-US" altLang="zh-TW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zh-TW" altLang="en-US" sz="2800" dirty="0" smtClean="0">
                <a:latin typeface="Times New Roman" pitchFamily="18" charset="0"/>
              </a:rPr>
              <a:t>施</a:t>
            </a:r>
            <a:r>
              <a:rPr lang="zh-TW" altLang="en-US" sz="2800" dirty="0" smtClean="0">
                <a:latin typeface="Times New Roman" pitchFamily="18" charset="0"/>
              </a:rPr>
              <a:t>力</a:t>
            </a:r>
            <a:r>
              <a:rPr lang="en-US" altLang="zh-TW" sz="2800" dirty="0" smtClean="0">
                <a:latin typeface="Times New Roman" pitchFamily="18" charset="0"/>
              </a:rPr>
              <a:t>--</a:t>
            </a:r>
            <a:r>
              <a:rPr lang="zh-TW" altLang="en-US" sz="2400" dirty="0" smtClean="0">
                <a:latin typeface="Times New Roman" pitchFamily="18" charset="0"/>
              </a:rPr>
              <a:t>位置</a:t>
            </a:r>
            <a:r>
              <a:rPr lang="zh-TW" altLang="en-US" sz="2400" dirty="0" smtClean="0">
                <a:latin typeface="Times New Roman" pitchFamily="18" charset="0"/>
              </a:rPr>
              <a:t>、方向</a:t>
            </a:r>
            <a:r>
              <a:rPr lang="zh-TW" altLang="en-US" sz="2400" dirty="0" smtClean="0">
                <a:latin typeface="Times New Roman" pitchFamily="18" charset="0"/>
              </a:rPr>
              <a:t>、大小</a:t>
            </a:r>
            <a:endParaRPr lang="zh-TW" alt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zh-TW" altLang="en-US" sz="2800" dirty="0" smtClean="0">
                <a:latin typeface="Times New Roman" pitchFamily="18" charset="0"/>
              </a:rPr>
              <a:t>受</a:t>
            </a:r>
            <a:r>
              <a:rPr lang="zh-TW" altLang="en-US" sz="2800" dirty="0" smtClean="0">
                <a:latin typeface="Times New Roman" pitchFamily="18" charset="0"/>
              </a:rPr>
              <a:t>力</a:t>
            </a:r>
            <a:r>
              <a:rPr lang="en-US" altLang="zh-TW" sz="2800" dirty="0" smtClean="0">
                <a:latin typeface="Times New Roman" pitchFamily="18" charset="0"/>
              </a:rPr>
              <a:t>--</a:t>
            </a:r>
            <a:r>
              <a:rPr lang="zh-TW" altLang="en-US" sz="2400" dirty="0" smtClean="0"/>
              <a:t>受</a:t>
            </a:r>
            <a:r>
              <a:rPr lang="zh-TW" altLang="en-US" sz="2400" dirty="0" smtClean="0"/>
              <a:t>力組織特性、面積</a:t>
            </a:r>
            <a:r>
              <a:rPr lang="zh-TW" altLang="en-US" sz="2400" dirty="0" smtClean="0"/>
              <a:t>、</a:t>
            </a:r>
            <a:r>
              <a:rPr lang="zh-TW" altLang="en-US" sz="2400" dirty="0" smtClean="0">
                <a:latin typeface="Times New Roman" pitchFamily="18" charset="0"/>
              </a:rPr>
              <a:t>耐</a:t>
            </a:r>
            <a:r>
              <a:rPr lang="zh-TW" altLang="en-US" sz="2400" dirty="0" smtClean="0">
                <a:latin typeface="Times New Roman" pitchFamily="18" charset="0"/>
              </a:rPr>
              <a:t>受度</a:t>
            </a:r>
            <a:endParaRPr lang="en-US" altLang="zh-TW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zh-TW" altLang="en-US" sz="2800" dirty="0" smtClean="0">
                <a:latin typeface="Times New Roman" pitchFamily="18" charset="0"/>
              </a:rPr>
              <a:t>有時會以不同傷害型態出現</a:t>
            </a:r>
          </a:p>
        </p:txBody>
      </p:sp>
      <p:pic>
        <p:nvPicPr>
          <p:cNvPr id="7174" name="Picture 5" descr="~AUT0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7035"/>
            <a:ext cx="4943475" cy="275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63999"/>
            <a:ext cx="37242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4" y="1173380"/>
            <a:ext cx="4210050" cy="252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3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D0BDFBF-C186-4B7C-9022-63B3CCC0C882}" type="slidenum">
              <a:rPr kumimoji="0" lang="en-US" altLang="zh-TW" sz="1200" smtClean="0">
                <a:ea typeface="新細明體" pitchFamily="18" charset="-120"/>
              </a:rPr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kumimoji="0" lang="en-US" altLang="zh-TW" sz="1200" smtClean="0">
              <a:ea typeface="新細明體" pitchFamily="18" charset="-12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510"/>
            <a:ext cx="8229600" cy="90761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運動傷害的機轉</a:t>
            </a:r>
            <a:r>
              <a:rPr lang="en-US" altLang="zh-TW" dirty="0" smtClean="0">
                <a:latin typeface="標楷體" pitchFamily="65" charset="-120"/>
              </a:rPr>
              <a:t>—</a:t>
            </a:r>
            <a:r>
              <a:rPr lang="zh-TW" altLang="en-US" dirty="0" smtClean="0"/>
              <a:t>施力方向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16" y="1671527"/>
            <a:ext cx="3766456" cy="311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52" y="4943909"/>
            <a:ext cx="3106748" cy="18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4338" name="Picture 2" descr="ãsport injury, mechanism, tension compression shear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38" y="4682229"/>
            <a:ext cx="2173159" cy="217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ãsport injury, mechanism, tension compression shear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9" y="1207906"/>
            <a:ext cx="6084168" cy="30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ãsport injury, mechanism, tension compression shear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3" y="4659773"/>
            <a:ext cx="3445789" cy="21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95629" y="13743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壓迫</a:t>
            </a:r>
            <a:r>
              <a:rPr lang="zh-TW" altLang="en-US" dirty="0"/>
              <a:t>力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710429" y="17436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剪</a:t>
            </a:r>
            <a:r>
              <a:rPr lang="zh-TW" altLang="en-US" dirty="0" smtClean="0"/>
              <a:t>力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180513" y="13743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拉力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76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ãsport injury, mechanism, tension compression shear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1" r="67907" b="14055"/>
          <a:stretch/>
        </p:blipFill>
        <p:spPr bwMode="auto">
          <a:xfrm>
            <a:off x="2229281" y="1143596"/>
            <a:ext cx="4685438" cy="49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3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A76938BA-B5DC-45AA-8993-114C88C321B8}" type="slidenum">
              <a:rPr kumimoji="0" lang="zh-TW" altLang="en-US" sz="1200" smtClean="0">
                <a:latin typeface="Arial Black" pitchFamily="34" charset="0"/>
                <a:ea typeface="新細明體" pitchFamily="18" charset="-12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6411912" cy="714375"/>
          </a:xfrm>
        </p:spPr>
        <p:txBody>
          <a:bodyPr/>
          <a:lstStyle/>
          <a:p>
            <a:pPr eaLnBrk="1" hangingPunct="1"/>
            <a:r>
              <a:rPr lang="zh-TW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撞挫傷 </a:t>
            </a:r>
            <a:r>
              <a:rPr lang="en-US" altLang="zh-TW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contusion</a:t>
            </a:r>
            <a:endParaRPr lang="en-US" altLang="zh-TW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03139"/>
            <a:ext cx="8730555" cy="5754861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zh-TW" altLang="en-US" sz="2800" dirty="0" smtClean="0">
                <a:latin typeface="Times New Roman" pitchFamily="18" charset="0"/>
              </a:rPr>
              <a:t>急性、</a:t>
            </a:r>
            <a:r>
              <a:rPr lang="en-US" altLang="zh-TW" sz="2800" dirty="0" smtClean="0">
                <a:latin typeface="Times New Roman" pitchFamily="18" charset="0"/>
              </a:rPr>
              <a:t>compressive force</a:t>
            </a:r>
          </a:p>
          <a:p>
            <a:pPr>
              <a:spcBef>
                <a:spcPts val="1200"/>
              </a:spcBef>
            </a:pPr>
            <a:r>
              <a:rPr lang="zh-TW" altLang="en-US" sz="2800" dirty="0" smtClean="0">
                <a:latin typeface="Times New Roman" pitchFamily="18" charset="0"/>
              </a:rPr>
              <a:t>皮膚</a:t>
            </a:r>
            <a:r>
              <a:rPr lang="en-US" altLang="zh-TW" sz="2800" dirty="0" smtClean="0">
                <a:latin typeface="Times New Roman" pitchFamily="18" charset="0"/>
              </a:rPr>
              <a:t>(</a:t>
            </a:r>
            <a:r>
              <a:rPr lang="zh-TW" altLang="en-US" sz="2800" dirty="0" smtClean="0">
                <a:latin typeface="Times New Roman" pitchFamily="18" charset="0"/>
              </a:rPr>
              <a:t>皮下組織</a:t>
            </a:r>
            <a:r>
              <a:rPr lang="en-US" altLang="zh-TW" sz="2800" dirty="0" smtClean="0">
                <a:latin typeface="Times New Roman" pitchFamily="18" charset="0"/>
              </a:rPr>
              <a:t>)</a:t>
            </a:r>
            <a:r>
              <a:rPr lang="zh-TW" altLang="en-US" sz="2800" dirty="0" smtClean="0">
                <a:latin typeface="Times New Roman" pitchFamily="18" charset="0"/>
              </a:rPr>
              <a:t>、肌肉、骨骼</a:t>
            </a:r>
            <a:endParaRPr lang="en-US" altLang="zh-TW" sz="2800" dirty="0" smtClean="0">
              <a:latin typeface="Times New Roman" pitchFamily="18" charset="0"/>
            </a:endParaRPr>
          </a:p>
          <a:p>
            <a:pPr lvl="1">
              <a:spcBef>
                <a:spcPts val="1200"/>
              </a:spcBef>
            </a:pPr>
            <a:r>
              <a:rPr lang="zh-TW" altLang="en-US" sz="2400" dirty="0" smtClean="0">
                <a:latin typeface="Times New Roman" pitchFamily="18" charset="0"/>
              </a:rPr>
              <a:t>皮下出血、肌肉斷裂、骨折</a:t>
            </a:r>
            <a:endParaRPr lang="zh-TW" altLang="en-US" sz="2400" dirty="0">
              <a:latin typeface="Times New Roman" pitchFamily="18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zh-TW" altLang="en-US" sz="2800" dirty="0" smtClean="0">
                <a:latin typeface="Times New Roman" pitchFamily="18" charset="0"/>
              </a:rPr>
              <a:t>微血管破裂，自皮膚內積聚</a:t>
            </a:r>
          </a:p>
          <a:p>
            <a:pPr lvl="1" eaLnBrk="1" hangingPunct="1">
              <a:spcBef>
                <a:spcPts val="1200"/>
              </a:spcBef>
            </a:pPr>
            <a:r>
              <a:rPr lang="zh-TW" altLang="en-US" sz="2400" dirty="0" smtClean="0"/>
              <a:t>瘀斑</a:t>
            </a:r>
            <a:r>
              <a:rPr lang="en-US" altLang="zh-TW" sz="2400" dirty="0" smtClean="0"/>
              <a:t>(ecchymosis)</a:t>
            </a:r>
            <a:r>
              <a:rPr lang="zh-TW" altLang="en-US" sz="2400" dirty="0" smtClean="0"/>
              <a:t>：表面出血，組織變色</a:t>
            </a:r>
          </a:p>
          <a:p>
            <a:pPr lvl="1" eaLnBrk="1" hangingPunct="1">
              <a:spcBef>
                <a:spcPts val="1200"/>
              </a:spcBef>
            </a:pPr>
            <a:r>
              <a:rPr lang="zh-TW" altLang="en-US" sz="2400" dirty="0" smtClean="0"/>
              <a:t>血腫</a:t>
            </a:r>
            <a:r>
              <a:rPr lang="en-US" altLang="zh-TW" sz="2400" dirty="0" smtClean="0"/>
              <a:t>(hematoma)</a:t>
            </a:r>
            <a:r>
              <a:rPr lang="zh-TW" altLang="en-US" sz="2400" dirty="0" smtClean="0"/>
              <a:t>：血液、淋巴液流出受傷區域</a:t>
            </a:r>
            <a:endParaRPr lang="en-US" altLang="zh-TW" sz="2400" dirty="0" smtClean="0"/>
          </a:p>
          <a:p>
            <a:pPr lvl="2" eaLnBrk="1" hangingPunct="1">
              <a:spcBef>
                <a:spcPts val="1200"/>
              </a:spcBef>
            </a:pPr>
            <a:r>
              <a:rPr lang="zh-TW" altLang="en-US" dirty="0" smtClean="0"/>
              <a:t>會形成內含血液及壞死組織的硬塊</a:t>
            </a:r>
          </a:p>
          <a:p>
            <a:pPr>
              <a:spcBef>
                <a:spcPts val="1200"/>
              </a:spcBef>
            </a:pPr>
            <a:r>
              <a:rPr lang="zh-TW" altLang="en-US" sz="2800" dirty="0"/>
              <a:t>嚴重度視撞擊部位及深度、血管破裂程度而定</a:t>
            </a:r>
            <a:endParaRPr lang="en-US" altLang="zh-TW" sz="2800" dirty="0"/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zh-TW" altLang="en-US" sz="2800" dirty="0" smtClean="0">
                <a:latin typeface="Times New Roman" pitchFamily="18" charset="0"/>
              </a:rPr>
              <a:t>腫脹與血腫→活動度受限；可能壓迫神經，導致疼痛與麻痺 </a:t>
            </a:r>
          </a:p>
        </p:txBody>
      </p:sp>
      <p:pic>
        <p:nvPicPr>
          <p:cNvPr id="37893" name="Picture 5" descr="contusion-of-upper-anteri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87" y="2131839"/>
            <a:ext cx="22637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r="14545"/>
          <a:stretch/>
        </p:blipFill>
        <p:spPr bwMode="auto">
          <a:xfrm>
            <a:off x="7596336" y="0"/>
            <a:ext cx="1656184" cy="21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ãsport injury, mechanism, tension compression shear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1" r="67907" b="14055"/>
          <a:stretch/>
        </p:blipFill>
        <p:spPr bwMode="auto">
          <a:xfrm>
            <a:off x="5416636" y="1103139"/>
            <a:ext cx="19526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584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A1BE68CB-AB39-42AA-8B26-E01B3C1C6941}" type="slidenum">
              <a:rPr kumimoji="0" lang="zh-TW" altLang="en-US" smtClean="0">
                <a:latin typeface="Arial Black" pitchFamily="34" charset="0"/>
              </a:rPr>
              <a:pPr eaLnBrk="1" hangingPunct="1"/>
              <a:t>9</a:t>
            </a:fld>
            <a:endParaRPr kumimoji="0" lang="en-US" altLang="zh-TW" smtClean="0">
              <a:latin typeface="Arial Black" pitchFamily="34" charset="0"/>
            </a:endParaRPr>
          </a:p>
        </p:txBody>
      </p:sp>
      <p:pic>
        <p:nvPicPr>
          <p:cNvPr id="133122" name="Picture 2" descr="http://www.wacoku.com/comm/upimage/p_140430_04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8965"/>
            <a:ext cx="5781378" cy="578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ç¸éåç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79" y="0"/>
            <a:ext cx="3362622" cy="359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ãèè  æ¼«ç«ãçåçæå°çµæ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t="3857" r="4504" b="4857"/>
          <a:stretch/>
        </p:blipFill>
        <p:spPr bwMode="auto">
          <a:xfrm>
            <a:off x="6324601" y="3677364"/>
            <a:ext cx="2590800" cy="318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5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336</TotalTime>
  <Words>735</Words>
  <Application>Microsoft Office PowerPoint</Application>
  <PresentationFormat>如螢幕大小 (4:3)</PresentationFormat>
  <Paragraphs>127</Paragraphs>
  <Slides>23</Slides>
  <Notes>1</Notes>
  <HiddenSlides>0</HiddenSlides>
  <MMClips>2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2" baseType="lpstr">
      <vt:lpstr>新細明體</vt:lpstr>
      <vt:lpstr>標楷體</vt:lpstr>
      <vt:lpstr>Arial</vt:lpstr>
      <vt:lpstr>Arial Black</vt:lpstr>
      <vt:lpstr>Calibri</vt:lpstr>
      <vt:lpstr>Times New Roman</vt:lpstr>
      <vt:lpstr>Wingdings</vt:lpstr>
      <vt:lpstr>課程名稱</vt:lpstr>
      <vt:lpstr>PhotoImpact</vt:lpstr>
      <vt:lpstr>運動傷害與急救</vt:lpstr>
      <vt:lpstr>前言</vt:lpstr>
      <vt:lpstr>骨骼肌肉系統-穩定、活動</vt:lpstr>
      <vt:lpstr>PowerPoint 簡報</vt:lpstr>
      <vt:lpstr>傷害機轉</vt:lpstr>
      <vt:lpstr>運動傷害的機轉—施力方向</vt:lpstr>
      <vt:lpstr>PowerPoint 簡報</vt:lpstr>
      <vt:lpstr>撞挫傷 contusion</vt:lpstr>
      <vt:lpstr>PowerPoint 簡報</vt:lpstr>
      <vt:lpstr>PowerPoint 簡報</vt:lpstr>
      <vt:lpstr>軟組織特性~肌肉</vt:lpstr>
      <vt:lpstr>PowerPoint 簡報</vt:lpstr>
      <vt:lpstr>PowerPoint 簡報</vt:lpstr>
      <vt:lpstr>最適當的肌肉長度→良好的肌肉功能</vt:lpstr>
      <vt:lpstr>肌肉拉傷</vt:lpstr>
      <vt:lpstr>肌肉拉傷的預防與處理</vt:lpstr>
      <vt:lpstr>PowerPoint 簡報</vt:lpstr>
      <vt:lpstr>PowerPoint 簡報</vt:lpstr>
      <vt:lpstr>關節、韌帶傷害症狀與徵候</vt:lpstr>
      <vt:lpstr>PowerPoint 簡報</vt:lpstr>
      <vt:lpstr>常見傷害之機轉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eileen</cp:lastModifiedBy>
  <cp:revision>37</cp:revision>
  <dcterms:created xsi:type="dcterms:W3CDTF">2017-11-07T02:54:43Z</dcterms:created>
  <dcterms:modified xsi:type="dcterms:W3CDTF">2018-06-30T16:14:20Z</dcterms:modified>
</cp:coreProperties>
</file>