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A84539CB-1267-4842-BF34-F72081FEC073}">
  <a:tblStyle styleId="{A84539CB-1267-4842-BF34-F72081FEC07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Shape 20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Shape 21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Shape 21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Shape 16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2309020" y="-251621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 rot="5400000">
            <a:off x="4732335" y="2171704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541334" y="190506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722311" y="4406895"/>
            <a:ext cx="7772400" cy="13620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722311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8196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535113"/>
            <a:ext cx="4040184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57200" y="2174872"/>
            <a:ext cx="4040184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x="4645023" y="1535113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x="4645023" y="2174872"/>
            <a:ext cx="4041776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73048"/>
            <a:ext cx="3008311" cy="11620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575047" y="273048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457200" y="1435095"/>
            <a:ext cx="3008311" cy="469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792288" y="4800600"/>
            <a:ext cx="5486400" cy="566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Shape 69"/>
          <p:cNvSpPr txBox="1"/>
          <p:nvPr>
            <p:ph idx="2" type="pic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792288" y="5367335"/>
            <a:ext cx="5486400" cy="804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C:\Users\BPC\Downloads\教育部logo991006-1.png"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6" name="Shape 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1259632" y="2060848"/>
            <a:ext cx="6422231" cy="140136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CH12衝突與溝通-2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馬鈺龍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1115616" y="3068960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6" name="Shape 206"/>
          <p:cNvGraphicFramePr/>
          <p:nvPr/>
        </p:nvGraphicFramePr>
        <p:xfrm>
          <a:off x="971600" y="29969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{A84539CB-1267-4842-BF34-F72081FEC073}</a:tableStyleId>
              </a:tblPr>
              <a:tblGrid>
                <a:gridCol w="7200800"/>
              </a:tblGrid>
              <a:tr h="4498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敢開口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010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目標明確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010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邏輯清楚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010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避免自己情緒化，也別被記者情緒威脅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010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感同身受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07" name="Shape 207"/>
          <p:cNvSpPr txBox="1"/>
          <p:nvPr/>
        </p:nvSpPr>
        <p:spPr>
          <a:xfrm>
            <a:off x="2171343" y="2204864"/>
            <a:ext cx="480131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與媒體溝通的五大原則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衝突中有效溝通的原則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1、聚焦在整體的溝通系統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2、掌握解決衝突的時機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3、以雙贏為目標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4、要誠實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5、適度展現仁慈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t/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rPr b="0" i="0" lang="zh-TW" sz="8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謝謝</a:t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前言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一、你用什麼心態看待「衝突」？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二、如何與媒體溝通「衝突」事件？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一、你用什麼心態看待「衝突」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3" name="Shape 103"/>
          <p:cNvGrpSpPr/>
          <p:nvPr/>
        </p:nvGrpSpPr>
        <p:grpSpPr>
          <a:xfrm>
            <a:off x="2529719" y="1600200"/>
            <a:ext cx="4219269" cy="4525962"/>
            <a:chOff x="2072519" y="0"/>
            <a:chExt cx="4219269" cy="4525962"/>
          </a:xfrm>
        </p:grpSpPr>
        <p:sp>
          <p:nvSpPr>
            <p:cNvPr id="104" name="Shape 104"/>
            <p:cNvSpPr/>
            <p:nvPr/>
          </p:nvSpPr>
          <p:spPr>
            <a:xfrm>
              <a:off x="2123376" y="0"/>
              <a:ext cx="1629346" cy="905192"/>
            </a:xfrm>
            <a:prstGeom prst="roundRect">
              <a:avLst>
                <a:gd fmla="val 10000" name="adj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Shape 105"/>
            <p:cNvSpPr txBox="1"/>
            <p:nvPr/>
          </p:nvSpPr>
          <p:spPr>
            <a:xfrm>
              <a:off x="2149888" y="26512"/>
              <a:ext cx="1576322" cy="8521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0950" lIns="140950" spcFirstLastPara="1" rIns="140950" wrap="square" tIns="14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正面</a:t>
              </a:r>
              <a:endParaRPr b="0" i="0" sz="3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Shape 106"/>
            <p:cNvSpPr/>
            <p:nvPr/>
          </p:nvSpPr>
          <p:spPr>
            <a:xfrm>
              <a:off x="4476877" y="0"/>
              <a:ext cx="1629346" cy="905192"/>
            </a:xfrm>
            <a:prstGeom prst="roundRect">
              <a:avLst>
                <a:gd fmla="val 10000" name="adj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Shape 107"/>
            <p:cNvSpPr txBox="1"/>
            <p:nvPr/>
          </p:nvSpPr>
          <p:spPr>
            <a:xfrm>
              <a:off x="4503389" y="26512"/>
              <a:ext cx="1576322" cy="8521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0950" lIns="140950" spcFirstLastPara="1" rIns="140950" wrap="square" tIns="14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負面</a:t>
              </a:r>
              <a:endParaRPr b="0" i="0" sz="3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Shape 108"/>
            <p:cNvSpPr/>
            <p:nvPr/>
          </p:nvSpPr>
          <p:spPr>
            <a:xfrm>
              <a:off x="3775352" y="3847068"/>
              <a:ext cx="678894" cy="678894"/>
            </a:xfrm>
            <a:prstGeom prst="triangle">
              <a:avLst>
                <a:gd fmla="val 50000" name="adj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 rot="240000">
              <a:off x="2077494" y="3556154"/>
              <a:ext cx="4074610" cy="284924"/>
            </a:xfrm>
            <a:prstGeom prst="rect">
              <a:avLst/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 rot="240000">
              <a:off x="4523944" y="2843773"/>
              <a:ext cx="1625731" cy="757424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Shape 111"/>
            <p:cNvSpPr txBox="1"/>
            <p:nvPr/>
          </p:nvSpPr>
          <p:spPr>
            <a:xfrm rot="240000">
              <a:off x="4560918" y="2880747"/>
              <a:ext cx="1551783" cy="683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淡化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Shape 112"/>
            <p:cNvSpPr/>
            <p:nvPr/>
          </p:nvSpPr>
          <p:spPr>
            <a:xfrm rot="240000">
              <a:off x="4582781" y="2029099"/>
              <a:ext cx="1625731" cy="757424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Shape 113"/>
            <p:cNvSpPr txBox="1"/>
            <p:nvPr/>
          </p:nvSpPr>
          <p:spPr>
            <a:xfrm rot="240000">
              <a:off x="4619755" y="2066073"/>
              <a:ext cx="1551783" cy="683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道歉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Shape 114"/>
            <p:cNvSpPr/>
            <p:nvPr/>
          </p:nvSpPr>
          <p:spPr>
            <a:xfrm rot="240000">
              <a:off x="4641619" y="1232530"/>
              <a:ext cx="1625731" cy="757424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Shape 115"/>
            <p:cNvSpPr txBox="1"/>
            <p:nvPr/>
          </p:nvSpPr>
          <p:spPr>
            <a:xfrm rot="240000">
              <a:off x="4678593" y="1269504"/>
              <a:ext cx="1551783" cy="683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承認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Shape 116"/>
            <p:cNvSpPr/>
            <p:nvPr/>
          </p:nvSpPr>
          <p:spPr>
            <a:xfrm rot="240000">
              <a:off x="2193073" y="2680838"/>
              <a:ext cx="1625731" cy="757424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Shape 117"/>
            <p:cNvSpPr txBox="1"/>
            <p:nvPr/>
          </p:nvSpPr>
          <p:spPr>
            <a:xfrm rot="240000">
              <a:off x="2230047" y="2717812"/>
              <a:ext cx="1551783" cy="683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心情故事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Shape 118"/>
            <p:cNvSpPr/>
            <p:nvPr/>
          </p:nvSpPr>
          <p:spPr>
            <a:xfrm rot="240000">
              <a:off x="2251910" y="1866165"/>
              <a:ext cx="1625731" cy="757424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Shape 119"/>
            <p:cNvSpPr txBox="1"/>
            <p:nvPr/>
          </p:nvSpPr>
          <p:spPr>
            <a:xfrm rot="240000">
              <a:off x="2288884" y="1903139"/>
              <a:ext cx="1551783" cy="683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訓練過程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0" name="Shape 120"/>
          <p:cNvSpPr txBox="1"/>
          <p:nvPr/>
        </p:nvSpPr>
        <p:spPr>
          <a:xfrm>
            <a:off x="3222912" y="6128451"/>
            <a:ext cx="269817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你要採取的作為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正面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2267744" y="1772816"/>
            <a:ext cx="4320480" cy="914400"/>
          </a:xfrm>
          <a:prstGeom prst="frame">
            <a:avLst>
              <a:gd fmla="val 12500" name="adj1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好故事要與大家分享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/>
          <p:nvPr/>
        </p:nvSpPr>
        <p:spPr>
          <a:xfrm>
            <a:off x="4185668" y="2910507"/>
            <a:ext cx="484632" cy="978408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/>
          <p:nvPr/>
        </p:nvSpPr>
        <p:spPr>
          <a:xfrm>
            <a:off x="2267744" y="4093137"/>
            <a:ext cx="4320480" cy="914400"/>
          </a:xfrm>
          <a:prstGeom prst="frame">
            <a:avLst>
              <a:gd fmla="val 12500" name="adj1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喜事不必怕被人知道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負面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" name="Shape 135"/>
          <p:cNvGrpSpPr/>
          <p:nvPr/>
        </p:nvGrpSpPr>
        <p:grpSpPr>
          <a:xfrm>
            <a:off x="2357132" y="1659037"/>
            <a:ext cx="4429735" cy="4408048"/>
            <a:chOff x="1899932" y="58837"/>
            <a:chExt cx="4429735" cy="4408048"/>
          </a:xfrm>
        </p:grpSpPr>
        <p:sp>
          <p:nvSpPr>
            <p:cNvPr id="136" name="Shape 136"/>
            <p:cNvSpPr/>
            <p:nvPr/>
          </p:nvSpPr>
          <p:spPr>
            <a:xfrm>
              <a:off x="2292194" y="294187"/>
              <a:ext cx="3801808" cy="3801808"/>
            </a:xfrm>
            <a:prstGeom prst="pie">
              <a:avLst>
                <a:gd fmla="val 16200000" name="adj1"/>
                <a:gd fmla="val 1800000" name="adj2"/>
              </a:avLst>
            </a:prstGeom>
            <a:solidFill>
              <a:schemeClr val="accent1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Shape 137"/>
            <p:cNvSpPr txBox="1"/>
            <p:nvPr/>
          </p:nvSpPr>
          <p:spPr>
            <a:xfrm>
              <a:off x="4295838" y="1099809"/>
              <a:ext cx="1357788" cy="11314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承認</a:t>
              </a:r>
              <a:endParaRPr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Shape 138"/>
            <p:cNvSpPr/>
            <p:nvPr/>
          </p:nvSpPr>
          <p:spPr>
            <a:xfrm>
              <a:off x="2213895" y="429966"/>
              <a:ext cx="3801808" cy="3801808"/>
            </a:xfrm>
            <a:prstGeom prst="pie">
              <a:avLst>
                <a:gd fmla="val 1800000" name="adj1"/>
                <a:gd fmla="val 9000000" name="adj2"/>
              </a:avLst>
            </a:prstGeom>
            <a:solidFill>
              <a:schemeClr val="accent1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Shape 139"/>
            <p:cNvSpPr txBox="1"/>
            <p:nvPr/>
          </p:nvSpPr>
          <p:spPr>
            <a:xfrm>
              <a:off x="3119088" y="2896616"/>
              <a:ext cx="2036683" cy="9957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道歉</a:t>
              </a:r>
              <a:endParaRPr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Shape 140"/>
            <p:cNvSpPr/>
            <p:nvPr/>
          </p:nvSpPr>
          <p:spPr>
            <a:xfrm>
              <a:off x="2135596" y="294187"/>
              <a:ext cx="3801808" cy="3801808"/>
            </a:xfrm>
            <a:prstGeom prst="pie">
              <a:avLst>
                <a:gd fmla="val 9000000" name="adj1"/>
                <a:gd fmla="val 16200000" name="adj2"/>
              </a:avLst>
            </a:prstGeom>
            <a:solidFill>
              <a:schemeClr val="accent1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Shape 141"/>
            <p:cNvSpPr txBox="1"/>
            <p:nvPr/>
          </p:nvSpPr>
          <p:spPr>
            <a:xfrm>
              <a:off x="2575972" y="1099809"/>
              <a:ext cx="1357788" cy="11314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淡化</a:t>
              </a:r>
              <a:endParaRPr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2057158" y="58837"/>
              <a:ext cx="4272509" cy="4272509"/>
            </a:xfrm>
            <a:custGeom>
              <a:pathLst>
                <a:path extrusionOk="0" h="120000" w="120000">
                  <a:moveTo>
                    <a:pt x="59991" y="4067"/>
                  </a:moveTo>
                  <a:lnTo>
                    <a:pt x="59991" y="4067"/>
                  </a:lnTo>
                  <a:cubicBezTo>
                    <a:pt x="79078" y="4064"/>
                    <a:pt x="96849" y="13795"/>
                    <a:pt x="107129" y="29878"/>
                  </a:cubicBezTo>
                  <a:cubicBezTo>
                    <a:pt x="117408" y="45960"/>
                    <a:pt x="118776" y="66175"/>
                    <a:pt x="110758" y="83496"/>
                  </a:cubicBezTo>
                  <a:lnTo>
                    <a:pt x="114269" y="85523"/>
                  </a:lnTo>
                  <a:lnTo>
                    <a:pt x="105797" y="86441"/>
                  </a:lnTo>
                  <a:lnTo>
                    <a:pt x="101940" y="78405"/>
                  </a:lnTo>
                  <a:lnTo>
                    <a:pt x="105449" y="80431"/>
                  </a:lnTo>
                  <a:cubicBezTo>
                    <a:pt x="112382" y="65011"/>
                    <a:pt x="111022" y="47127"/>
                    <a:pt x="101838" y="32932"/>
                  </a:cubicBezTo>
                  <a:cubicBezTo>
                    <a:pt x="92654" y="18737"/>
                    <a:pt x="76899" y="10167"/>
                    <a:pt x="59992" y="10169"/>
                  </a:cubicBezTo>
                  <a:close/>
                </a:path>
              </a:pathLst>
            </a:custGeom>
            <a:solidFill>
              <a:srgbClr val="B1C0D7"/>
            </a:soli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1978545" y="194376"/>
              <a:ext cx="4272509" cy="4272509"/>
            </a:xfrm>
            <a:custGeom>
              <a:pathLst>
                <a:path extrusionOk="0" h="120000" w="120000">
                  <a:moveTo>
                    <a:pt x="108435" y="87973"/>
                  </a:moveTo>
                  <a:cubicBezTo>
                    <a:pt x="98891" y="104498"/>
                    <a:pt x="81581" y="115017"/>
                    <a:pt x="62518" y="115876"/>
                  </a:cubicBezTo>
                  <a:cubicBezTo>
                    <a:pt x="43454" y="116735"/>
                    <a:pt x="25269" y="107816"/>
                    <a:pt x="14277" y="92216"/>
                  </a:cubicBezTo>
                  <a:lnTo>
                    <a:pt x="10766" y="94244"/>
                  </a:lnTo>
                  <a:lnTo>
                    <a:pt x="14207" y="86447"/>
                  </a:lnTo>
                  <a:lnTo>
                    <a:pt x="23095" y="87124"/>
                  </a:lnTo>
                  <a:lnTo>
                    <a:pt x="19585" y="89151"/>
                  </a:lnTo>
                  <a:cubicBezTo>
                    <a:pt x="29474" y="102860"/>
                    <a:pt x="45637" y="110621"/>
                    <a:pt x="62519" y="109767"/>
                  </a:cubicBezTo>
                  <a:cubicBezTo>
                    <a:pt x="79400" y="108913"/>
                    <a:pt x="94697" y="99559"/>
                    <a:pt x="103151" y="84922"/>
                  </a:cubicBezTo>
                  <a:close/>
                </a:path>
              </a:pathLst>
            </a:custGeom>
            <a:solidFill>
              <a:srgbClr val="B1C0D7"/>
            </a:soli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1899932" y="58837"/>
              <a:ext cx="4272509" cy="4272509"/>
            </a:xfrm>
            <a:custGeom>
              <a:pathLst>
                <a:path extrusionOk="0" h="120000" w="120000">
                  <a:moveTo>
                    <a:pt x="11561" y="87966"/>
                  </a:moveTo>
                  <a:lnTo>
                    <a:pt x="11561" y="87966"/>
                  </a:lnTo>
                  <a:cubicBezTo>
                    <a:pt x="2017" y="71436"/>
                    <a:pt x="1562" y="51181"/>
                    <a:pt x="10353" y="34238"/>
                  </a:cubicBezTo>
                  <a:cubicBezTo>
                    <a:pt x="19144" y="17296"/>
                    <a:pt x="35968" y="6007"/>
                    <a:pt x="54979" y="4293"/>
                  </a:cubicBezTo>
                  <a:lnTo>
                    <a:pt x="54979" y="239"/>
                  </a:lnTo>
                  <a:lnTo>
                    <a:pt x="60009" y="7118"/>
                  </a:lnTo>
                  <a:lnTo>
                    <a:pt x="54977" y="14476"/>
                  </a:lnTo>
                  <a:lnTo>
                    <a:pt x="54978" y="10423"/>
                  </a:lnTo>
                  <a:lnTo>
                    <a:pt x="54978" y="10423"/>
                  </a:lnTo>
                  <a:cubicBezTo>
                    <a:pt x="38157" y="12127"/>
                    <a:pt x="23347" y="22244"/>
                    <a:pt x="15643" y="37294"/>
                  </a:cubicBezTo>
                  <a:cubicBezTo>
                    <a:pt x="7939" y="52344"/>
                    <a:pt x="8392" y="70273"/>
                    <a:pt x="16845" y="84915"/>
                  </a:cubicBezTo>
                  <a:close/>
                </a:path>
              </a:pathLst>
            </a:custGeom>
            <a:solidFill>
              <a:srgbClr val="B1C0D7"/>
            </a:soli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5" name="Shape 145"/>
          <p:cNvSpPr txBox="1"/>
          <p:nvPr/>
        </p:nvSpPr>
        <p:spPr>
          <a:xfrm>
            <a:off x="3043376" y="6116702"/>
            <a:ext cx="346761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要將傷害降到最低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1" name="Shape 151"/>
          <p:cNvGrpSpPr/>
          <p:nvPr/>
        </p:nvGrpSpPr>
        <p:grpSpPr>
          <a:xfrm>
            <a:off x="457200" y="1600200"/>
            <a:ext cx="8229600" cy="4525962"/>
            <a:chOff x="0" y="0"/>
            <a:chExt cx="8229600" cy="4525962"/>
          </a:xfrm>
        </p:grpSpPr>
        <p:sp>
          <p:nvSpPr>
            <p:cNvPr id="152" name="Shape 152"/>
            <p:cNvSpPr/>
            <p:nvPr/>
          </p:nvSpPr>
          <p:spPr>
            <a:xfrm rot="10800000">
              <a:off x="0" y="0"/>
              <a:ext cx="8229600" cy="1508654"/>
            </a:xfrm>
            <a:prstGeom prst="trapezoid">
              <a:avLst>
                <a:gd fmla="val 90915" name="adj"/>
              </a:avLst>
            </a:prstGeom>
            <a:gradFill>
              <a:gsLst>
                <a:gs pos="0">
                  <a:srgbClr val="9FC3FF"/>
                </a:gs>
                <a:gs pos="35000">
                  <a:srgbClr val="BDD5FF"/>
                </a:gs>
                <a:gs pos="100000">
                  <a:srgbClr val="E4EEFF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Shape 153"/>
            <p:cNvSpPr txBox="1"/>
            <p:nvPr/>
          </p:nvSpPr>
          <p:spPr>
            <a:xfrm>
              <a:off x="1440179" y="0"/>
              <a:ext cx="5349240" cy="15086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5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心態健康</a:t>
              </a:r>
              <a:endParaRPr sz="5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Shape 154"/>
            <p:cNvSpPr/>
            <p:nvPr/>
          </p:nvSpPr>
          <p:spPr>
            <a:xfrm rot="10800000">
              <a:off x="1371600" y="1508654"/>
              <a:ext cx="5486399" cy="1508654"/>
            </a:xfrm>
            <a:prstGeom prst="trapezoid">
              <a:avLst>
                <a:gd fmla="val 90915" name="adj"/>
              </a:avLst>
            </a:prstGeom>
            <a:gradFill>
              <a:gsLst>
                <a:gs pos="0">
                  <a:srgbClr val="9FC3FF"/>
                </a:gs>
                <a:gs pos="35000">
                  <a:srgbClr val="BDD5FF"/>
                </a:gs>
                <a:gs pos="100000">
                  <a:srgbClr val="E4EEFF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Shape 155"/>
            <p:cNvSpPr txBox="1"/>
            <p:nvPr/>
          </p:nvSpPr>
          <p:spPr>
            <a:xfrm>
              <a:off x="2331720" y="1508654"/>
              <a:ext cx="3566160" cy="15086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5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態度堅決</a:t>
              </a:r>
              <a:endParaRPr sz="5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Shape 156"/>
            <p:cNvSpPr/>
            <p:nvPr/>
          </p:nvSpPr>
          <p:spPr>
            <a:xfrm rot="10800000">
              <a:off x="2743200" y="3017308"/>
              <a:ext cx="2743199" cy="1508654"/>
            </a:xfrm>
            <a:prstGeom prst="trapezoid">
              <a:avLst>
                <a:gd fmla="val 90915" name="adj"/>
              </a:avLst>
            </a:prstGeom>
            <a:gradFill>
              <a:gsLst>
                <a:gs pos="0">
                  <a:srgbClr val="9FC3FF"/>
                </a:gs>
                <a:gs pos="35000">
                  <a:srgbClr val="BDD5FF"/>
                </a:gs>
                <a:gs pos="100000">
                  <a:srgbClr val="E4EEFF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Shape 157"/>
            <p:cNvSpPr txBox="1"/>
            <p:nvPr/>
          </p:nvSpPr>
          <p:spPr>
            <a:xfrm>
              <a:off x="2743200" y="3017308"/>
              <a:ext cx="2743199" cy="15086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5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化繁為簡</a:t>
              </a:r>
              <a:endParaRPr sz="5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二、如何與媒體溝通「衝突」事件？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媒體沒有義務刊登任何新聞稿，和媒體記者打交道的第一步，就是提供記者有新聞價值的資訊。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無論發生什麼類型的衝突事件，要先想的是：要找什麼媒體？要找那些記者？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9" name="Shape 169"/>
          <p:cNvGrpSpPr/>
          <p:nvPr/>
        </p:nvGrpSpPr>
        <p:grpSpPr>
          <a:xfrm>
            <a:off x="457526" y="1600200"/>
            <a:ext cx="8228946" cy="4525963"/>
            <a:chOff x="326" y="0"/>
            <a:chExt cx="8228946" cy="4525963"/>
          </a:xfrm>
        </p:grpSpPr>
        <p:sp>
          <p:nvSpPr>
            <p:cNvPr id="170" name="Shape 170"/>
            <p:cNvSpPr/>
            <p:nvPr/>
          </p:nvSpPr>
          <p:spPr>
            <a:xfrm>
              <a:off x="617219" y="0"/>
              <a:ext cx="6995160" cy="4525963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Shape 171"/>
            <p:cNvSpPr/>
            <p:nvPr/>
          </p:nvSpPr>
          <p:spPr>
            <a:xfrm>
              <a:off x="326" y="1357788"/>
              <a:ext cx="3917372" cy="1810385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Shape 172"/>
            <p:cNvSpPr txBox="1"/>
            <p:nvPr/>
          </p:nvSpPr>
          <p:spPr>
            <a:xfrm>
              <a:off x="88702" y="1446164"/>
              <a:ext cx="3740620" cy="16336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3825" lIns="243825" spcFirstLastPara="1" rIns="243825" wrap="square" tIns="2438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6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對的媒體</a:t>
              </a:r>
              <a:endParaRPr sz="6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Shape 173"/>
            <p:cNvSpPr/>
            <p:nvPr/>
          </p:nvSpPr>
          <p:spPr>
            <a:xfrm>
              <a:off x="4311900" y="1357788"/>
              <a:ext cx="3917372" cy="1810385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Shape 174"/>
            <p:cNvSpPr txBox="1"/>
            <p:nvPr/>
          </p:nvSpPr>
          <p:spPr>
            <a:xfrm>
              <a:off x="4400276" y="1446164"/>
              <a:ext cx="3740620" cy="16336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3825" lIns="243825" spcFirstLastPara="1" rIns="243825" wrap="square" tIns="2438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6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對的資訊</a:t>
              </a:r>
              <a:endParaRPr sz="6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0" name="Shape 180"/>
          <p:cNvGrpSpPr/>
          <p:nvPr/>
        </p:nvGrpSpPr>
        <p:grpSpPr>
          <a:xfrm>
            <a:off x="804077" y="1692624"/>
            <a:ext cx="7535845" cy="4341114"/>
            <a:chOff x="346877" y="92424"/>
            <a:chExt cx="7535845" cy="4341114"/>
          </a:xfrm>
        </p:grpSpPr>
        <p:sp>
          <p:nvSpPr>
            <p:cNvPr id="181" name="Shape 181"/>
            <p:cNvSpPr/>
            <p:nvPr/>
          </p:nvSpPr>
          <p:spPr>
            <a:xfrm>
              <a:off x="2226518" y="2530032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Shape 182"/>
            <p:cNvSpPr/>
            <p:nvPr/>
          </p:nvSpPr>
          <p:spPr>
            <a:xfrm>
              <a:off x="2090729" y="2747704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Shape 183"/>
            <p:cNvSpPr/>
            <p:nvPr/>
          </p:nvSpPr>
          <p:spPr>
            <a:xfrm>
              <a:off x="1928606" y="2936162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Shape 184"/>
            <p:cNvSpPr/>
            <p:nvPr/>
          </p:nvSpPr>
          <p:spPr>
            <a:xfrm>
              <a:off x="2122825" y="339312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Shape 185"/>
            <p:cNvSpPr/>
            <p:nvPr/>
          </p:nvSpPr>
          <p:spPr>
            <a:xfrm>
              <a:off x="2329388" y="215868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Shape 186"/>
            <p:cNvSpPr/>
            <p:nvPr/>
          </p:nvSpPr>
          <p:spPr>
            <a:xfrm>
              <a:off x="2535951" y="92424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Shape 187"/>
            <p:cNvSpPr/>
            <p:nvPr/>
          </p:nvSpPr>
          <p:spPr>
            <a:xfrm>
              <a:off x="2742514" y="215868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Shape 188"/>
            <p:cNvSpPr/>
            <p:nvPr/>
          </p:nvSpPr>
          <p:spPr>
            <a:xfrm>
              <a:off x="2949900" y="339312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Shape 189"/>
            <p:cNvSpPr/>
            <p:nvPr/>
          </p:nvSpPr>
          <p:spPr>
            <a:xfrm>
              <a:off x="2535951" y="352891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Shape 190"/>
            <p:cNvSpPr/>
            <p:nvPr/>
          </p:nvSpPr>
          <p:spPr>
            <a:xfrm>
              <a:off x="2535951" y="613358"/>
              <a:ext cx="154716" cy="15471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Shape 191"/>
            <p:cNvSpPr/>
            <p:nvPr/>
          </p:nvSpPr>
          <p:spPr>
            <a:xfrm>
              <a:off x="1274353" y="3536512"/>
              <a:ext cx="3344509" cy="897026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Shape 192"/>
            <p:cNvSpPr txBox="1"/>
            <p:nvPr/>
          </p:nvSpPr>
          <p:spPr>
            <a:xfrm>
              <a:off x="1318142" y="3580301"/>
              <a:ext cx="3256931" cy="8094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3350" lIns="707900" spcFirstLastPara="1" rIns="133350" wrap="square" tIns="1333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主動</a:t>
              </a:r>
              <a:endParaRPr sz="3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Shape 193"/>
            <p:cNvSpPr/>
            <p:nvPr/>
          </p:nvSpPr>
          <p:spPr>
            <a:xfrm>
              <a:off x="4618863" y="3536512"/>
              <a:ext cx="3263859" cy="897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4618863" y="3536512"/>
              <a:ext cx="3263859" cy="897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71100" lIns="199125" spcFirstLastPara="1" rIns="71100" wrap="square" tIns="711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Char char="•"/>
              </a:pPr>
              <a:r>
                <a:rPr b="0" i="0" lang="zh-TW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開記者會</a:t>
              </a:r>
              <a:endPara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3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Char char="•"/>
              </a:pPr>
              <a:r>
                <a:rPr b="0" i="0" lang="zh-TW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社群媒體發文</a:t>
              </a:r>
              <a:endPara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Shape 195"/>
            <p:cNvSpPr/>
            <p:nvPr/>
          </p:nvSpPr>
          <p:spPr>
            <a:xfrm>
              <a:off x="346877" y="2623437"/>
              <a:ext cx="1550456" cy="1550456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-14997" l="0" r="0" t="-14999"/>
              </a:stretch>
            </a:blip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2688198" y="1781961"/>
              <a:ext cx="3344509" cy="897026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Shape 197"/>
            <p:cNvSpPr txBox="1"/>
            <p:nvPr/>
          </p:nvSpPr>
          <p:spPr>
            <a:xfrm>
              <a:off x="2731987" y="1825750"/>
              <a:ext cx="3256931" cy="8094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3350" lIns="707900" spcFirstLastPara="1" rIns="133350" wrap="square" tIns="1333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被動</a:t>
              </a:r>
              <a:endParaRPr sz="3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Shape 198"/>
            <p:cNvSpPr/>
            <p:nvPr/>
          </p:nvSpPr>
          <p:spPr>
            <a:xfrm>
              <a:off x="6032708" y="1781961"/>
              <a:ext cx="1850014" cy="897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Shape 199"/>
            <p:cNvSpPr txBox="1"/>
            <p:nvPr/>
          </p:nvSpPr>
          <p:spPr>
            <a:xfrm>
              <a:off x="6032708" y="1781961"/>
              <a:ext cx="1850014" cy="897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71100" lIns="199125" spcFirstLastPara="1" rIns="71100" wrap="square" tIns="711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Char char="•"/>
              </a:pPr>
              <a:r>
                <a:rPr b="0" i="0" lang="zh-TW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記者找你</a:t>
              </a:r>
              <a:endPara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88900" lvl="1" marL="228600" marR="0" rtl="0" algn="l">
                <a:lnSpc>
                  <a:spcPct val="90000"/>
                </a:lnSpc>
                <a:spcBef>
                  <a:spcPts val="33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t/>
              </a:r>
              <a:endPara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Shape 200"/>
            <p:cNvSpPr/>
            <p:nvPr/>
          </p:nvSpPr>
          <p:spPr>
            <a:xfrm>
              <a:off x="1760722" y="868887"/>
              <a:ext cx="1550456" cy="1550456"/>
            </a:xfrm>
            <a:prstGeom prst="ellipse">
              <a:avLst/>
            </a:prstGeom>
            <a:blipFill rotWithShape="1">
              <a:blip r:embed="rId4">
                <a:alphaModFix/>
              </a:blip>
              <a:stretch>
                <a:fillRect b="-16998" l="0" r="0" t="-16997"/>
              </a:stretch>
            </a:blip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課程名稱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