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404" r:id="rId3"/>
    <p:sldId id="354" r:id="rId4"/>
    <p:sldId id="357" r:id="rId5"/>
    <p:sldId id="359" r:id="rId6"/>
    <p:sldId id="399" r:id="rId7"/>
    <p:sldId id="400" r:id="rId8"/>
    <p:sldId id="360" r:id="rId9"/>
    <p:sldId id="379" r:id="rId10"/>
    <p:sldId id="380" r:id="rId11"/>
    <p:sldId id="381" r:id="rId12"/>
    <p:sldId id="382" r:id="rId13"/>
    <p:sldId id="383" r:id="rId14"/>
    <p:sldId id="384" r:id="rId15"/>
    <p:sldId id="385" r:id="rId16"/>
    <p:sldId id="398" r:id="rId17"/>
    <p:sldId id="401" r:id="rId18"/>
    <p:sldId id="402" r:id="rId19"/>
    <p:sldId id="397" r:id="rId20"/>
    <p:sldId id="368" r:id="rId21"/>
    <p:sldId id="403" r:id="rId2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CC3300"/>
    <a:srgbClr val="0000CC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333" autoAdjust="0"/>
  </p:normalViewPr>
  <p:slideViewPr>
    <p:cSldViewPr snapToGrid="0">
      <p:cViewPr varScale="1">
        <p:scale>
          <a:sx n="116" d="100"/>
          <a:sy n="116" d="100"/>
        </p:scale>
        <p:origin x="88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5B0B8-C4E3-4C0F-8C83-D00C2F8D0BE2}" type="datetimeFigureOut">
              <a:rPr lang="zh-TW" altLang="en-US" smtClean="0"/>
              <a:t>2018/8/3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81E597-AEB1-4075-B577-4A0EE65063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8228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1E597-AEB1-4075-B577-4A0EE65063A5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3073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1E597-AEB1-4075-B577-4A0EE65063A5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2323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0A84AB7-B885-43A4-8866-4232C6CE7524}" type="datetime1">
              <a:rPr lang="en-US" altLang="zh-TW" smtClean="0"/>
              <a:t>8/3/2018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E45E90-1DB4-4B82-8E8A-CD2FCFC11F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3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6EA01D3-2F24-4E0E-8AA0-0F23622F71D3}" type="datetime1">
              <a:rPr lang="en-US" altLang="zh-TW" smtClean="0"/>
              <a:t>8/3/2018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8F1439-EE78-46AE-A120-2F9912D3117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1E6B1FA-7CA0-46ED-831E-80BE76823E1E}" type="datetime1">
              <a:rPr lang="en-US" altLang="zh-TW" smtClean="0"/>
              <a:t>8/3/2018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264F07-8D40-46C5-AC8C-31230415A5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D4D50A-0B47-4824-AAAE-DE91DD72D810}" type="datetime1">
              <a:rPr lang="en-US" altLang="zh-TW" smtClean="0"/>
              <a:t>8/3/2018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5C0395-D23A-44D3-82C0-4590073AED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48FE02B-72E7-406E-A103-0F8742296AAD}" type="datetime1">
              <a:rPr lang="en-US" altLang="zh-TW" smtClean="0"/>
              <a:t>8/3/2018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912FB0-2E0B-4C7D-89B7-C016A647C2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142C68-E739-49B9-8CAA-2A40CAD7C0EA}" type="datetime1">
              <a:rPr lang="en-US" altLang="zh-TW" smtClean="0"/>
              <a:t>8/3/2018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C74A30-8353-4862-B702-976BAC0E8F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93FA065-D255-4DF6-88C1-4007A20FECB4}" type="datetime1">
              <a:rPr lang="en-US" altLang="zh-TW" smtClean="0"/>
              <a:t>8/3/2018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CD0521-1776-48F2-8FB8-C1E263F51F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EAB5CC7-CAD0-486D-957C-40A9A817B60F}" type="datetime1">
              <a:rPr lang="en-US" altLang="zh-TW" smtClean="0"/>
              <a:t>8/3/2018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2A85B7-C58A-4350-BFB6-40B5FB091D4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64D2D86-F40D-4924-83F6-52DB55419D60}" type="datetime1">
              <a:rPr lang="en-US" altLang="zh-TW" smtClean="0"/>
              <a:t>8/3/2018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786742-364C-42B1-8E4A-2F680DEA73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12A3F1F-7066-43C2-B8B6-691AFF139FEE}" type="datetime1">
              <a:rPr lang="en-US" altLang="zh-TW" smtClean="0"/>
              <a:t>8/3/2018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FC8CB1-943C-4FEC-AE98-0A0E426A14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FB64080-DAA0-4F92-8E3E-7414D365C3E7}" type="datetime1">
              <a:rPr lang="en-US" altLang="zh-TW" smtClean="0"/>
              <a:t>8/3/2018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EB9646-D5C1-49A7-8BC7-64424560F63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17ADB5F0-CA65-4D45-BD9F-50561F1DE6D0}" type="datetime1">
              <a:rPr lang="en-US" altLang="zh-TW" smtClean="0"/>
              <a:t>8/3/2018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C0C4949E-7836-4454-A5D1-8B546E1F9C33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0.pn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152917" y="1523333"/>
            <a:ext cx="5306163" cy="1470026"/>
          </a:xfrm>
        </p:spPr>
        <p:txBody>
          <a:bodyPr/>
          <a:lstStyle/>
          <a:p>
            <a:pPr lvl="0"/>
            <a:r>
              <a:rPr lang="zh-TW" altLang="en-US" b="1" dirty="0" smtClean="0">
                <a:solidFill>
                  <a:srgbClr val="0000CC"/>
                </a:solidFill>
              </a:rPr>
              <a:t>食物代換表</a:t>
            </a:r>
            <a:endParaRPr lang="zh-TW" b="1" dirty="0">
              <a:solidFill>
                <a:srgbClr val="0000CC"/>
              </a:solidFill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733660" y="3378378"/>
            <a:ext cx="4144679" cy="648071"/>
          </a:xfrm>
        </p:spPr>
        <p:txBody>
          <a:bodyPr/>
          <a:lstStyle/>
          <a:p>
            <a:pPr lvl="0" algn="r"/>
            <a:r>
              <a:rPr lang="zh-TW" altLang="en-US" b="1" dirty="0" smtClean="0">
                <a:solidFill>
                  <a:srgbClr val="CC3300"/>
                </a:solidFill>
              </a:rPr>
              <a:t>張文</a:t>
            </a:r>
            <a:r>
              <a:rPr lang="zh-TW" altLang="en-US" b="1" dirty="0">
                <a:solidFill>
                  <a:srgbClr val="CC3300"/>
                </a:solidFill>
              </a:rPr>
              <a:t>心</a:t>
            </a:r>
            <a:endParaRPr lang="en-US" b="1" dirty="0">
              <a:solidFill>
                <a:srgbClr val="CC3300"/>
              </a:solidFill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AE45E90-1DB4-4B82-8E8A-CD2FCFC11F98}" type="slidenum">
              <a:rPr lang="en-US" altLang="zh-TW" smtClean="0"/>
              <a:t>1</a:t>
            </a:fld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812025" y="5823771"/>
            <a:ext cx="73846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資料來源：食物代換速查輕圖典     作者：財團法人奇美醫學中心營養科</a:t>
            </a:r>
            <a:endParaRPr lang="en-US" altLang="zh-TW" sz="1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台灣常見食品營養圖鑑   作者：行政院衛生署</a:t>
            </a:r>
            <a:endParaRPr lang="zh-TW" altLang="en-US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4"/>
          <a:srcRect l="11712" t="8656" r="49730" b="44568"/>
          <a:stretch/>
        </p:blipFill>
        <p:spPr>
          <a:xfrm>
            <a:off x="5459082" y="196938"/>
            <a:ext cx="3525795" cy="232307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4"/>
          <a:srcRect l="62388" t="12389" r="6801" b="7827"/>
          <a:stretch/>
        </p:blipFill>
        <p:spPr>
          <a:xfrm>
            <a:off x="6123743" y="2627295"/>
            <a:ext cx="2196471" cy="30891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 bwMode="auto">
          <a:xfrm>
            <a:off x="0" y="0"/>
            <a:ext cx="1500188" cy="1071563"/>
          </a:xfrm>
          <a:prstGeom prst="horizontalScroll">
            <a:avLst/>
          </a:prstGeom>
          <a:solidFill>
            <a:srgbClr val="FFFF00"/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>
              <a:defRPr/>
            </a:pPr>
            <a:r>
              <a:rPr lang="zh-TW" altLang="en-US" sz="36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麵</a:t>
            </a:r>
          </a:p>
        </p:txBody>
      </p:sp>
      <p:pic>
        <p:nvPicPr>
          <p:cNvPr id="8196" name="Picture 6" descr="p013-0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8" y="0"/>
            <a:ext cx="5715000" cy="289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7" descr="p014-0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8" y="3967163"/>
            <a:ext cx="5715000" cy="289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9" name="Rectangle 19"/>
          <p:cNvSpPr>
            <a:spLocks noChangeArrowheads="1"/>
          </p:cNvSpPr>
          <p:nvPr/>
        </p:nvSpPr>
        <p:spPr bwMode="auto">
          <a:xfrm>
            <a:off x="3500438" y="0"/>
            <a:ext cx="843501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</a:rPr>
              <a:t>½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碗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8286750" y="2420888"/>
            <a:ext cx="857250" cy="500063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defRPr/>
            </a:pPr>
            <a:r>
              <a:rPr lang="zh-TW" altLang="en-US" sz="16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油麵</a:t>
            </a:r>
            <a:endParaRPr lang="zh-TW" altLang="en-US" sz="16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3707904" y="6165304"/>
            <a:ext cx="1224136" cy="500063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defRPr/>
            </a:pPr>
            <a:r>
              <a:rPr lang="zh-TW" altLang="en-US" sz="16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陽春麵</a:t>
            </a:r>
            <a:endParaRPr lang="zh-TW" altLang="en-US" sz="16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3" name="Picture 2" descr="http://donnadiet.com/wp-content/uploads/2013/10/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33" t="41081" r="49549" b="35135"/>
          <a:stretch/>
        </p:blipFill>
        <p:spPr bwMode="auto">
          <a:xfrm>
            <a:off x="467370" y="4057265"/>
            <a:ext cx="2424111" cy="2399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9"/>
          <p:cNvSpPr>
            <a:spLocks noChangeArrowheads="1"/>
          </p:cNvSpPr>
          <p:nvPr/>
        </p:nvSpPr>
        <p:spPr bwMode="auto">
          <a:xfrm>
            <a:off x="2435749" y="5933915"/>
            <a:ext cx="843501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</a:rPr>
              <a:t>½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碗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10</a:t>
            </a:fld>
            <a:endParaRPr lang="zh-TW" altLang="en-US"/>
          </a:p>
        </p:txBody>
      </p:sp>
      <p:pic>
        <p:nvPicPr>
          <p:cNvPr id="15" name="Picture 5" descr="p013-01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305941"/>
            <a:ext cx="5715001" cy="289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9"/>
          <p:cNvSpPr>
            <a:spLocks noChangeArrowheads="1"/>
          </p:cNvSpPr>
          <p:nvPr/>
        </p:nvSpPr>
        <p:spPr bwMode="auto">
          <a:xfrm>
            <a:off x="0" y="1270995"/>
            <a:ext cx="744114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solidFill>
                  <a:srgbClr val="FF0000"/>
                </a:solidFill>
                <a:latin typeface="Arial" charset="0"/>
              </a:rPr>
              <a:t>1</a:t>
            </a:r>
            <a:r>
              <a:rPr lang="zh-TW" altLang="en-US" sz="2800" b="1" dirty="0" smtClean="0">
                <a:solidFill>
                  <a:srgbClr val="FF0000"/>
                </a:solidFill>
                <a:latin typeface="Arial" charset="0"/>
                <a:ea typeface="標楷體" pitchFamily="65" charset="-120"/>
              </a:rPr>
              <a:t>碗</a:t>
            </a:r>
            <a:endParaRPr lang="zh-TW" altLang="en-US" sz="2800" b="1" dirty="0">
              <a:solidFill>
                <a:srgbClr val="FF0000"/>
              </a:solidFill>
              <a:latin typeface="Arial" charset="0"/>
              <a:ea typeface="標楷體" pitchFamily="65" charset="-120"/>
            </a:endParaRPr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3500438" y="4000500"/>
            <a:ext cx="843501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</a:rPr>
              <a:t>½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碗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64964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 bwMode="auto">
          <a:xfrm>
            <a:off x="7429500" y="142875"/>
            <a:ext cx="1500188" cy="1643063"/>
          </a:xfrm>
          <a:prstGeom prst="horizontalScroll">
            <a:avLst/>
          </a:prstGeom>
          <a:solidFill>
            <a:srgbClr val="FFFF00"/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>
              <a:defRPr/>
            </a:pPr>
            <a:r>
              <a:rPr lang="zh-TW" altLang="en-US" sz="36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饅頭</a:t>
            </a:r>
            <a:endParaRPr lang="en-US" altLang="zh-TW" sz="36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marL="342900" indent="-342900" algn="ctr">
              <a:defRPr/>
            </a:pPr>
            <a:r>
              <a:rPr lang="zh-TW" altLang="en-US" sz="36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土司</a:t>
            </a:r>
          </a:p>
        </p:txBody>
      </p:sp>
      <p:pic>
        <p:nvPicPr>
          <p:cNvPr id="9219" name="Picture 5" descr="p015-0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67163"/>
            <a:ext cx="5715000" cy="289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6" descr="p017-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" y="214313"/>
            <a:ext cx="64770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Content Placeholder 4" descr="p015-0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25" y="3967163"/>
            <a:ext cx="5286375" cy="289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Rectangle 19"/>
          <p:cNvSpPr>
            <a:spLocks noChangeArrowheads="1"/>
          </p:cNvSpPr>
          <p:nvPr/>
        </p:nvSpPr>
        <p:spPr bwMode="auto">
          <a:xfrm>
            <a:off x="152222" y="116632"/>
            <a:ext cx="1683474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</a:rPr>
              <a:t>½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片</a:t>
            </a:r>
            <a:r>
              <a:rPr lang="en-US" altLang="zh-TW" sz="2800" b="1" dirty="0" smtClean="0">
                <a:latin typeface="Arial" charset="0"/>
                <a:ea typeface="標楷體" pitchFamily="65" charset="-120"/>
              </a:rPr>
              <a:t>: 25g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9223" name="Rectangle 19"/>
          <p:cNvSpPr>
            <a:spLocks noChangeArrowheads="1"/>
          </p:cNvSpPr>
          <p:nvPr/>
        </p:nvSpPr>
        <p:spPr bwMode="auto">
          <a:xfrm>
            <a:off x="0" y="3571875"/>
            <a:ext cx="1043876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</a:rPr>
              <a:t>1/3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個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9224" name="Rectangle 19"/>
          <p:cNvSpPr>
            <a:spLocks noChangeArrowheads="1"/>
          </p:cNvSpPr>
          <p:nvPr/>
        </p:nvSpPr>
        <p:spPr bwMode="auto">
          <a:xfrm>
            <a:off x="7024688" y="3571875"/>
            <a:ext cx="1043876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</a:rPr>
              <a:t>1/6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個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35496" y="6237312"/>
            <a:ext cx="1512168" cy="500063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defRPr/>
            </a:pPr>
            <a:r>
              <a:rPr lang="zh-TW" altLang="en-US" sz="16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冷凍饅頭</a:t>
            </a:r>
            <a:endParaRPr lang="zh-TW" altLang="en-US" sz="16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Oval 9"/>
          <p:cNvSpPr/>
          <p:nvPr/>
        </p:nvSpPr>
        <p:spPr bwMode="auto">
          <a:xfrm>
            <a:off x="3968688" y="6237312"/>
            <a:ext cx="1746312" cy="500063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defRPr/>
            </a:pPr>
            <a:r>
              <a:rPr lang="zh-TW" altLang="en-US" sz="16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山東</a:t>
            </a:r>
            <a:r>
              <a:rPr lang="zh-TW" altLang="en-US" sz="16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大</a:t>
            </a:r>
            <a:r>
              <a:rPr lang="zh-TW" altLang="en-US" sz="16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饅頭</a:t>
            </a:r>
            <a:endParaRPr lang="zh-TW" altLang="en-US" sz="16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1975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Content Placeholder 4" descr="p018-0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3581400"/>
            <a:ext cx="6477000" cy="3276600"/>
          </a:xfrm>
        </p:spPr>
      </p:pic>
      <p:sp>
        <p:nvSpPr>
          <p:cNvPr id="4" name="Horizontal Scroll 3"/>
          <p:cNvSpPr/>
          <p:nvPr/>
        </p:nvSpPr>
        <p:spPr bwMode="auto">
          <a:xfrm>
            <a:off x="642938" y="428625"/>
            <a:ext cx="1500187" cy="1071563"/>
          </a:xfrm>
          <a:prstGeom prst="horizontalScroll">
            <a:avLst/>
          </a:prstGeom>
          <a:solidFill>
            <a:srgbClr val="FFFF00"/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>
              <a:defRPr/>
            </a:pPr>
            <a:r>
              <a:rPr lang="zh-TW" altLang="en-US" sz="36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麵包</a:t>
            </a:r>
          </a:p>
        </p:txBody>
      </p:sp>
      <p:pic>
        <p:nvPicPr>
          <p:cNvPr id="10244" name="Picture 5" descr="p018-0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7000" y="80392"/>
            <a:ext cx="64770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Rectangle 19"/>
          <p:cNvSpPr>
            <a:spLocks noChangeArrowheads="1"/>
          </p:cNvSpPr>
          <p:nvPr/>
        </p:nvSpPr>
        <p:spPr bwMode="auto">
          <a:xfrm>
            <a:off x="2643188" y="80392"/>
            <a:ext cx="1043876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</a:rPr>
              <a:t>1/3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個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10246" name="Rectangle 19"/>
          <p:cNvSpPr>
            <a:spLocks noChangeArrowheads="1"/>
          </p:cNvSpPr>
          <p:nvPr/>
        </p:nvSpPr>
        <p:spPr bwMode="auto">
          <a:xfrm>
            <a:off x="0" y="3571875"/>
            <a:ext cx="1043876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</a:rPr>
              <a:t>1/3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個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8180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Content Placeholder 4" descr="p027-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2071688"/>
            <a:ext cx="4981575" cy="2519362"/>
          </a:xfrm>
        </p:spPr>
      </p:pic>
      <p:sp>
        <p:nvSpPr>
          <p:cNvPr id="4" name="Horizontal Scroll 3"/>
          <p:cNvSpPr/>
          <p:nvPr/>
        </p:nvSpPr>
        <p:spPr bwMode="auto">
          <a:xfrm>
            <a:off x="714375" y="357188"/>
            <a:ext cx="2500313" cy="1071562"/>
          </a:xfrm>
          <a:prstGeom prst="horizontalScroll">
            <a:avLst/>
          </a:prstGeom>
          <a:solidFill>
            <a:srgbClr val="FFFF00"/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>
              <a:defRPr/>
            </a:pPr>
            <a:r>
              <a:rPr lang="zh-TW" altLang="en-US" sz="36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台式早餐</a:t>
            </a:r>
          </a:p>
        </p:txBody>
      </p:sp>
      <p:pic>
        <p:nvPicPr>
          <p:cNvPr id="11268" name="Picture 6" descr="p027-0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62425" y="0"/>
            <a:ext cx="498157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Rectangle 19"/>
          <p:cNvSpPr>
            <a:spLocks noChangeArrowheads="1"/>
          </p:cNvSpPr>
          <p:nvPr/>
        </p:nvSpPr>
        <p:spPr bwMode="auto">
          <a:xfrm>
            <a:off x="0" y="2071688"/>
            <a:ext cx="1043876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</a:rPr>
              <a:t>1/3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根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11270" name="Rectangle 16"/>
          <p:cNvSpPr>
            <a:spLocks noChangeArrowheads="1"/>
          </p:cNvSpPr>
          <p:nvPr/>
        </p:nvSpPr>
        <p:spPr bwMode="auto">
          <a:xfrm>
            <a:off x="4143375" y="0"/>
            <a:ext cx="843501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  <a:ea typeface="標楷體" pitchFamily="65" charset="-120"/>
              </a:rPr>
              <a:t>¼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個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pic>
        <p:nvPicPr>
          <p:cNvPr id="11271" name="Content Placeholder 3" descr="p019-0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62425" y="2214563"/>
            <a:ext cx="4981575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12" descr="P027-0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62425" y="4410075"/>
            <a:ext cx="4981575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3" name="Rectangle 19"/>
          <p:cNvSpPr>
            <a:spLocks noChangeArrowheads="1"/>
          </p:cNvSpPr>
          <p:nvPr/>
        </p:nvSpPr>
        <p:spPr bwMode="auto">
          <a:xfrm>
            <a:off x="4143375" y="4429125"/>
            <a:ext cx="1043876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</a:rPr>
              <a:t>1/9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個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11274" name="Rectangle 19"/>
          <p:cNvSpPr>
            <a:spLocks noChangeArrowheads="1"/>
          </p:cNvSpPr>
          <p:nvPr/>
        </p:nvSpPr>
        <p:spPr bwMode="auto">
          <a:xfrm>
            <a:off x="4143375" y="2214563"/>
            <a:ext cx="1103187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</a:rPr>
              <a:t>1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薄片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8522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Content Placeholder 3" descr="p020-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5000" r="4990"/>
          <a:stretch>
            <a:fillRect/>
          </a:stretch>
        </p:blipFill>
        <p:spPr>
          <a:xfrm>
            <a:off x="3817073" y="106772"/>
            <a:ext cx="5143500" cy="2890838"/>
          </a:xfrm>
        </p:spPr>
      </p:pic>
      <p:sp>
        <p:nvSpPr>
          <p:cNvPr id="7" name="Horizontal Scroll 6"/>
          <p:cNvSpPr/>
          <p:nvPr/>
        </p:nvSpPr>
        <p:spPr bwMode="auto">
          <a:xfrm>
            <a:off x="214313" y="285750"/>
            <a:ext cx="2071687" cy="1071563"/>
          </a:xfrm>
          <a:prstGeom prst="horizontalScroll">
            <a:avLst/>
          </a:prstGeom>
          <a:solidFill>
            <a:srgbClr val="FFFF00"/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>
              <a:defRPr/>
            </a:pPr>
            <a:r>
              <a:rPr lang="zh-TW" altLang="en-US" sz="36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根莖類</a:t>
            </a:r>
          </a:p>
        </p:txBody>
      </p:sp>
      <p:sp>
        <p:nvSpPr>
          <p:cNvPr id="12294" name="Rectangle 19"/>
          <p:cNvSpPr>
            <a:spLocks noChangeArrowheads="1"/>
          </p:cNvSpPr>
          <p:nvPr/>
        </p:nvSpPr>
        <p:spPr bwMode="auto">
          <a:xfrm>
            <a:off x="3361038" y="106772"/>
            <a:ext cx="1043876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</a:rPr>
              <a:t>1/3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根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14</a:t>
            </a:fld>
            <a:endParaRPr lang="zh-TW" altLang="en-US"/>
          </a:p>
        </p:txBody>
      </p:sp>
      <p:pic>
        <p:nvPicPr>
          <p:cNvPr id="11" name="Picture 2" descr="http://donnadiet.com/wp-content/uploads/2013/10/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52" t="40721" r="10000" b="35976"/>
          <a:stretch/>
        </p:blipFill>
        <p:spPr bwMode="auto">
          <a:xfrm>
            <a:off x="1178192" y="3116649"/>
            <a:ext cx="7125637" cy="3299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8"/>
          <p:cNvSpPr>
            <a:spLocks noChangeArrowheads="1"/>
          </p:cNvSpPr>
          <p:nvPr/>
        </p:nvSpPr>
        <p:spPr bwMode="auto">
          <a:xfrm>
            <a:off x="828405" y="2930083"/>
            <a:ext cx="843501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  <a:ea typeface="標楷體" pitchFamily="65" charset="-120"/>
              </a:rPr>
              <a:t>¼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碗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40214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p026-0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972" y="139148"/>
            <a:ext cx="64770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5" descr="p026-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3581400"/>
            <a:ext cx="64770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Horizontal Scroll 6"/>
          <p:cNvSpPr/>
          <p:nvPr/>
        </p:nvSpPr>
        <p:spPr bwMode="auto">
          <a:xfrm>
            <a:off x="6929438" y="214313"/>
            <a:ext cx="1643062" cy="1071562"/>
          </a:xfrm>
          <a:prstGeom prst="horizontalScroll">
            <a:avLst/>
          </a:prstGeom>
          <a:solidFill>
            <a:srgbClr val="FFFF00"/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>
              <a:defRPr/>
            </a:pPr>
            <a:r>
              <a:rPr lang="zh-TW" altLang="en-US" sz="36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其他</a:t>
            </a:r>
          </a:p>
        </p:txBody>
      </p:sp>
      <p:sp>
        <p:nvSpPr>
          <p:cNvPr id="13317" name="Rectangle 16"/>
          <p:cNvSpPr>
            <a:spLocks noChangeArrowheads="1"/>
          </p:cNvSpPr>
          <p:nvPr/>
        </p:nvSpPr>
        <p:spPr bwMode="auto">
          <a:xfrm>
            <a:off x="39756" y="58756"/>
            <a:ext cx="843501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  <a:ea typeface="標楷體" pitchFamily="65" charset="-120"/>
              </a:rPr>
              <a:t>¼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個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13318" name="Rectangle 16"/>
          <p:cNvSpPr>
            <a:spLocks noChangeArrowheads="1"/>
          </p:cNvSpPr>
          <p:nvPr/>
        </p:nvSpPr>
        <p:spPr bwMode="auto">
          <a:xfrm>
            <a:off x="2643188" y="3571875"/>
            <a:ext cx="944489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  <a:ea typeface="標楷體" pitchFamily="65" charset="-120"/>
              </a:rPr>
              <a:t>13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粒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8725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50" t="34901" r="17192" b="23236"/>
          <a:stretch/>
        </p:blipFill>
        <p:spPr>
          <a:xfrm>
            <a:off x="5272217" y="583499"/>
            <a:ext cx="3164246" cy="3263571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16</a:t>
            </a:fld>
            <a:endParaRPr lang="zh-TW" altLang="en-US"/>
          </a:p>
        </p:txBody>
      </p:sp>
      <p:pic>
        <p:nvPicPr>
          <p:cNvPr id="5" name="Picture 2" descr="http://donnadiet.com/wp-content/uploads/2013/10/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97" t="69429" r="23513" b="4504"/>
          <a:stretch/>
        </p:blipFill>
        <p:spPr bwMode="auto">
          <a:xfrm>
            <a:off x="3068595" y="3894867"/>
            <a:ext cx="2742246" cy="2668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81" t="31231" r="13086" b="28408"/>
          <a:stretch/>
        </p:blipFill>
        <p:spPr>
          <a:xfrm>
            <a:off x="841563" y="574526"/>
            <a:ext cx="3330983" cy="3272544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5127563" y="207943"/>
            <a:ext cx="1779369" cy="60136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40219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642608" y="349568"/>
            <a:ext cx="6096000" cy="76200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蔬菜類</a:t>
            </a:r>
            <a:endParaRPr lang="en-US" altLang="zh-TW" sz="2400" dirty="0">
              <a:ea typeface="新細明體" charset="-12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285875" y="1500188"/>
            <a:ext cx="5164138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Ø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None/>
            </a:pPr>
            <a:r>
              <a:rPr lang="zh-TW" altLang="en-US" sz="3600" b="1" kern="0" dirty="0" smtClean="0">
                <a:solidFill>
                  <a:srgbClr val="FF0066"/>
                </a:solidFill>
                <a:latin typeface="Arial" charset="0"/>
                <a:ea typeface="標楷體" pitchFamily="65" charset="-120"/>
              </a:rPr>
              <a:t>一份蔬菜</a:t>
            </a:r>
          </a:p>
          <a:p>
            <a:pPr>
              <a:buFontTx/>
              <a:buNone/>
            </a:pPr>
            <a:r>
              <a:rPr lang="en-US" altLang="zh-TW" sz="3200" b="1" kern="0" dirty="0" smtClean="0">
                <a:latin typeface="Arial" charset="0"/>
                <a:ea typeface="標楷體" pitchFamily="65" charset="-120"/>
              </a:rPr>
              <a:t>= </a:t>
            </a:r>
            <a:r>
              <a:rPr lang="zh-TW" altLang="en-US" sz="3200" b="1" kern="0" dirty="0" smtClean="0">
                <a:latin typeface="Arial" charset="0"/>
                <a:ea typeface="標楷體" pitchFamily="65" charset="-120"/>
              </a:rPr>
              <a:t>一盤 </a:t>
            </a:r>
            <a:r>
              <a:rPr lang="en-US" altLang="zh-TW" sz="3200" b="1" kern="0" dirty="0" smtClean="0">
                <a:latin typeface="Arial" charset="0"/>
                <a:ea typeface="標楷體" pitchFamily="65" charset="-120"/>
              </a:rPr>
              <a:t>(100 </a:t>
            </a:r>
            <a:r>
              <a:rPr lang="zh-TW" altLang="en-US" sz="3200" b="1" kern="0" dirty="0" smtClean="0">
                <a:latin typeface="Arial" charset="0"/>
                <a:ea typeface="標楷體" pitchFamily="65" charset="-120"/>
              </a:rPr>
              <a:t>公克</a:t>
            </a:r>
            <a:r>
              <a:rPr lang="en-US" altLang="zh-TW" sz="3200" b="1" kern="0" dirty="0" smtClean="0">
                <a:latin typeface="Arial" charset="0"/>
                <a:ea typeface="標楷體" pitchFamily="65" charset="-120"/>
              </a:rPr>
              <a:t>)</a:t>
            </a:r>
          </a:p>
          <a:p>
            <a:pPr>
              <a:buFontTx/>
              <a:buNone/>
            </a:pPr>
            <a:endParaRPr lang="zh-TW" altLang="en-US" b="1" kern="0" dirty="0" smtClean="0">
              <a:latin typeface="Arial" charset="0"/>
              <a:ea typeface="標楷體" pitchFamily="65" charset="-120"/>
            </a:endParaRPr>
          </a:p>
        </p:txBody>
      </p:sp>
      <p:graphicFrame>
        <p:nvGraphicFramePr>
          <p:cNvPr id="8" name="Table 5"/>
          <p:cNvGraphicFramePr>
            <a:graphicFrameLocks noGrp="1"/>
          </p:cNvGraphicFramePr>
          <p:nvPr>
            <p:extLst/>
          </p:nvPr>
        </p:nvGraphicFramePr>
        <p:xfrm>
          <a:off x="1642608" y="3039428"/>
          <a:ext cx="6096000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蛋白質</a:t>
                      </a:r>
                      <a:endParaRPr lang="zh-TW" alt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醣類</a:t>
                      </a:r>
                      <a:endParaRPr lang="zh-TW" alt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熱量</a:t>
                      </a:r>
                      <a:endParaRPr lang="zh-TW" alt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1 g</a:t>
                      </a:r>
                      <a:endParaRPr lang="zh-TW" alt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5 g</a:t>
                      </a:r>
                      <a:endParaRPr lang="zh-TW" alt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25 Kcal</a:t>
                      </a:r>
                      <a:endParaRPr lang="zh-TW" altLang="en-US" sz="2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9" name="Picture 2" descr="http://1.bp.blogspot.com/-CFfmsl4u1IY/Tc-YoI51PiI/AAAAAAAAADk/SZF9flFDbow/s1600/veggi+exchan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278742"/>
            <a:ext cx="3149435" cy="2376264"/>
          </a:xfrm>
          <a:prstGeom prst="rect">
            <a:avLst/>
          </a:prstGeom>
          <a:noFill/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0026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122" name="Picture 2" descr="http://donnadiet.com/wp-content/uploads/2013/10/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7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 bwMode="auto">
          <a:xfrm>
            <a:off x="1115616" y="3645024"/>
            <a:ext cx="864096" cy="43204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18</a:t>
            </a:fld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2339546" y="123568"/>
            <a:ext cx="1145059" cy="7331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71539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571500" y="116632"/>
            <a:ext cx="7772400" cy="1143000"/>
          </a:xfrm>
        </p:spPr>
        <p:txBody>
          <a:bodyPr>
            <a:normAutofit/>
          </a:bodyPr>
          <a:lstStyle/>
          <a:p>
            <a:r>
              <a:rPr lang="zh-TW" altLang="en-US" sz="4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水果類</a:t>
            </a:r>
            <a:r>
              <a:rPr lang="zh-TW" altLang="en-US" sz="4800" b="1" dirty="0" smtClean="0">
                <a:solidFill>
                  <a:schemeClr val="bg1"/>
                </a:solidFill>
                <a:ea typeface="標楷體" pitchFamily="65" charset="-120"/>
              </a:rPr>
              <a:t>類</a:t>
            </a:r>
            <a:endParaRPr lang="zh-TW" altLang="en-US" sz="4800" dirty="0" smtClean="0">
              <a:solidFill>
                <a:schemeClr val="bg1"/>
              </a:solidFill>
              <a:ea typeface="新細明體" charset="-120"/>
            </a:endParaRP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1259632" y="1857375"/>
            <a:ext cx="6386513" cy="36861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zh-TW" altLang="en-US" sz="3600" b="1" dirty="0" smtClean="0">
                <a:solidFill>
                  <a:srgbClr val="FF0066"/>
                </a:solidFill>
                <a:latin typeface="Arial" charset="0"/>
                <a:ea typeface="標楷體" pitchFamily="65" charset="-120"/>
              </a:rPr>
              <a:t>一份水果</a:t>
            </a:r>
          </a:p>
          <a:p>
            <a:pPr eaLnBrk="1" hangingPunct="1">
              <a:buFontTx/>
              <a:buNone/>
            </a:pPr>
            <a:r>
              <a:rPr lang="en-US" altLang="zh-TW" b="1" dirty="0" smtClean="0">
                <a:latin typeface="Arial" charset="0"/>
                <a:ea typeface="標楷體" pitchFamily="65" charset="-120"/>
              </a:rPr>
              <a:t>= </a:t>
            </a:r>
            <a:r>
              <a:rPr lang="zh-TW" altLang="en-US" b="1" dirty="0" smtClean="0">
                <a:latin typeface="Arial" charset="0"/>
                <a:ea typeface="標楷體" pitchFamily="65" charset="-120"/>
              </a:rPr>
              <a:t>一個拳頭大</a:t>
            </a:r>
          </a:p>
          <a:p>
            <a:endParaRPr lang="zh-TW" altLang="en-US" dirty="0" smtClean="0">
              <a:ea typeface="新細明體" charset="-12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9798594"/>
              </p:ext>
            </p:extLst>
          </p:nvPr>
        </p:nvGraphicFramePr>
        <p:xfrm>
          <a:off x="4521203" y="2016919"/>
          <a:ext cx="4064000" cy="10363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醣類</a:t>
                      </a:r>
                      <a:endParaRPr lang="zh-TW" alt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熱量</a:t>
                      </a:r>
                      <a:endParaRPr lang="zh-TW" alt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15 g</a:t>
                      </a:r>
                      <a:endParaRPr lang="zh-TW" alt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60 Kcal</a:t>
                      </a:r>
                      <a:endParaRPr lang="zh-TW" altLang="en-US" sz="2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29711" name="Picture 5" descr="p108-0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62425" y="3714750"/>
            <a:ext cx="4981575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2" name="Picture 7" descr="p101-0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338638"/>
            <a:ext cx="4981575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4799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四大</a:t>
            </a:r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內容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什麼是份量</a:t>
            </a:r>
            <a:r>
              <a:rPr lang="en-US" altLang="zh-TW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TW" alt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醣類的主要食物代換表</a:t>
            </a:r>
            <a:endParaRPr lang="zh-TW" altLang="en-US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蛋白質類</a:t>
            </a: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的主要食物代換表</a:t>
            </a:r>
          </a:p>
          <a:p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油脂類</a:t>
            </a: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的主要食物代換表</a:t>
            </a:r>
          </a:p>
          <a:p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833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 descr="http://donnadiet.com/wp-content/uploads/2013/10/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786" cy="6859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 bwMode="auto">
          <a:xfrm>
            <a:off x="899592" y="1196752"/>
            <a:ext cx="1224136" cy="64807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20</a:t>
            </a:fld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2388973" y="0"/>
            <a:ext cx="1145059" cy="7331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6474942" y="5129812"/>
            <a:ext cx="2669058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0029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試試估估看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1562" y="4523615"/>
            <a:ext cx="8229600" cy="1554159"/>
          </a:xfrm>
        </p:spPr>
        <p:txBody>
          <a:bodyPr/>
          <a:lstStyle/>
          <a:p>
            <a:pPr marL="0" indent="0">
              <a:buNone/>
            </a:pPr>
            <a:r>
              <a:rPr lang="en-US" altLang="zh-TW" b="1" dirty="0" smtClean="0">
                <a:latin typeface="+mn-lt"/>
              </a:rPr>
              <a:t>=</a:t>
            </a:r>
            <a:r>
              <a:rPr lang="zh-TW" altLang="en-US" b="1" dirty="0" smtClean="0">
                <a:latin typeface="+mn-lt"/>
              </a:rPr>
              <a:t> </a:t>
            </a:r>
            <a:r>
              <a:rPr lang="en-US" altLang="zh-TW" b="1" dirty="0" smtClean="0">
                <a:latin typeface="+mn-lt"/>
              </a:rPr>
              <a:t>(70</a:t>
            </a:r>
            <a:r>
              <a:rPr lang="zh-TW" altLang="en-US" b="1" dirty="0" smtClean="0">
                <a:latin typeface="+mn-lt"/>
              </a:rPr>
              <a:t> </a:t>
            </a:r>
            <a:r>
              <a:rPr lang="en-US" altLang="zh-TW" b="1" dirty="0" smtClean="0">
                <a:latin typeface="+mn-lt"/>
              </a:rPr>
              <a:t>X</a:t>
            </a:r>
            <a:r>
              <a:rPr lang="zh-TW" altLang="en-US" b="1" dirty="0" smtClean="0">
                <a:latin typeface="+mn-lt"/>
              </a:rPr>
              <a:t> </a:t>
            </a:r>
            <a:r>
              <a:rPr lang="en-US" altLang="zh-TW" b="1" dirty="0" smtClean="0">
                <a:latin typeface="+mn-lt"/>
              </a:rPr>
              <a:t>4)</a:t>
            </a:r>
            <a:r>
              <a:rPr lang="zh-TW" altLang="en-US" b="1" dirty="0" smtClean="0">
                <a:latin typeface="+mn-lt"/>
              </a:rPr>
              <a:t> </a:t>
            </a:r>
            <a:r>
              <a:rPr lang="en-US" altLang="zh-TW" b="1" dirty="0" smtClean="0">
                <a:latin typeface="+mn-lt"/>
              </a:rPr>
              <a:t>+ (25 X 2) + 60 = 390</a:t>
            </a:r>
            <a:r>
              <a:rPr lang="zh-TW" altLang="en-US" b="1" dirty="0" smtClean="0">
                <a:latin typeface="+mn-lt"/>
              </a:rPr>
              <a:t> 大卡</a:t>
            </a:r>
            <a:endParaRPr lang="en-US" altLang="zh-TW" b="1" dirty="0" smtClean="0">
              <a:latin typeface="+mn-lt"/>
            </a:endParaRPr>
          </a:p>
          <a:p>
            <a:pPr marL="0" indent="0">
              <a:buNone/>
            </a:pPr>
            <a:r>
              <a:rPr lang="en-US" altLang="zh-TW" b="1" dirty="0" smtClean="0">
                <a:latin typeface="+mn-lt"/>
              </a:rPr>
              <a:t>=</a:t>
            </a:r>
            <a:r>
              <a:rPr lang="zh-TW" altLang="en-US" b="1" dirty="0" smtClean="0">
                <a:latin typeface="+mn-lt"/>
              </a:rPr>
              <a:t> 含 </a:t>
            </a:r>
            <a:r>
              <a:rPr lang="en-US" altLang="zh-TW" b="1" dirty="0" smtClean="0">
                <a:latin typeface="+mn-lt"/>
              </a:rPr>
              <a:t>(15</a:t>
            </a:r>
            <a:r>
              <a:rPr lang="zh-TW" altLang="en-US" b="1" dirty="0" smtClean="0">
                <a:latin typeface="+mn-lt"/>
              </a:rPr>
              <a:t> </a:t>
            </a:r>
            <a:r>
              <a:rPr lang="en-US" altLang="zh-TW" b="1" dirty="0">
                <a:latin typeface="+mn-lt"/>
              </a:rPr>
              <a:t>X</a:t>
            </a:r>
            <a:r>
              <a:rPr lang="zh-TW" altLang="en-US" b="1" dirty="0">
                <a:latin typeface="+mn-lt"/>
              </a:rPr>
              <a:t> </a:t>
            </a:r>
            <a:r>
              <a:rPr lang="en-US" altLang="zh-TW" b="1" dirty="0">
                <a:latin typeface="+mn-lt"/>
              </a:rPr>
              <a:t>4)</a:t>
            </a:r>
            <a:r>
              <a:rPr lang="zh-TW" altLang="en-US" b="1" dirty="0">
                <a:latin typeface="+mn-lt"/>
              </a:rPr>
              <a:t> </a:t>
            </a:r>
            <a:r>
              <a:rPr lang="en-US" altLang="zh-TW" b="1" dirty="0">
                <a:latin typeface="+mn-lt"/>
              </a:rPr>
              <a:t>+ </a:t>
            </a:r>
            <a:r>
              <a:rPr lang="en-US" altLang="zh-TW" b="1" dirty="0" smtClean="0">
                <a:latin typeface="+mn-lt"/>
              </a:rPr>
              <a:t>(5 </a:t>
            </a:r>
            <a:r>
              <a:rPr lang="en-US" altLang="zh-TW" b="1" dirty="0">
                <a:latin typeface="+mn-lt"/>
              </a:rPr>
              <a:t>X 2) + </a:t>
            </a:r>
            <a:r>
              <a:rPr lang="en-US" altLang="zh-TW" b="1" dirty="0" smtClean="0">
                <a:latin typeface="+mn-lt"/>
              </a:rPr>
              <a:t>15 </a:t>
            </a:r>
            <a:r>
              <a:rPr lang="en-US" altLang="zh-TW" b="1" dirty="0">
                <a:latin typeface="+mn-lt"/>
              </a:rPr>
              <a:t>= </a:t>
            </a:r>
            <a:r>
              <a:rPr lang="en-US" altLang="zh-TW" b="1" dirty="0" smtClean="0">
                <a:latin typeface="+mn-lt"/>
              </a:rPr>
              <a:t>85</a:t>
            </a:r>
            <a:r>
              <a:rPr lang="zh-TW" altLang="en-US" b="1" dirty="0" smtClean="0">
                <a:latin typeface="+mn-lt"/>
              </a:rPr>
              <a:t> 克的醣類 </a:t>
            </a:r>
            <a:endParaRPr lang="en-US" altLang="zh-TW" b="1" dirty="0" smtClean="0">
              <a:latin typeface="+mn-lt"/>
            </a:endParaRPr>
          </a:p>
          <a:p>
            <a:pPr marL="0" indent="0">
              <a:buNone/>
            </a:pPr>
            <a:r>
              <a:rPr lang="zh-TW" altLang="en-US" b="1" dirty="0" smtClean="0">
                <a:latin typeface="+mn-lt"/>
              </a:rPr>
              <a:t>   及 </a:t>
            </a:r>
            <a:r>
              <a:rPr lang="en-US" altLang="zh-TW" b="1" dirty="0" smtClean="0">
                <a:latin typeface="+mn-lt"/>
              </a:rPr>
              <a:t>(</a:t>
            </a:r>
            <a:r>
              <a:rPr lang="en-US" altLang="zh-TW" b="1" dirty="0">
                <a:latin typeface="+mn-lt"/>
              </a:rPr>
              <a:t>2</a:t>
            </a:r>
            <a:r>
              <a:rPr lang="zh-TW" altLang="en-US" b="1" dirty="0" smtClean="0">
                <a:latin typeface="+mn-lt"/>
              </a:rPr>
              <a:t> </a:t>
            </a:r>
            <a:r>
              <a:rPr lang="en-US" altLang="zh-TW" b="1" dirty="0">
                <a:latin typeface="+mn-lt"/>
              </a:rPr>
              <a:t>X</a:t>
            </a:r>
            <a:r>
              <a:rPr lang="zh-TW" altLang="en-US" b="1" dirty="0">
                <a:latin typeface="+mn-lt"/>
              </a:rPr>
              <a:t> </a:t>
            </a:r>
            <a:r>
              <a:rPr lang="en-US" altLang="zh-TW" b="1" dirty="0">
                <a:latin typeface="+mn-lt"/>
              </a:rPr>
              <a:t>4)</a:t>
            </a:r>
            <a:r>
              <a:rPr lang="zh-TW" altLang="en-US" b="1" dirty="0">
                <a:latin typeface="+mn-lt"/>
              </a:rPr>
              <a:t> </a:t>
            </a:r>
            <a:r>
              <a:rPr lang="en-US" altLang="zh-TW" b="1" dirty="0">
                <a:latin typeface="+mn-lt"/>
              </a:rPr>
              <a:t>+ </a:t>
            </a:r>
            <a:r>
              <a:rPr lang="en-US" altLang="zh-TW" b="1" dirty="0" smtClean="0">
                <a:latin typeface="+mn-lt"/>
              </a:rPr>
              <a:t>(</a:t>
            </a:r>
            <a:r>
              <a:rPr lang="en-US" altLang="zh-TW" b="1" dirty="0">
                <a:latin typeface="+mn-lt"/>
              </a:rPr>
              <a:t>1</a:t>
            </a:r>
            <a:r>
              <a:rPr lang="en-US" altLang="zh-TW" b="1" dirty="0" smtClean="0">
                <a:latin typeface="+mn-lt"/>
              </a:rPr>
              <a:t> </a:t>
            </a:r>
            <a:r>
              <a:rPr lang="en-US" altLang="zh-TW" b="1" dirty="0">
                <a:latin typeface="+mn-lt"/>
              </a:rPr>
              <a:t>X </a:t>
            </a:r>
            <a:r>
              <a:rPr lang="en-US" altLang="zh-TW" b="1" dirty="0" smtClean="0">
                <a:latin typeface="+mn-lt"/>
              </a:rPr>
              <a:t>2) </a:t>
            </a:r>
            <a:r>
              <a:rPr lang="en-US" altLang="zh-TW" b="1" dirty="0">
                <a:latin typeface="+mn-lt"/>
              </a:rPr>
              <a:t>= </a:t>
            </a:r>
            <a:r>
              <a:rPr lang="en-US" altLang="zh-TW" b="1" dirty="0">
                <a:latin typeface="+mn-lt"/>
              </a:rPr>
              <a:t>1</a:t>
            </a:r>
            <a:r>
              <a:rPr lang="en-US" altLang="zh-TW" b="1" dirty="0" smtClean="0">
                <a:latin typeface="+mn-lt"/>
              </a:rPr>
              <a:t>0</a:t>
            </a:r>
            <a:r>
              <a:rPr lang="zh-TW" altLang="en-US" b="1" dirty="0" smtClean="0">
                <a:latin typeface="+mn-lt"/>
              </a:rPr>
              <a:t> 克的蛋白質</a:t>
            </a:r>
            <a:endParaRPr lang="zh-TW" altLang="en-US" b="1" dirty="0">
              <a:latin typeface="+mn-lt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21</a:t>
            </a:fld>
            <a:endParaRPr lang="zh-TW" altLang="en-US"/>
          </a:p>
        </p:txBody>
      </p:sp>
      <p:pic>
        <p:nvPicPr>
          <p:cNvPr id="1026" name="Picture 2" descr="ãä¸ç¢é£¯ãçåçæå°çµæ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57" y="1436713"/>
            <a:ext cx="2569260" cy="2085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2812277" y="2254699"/>
            <a:ext cx="6343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 smtClean="0"/>
              <a:t>+</a:t>
            </a:r>
            <a:endParaRPr lang="zh-TW" altLang="en-US" sz="4000" b="1" dirty="0"/>
          </a:p>
        </p:txBody>
      </p:sp>
      <p:sp>
        <p:nvSpPr>
          <p:cNvPr id="6" name="文字方塊 5"/>
          <p:cNvSpPr txBox="1"/>
          <p:nvPr/>
        </p:nvSpPr>
        <p:spPr>
          <a:xfrm>
            <a:off x="883041" y="3558446"/>
            <a:ext cx="2018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ea typeface="標楷體" panose="03000509000000000000" pitchFamily="65" charset="-120"/>
              </a:rPr>
              <a:t>1</a:t>
            </a:r>
            <a:r>
              <a:rPr lang="zh-TW" altLang="en-US" sz="2400" b="1" dirty="0" smtClean="0">
                <a:ea typeface="標楷體" panose="03000509000000000000" pitchFamily="65" charset="-120"/>
              </a:rPr>
              <a:t> 平碗飯</a:t>
            </a:r>
            <a:endParaRPr lang="zh-TW" altLang="en-US" sz="2400" b="1" dirty="0">
              <a:ea typeface="標楷體" panose="03000509000000000000" pitchFamily="65" charset="-120"/>
            </a:endParaRPr>
          </a:p>
        </p:txBody>
      </p:sp>
      <p:pic>
        <p:nvPicPr>
          <p:cNvPr id="1028" name="Picture 4" descr="ãä¸é¡èæãçåçæå°çµæ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875" y="1947047"/>
            <a:ext cx="2040924" cy="1466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6645875" y="3521728"/>
            <a:ext cx="19482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 smtClean="0">
                <a:ea typeface="標楷體" panose="03000509000000000000" pitchFamily="65" charset="-120"/>
              </a:rPr>
              <a:t>1</a:t>
            </a:r>
            <a:r>
              <a:rPr lang="zh-TW" altLang="en-US" sz="2400" b="1" dirty="0" smtClean="0">
                <a:ea typeface="標楷體" panose="03000509000000000000" pitchFamily="65" charset="-120"/>
              </a:rPr>
              <a:t> 顆拳頭大的蘋果</a:t>
            </a:r>
            <a:endParaRPr lang="zh-TW" altLang="en-US" sz="2400" b="1" dirty="0">
              <a:ea typeface="標楷體" panose="03000509000000000000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5918889" y="2254699"/>
            <a:ext cx="6343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 smtClean="0"/>
              <a:t>+</a:t>
            </a:r>
            <a:endParaRPr lang="zh-TW" altLang="en-US" sz="4000" b="1" dirty="0"/>
          </a:p>
        </p:txBody>
      </p:sp>
      <p:pic>
        <p:nvPicPr>
          <p:cNvPr id="1030" name="Picture 6" descr="ãä¸ç¢éèãçåçæå°çµæ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705" y="1721249"/>
            <a:ext cx="2709184" cy="1800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文字方塊 11"/>
          <p:cNvSpPr txBox="1"/>
          <p:nvPr/>
        </p:nvSpPr>
        <p:spPr>
          <a:xfrm>
            <a:off x="3512884" y="3556497"/>
            <a:ext cx="240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ea typeface="標楷體" panose="03000509000000000000" pitchFamily="65" charset="-120"/>
              </a:rPr>
              <a:t>1</a:t>
            </a:r>
            <a:r>
              <a:rPr lang="zh-TW" altLang="en-US" sz="2400" b="1" dirty="0" smtClean="0">
                <a:ea typeface="標楷體" panose="03000509000000000000" pitchFamily="65" charset="-120"/>
              </a:rPr>
              <a:t> 平碗水</a:t>
            </a:r>
            <a:r>
              <a:rPr lang="zh-TW" altLang="en-US" sz="2400" b="1" dirty="0">
                <a:ea typeface="標楷體" panose="03000509000000000000" pitchFamily="65" charset="-120"/>
              </a:rPr>
              <a:t>煮</a:t>
            </a:r>
            <a:r>
              <a:rPr lang="zh-TW" altLang="en-US" sz="2400" b="1" dirty="0" smtClean="0">
                <a:ea typeface="標楷體" panose="03000509000000000000" pitchFamily="65" charset="-120"/>
              </a:rPr>
              <a:t>青菜</a:t>
            </a:r>
            <a:endParaRPr lang="zh-TW" altLang="en-US" sz="2400" b="1" dirty="0"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98973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0" y="274638"/>
            <a:ext cx="914400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6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每日飲食指南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CA8D9AD5-F248-4919-864A-CFD76CC027D6}" type="slidenum">
              <a:rPr lang="en-US" altLang="zh-TW" smtClean="0"/>
              <a:t>3</a:t>
            </a:fld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711" y="1285593"/>
            <a:ext cx="8870383" cy="4943192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6135232" y="92751"/>
            <a:ext cx="2969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衛福部國民健康署 </a:t>
            </a:r>
            <a:r>
              <a:rPr lang="en-US" altLang="zh-TW" sz="200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2018</a:t>
            </a:r>
            <a:endParaRPr lang="zh-TW" altLang="en-US" sz="2000" dirty="0"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2697932" y="4743512"/>
            <a:ext cx="5665960" cy="1549056"/>
            <a:chOff x="2697932" y="4743512"/>
            <a:chExt cx="5665960" cy="1549056"/>
          </a:xfrm>
        </p:grpSpPr>
        <p:sp>
          <p:nvSpPr>
            <p:cNvPr id="4" name="橢圓 3"/>
            <p:cNvSpPr/>
            <p:nvPr/>
          </p:nvSpPr>
          <p:spPr>
            <a:xfrm>
              <a:off x="2697932" y="5658415"/>
              <a:ext cx="389299" cy="33991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橢圓 8"/>
            <p:cNvSpPr/>
            <p:nvPr/>
          </p:nvSpPr>
          <p:spPr>
            <a:xfrm>
              <a:off x="3087231" y="4840255"/>
              <a:ext cx="389299" cy="33991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橢圓 10"/>
            <p:cNvSpPr/>
            <p:nvPr/>
          </p:nvSpPr>
          <p:spPr>
            <a:xfrm>
              <a:off x="6022751" y="4743512"/>
              <a:ext cx="389299" cy="33991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橢圓 11"/>
            <p:cNvSpPr/>
            <p:nvPr/>
          </p:nvSpPr>
          <p:spPr>
            <a:xfrm>
              <a:off x="7974593" y="5952653"/>
              <a:ext cx="389299" cy="33991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4" name="群組 13"/>
          <p:cNvGrpSpPr/>
          <p:nvPr/>
        </p:nvGrpSpPr>
        <p:grpSpPr>
          <a:xfrm>
            <a:off x="217284" y="83061"/>
            <a:ext cx="2362954" cy="2258425"/>
            <a:chOff x="217284" y="83061"/>
            <a:chExt cx="2362954" cy="2258425"/>
          </a:xfrm>
        </p:grpSpPr>
        <p:pic>
          <p:nvPicPr>
            <p:cNvPr id="1026" name="Picture 2" descr="ç¸éåç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6046"/>
            <a:stretch/>
          </p:blipFill>
          <p:spPr bwMode="auto">
            <a:xfrm>
              <a:off x="1013988" y="83061"/>
              <a:ext cx="1566250" cy="2036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圓角矩形圖說文字 14"/>
            <p:cNvSpPr/>
            <p:nvPr/>
          </p:nvSpPr>
          <p:spPr>
            <a:xfrm>
              <a:off x="217284" y="1221810"/>
              <a:ext cx="1466661" cy="1119676"/>
            </a:xfrm>
            <a:prstGeom prst="wedgeRoundRectCallout">
              <a:avLst>
                <a:gd name="adj1" fmla="val 36575"/>
                <a:gd name="adj2" fmla="val 62629"/>
                <a:gd name="adj3" fmla="val 16667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b="1" dirty="0" smtClean="0"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一份是多少</a:t>
              </a:r>
              <a:r>
                <a:rPr lang="en-US" altLang="zh-TW" sz="2800" b="1" dirty="0" smtClean="0"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?</a:t>
              </a:r>
              <a:endParaRPr lang="zh-TW" altLang="en-US" sz="2800" b="1" dirty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8844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610967" y="370371"/>
            <a:ext cx="7772542" cy="4971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Ø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zh-TW" altLang="en-US" sz="3600" b="1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食物</a:t>
            </a:r>
            <a:r>
              <a:rPr lang="en-US" altLang="zh-TW" sz="3600" b="1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600" b="1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份量</a:t>
            </a:r>
            <a:r>
              <a:rPr lang="en-US" altLang="zh-TW" sz="3600" b="1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600" b="1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代換表</a:t>
            </a:r>
            <a:endParaRPr lang="en-US" altLang="zh-TW" sz="3600" b="1" kern="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u"/>
            </a:pPr>
            <a:endParaRPr lang="en-US" altLang="zh-TW" sz="2000" b="1" kern="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3200" b="1" dirty="0">
                <a:latin typeface="標楷體" pitchFamily="65" charset="-120"/>
                <a:ea typeface="標楷體" pitchFamily="65" charset="-120"/>
              </a:rPr>
              <a:t>每一類食物基本食用量稱為</a:t>
            </a:r>
            <a:r>
              <a:rPr lang="zh-TW" altLang="en-US" sz="32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份量</a:t>
            </a:r>
            <a:endParaRPr lang="en-US" altLang="zh-TW" sz="3200" b="1" u="sng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u"/>
            </a:pPr>
            <a:endParaRPr lang="en-US" altLang="zh-TW" sz="3200" b="1" kern="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3200" b="1" kern="0" dirty="0" smtClean="0">
                <a:latin typeface="標楷體" pitchFamily="65" charset="-120"/>
                <a:ea typeface="標楷體" pitchFamily="65" charset="-120"/>
              </a:rPr>
              <a:t>同一大類的食物，其每一份量的食物含有</a:t>
            </a:r>
            <a:r>
              <a:rPr lang="zh-TW" altLang="en-US" sz="3200" b="1" u="sng" kern="0" dirty="0" smtClean="0">
                <a:latin typeface="標楷體" pitchFamily="65" charset="-120"/>
                <a:ea typeface="標楷體" pitchFamily="65" charset="-120"/>
              </a:rPr>
              <a:t>相似的主要營養素及熱量</a:t>
            </a:r>
            <a:r>
              <a:rPr lang="zh-TW" altLang="en-US" sz="3200" b="1" kern="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3200" b="1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彼此可以</a:t>
            </a:r>
            <a:r>
              <a:rPr lang="zh-TW" altLang="en-US" sz="3200" b="1" u="sng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互相代換</a:t>
            </a:r>
            <a:endParaRPr lang="en-US" altLang="zh-TW" sz="3200" b="1" u="sng" kern="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u"/>
            </a:pPr>
            <a:endParaRPr lang="en-US" altLang="zh-TW" sz="2000" b="1" kern="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3200" b="1" kern="0" dirty="0">
                <a:latin typeface="標楷體" pitchFamily="65" charset="-120"/>
                <a:ea typeface="標楷體" pitchFamily="65" charset="-120"/>
              </a:rPr>
              <a:t>六</a:t>
            </a:r>
            <a:r>
              <a:rPr lang="zh-TW" altLang="en-US" sz="3200" b="1" kern="0" dirty="0" smtClean="0">
                <a:latin typeface="標楷體" pitchFamily="65" charset="-120"/>
                <a:ea typeface="標楷體" pitchFamily="65" charset="-120"/>
              </a:rPr>
              <a:t>大類食物：</a:t>
            </a:r>
            <a:r>
              <a:rPr lang="zh-TW" altLang="en-US" sz="3200" b="1" u="sng" kern="0" dirty="0">
                <a:latin typeface="標楷體" pitchFamily="65" charset="-120"/>
                <a:ea typeface="標楷體" pitchFamily="65" charset="-120"/>
              </a:rPr>
              <a:t>全</a:t>
            </a:r>
            <a:r>
              <a:rPr lang="zh-TW" altLang="en-US" sz="3200" b="1" u="sng" kern="0" dirty="0" smtClean="0">
                <a:latin typeface="標楷體" pitchFamily="65" charset="-120"/>
                <a:ea typeface="標楷體" pitchFamily="65" charset="-120"/>
              </a:rPr>
              <a:t>穀雜糧類、豆魚蛋肉類、乳品類、油脂與堅果種子類、蔬菜類、水果類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8250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ap_F23_2008032912591367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5124" y="70946"/>
            <a:ext cx="8110583" cy="6474710"/>
          </a:xfrm>
          <a:noFill/>
        </p:spPr>
      </p:pic>
      <p:sp>
        <p:nvSpPr>
          <p:cNvPr id="5123" name="Rectangle 8"/>
          <p:cNvSpPr>
            <a:spLocks noChangeArrowheads="1"/>
          </p:cNvSpPr>
          <p:nvPr/>
        </p:nvSpPr>
        <p:spPr bwMode="auto">
          <a:xfrm>
            <a:off x="864212" y="1142018"/>
            <a:ext cx="2386012" cy="4968552"/>
          </a:xfrm>
          <a:prstGeom prst="rect">
            <a:avLst/>
          </a:prstGeom>
          <a:noFill/>
          <a:ln w="57150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r"/>
            <a:fld id="{C80B3EBD-2233-4A15-9D51-9A164168C7B0}" type="slidenum">
              <a:rPr lang="zh-TW" altLang="en-US" smtClean="0"/>
              <a:pPr algn="r"/>
              <a:t>5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61809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6</a:t>
            </a:fld>
            <a:endParaRPr lang="zh-TW" altLang="en-US"/>
          </a:p>
        </p:txBody>
      </p:sp>
      <p:pic>
        <p:nvPicPr>
          <p:cNvPr id="22" name="內容版面配置區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9" r="6488"/>
          <a:stretch/>
        </p:blipFill>
        <p:spPr>
          <a:xfrm>
            <a:off x="187179" y="1895726"/>
            <a:ext cx="7166919" cy="45259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" name="群組 22"/>
          <p:cNvGrpSpPr/>
          <p:nvPr/>
        </p:nvGrpSpPr>
        <p:grpSpPr>
          <a:xfrm>
            <a:off x="6651589" y="184232"/>
            <a:ext cx="2302943" cy="2627871"/>
            <a:chOff x="6618637" y="113699"/>
            <a:chExt cx="2302943" cy="2627871"/>
          </a:xfrm>
        </p:grpSpPr>
        <p:pic>
          <p:nvPicPr>
            <p:cNvPr id="24" name="圖片 2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10" t="3738" r="9238" b="7534"/>
            <a:stretch/>
          </p:blipFill>
          <p:spPr>
            <a:xfrm rot="16200000">
              <a:off x="6456173" y="276163"/>
              <a:ext cx="2627871" cy="230294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cxnSp>
          <p:nvCxnSpPr>
            <p:cNvPr id="25" name="直線接點 24"/>
            <p:cNvCxnSpPr/>
            <p:nvPr/>
          </p:nvCxnSpPr>
          <p:spPr>
            <a:xfrm flipV="1">
              <a:off x="7900087" y="1830388"/>
              <a:ext cx="214184" cy="298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接點 25"/>
            <p:cNvCxnSpPr/>
            <p:nvPr/>
          </p:nvCxnSpPr>
          <p:spPr>
            <a:xfrm flipH="1">
              <a:off x="7998941" y="159500"/>
              <a:ext cx="8238" cy="16708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接點 26"/>
            <p:cNvCxnSpPr/>
            <p:nvPr/>
          </p:nvCxnSpPr>
          <p:spPr>
            <a:xfrm flipV="1">
              <a:off x="7891849" y="159500"/>
              <a:ext cx="214184" cy="298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文字方塊 27"/>
            <p:cNvSpPr txBox="1"/>
            <p:nvPr/>
          </p:nvSpPr>
          <p:spPr>
            <a:xfrm>
              <a:off x="8007179" y="811768"/>
              <a:ext cx="8402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11 cm</a:t>
              </a:r>
              <a:endParaRPr lang="zh-TW" altLang="en-US" dirty="0"/>
            </a:p>
          </p:txBody>
        </p:sp>
      </p:grpSp>
      <p:pic>
        <p:nvPicPr>
          <p:cNvPr id="29" name="圖片 2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98" b="13522"/>
          <a:stretch/>
        </p:blipFill>
        <p:spPr>
          <a:xfrm>
            <a:off x="1194485" y="249468"/>
            <a:ext cx="3776583" cy="1265665"/>
          </a:xfrm>
          <a:prstGeom prst="rect">
            <a:avLst/>
          </a:prstGeom>
        </p:spPr>
      </p:pic>
      <p:cxnSp>
        <p:nvCxnSpPr>
          <p:cNvPr id="30" name="直線接點 29"/>
          <p:cNvCxnSpPr/>
          <p:nvPr/>
        </p:nvCxnSpPr>
        <p:spPr>
          <a:xfrm flipV="1">
            <a:off x="2253050" y="1450903"/>
            <a:ext cx="214184" cy="298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/>
          <p:nvPr/>
        </p:nvCxnSpPr>
        <p:spPr>
          <a:xfrm>
            <a:off x="2360142" y="416189"/>
            <a:ext cx="4117" cy="102543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/>
          <p:cNvCxnSpPr/>
          <p:nvPr/>
        </p:nvCxnSpPr>
        <p:spPr>
          <a:xfrm flipV="1">
            <a:off x="2244812" y="416189"/>
            <a:ext cx="214184" cy="298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字方塊 35"/>
          <p:cNvSpPr txBox="1"/>
          <p:nvPr/>
        </p:nvSpPr>
        <p:spPr>
          <a:xfrm>
            <a:off x="2380737" y="670647"/>
            <a:ext cx="840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5</a:t>
            </a:r>
            <a:r>
              <a:rPr lang="en-US" altLang="zh-TW" dirty="0" smtClean="0"/>
              <a:t> cm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28931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5" t="42617" r="3428"/>
          <a:stretch/>
        </p:blipFill>
        <p:spPr>
          <a:xfrm>
            <a:off x="316950" y="93407"/>
            <a:ext cx="8510099" cy="6336704"/>
          </a:xfrm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7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387178" y="1062681"/>
            <a:ext cx="2388973" cy="7825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387178" y="3495698"/>
            <a:ext cx="2388973" cy="8456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387177" y="4341341"/>
            <a:ext cx="2388973" cy="71954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961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462371" y="292822"/>
            <a:ext cx="6096000" cy="76200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全榖雜糧類</a:t>
            </a:r>
            <a:endParaRPr lang="en-US" altLang="zh-TW" sz="4400" dirty="0">
              <a:ea typeface="新細明體" charset="-120"/>
            </a:endParaRPr>
          </a:p>
        </p:txBody>
      </p:sp>
      <p:sp>
        <p:nvSpPr>
          <p:cNvPr id="3093" name="Rectangle 21"/>
          <p:cNvSpPr>
            <a:spLocks noGrp="1" noChangeArrowheads="1"/>
          </p:cNvSpPr>
          <p:nvPr>
            <p:ph type="body" idx="1"/>
          </p:nvPr>
        </p:nvSpPr>
        <p:spPr>
          <a:xfrm>
            <a:off x="550877" y="1232749"/>
            <a:ext cx="8274641" cy="3886200"/>
          </a:xfrm>
        </p:spPr>
        <p:txBody>
          <a:bodyPr/>
          <a:lstStyle/>
          <a:p>
            <a:pPr>
              <a:buNone/>
            </a:pPr>
            <a:r>
              <a:rPr lang="zh-TW" altLang="en-US" sz="3600" b="1" dirty="0">
                <a:solidFill>
                  <a:srgbClr val="FF0066"/>
                </a:solidFill>
                <a:latin typeface="Arial" charset="0"/>
                <a:ea typeface="標楷體" pitchFamily="65" charset="-120"/>
              </a:rPr>
              <a:t>一</a:t>
            </a:r>
            <a:r>
              <a:rPr lang="zh-TW" altLang="en-US" sz="3600" b="1" dirty="0" smtClean="0">
                <a:solidFill>
                  <a:srgbClr val="FF0066"/>
                </a:solidFill>
                <a:latin typeface="Arial" charset="0"/>
                <a:ea typeface="標楷體" pitchFamily="65" charset="-120"/>
              </a:rPr>
              <a:t>份</a:t>
            </a:r>
            <a:r>
              <a:rPr lang="zh-TW" altLang="en-US" sz="3600" b="1" dirty="0" smtClean="0">
                <a:solidFill>
                  <a:srgbClr val="3333FF"/>
                </a:solidFill>
                <a:latin typeface="Arial" charset="0"/>
                <a:ea typeface="標楷體" pitchFamily="65" charset="-120"/>
              </a:rPr>
              <a:t> </a:t>
            </a:r>
            <a:endParaRPr lang="en-US" altLang="zh-TW" sz="3600" b="1" dirty="0">
              <a:solidFill>
                <a:srgbClr val="3333FF"/>
              </a:solidFill>
              <a:latin typeface="Arial" charset="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3200" b="1" dirty="0">
                <a:latin typeface="Arial" charset="0"/>
                <a:ea typeface="標楷體" pitchFamily="65" charset="-120"/>
              </a:rPr>
              <a:t>= ¼ </a:t>
            </a:r>
            <a:r>
              <a:rPr lang="zh-TW" altLang="en-US" sz="3200" b="1" dirty="0">
                <a:latin typeface="Arial" charset="0"/>
                <a:ea typeface="標楷體" pitchFamily="65" charset="-120"/>
              </a:rPr>
              <a:t>碗飯 </a:t>
            </a:r>
            <a:r>
              <a:rPr lang="en-US" altLang="zh-TW" sz="3200" b="1" dirty="0">
                <a:latin typeface="Arial" charset="0"/>
                <a:ea typeface="標楷體" pitchFamily="65" charset="-120"/>
              </a:rPr>
              <a:t>(</a:t>
            </a:r>
            <a:r>
              <a:rPr lang="zh-TW" altLang="en-US" sz="3200" b="1" dirty="0">
                <a:latin typeface="Arial" charset="0"/>
                <a:ea typeface="標楷體" pitchFamily="65" charset="-120"/>
              </a:rPr>
              <a:t>或紅豆，芋頭，</a:t>
            </a:r>
            <a:r>
              <a:rPr lang="zh-TW" altLang="en-US" sz="3200" b="1" dirty="0" smtClean="0">
                <a:latin typeface="Arial" charset="0"/>
                <a:ea typeface="標楷體" pitchFamily="65" charset="-120"/>
              </a:rPr>
              <a:t>地瓜</a:t>
            </a:r>
            <a:r>
              <a:rPr lang="zh-TW" altLang="en-US" b="1" dirty="0" smtClean="0">
                <a:latin typeface="Arial" charset="0"/>
                <a:ea typeface="標楷體" pitchFamily="65" charset="-120"/>
              </a:rPr>
              <a:t>，馬鈴</a:t>
            </a:r>
            <a:r>
              <a:rPr lang="zh-TW" altLang="en-US" b="1" dirty="0">
                <a:latin typeface="Arial" charset="0"/>
                <a:ea typeface="標楷體" pitchFamily="65" charset="-120"/>
              </a:rPr>
              <a:t>薯</a:t>
            </a:r>
            <a:r>
              <a:rPr lang="zh-TW" altLang="en-US" sz="3200" b="1" dirty="0" smtClean="0">
                <a:latin typeface="Arial" charset="0"/>
                <a:ea typeface="標楷體" pitchFamily="65" charset="-120"/>
              </a:rPr>
              <a:t>，</a:t>
            </a:r>
            <a:r>
              <a:rPr lang="zh-TW" altLang="en-US" sz="3200" b="1" dirty="0" smtClean="0">
                <a:solidFill>
                  <a:srgbClr val="7030A0"/>
                </a:solidFill>
                <a:latin typeface="Arial" charset="0"/>
                <a:ea typeface="標楷體" pitchFamily="65" charset="-120"/>
              </a:rPr>
              <a:t>玉米</a:t>
            </a:r>
            <a:r>
              <a:rPr lang="zh-TW" altLang="en-US" sz="3200" b="1" dirty="0" smtClean="0">
                <a:latin typeface="Arial" charset="0"/>
                <a:ea typeface="標楷體" pitchFamily="65" charset="-120"/>
              </a:rPr>
              <a:t>，</a:t>
            </a:r>
            <a:r>
              <a:rPr lang="zh-TW" altLang="en-US" sz="3200" b="1" dirty="0">
                <a:latin typeface="Arial" charset="0"/>
                <a:ea typeface="標楷體" pitchFamily="65" charset="-120"/>
              </a:rPr>
              <a:t>綠豆等</a:t>
            </a:r>
            <a:r>
              <a:rPr lang="en-US" altLang="zh-TW" sz="3200" b="1" dirty="0">
                <a:latin typeface="Arial" charset="0"/>
                <a:ea typeface="標楷體" pitchFamily="65" charset="-120"/>
              </a:rPr>
              <a:t>)</a:t>
            </a:r>
          </a:p>
          <a:p>
            <a:pPr>
              <a:buNone/>
            </a:pPr>
            <a:r>
              <a:rPr lang="en-US" altLang="zh-TW" sz="3200" b="1" dirty="0">
                <a:latin typeface="Arial" charset="0"/>
                <a:ea typeface="標楷體" pitchFamily="65" charset="-120"/>
              </a:rPr>
              <a:t>= ½ </a:t>
            </a:r>
            <a:r>
              <a:rPr lang="zh-TW" altLang="en-US" sz="3200" b="1" dirty="0">
                <a:latin typeface="Arial" charset="0"/>
                <a:ea typeface="標楷體" pitchFamily="65" charset="-120"/>
              </a:rPr>
              <a:t>碗稀飯 </a:t>
            </a:r>
            <a:r>
              <a:rPr lang="en-US" altLang="zh-TW" sz="3200" b="1" dirty="0">
                <a:latin typeface="Arial" charset="0"/>
                <a:ea typeface="標楷體" pitchFamily="65" charset="-120"/>
              </a:rPr>
              <a:t>(</a:t>
            </a:r>
            <a:r>
              <a:rPr lang="zh-TW" altLang="en-US" sz="3200" b="1" dirty="0">
                <a:latin typeface="Arial" charset="0"/>
                <a:ea typeface="標楷體" pitchFamily="65" charset="-120"/>
              </a:rPr>
              <a:t>或麵，冬粉，</a:t>
            </a:r>
            <a:r>
              <a:rPr lang="zh-TW" altLang="en-US" sz="3200" b="1" dirty="0" smtClean="0">
                <a:latin typeface="Arial" charset="0"/>
                <a:ea typeface="標楷體" pitchFamily="65" charset="-120"/>
              </a:rPr>
              <a:t>米粉，義大利麵等</a:t>
            </a:r>
            <a:r>
              <a:rPr lang="en-US" altLang="zh-TW" sz="3200" b="1" dirty="0">
                <a:latin typeface="Arial" charset="0"/>
                <a:ea typeface="標楷體" pitchFamily="65" charset="-120"/>
              </a:rPr>
              <a:t>)</a:t>
            </a:r>
          </a:p>
          <a:p>
            <a:pPr>
              <a:buNone/>
            </a:pPr>
            <a:r>
              <a:rPr lang="en-US" altLang="zh-TW" sz="3200" b="1" dirty="0">
                <a:latin typeface="Arial" charset="0"/>
                <a:ea typeface="標楷體" pitchFamily="65" charset="-120"/>
              </a:rPr>
              <a:t>= ½</a:t>
            </a:r>
            <a:r>
              <a:rPr lang="zh-TW" altLang="en-US" sz="3200" b="1" dirty="0">
                <a:latin typeface="Arial" charset="0"/>
                <a:ea typeface="標楷體" pitchFamily="65" charset="-120"/>
              </a:rPr>
              <a:t>片土司 </a:t>
            </a:r>
            <a:r>
              <a:rPr lang="en-US" altLang="zh-TW" sz="3200" b="1" dirty="0" smtClean="0">
                <a:latin typeface="Arial" charset="0"/>
                <a:ea typeface="標楷體" pitchFamily="65" charset="-120"/>
              </a:rPr>
              <a:t>(</a:t>
            </a:r>
            <a:r>
              <a:rPr lang="zh-TW" altLang="en-US" sz="3200" b="1" dirty="0" smtClean="0">
                <a:solidFill>
                  <a:srgbClr val="7030A0"/>
                </a:solidFill>
                <a:latin typeface="Arial" charset="0"/>
                <a:ea typeface="標楷體" pitchFamily="65" charset="-120"/>
              </a:rPr>
              <a:t>含邊</a:t>
            </a:r>
            <a:r>
              <a:rPr lang="en-US" altLang="zh-TW" sz="3200" b="1" dirty="0" smtClean="0">
                <a:latin typeface="Arial" charset="0"/>
                <a:ea typeface="標楷體" pitchFamily="65" charset="-120"/>
              </a:rPr>
              <a:t>)</a:t>
            </a:r>
            <a:r>
              <a:rPr lang="zh-TW" altLang="en-US" sz="3200" b="1" dirty="0" smtClean="0">
                <a:latin typeface="Arial" charset="0"/>
                <a:ea typeface="標楷體" pitchFamily="65" charset="-120"/>
              </a:rPr>
              <a:t>  </a:t>
            </a:r>
            <a:r>
              <a:rPr lang="en-US" altLang="zh-TW" sz="3200" b="1" dirty="0">
                <a:latin typeface="Arial" charset="0"/>
                <a:ea typeface="標楷體" pitchFamily="65" charset="-120"/>
              </a:rPr>
              <a:t>= 1</a:t>
            </a:r>
            <a:r>
              <a:rPr lang="zh-TW" altLang="en-US" sz="3200" b="1" dirty="0">
                <a:latin typeface="Arial" charset="0"/>
                <a:ea typeface="標楷體" pitchFamily="65" charset="-120"/>
              </a:rPr>
              <a:t>個小餐包</a:t>
            </a:r>
          </a:p>
          <a:p>
            <a:pPr>
              <a:buNone/>
            </a:pPr>
            <a:r>
              <a:rPr lang="en-US" altLang="zh-TW" sz="3200" b="1" dirty="0">
                <a:latin typeface="Arial" charset="0"/>
                <a:ea typeface="標楷體" pitchFamily="65" charset="-120"/>
              </a:rPr>
              <a:t>= 3</a:t>
            </a:r>
            <a:r>
              <a:rPr lang="zh-TW" altLang="en-US" sz="3200" b="1" dirty="0">
                <a:latin typeface="Arial" charset="0"/>
                <a:ea typeface="標楷體" pitchFamily="65" charset="-120"/>
              </a:rPr>
              <a:t>片小蘇打餅乾</a:t>
            </a:r>
          </a:p>
          <a:p>
            <a:pPr>
              <a:buNone/>
            </a:pPr>
            <a:r>
              <a:rPr lang="en-US" altLang="zh-TW" sz="3200" b="1" dirty="0">
                <a:latin typeface="Arial" charset="0"/>
                <a:ea typeface="標楷體" pitchFamily="65" charset="-120"/>
              </a:rPr>
              <a:t>= 1/3 </a:t>
            </a:r>
            <a:r>
              <a:rPr lang="zh-TW" altLang="en-US" sz="3200" b="1" dirty="0">
                <a:latin typeface="Arial" charset="0"/>
                <a:ea typeface="標楷體" pitchFamily="65" charset="-120"/>
              </a:rPr>
              <a:t>個波蘿麵包</a:t>
            </a:r>
          </a:p>
          <a:p>
            <a:endParaRPr lang="en-US" altLang="zh-TW" dirty="0">
              <a:ea typeface="新細明體" charset="-120"/>
            </a:endParaRPr>
          </a:p>
        </p:txBody>
      </p:sp>
      <p:graphicFrame>
        <p:nvGraphicFramePr>
          <p:cNvPr id="5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181588"/>
              </p:ext>
            </p:extLst>
          </p:nvPr>
        </p:nvGraphicFramePr>
        <p:xfrm>
          <a:off x="3043375" y="5416086"/>
          <a:ext cx="5865579" cy="10363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9551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5519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5519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蛋白質</a:t>
                      </a:r>
                      <a:endParaRPr lang="zh-TW" alt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醣類</a:t>
                      </a:r>
                      <a:endParaRPr lang="zh-TW" alt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熱量</a:t>
                      </a:r>
                      <a:endParaRPr lang="zh-TW" alt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2 g</a:t>
                      </a:r>
                      <a:endParaRPr lang="zh-TW" alt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15 g</a:t>
                      </a:r>
                      <a:endParaRPr lang="zh-TW" alt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70 Kcal</a:t>
                      </a:r>
                      <a:endParaRPr lang="zh-TW" altLang="en-US" sz="2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4665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p008-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214313"/>
            <a:ext cx="64770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4" descr="p008-0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3581400"/>
            <a:ext cx="64770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Rectangle 19"/>
          <p:cNvSpPr>
            <a:spLocks noChangeArrowheads="1"/>
          </p:cNvSpPr>
          <p:nvPr/>
        </p:nvSpPr>
        <p:spPr bwMode="auto">
          <a:xfrm>
            <a:off x="2643188" y="3571875"/>
            <a:ext cx="843501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</a:rPr>
              <a:t>½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碗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7173" name="Rectangle 18"/>
          <p:cNvSpPr>
            <a:spLocks noChangeArrowheads="1"/>
          </p:cNvSpPr>
          <p:nvPr/>
        </p:nvSpPr>
        <p:spPr bwMode="auto">
          <a:xfrm>
            <a:off x="214313" y="214313"/>
            <a:ext cx="843501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  <a:ea typeface="標楷體" pitchFamily="65" charset="-120"/>
              </a:rPr>
              <a:t>¼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碗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8" name="Horizontal Scroll 7"/>
          <p:cNvSpPr/>
          <p:nvPr/>
        </p:nvSpPr>
        <p:spPr bwMode="auto">
          <a:xfrm>
            <a:off x="7286625" y="357188"/>
            <a:ext cx="1500188" cy="1071562"/>
          </a:xfrm>
          <a:prstGeom prst="horizontalScroll">
            <a:avLst/>
          </a:prstGeom>
          <a:solidFill>
            <a:srgbClr val="FFFF00"/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>
              <a:defRPr/>
            </a:pPr>
            <a:r>
              <a:rPr lang="zh-TW" altLang="en-US" sz="3600" b="1" dirty="0">
                <a:latin typeface="標楷體" pitchFamily="65" charset="-120"/>
                <a:ea typeface="標楷體" pitchFamily="65" charset="-120"/>
              </a:rPr>
              <a:t>米飯</a:t>
            </a:r>
            <a:endParaRPr lang="zh-TW" altLang="en-US" sz="36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1402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animBg="1"/>
      <p:bldP spid="7173" grpId="0" animBg="1"/>
    </p:bld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1111</TotalTime>
  <Words>415</Words>
  <Application>Microsoft Office PowerPoint</Application>
  <PresentationFormat>如螢幕大小 (4:3)</PresentationFormat>
  <Paragraphs>118</Paragraphs>
  <Slides>21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7" baseType="lpstr">
      <vt:lpstr>新細明體</vt:lpstr>
      <vt:lpstr>標楷體</vt:lpstr>
      <vt:lpstr>Arial</vt:lpstr>
      <vt:lpstr>Calibri</vt:lpstr>
      <vt:lpstr>Wingdings</vt:lpstr>
      <vt:lpstr>課程名稱</vt:lpstr>
      <vt:lpstr>食物代換表</vt:lpstr>
      <vt:lpstr>四大內容</vt:lpstr>
      <vt:lpstr>PowerPoint 簡報</vt:lpstr>
      <vt:lpstr>PowerPoint 簡報</vt:lpstr>
      <vt:lpstr>PowerPoint 簡報</vt:lpstr>
      <vt:lpstr>PowerPoint 簡報</vt:lpstr>
      <vt:lpstr>PowerPoint 簡報</vt:lpstr>
      <vt:lpstr>全榖雜糧類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蔬菜類</vt:lpstr>
      <vt:lpstr>PowerPoint 簡報</vt:lpstr>
      <vt:lpstr>水果類類</vt:lpstr>
      <vt:lpstr>PowerPoint 簡報</vt:lpstr>
      <vt:lpstr>試試估估看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Hedy</cp:lastModifiedBy>
  <cp:revision>108</cp:revision>
  <dcterms:created xsi:type="dcterms:W3CDTF">2017-11-07T02:54:43Z</dcterms:created>
  <dcterms:modified xsi:type="dcterms:W3CDTF">2018-08-03T13:28:33Z</dcterms:modified>
</cp:coreProperties>
</file>