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04" r:id="rId3"/>
    <p:sldId id="354" r:id="rId4"/>
    <p:sldId id="357" r:id="rId5"/>
    <p:sldId id="359" r:id="rId6"/>
    <p:sldId id="399" r:id="rId7"/>
    <p:sldId id="400" r:id="rId8"/>
    <p:sldId id="360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98" r:id="rId17"/>
    <p:sldId id="401" r:id="rId18"/>
    <p:sldId id="402" r:id="rId19"/>
    <p:sldId id="397" r:id="rId20"/>
    <p:sldId id="368" r:id="rId21"/>
    <p:sldId id="40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3300"/>
    <a:srgbClr val="00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33" autoAdjust="0"/>
  </p:normalViewPr>
  <p:slideViewPr>
    <p:cSldViewPr snapToGrid="0">
      <p:cViewPr varScale="1">
        <p:scale>
          <a:sx n="116" d="100"/>
          <a:sy n="116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1E597-AEB1-4075-B577-4A0EE65063A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07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1E597-AEB1-4075-B577-4A0EE65063A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32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A84AB7-B885-43A4-8866-4232C6CE7524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A01D3-2F24-4E0E-8AA0-0F23622F71D3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E6B1FA-7CA0-46ED-831E-80BE76823E1E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4D50A-0B47-4824-AAAE-DE91DD72D810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FE02B-72E7-406E-A103-0F8742296AAD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42C68-E739-49B9-8CAA-2A40CAD7C0EA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FA065-D255-4DF6-88C1-4007A20FECB4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AB5CC7-CAD0-486D-957C-40A9A817B60F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4D2D86-F40D-4924-83F6-52DB55419D60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2A3F1F-7066-43C2-B8B6-691AFF139FEE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64080-DAA0-4F92-8E3E-7414D365C3E7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17ADB5F0-CA65-4D45-BD9F-50561F1DE6D0}" type="datetime1">
              <a:rPr lang="en-US" altLang="zh-TW" smtClean="0"/>
              <a:t>8/3/2018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152917" y="1523333"/>
            <a:ext cx="5306163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食物代換表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733660" y="3378378"/>
            <a:ext cx="4144679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CC3300"/>
                </a:solidFill>
              </a:rPr>
              <a:t>張文</a:t>
            </a:r>
            <a:r>
              <a:rPr lang="zh-TW" altLang="en-US" b="1" dirty="0">
                <a:solidFill>
                  <a:srgbClr val="CC3300"/>
                </a:solidFill>
              </a:rPr>
              <a:t>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12025" y="5823771"/>
            <a:ext cx="738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資料來源：食物代換速查輕圖典     作者：財團法人奇美醫學中心營養科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台灣常見食品營養圖鑑   作者：行政院衛生署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11712" t="8656" r="49730" b="44568"/>
          <a:stretch/>
        </p:blipFill>
        <p:spPr>
          <a:xfrm>
            <a:off x="5459082" y="196938"/>
            <a:ext cx="3525795" cy="23230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62388" t="12389" r="6801" b="7827"/>
          <a:stretch/>
        </p:blipFill>
        <p:spPr>
          <a:xfrm>
            <a:off x="6123743" y="2627295"/>
            <a:ext cx="2196471" cy="308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 bwMode="auto">
          <a:xfrm>
            <a:off x="0" y="0"/>
            <a:ext cx="1500188" cy="1071563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麵</a:t>
            </a:r>
          </a:p>
        </p:txBody>
      </p:sp>
      <p:pic>
        <p:nvPicPr>
          <p:cNvPr id="8196" name="Picture 6" descr="p013-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0"/>
            <a:ext cx="5715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p014-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967163"/>
            <a:ext cx="5715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3500438" y="0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½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碗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286750" y="2420888"/>
            <a:ext cx="857250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油麵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07904" y="6165304"/>
            <a:ext cx="1224136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陽春麵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2" descr="http://donnadiet.com/wp-content/uploads/2013/10/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41081" r="49549" b="35135"/>
          <a:stretch/>
        </p:blipFill>
        <p:spPr bwMode="auto">
          <a:xfrm>
            <a:off x="467370" y="4057265"/>
            <a:ext cx="2424111" cy="23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435749" y="5933915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½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碗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15" name="Picture 5" descr="p013-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05941"/>
            <a:ext cx="5715001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1270995"/>
            <a:ext cx="74411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碗</a:t>
            </a:r>
            <a:endParaRPr lang="zh-TW" altLang="en-US" sz="28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500438" y="4000500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½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碗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496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 bwMode="auto">
          <a:xfrm>
            <a:off x="7429500" y="142875"/>
            <a:ext cx="1500188" cy="1643063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饅頭</a:t>
            </a:r>
            <a:endParaRPr lang="en-US" alt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土司</a:t>
            </a:r>
          </a:p>
        </p:txBody>
      </p:sp>
      <p:pic>
        <p:nvPicPr>
          <p:cNvPr id="9219" name="Picture 5" descr="p015-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7163"/>
            <a:ext cx="5715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p017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Content Placeholder 4" descr="p015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967163"/>
            <a:ext cx="52863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152222" y="116632"/>
            <a:ext cx="1683474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½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片</a:t>
            </a:r>
            <a:r>
              <a:rPr lang="en-US" altLang="zh-TW" sz="2800" b="1" dirty="0" smtClean="0">
                <a:latin typeface="Arial" charset="0"/>
                <a:ea typeface="標楷體" pitchFamily="65" charset="-120"/>
              </a:rPr>
              <a:t>: 25g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9223" name="Rectangle 19"/>
          <p:cNvSpPr>
            <a:spLocks noChangeArrowheads="1"/>
          </p:cNvSpPr>
          <p:nvPr/>
        </p:nvSpPr>
        <p:spPr bwMode="auto">
          <a:xfrm>
            <a:off x="0" y="3571875"/>
            <a:ext cx="1043876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1/3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9224" name="Rectangle 19"/>
          <p:cNvSpPr>
            <a:spLocks noChangeArrowheads="1"/>
          </p:cNvSpPr>
          <p:nvPr/>
        </p:nvSpPr>
        <p:spPr bwMode="auto">
          <a:xfrm>
            <a:off x="7024688" y="3571875"/>
            <a:ext cx="1043876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1/6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496" y="6237312"/>
            <a:ext cx="1512168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冷凍饅頭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Oval 9"/>
          <p:cNvSpPr/>
          <p:nvPr/>
        </p:nvSpPr>
        <p:spPr bwMode="auto">
          <a:xfrm>
            <a:off x="3968688" y="6237312"/>
            <a:ext cx="1746312" cy="500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山東</a:t>
            </a:r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饅頭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97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p018-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81400"/>
            <a:ext cx="6477000" cy="3276600"/>
          </a:xfrm>
        </p:spPr>
      </p:pic>
      <p:sp>
        <p:nvSpPr>
          <p:cNvPr id="4" name="Horizontal Scroll 3"/>
          <p:cNvSpPr/>
          <p:nvPr/>
        </p:nvSpPr>
        <p:spPr bwMode="auto">
          <a:xfrm>
            <a:off x="642938" y="428625"/>
            <a:ext cx="1500187" cy="1071563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麵包</a:t>
            </a:r>
          </a:p>
        </p:txBody>
      </p:sp>
      <p:pic>
        <p:nvPicPr>
          <p:cNvPr id="10244" name="Picture 5" descr="p018-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80392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9"/>
          <p:cNvSpPr>
            <a:spLocks noChangeArrowheads="1"/>
          </p:cNvSpPr>
          <p:nvPr/>
        </p:nvSpPr>
        <p:spPr bwMode="auto">
          <a:xfrm>
            <a:off x="2643188" y="80392"/>
            <a:ext cx="1043876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1/3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0246" name="Rectangle 19"/>
          <p:cNvSpPr>
            <a:spLocks noChangeArrowheads="1"/>
          </p:cNvSpPr>
          <p:nvPr/>
        </p:nvSpPr>
        <p:spPr bwMode="auto">
          <a:xfrm>
            <a:off x="0" y="3571875"/>
            <a:ext cx="1043876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1/3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18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p027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71688"/>
            <a:ext cx="4981575" cy="2519362"/>
          </a:xfrm>
        </p:spPr>
      </p:pic>
      <p:sp>
        <p:nvSpPr>
          <p:cNvPr id="4" name="Horizontal Scroll 3"/>
          <p:cNvSpPr/>
          <p:nvPr/>
        </p:nvSpPr>
        <p:spPr bwMode="auto">
          <a:xfrm>
            <a:off x="714375" y="357188"/>
            <a:ext cx="2500313" cy="1071562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台式早餐</a:t>
            </a:r>
          </a:p>
        </p:txBody>
      </p:sp>
      <p:pic>
        <p:nvPicPr>
          <p:cNvPr id="11268" name="Picture 6" descr="p027-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0"/>
            <a:ext cx="4981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0" y="2071688"/>
            <a:ext cx="1043876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1/3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根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4143375" y="0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¼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11271" name="Content Placeholder 3" descr="p019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425" y="2214563"/>
            <a:ext cx="4981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P027-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425" y="4410075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19"/>
          <p:cNvSpPr>
            <a:spLocks noChangeArrowheads="1"/>
          </p:cNvSpPr>
          <p:nvPr/>
        </p:nvSpPr>
        <p:spPr bwMode="auto">
          <a:xfrm>
            <a:off x="4143375" y="4429125"/>
            <a:ext cx="1043876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1/9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1274" name="Rectangle 19"/>
          <p:cNvSpPr>
            <a:spLocks noChangeArrowheads="1"/>
          </p:cNvSpPr>
          <p:nvPr/>
        </p:nvSpPr>
        <p:spPr bwMode="auto">
          <a:xfrm>
            <a:off x="4143375" y="2214563"/>
            <a:ext cx="1103187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薄片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52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p020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0" r="4990"/>
          <a:stretch>
            <a:fillRect/>
          </a:stretch>
        </p:blipFill>
        <p:spPr>
          <a:xfrm>
            <a:off x="3817073" y="106772"/>
            <a:ext cx="5143500" cy="2890838"/>
          </a:xfrm>
        </p:spPr>
      </p:pic>
      <p:sp>
        <p:nvSpPr>
          <p:cNvPr id="7" name="Horizontal Scroll 6"/>
          <p:cNvSpPr/>
          <p:nvPr/>
        </p:nvSpPr>
        <p:spPr bwMode="auto">
          <a:xfrm>
            <a:off x="214313" y="285750"/>
            <a:ext cx="2071687" cy="1071563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根莖類</a:t>
            </a:r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>
            <a:off x="3361038" y="106772"/>
            <a:ext cx="1043876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1/3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根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14</a:t>
            </a:fld>
            <a:endParaRPr lang="zh-TW" altLang="en-US"/>
          </a:p>
        </p:txBody>
      </p:sp>
      <p:pic>
        <p:nvPicPr>
          <p:cNvPr id="11" name="Picture 2" descr="http://donnadiet.com/wp-content/uploads/2013/10/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2" t="40721" r="10000" b="35976"/>
          <a:stretch/>
        </p:blipFill>
        <p:spPr bwMode="auto">
          <a:xfrm>
            <a:off x="1178192" y="3116649"/>
            <a:ext cx="7125637" cy="32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828405" y="2930083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¼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碗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21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026-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2" y="139148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p02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orizontal Scroll 6"/>
          <p:cNvSpPr/>
          <p:nvPr/>
        </p:nvSpPr>
        <p:spPr bwMode="auto">
          <a:xfrm>
            <a:off x="6929438" y="214313"/>
            <a:ext cx="1643062" cy="1071562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其他</a:t>
            </a:r>
          </a:p>
        </p:txBody>
      </p:sp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39756" y="58756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¼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個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2643188" y="3571875"/>
            <a:ext cx="944489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13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粒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72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34901" r="17192" b="23236"/>
          <a:stretch/>
        </p:blipFill>
        <p:spPr>
          <a:xfrm>
            <a:off x="5272217" y="583499"/>
            <a:ext cx="3164246" cy="326357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16</a:t>
            </a:fld>
            <a:endParaRPr lang="zh-TW" altLang="en-US"/>
          </a:p>
        </p:txBody>
      </p:sp>
      <p:pic>
        <p:nvPicPr>
          <p:cNvPr id="5" name="Picture 2" descr="http://donnadiet.com/wp-content/uploads/2013/10/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69429" r="23513" b="4504"/>
          <a:stretch/>
        </p:blipFill>
        <p:spPr bwMode="auto">
          <a:xfrm>
            <a:off x="3068595" y="3894867"/>
            <a:ext cx="2742246" cy="26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31231" r="13086" b="28408"/>
          <a:stretch/>
        </p:blipFill>
        <p:spPr>
          <a:xfrm>
            <a:off x="841563" y="574526"/>
            <a:ext cx="3330983" cy="327254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127563" y="207943"/>
            <a:ext cx="1779369" cy="601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021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2608" y="349568"/>
            <a:ext cx="6096000" cy="762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蔬菜類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5875" y="1500188"/>
            <a:ext cx="51641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TW" altLang="en-US" sz="3600" b="1" kern="0" dirty="0" smtClean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一份蔬菜</a:t>
            </a:r>
          </a:p>
          <a:p>
            <a:pPr>
              <a:buFontTx/>
              <a:buNone/>
            </a:pP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= 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一盤 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(100 </a:t>
            </a:r>
            <a:r>
              <a:rPr lang="zh-TW" altLang="en-US" sz="3200" b="1" kern="0" dirty="0" smtClean="0">
                <a:latin typeface="Arial" charset="0"/>
                <a:ea typeface="標楷體" pitchFamily="65" charset="-120"/>
              </a:rPr>
              <a:t>公克</a:t>
            </a:r>
            <a:r>
              <a:rPr lang="en-US" altLang="zh-TW" sz="3200" b="1" kern="0" dirty="0" smtClean="0">
                <a:latin typeface="Arial" charset="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endParaRPr lang="zh-TW" altLang="en-US" b="1" kern="0" dirty="0" smtClean="0">
              <a:latin typeface="Arial" charset="0"/>
              <a:ea typeface="標楷體" pitchFamily="65" charset="-120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>
            <p:extLst/>
          </p:nvPr>
        </p:nvGraphicFramePr>
        <p:xfrm>
          <a:off x="1642608" y="3039428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蛋白質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醣類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熱量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 g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 g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25 Kcal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2" descr="http://1.bp.blogspot.com/-CFfmsl4u1IY/Tc-YoI51PiI/AAAAAAAAADk/SZF9flFDbow/s1600/veggi+ex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78742"/>
            <a:ext cx="3149435" cy="2376264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2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ttp://donnadiet.com/wp-content/uploads/2013/10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1115616" y="3645024"/>
            <a:ext cx="864096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39546" y="123568"/>
            <a:ext cx="1145059" cy="733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153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71500" y="116632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水果類</a:t>
            </a:r>
            <a:r>
              <a:rPr lang="zh-TW" altLang="en-US" sz="4800" b="1" dirty="0" smtClean="0">
                <a:solidFill>
                  <a:schemeClr val="bg1"/>
                </a:solidFill>
                <a:ea typeface="標楷體" pitchFamily="65" charset="-120"/>
              </a:rPr>
              <a:t>類</a:t>
            </a:r>
            <a:endParaRPr lang="zh-TW" altLang="en-US" sz="4800" dirty="0" smtClean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259632" y="1857375"/>
            <a:ext cx="6386513" cy="3686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3600" b="1" dirty="0" smtClean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一份水果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latin typeface="Arial" charset="0"/>
                <a:ea typeface="標楷體" pitchFamily="65" charset="-120"/>
              </a:rPr>
              <a:t>= </a:t>
            </a:r>
            <a:r>
              <a:rPr lang="zh-TW" altLang="en-US" b="1" dirty="0" smtClean="0">
                <a:latin typeface="Arial" charset="0"/>
                <a:ea typeface="標楷體" pitchFamily="65" charset="-120"/>
              </a:rPr>
              <a:t>一個拳頭大</a:t>
            </a:r>
          </a:p>
          <a:p>
            <a:endParaRPr lang="zh-TW" altLang="en-US" dirty="0" smtClean="0">
              <a:ea typeface="新細明體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98594"/>
              </p:ext>
            </p:extLst>
          </p:nvPr>
        </p:nvGraphicFramePr>
        <p:xfrm>
          <a:off x="4521203" y="2016919"/>
          <a:ext cx="4064000" cy="103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醣類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熱量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 g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60 Kcal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9711" name="Picture 5" descr="p108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3714750"/>
            <a:ext cx="4981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7" descr="p101-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638"/>
            <a:ext cx="4981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79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四大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什麼是份量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醣類的主要食物代換表</a:t>
            </a:r>
            <a:endParaRPr lang="zh-TW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蛋白質類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的主要食物代換表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油脂類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的主要食物代換表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donnadiet.com/wp-content/uploads/2013/10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786" cy="68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899592" y="1196752"/>
            <a:ext cx="1224136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88973" y="0"/>
            <a:ext cx="1145059" cy="733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74942" y="5129812"/>
            <a:ext cx="26690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02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試試估估看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1562" y="4523615"/>
            <a:ext cx="8229600" cy="1554159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latin typeface="+mn-lt"/>
              </a:rPr>
              <a:t>=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(70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X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4)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+ (25 X 2) + 60 = 390</a:t>
            </a:r>
            <a:r>
              <a:rPr lang="zh-TW" altLang="en-US" b="1" dirty="0" smtClean="0">
                <a:latin typeface="+mn-lt"/>
              </a:rPr>
              <a:t> 大卡</a:t>
            </a:r>
            <a:endParaRPr lang="en-US" altLang="zh-TW" b="1" dirty="0" smtClean="0">
              <a:latin typeface="+mn-lt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+mn-lt"/>
              </a:rPr>
              <a:t>=</a:t>
            </a:r>
            <a:r>
              <a:rPr lang="zh-TW" altLang="en-US" b="1" dirty="0" smtClean="0">
                <a:latin typeface="+mn-lt"/>
              </a:rPr>
              <a:t> 含 </a:t>
            </a:r>
            <a:r>
              <a:rPr lang="en-US" altLang="zh-TW" b="1" dirty="0" smtClean="0">
                <a:latin typeface="+mn-lt"/>
              </a:rPr>
              <a:t>(15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X</a:t>
            </a:r>
            <a:r>
              <a:rPr lang="zh-TW" altLang="en-US" b="1" dirty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4)</a:t>
            </a:r>
            <a:r>
              <a:rPr lang="zh-TW" altLang="en-US" b="1" dirty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+ </a:t>
            </a:r>
            <a:r>
              <a:rPr lang="en-US" altLang="zh-TW" b="1" dirty="0" smtClean="0">
                <a:latin typeface="+mn-lt"/>
              </a:rPr>
              <a:t>(5 </a:t>
            </a:r>
            <a:r>
              <a:rPr lang="en-US" altLang="zh-TW" b="1" dirty="0">
                <a:latin typeface="+mn-lt"/>
              </a:rPr>
              <a:t>X 2) + </a:t>
            </a:r>
            <a:r>
              <a:rPr lang="en-US" altLang="zh-TW" b="1" dirty="0" smtClean="0">
                <a:latin typeface="+mn-lt"/>
              </a:rPr>
              <a:t>15 </a:t>
            </a:r>
            <a:r>
              <a:rPr lang="en-US" altLang="zh-TW" b="1" dirty="0">
                <a:latin typeface="+mn-lt"/>
              </a:rPr>
              <a:t>= </a:t>
            </a:r>
            <a:r>
              <a:rPr lang="en-US" altLang="zh-TW" b="1" dirty="0" smtClean="0">
                <a:latin typeface="+mn-lt"/>
              </a:rPr>
              <a:t>85</a:t>
            </a:r>
            <a:r>
              <a:rPr lang="zh-TW" altLang="en-US" b="1" dirty="0" smtClean="0">
                <a:latin typeface="+mn-lt"/>
              </a:rPr>
              <a:t> 克的醣類 </a:t>
            </a:r>
            <a:endParaRPr lang="en-US" altLang="zh-TW" b="1" dirty="0" smtClean="0">
              <a:latin typeface="+mn-lt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n-lt"/>
              </a:rPr>
              <a:t>   及 </a:t>
            </a:r>
            <a:r>
              <a:rPr lang="en-US" altLang="zh-TW" b="1" dirty="0" smtClean="0">
                <a:latin typeface="+mn-lt"/>
              </a:rPr>
              <a:t>(</a:t>
            </a:r>
            <a:r>
              <a:rPr lang="en-US" altLang="zh-TW" b="1" dirty="0">
                <a:latin typeface="+mn-lt"/>
              </a:rPr>
              <a:t>2</a:t>
            </a:r>
            <a:r>
              <a:rPr lang="zh-TW" altLang="en-US" b="1" dirty="0" smtClean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X</a:t>
            </a:r>
            <a:r>
              <a:rPr lang="zh-TW" altLang="en-US" b="1" dirty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4)</a:t>
            </a:r>
            <a:r>
              <a:rPr lang="zh-TW" altLang="en-US" b="1" dirty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+ </a:t>
            </a:r>
            <a:r>
              <a:rPr lang="en-US" altLang="zh-TW" b="1" dirty="0" smtClean="0">
                <a:latin typeface="+mn-lt"/>
              </a:rPr>
              <a:t>(</a:t>
            </a:r>
            <a:r>
              <a:rPr lang="en-US" altLang="zh-TW" b="1" dirty="0">
                <a:latin typeface="+mn-lt"/>
              </a:rPr>
              <a:t>1</a:t>
            </a:r>
            <a:r>
              <a:rPr lang="en-US" altLang="zh-TW" b="1" dirty="0" smtClean="0">
                <a:latin typeface="+mn-lt"/>
              </a:rPr>
              <a:t> </a:t>
            </a:r>
            <a:r>
              <a:rPr lang="en-US" altLang="zh-TW" b="1" dirty="0">
                <a:latin typeface="+mn-lt"/>
              </a:rPr>
              <a:t>X </a:t>
            </a:r>
            <a:r>
              <a:rPr lang="en-US" altLang="zh-TW" b="1" dirty="0" smtClean="0">
                <a:latin typeface="+mn-lt"/>
              </a:rPr>
              <a:t>2) </a:t>
            </a:r>
            <a:r>
              <a:rPr lang="en-US" altLang="zh-TW" b="1" dirty="0">
                <a:latin typeface="+mn-lt"/>
              </a:rPr>
              <a:t>= </a:t>
            </a:r>
            <a:r>
              <a:rPr lang="en-US" altLang="zh-TW" b="1" dirty="0">
                <a:latin typeface="+mn-lt"/>
              </a:rPr>
              <a:t>1</a:t>
            </a:r>
            <a:r>
              <a:rPr lang="en-US" altLang="zh-TW" b="1" dirty="0" smtClean="0">
                <a:latin typeface="+mn-lt"/>
              </a:rPr>
              <a:t>0</a:t>
            </a:r>
            <a:r>
              <a:rPr lang="zh-TW" altLang="en-US" b="1" dirty="0" smtClean="0">
                <a:latin typeface="+mn-lt"/>
              </a:rPr>
              <a:t> 克的蛋白質</a:t>
            </a:r>
            <a:endParaRPr lang="zh-TW" altLang="en-US" b="1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21</a:t>
            </a:fld>
            <a:endParaRPr lang="zh-TW" altLang="en-US"/>
          </a:p>
        </p:txBody>
      </p:sp>
      <p:pic>
        <p:nvPicPr>
          <p:cNvPr id="1026" name="Picture 2" descr="ãä¸ç¢é£¯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7" y="1436713"/>
            <a:ext cx="2569260" cy="20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12277" y="2254699"/>
            <a:ext cx="63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+</a:t>
            </a:r>
            <a:endParaRPr lang="zh-TW" altLang="en-US" sz="4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883041" y="3558446"/>
            <a:ext cx="201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 平碗飯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  <p:pic>
        <p:nvPicPr>
          <p:cNvPr id="1028" name="Picture 4" descr="ãä¸é¡èæ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75" y="1947047"/>
            <a:ext cx="2040924" cy="14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645875" y="3521728"/>
            <a:ext cx="194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 顆拳頭大的蘋果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18889" y="2254699"/>
            <a:ext cx="63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+</a:t>
            </a:r>
            <a:endParaRPr lang="zh-TW" altLang="en-US" sz="4000" b="1" dirty="0"/>
          </a:p>
        </p:txBody>
      </p:sp>
      <p:pic>
        <p:nvPicPr>
          <p:cNvPr id="1030" name="Picture 6" descr="ãä¸ç¢éè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05" y="1721249"/>
            <a:ext cx="2709184" cy="18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3512884" y="3556497"/>
            <a:ext cx="240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 平碗水</a:t>
            </a:r>
            <a:r>
              <a:rPr lang="zh-TW" altLang="en-US" sz="2400" b="1" dirty="0">
                <a:ea typeface="標楷體" panose="03000509000000000000" pitchFamily="65" charset="-120"/>
              </a:rPr>
              <a:t>煮</a:t>
            </a:r>
            <a:r>
              <a:rPr lang="zh-TW" altLang="en-US" sz="2400" b="1" dirty="0" smtClean="0">
                <a:ea typeface="標楷體" panose="03000509000000000000" pitchFamily="65" charset="-120"/>
              </a:rPr>
              <a:t>青菜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897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274638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每日飲食指南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1" y="1285593"/>
            <a:ext cx="8870383" cy="49431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35232" y="92751"/>
            <a:ext cx="296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衛福部國民健康署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2018</a:t>
            </a:r>
            <a:endParaRPr lang="zh-TW" altLang="en-US" sz="20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697932" y="4743512"/>
            <a:ext cx="5665960" cy="1549056"/>
            <a:chOff x="2697932" y="4743512"/>
            <a:chExt cx="5665960" cy="1549056"/>
          </a:xfrm>
        </p:grpSpPr>
        <p:sp>
          <p:nvSpPr>
            <p:cNvPr id="4" name="橢圓 3"/>
            <p:cNvSpPr/>
            <p:nvPr/>
          </p:nvSpPr>
          <p:spPr>
            <a:xfrm>
              <a:off x="2697932" y="5658415"/>
              <a:ext cx="389299" cy="3399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087231" y="4840255"/>
              <a:ext cx="389299" cy="3399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6022751" y="4743512"/>
              <a:ext cx="389299" cy="3399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7974593" y="5952653"/>
              <a:ext cx="389299" cy="3399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17284" y="83061"/>
            <a:ext cx="2362954" cy="2258425"/>
            <a:chOff x="217284" y="83061"/>
            <a:chExt cx="2362954" cy="2258425"/>
          </a:xfrm>
        </p:grpSpPr>
        <p:pic>
          <p:nvPicPr>
            <p:cNvPr id="1026" name="Picture 2" descr="ç¸éåç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46"/>
            <a:stretch/>
          </p:blipFill>
          <p:spPr bwMode="auto">
            <a:xfrm>
              <a:off x="1013988" y="83061"/>
              <a:ext cx="1566250" cy="2036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圓角矩形圖說文字 14"/>
            <p:cNvSpPr/>
            <p:nvPr/>
          </p:nvSpPr>
          <p:spPr>
            <a:xfrm>
              <a:off x="217284" y="1221810"/>
              <a:ext cx="1466661" cy="1119676"/>
            </a:xfrm>
            <a:prstGeom prst="wedgeRoundRectCallout">
              <a:avLst>
                <a:gd name="adj1" fmla="val 36575"/>
                <a:gd name="adj2" fmla="val 62629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一份是多少</a:t>
              </a:r>
              <a:r>
                <a:rPr lang="en-US" altLang="zh-TW" sz="2800" b="1" dirty="0" smtClean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?</a:t>
              </a:r>
              <a:endParaRPr lang="zh-TW" altLang="en-US" sz="28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8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0967" y="370371"/>
            <a:ext cx="7772542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TW" altLang="en-US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食物</a:t>
            </a:r>
            <a:r>
              <a:rPr lang="en-US" altLang="zh-TW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份量</a:t>
            </a:r>
            <a:r>
              <a:rPr lang="en-US" altLang="zh-TW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代換表</a:t>
            </a:r>
            <a:endParaRPr lang="en-US" altLang="zh-TW" sz="3600" b="1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20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每一類食物基本食用量稱為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份量</a:t>
            </a:r>
            <a:endParaRPr lang="en-US" altLang="zh-TW" sz="32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32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同一大類的食物，其每一份量的食物含有</a:t>
            </a:r>
            <a:r>
              <a:rPr lang="zh-TW" altLang="en-US" sz="3200" b="1" u="sng" kern="0" dirty="0" smtClean="0">
                <a:latin typeface="標楷體" pitchFamily="65" charset="-120"/>
                <a:ea typeface="標楷體" pitchFamily="65" charset="-120"/>
              </a:rPr>
              <a:t>相似的主要營養素及熱量</a:t>
            </a:r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彼此可以</a:t>
            </a:r>
            <a:r>
              <a:rPr lang="zh-TW" altLang="en-US" sz="3200" b="1" u="sng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互相代換</a:t>
            </a:r>
            <a:endParaRPr lang="en-US" altLang="zh-TW" sz="3200" b="1" u="sng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2000" b="1" kern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大類食物：</a:t>
            </a:r>
            <a:r>
              <a:rPr lang="zh-TW" altLang="en-US" sz="3200" b="1" u="sng" kern="0" dirty="0"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sz="3200" b="1" u="sng" kern="0" dirty="0" smtClean="0">
                <a:latin typeface="標楷體" pitchFamily="65" charset="-120"/>
                <a:ea typeface="標楷體" pitchFamily="65" charset="-120"/>
              </a:rPr>
              <a:t>穀雜糧類、豆魚蛋肉類、乳品類、油脂與堅果種子類、蔬菜類、水果類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5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p_F23_200803291259136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124" y="70946"/>
            <a:ext cx="8110583" cy="6474710"/>
          </a:xfrm>
          <a:noFill/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864212" y="1142018"/>
            <a:ext cx="2386012" cy="496855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80B3EBD-2233-4A15-9D51-9A164168C7B0}" type="slidenum">
              <a:rPr lang="zh-TW" altLang="en-US" smtClean="0"/>
              <a:pPr algn="r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80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6</a:t>
            </a:fld>
            <a:endParaRPr lang="zh-TW" altLang="en-US"/>
          </a:p>
        </p:txBody>
      </p:sp>
      <p:pic>
        <p:nvPicPr>
          <p:cNvPr id="22" name="內容版面配置區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6488"/>
          <a:stretch/>
        </p:blipFill>
        <p:spPr>
          <a:xfrm>
            <a:off x="187179" y="1895726"/>
            <a:ext cx="7166919" cy="4525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群組 22"/>
          <p:cNvGrpSpPr/>
          <p:nvPr/>
        </p:nvGrpSpPr>
        <p:grpSpPr>
          <a:xfrm>
            <a:off x="6651589" y="184232"/>
            <a:ext cx="2302943" cy="2627871"/>
            <a:chOff x="6618637" y="113699"/>
            <a:chExt cx="2302943" cy="2627871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0" t="3738" r="9238" b="7534"/>
            <a:stretch/>
          </p:blipFill>
          <p:spPr>
            <a:xfrm rot="16200000">
              <a:off x="6456173" y="276163"/>
              <a:ext cx="2627871" cy="23029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5" name="直線接點 24"/>
            <p:cNvCxnSpPr/>
            <p:nvPr/>
          </p:nvCxnSpPr>
          <p:spPr>
            <a:xfrm flipV="1">
              <a:off x="7900087" y="1830388"/>
              <a:ext cx="214184" cy="29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H="1">
              <a:off x="7998941" y="159500"/>
              <a:ext cx="8238" cy="16708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V="1">
              <a:off x="7891849" y="159500"/>
              <a:ext cx="214184" cy="29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8007179" y="811768"/>
              <a:ext cx="840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11 cm</a:t>
              </a:r>
              <a:endParaRPr lang="zh-TW" altLang="en-US" dirty="0"/>
            </a:p>
          </p:txBody>
        </p:sp>
      </p:grp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8" b="13522"/>
          <a:stretch/>
        </p:blipFill>
        <p:spPr>
          <a:xfrm>
            <a:off x="1194485" y="249468"/>
            <a:ext cx="3776583" cy="1265665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 flipV="1">
            <a:off x="2253050" y="1450903"/>
            <a:ext cx="214184" cy="2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360142" y="416189"/>
            <a:ext cx="4117" cy="10254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2244812" y="416189"/>
            <a:ext cx="214184" cy="2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2380737" y="670647"/>
            <a:ext cx="84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 cm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893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42617" r="3428"/>
          <a:stretch/>
        </p:blipFill>
        <p:spPr>
          <a:xfrm>
            <a:off x="316950" y="93407"/>
            <a:ext cx="8510099" cy="633670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87178" y="1062681"/>
            <a:ext cx="2388973" cy="782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87178" y="3495698"/>
            <a:ext cx="2388973" cy="845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7177" y="4341341"/>
            <a:ext cx="2388973" cy="719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6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2371" y="292822"/>
            <a:ext cx="6096000" cy="762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全榖雜糧類</a:t>
            </a:r>
            <a:endParaRPr lang="en-US" altLang="zh-TW" sz="4400" dirty="0">
              <a:ea typeface="新細明體" charset="-120"/>
            </a:endParaRP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550877" y="1232749"/>
            <a:ext cx="8274641" cy="3886200"/>
          </a:xfrm>
        </p:spPr>
        <p:txBody>
          <a:bodyPr/>
          <a:lstStyle/>
          <a:p>
            <a:pPr>
              <a:buNone/>
            </a:pPr>
            <a:r>
              <a:rPr lang="zh-TW" altLang="en-US" sz="3600" b="1" dirty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一</a:t>
            </a:r>
            <a:r>
              <a:rPr lang="zh-TW" altLang="en-US" sz="3600" b="1" dirty="0" smtClean="0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份</a:t>
            </a:r>
            <a:r>
              <a:rPr lang="zh-TW" altLang="en-US" sz="3600" b="1" dirty="0" smtClean="0">
                <a:solidFill>
                  <a:srgbClr val="3333FF"/>
                </a:solidFill>
                <a:latin typeface="Arial" charset="0"/>
                <a:ea typeface="標楷體" pitchFamily="65" charset="-120"/>
              </a:rPr>
              <a:t> </a:t>
            </a:r>
            <a:endParaRPr lang="en-US" altLang="zh-TW" sz="3600" b="1" dirty="0">
              <a:solidFill>
                <a:srgbClr val="3333FF"/>
              </a:solidFill>
              <a:latin typeface="Arial" charset="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= ¼ 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碗飯 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或紅豆，芋頭，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地瓜</a:t>
            </a:r>
            <a:r>
              <a:rPr lang="zh-TW" altLang="en-US" b="1" dirty="0" smtClean="0">
                <a:latin typeface="Arial" charset="0"/>
                <a:ea typeface="標楷體" pitchFamily="65" charset="-120"/>
              </a:rPr>
              <a:t>，馬鈴</a:t>
            </a:r>
            <a:r>
              <a:rPr lang="zh-TW" altLang="en-US" b="1" dirty="0">
                <a:latin typeface="Arial" charset="0"/>
                <a:ea typeface="標楷體" pitchFamily="65" charset="-120"/>
              </a:rPr>
              <a:t>薯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Arial" charset="0"/>
                <a:ea typeface="標楷體" pitchFamily="65" charset="-120"/>
              </a:rPr>
              <a:t>玉米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綠豆等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= ½ 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碗稀飯 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或麵，冬粉，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米粉，義大利麵等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= ½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片土司 </a:t>
            </a:r>
            <a:r>
              <a:rPr lang="en-US" altLang="zh-TW" sz="3200" b="1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7030A0"/>
                </a:solidFill>
                <a:latin typeface="Arial" charset="0"/>
                <a:ea typeface="標楷體" pitchFamily="65" charset="-120"/>
              </a:rPr>
              <a:t>含邊</a:t>
            </a:r>
            <a:r>
              <a:rPr lang="en-US" altLang="zh-TW" sz="3200" b="1" dirty="0" smtClean="0">
                <a:latin typeface="Arial" charset="0"/>
                <a:ea typeface="標楷體" pitchFamily="65" charset="-120"/>
              </a:rPr>
              <a:t>)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  </a:t>
            </a:r>
            <a:r>
              <a:rPr lang="en-US" altLang="zh-TW" sz="3200" b="1" dirty="0">
                <a:latin typeface="Arial" charset="0"/>
                <a:ea typeface="標楷體" pitchFamily="65" charset="-120"/>
              </a:rPr>
              <a:t>= 1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個小餐包</a:t>
            </a: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= 3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片小蘇打餅乾</a:t>
            </a:r>
          </a:p>
          <a:p>
            <a:pPr>
              <a:buNone/>
            </a:pPr>
            <a:r>
              <a:rPr lang="en-US" altLang="zh-TW" sz="3200" b="1" dirty="0">
                <a:latin typeface="Arial" charset="0"/>
                <a:ea typeface="標楷體" pitchFamily="65" charset="-120"/>
              </a:rPr>
              <a:t>= 1/3 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個波蘿麵包</a:t>
            </a:r>
          </a:p>
          <a:p>
            <a:endParaRPr lang="en-US" altLang="zh-TW" dirty="0">
              <a:ea typeface="新細明體" charset="-120"/>
            </a:endParaRPr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81588"/>
              </p:ext>
            </p:extLst>
          </p:nvPr>
        </p:nvGraphicFramePr>
        <p:xfrm>
          <a:off x="3043375" y="5416086"/>
          <a:ext cx="5865579" cy="1036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55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蛋白質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醣類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熱量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 g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 g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70 Kcal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66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008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p008-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647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2643188" y="3571875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</a:rPr>
              <a:t>½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碗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214313" y="214313"/>
            <a:ext cx="843501" cy="5232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800" b="1" dirty="0">
                <a:latin typeface="Arial" charset="0"/>
                <a:ea typeface="標楷體" pitchFamily="65" charset="-120"/>
              </a:rPr>
              <a:t>¼</a:t>
            </a:r>
            <a:r>
              <a:rPr lang="zh-TW" altLang="en-US" sz="2800" b="1" dirty="0" smtClean="0">
                <a:latin typeface="Arial" charset="0"/>
                <a:ea typeface="標楷體" pitchFamily="65" charset="-120"/>
              </a:rPr>
              <a:t>碗</a:t>
            </a:r>
            <a:endParaRPr lang="zh-TW" altLang="en-US" sz="2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8" name="Horizontal Scroll 7"/>
          <p:cNvSpPr/>
          <p:nvPr/>
        </p:nvSpPr>
        <p:spPr bwMode="auto">
          <a:xfrm>
            <a:off x="7286625" y="357188"/>
            <a:ext cx="1500188" cy="1071562"/>
          </a:xfrm>
          <a:prstGeom prst="horizontalScroll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米飯</a:t>
            </a:r>
            <a:endParaRPr lang="zh-TW" altLang="en-US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40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1111</TotalTime>
  <Words>415</Words>
  <Application>Microsoft Office PowerPoint</Application>
  <PresentationFormat>如螢幕大小 (4:3)</PresentationFormat>
  <Paragraphs>118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標楷體</vt:lpstr>
      <vt:lpstr>Arial</vt:lpstr>
      <vt:lpstr>Calibri</vt:lpstr>
      <vt:lpstr>Wingdings</vt:lpstr>
      <vt:lpstr>課程名稱</vt:lpstr>
      <vt:lpstr>食物代換表</vt:lpstr>
      <vt:lpstr>四大內容</vt:lpstr>
      <vt:lpstr>PowerPoint 簡報</vt:lpstr>
      <vt:lpstr>PowerPoint 簡報</vt:lpstr>
      <vt:lpstr>PowerPoint 簡報</vt:lpstr>
      <vt:lpstr>PowerPoint 簡報</vt:lpstr>
      <vt:lpstr>PowerPoint 簡報</vt:lpstr>
      <vt:lpstr>全榖雜糧類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蔬菜類</vt:lpstr>
      <vt:lpstr>PowerPoint 簡報</vt:lpstr>
      <vt:lpstr>水果類類</vt:lpstr>
      <vt:lpstr>PowerPoint 簡報</vt:lpstr>
      <vt:lpstr>試試估估看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Hedy</cp:lastModifiedBy>
  <cp:revision>108</cp:revision>
  <dcterms:created xsi:type="dcterms:W3CDTF">2017-11-07T02:54:43Z</dcterms:created>
  <dcterms:modified xsi:type="dcterms:W3CDTF">2018-08-03T13:28:33Z</dcterms:modified>
</cp:coreProperties>
</file>