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80" r:id="rId10"/>
    <p:sldId id="277" r:id="rId11"/>
    <p:sldId id="274" r:id="rId12"/>
    <p:sldId id="275" r:id="rId13"/>
    <p:sldId id="276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609600" y="274641"/>
            <a:ext cx="8026395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963081" y="4406896"/>
            <a:ext cx="103632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963081" y="2906713"/>
            <a:ext cx="103632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9601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197595" y="1600201"/>
            <a:ext cx="5384804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2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609600" y="2174872"/>
            <a:ext cx="5386912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6193364" y="1535114"/>
            <a:ext cx="5389035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6193364" y="2174872"/>
            <a:ext cx="5389035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1" y="273048"/>
            <a:ext cx="401108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9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609601" y="1435095"/>
            <a:ext cx="401108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2389717" y="5367335"/>
            <a:ext cx="73152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609600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C764DE79-268F-4C1A-8933-263129D2AF90}" type="datetimeFigureOut">
              <a:rPr lang="en-US" smtClean="0"/>
              <a:t>8/25/2018</a:t>
            </a:fld>
            <a:endParaRPr lang="en-US" dirty="0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4165605" y="6356352"/>
            <a:ext cx="386080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2"/>
            <a:ext cx="284479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967544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63556" y="6508351"/>
            <a:ext cx="1684909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76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12145"/>
          </a:xfrm>
        </p:spPr>
        <p:txBody>
          <a:bodyPr/>
          <a:lstStyle/>
          <a:p>
            <a:r>
              <a:rPr lang="zh-TW" altLang="en-US" b="1" dirty="0" smtClean="0"/>
              <a:t>興奮劑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授課教師：何健章   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助理教授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41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4"/>
          <p:cNvSpPr>
            <a:spLocks noChangeArrowheads="1"/>
          </p:cNvSpPr>
          <p:nvPr>
            <p:ph type="body" sz="half" idx="1"/>
          </p:nvPr>
        </p:nvSpPr>
        <p:spPr>
          <a:xfrm>
            <a:off x="839788" y="1003300"/>
            <a:ext cx="9109075" cy="2262188"/>
          </a:xfrm>
        </p:spPr>
        <p:txBody>
          <a:bodyPr/>
          <a:lstStyle/>
          <a:p>
            <a:pPr eaLnBrk="1"/>
            <a:r>
              <a:rPr lang="zh-TW" altLang="zh-TW" sz="3600" smtClean="0">
                <a:ea typeface="新細明體" panose="02020500000000000000" pitchFamily="18" charset="-120"/>
              </a:rPr>
              <a:t>1960</a:t>
            </a:r>
            <a:r>
              <a:rPr lang="zh-TW" altLang="zh-TW" sz="360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年羅馬奧運</a:t>
            </a:r>
            <a:r>
              <a:rPr lang="zh-TW" altLang="zh-TW" sz="3600" smtClean="0">
                <a:ea typeface="新細明體" panose="02020500000000000000" pitchFamily="18" charset="-120"/>
              </a:rPr>
              <a:t>100km</a:t>
            </a:r>
            <a:r>
              <a:rPr lang="zh-TW" altLang="zh-TW" sz="360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自由車賽</a:t>
            </a:r>
            <a:endParaRPr lang="zh-TW" altLang="zh-TW" sz="3600" smtClean="0">
              <a:ea typeface="新細明體" panose="02020500000000000000" pitchFamily="18" charset="-120"/>
            </a:endParaRPr>
          </a:p>
          <a:p>
            <a:pPr marL="382588" lvl="1" indent="-182563" eaLnBrk="1">
              <a:spcBef>
                <a:spcPts val="400"/>
              </a:spcBef>
              <a:buFontTx/>
              <a:buChar char="◦"/>
            </a:pPr>
            <a:r>
              <a:rPr lang="zh-TW" altLang="zh-TW" sz="3200" smtClean="0">
                <a:ea typeface="新細明體" panose="02020500000000000000" pitchFamily="18" charset="-120"/>
              </a:rPr>
              <a:t>丹麥自由車選手Knud Enemark Jensen猝死</a:t>
            </a:r>
          </a:p>
          <a:p>
            <a:pPr marL="382588" lvl="1" indent="-182563" eaLnBrk="1">
              <a:spcBef>
                <a:spcPts val="400"/>
              </a:spcBef>
              <a:buFontTx/>
              <a:buChar char="◦"/>
            </a:pPr>
            <a:r>
              <a:rPr lang="zh-TW" altLang="zh-TW" sz="3200" smtClean="0">
                <a:ea typeface="新細明體" panose="02020500000000000000" pitchFamily="18" charset="-120"/>
              </a:rPr>
              <a:t>死因為骨折經解剖檢驗發現安非他命殘留物</a:t>
            </a:r>
          </a:p>
          <a:p>
            <a:pPr eaLnBrk="1"/>
            <a:r>
              <a:rPr lang="zh-TW" altLang="zh-TW" sz="3600" smtClean="0">
                <a:ea typeface="新細明體" panose="02020500000000000000" pitchFamily="18" charset="-120"/>
              </a:rPr>
              <a:t>1963</a:t>
            </a:r>
            <a:r>
              <a:rPr lang="zh-TW" altLang="zh-TW" sz="360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年法國率先制定運動禁藥管制規定</a:t>
            </a:r>
            <a:endParaRPr lang="zh-TW" altLang="zh-TW" sz="3600" smtClean="0">
              <a:ea typeface="新細明體" panose="02020500000000000000" pitchFamily="18" charset="-120"/>
            </a:endParaRPr>
          </a:p>
        </p:txBody>
      </p:sp>
      <p:pic>
        <p:nvPicPr>
          <p:cNvPr id="60422" name="Picture 5" descr="knud-enemark(1960奧運丹自由車選手)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82" y="2970212"/>
            <a:ext cx="1944688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3" name="Rectangle 6"/>
          <p:cNvSpPr>
            <a:spLocks/>
          </p:cNvSpPr>
          <p:nvPr/>
        </p:nvSpPr>
        <p:spPr bwMode="auto">
          <a:xfrm>
            <a:off x="9042401" y="4581525"/>
            <a:ext cx="25336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marL="382588" indent="-34290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300"/>
              </a:spcBef>
              <a:buClr>
                <a:srgbClr val="2FAAE9"/>
              </a:buClr>
              <a:buFont typeface="Times New Roman" panose="02020603050405020304" pitchFamily="18" charset="0"/>
              <a:buNone/>
            </a:pPr>
            <a:r>
              <a:rPr lang="zh-TW" altLang="zh-TW" sz="1400" dirty="0">
                <a:solidFill>
                  <a:srgbClr val="2FAAE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Knud</a:t>
            </a:r>
            <a:r>
              <a:rPr lang="zh-TW" altLang="zh-TW" sz="1400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TW" altLang="zh-TW" sz="1400" dirty="0">
                <a:solidFill>
                  <a:srgbClr val="2FAAE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Enemark Jensen(1960)-</a:t>
            </a:r>
            <a:r>
              <a:rPr lang="zh-TW" altLang="zh-TW" sz="1400" dirty="0">
                <a:solidFill>
                  <a:srgbClr val="2FAAE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標楷體" panose="03000509000000000000" pitchFamily="65" charset="-120"/>
              </a:rPr>
              <a:t>中</a:t>
            </a:r>
            <a:endParaRPr lang="zh-TW" altLang="zh-TW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0424" name="Picture 7" descr="imag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500438"/>
            <a:ext cx="24669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5" name="Picture 8" descr="image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4878388"/>
            <a:ext cx="1941512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6" name="Picture 9" descr="image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500438"/>
            <a:ext cx="244792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7" name="Picture 10" descr="ima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500438"/>
            <a:ext cx="1400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8" name="Rectangle 11"/>
          <p:cNvSpPr>
            <a:spLocks/>
          </p:cNvSpPr>
          <p:nvPr/>
        </p:nvSpPr>
        <p:spPr bwMode="auto">
          <a:xfrm>
            <a:off x="1560513" y="5516563"/>
            <a:ext cx="2463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marL="382588" indent="-34290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300"/>
              </a:spcBef>
            </a:pPr>
            <a:r>
              <a:rPr lang="zh-TW" altLang="zh-TW" sz="1400">
                <a:solidFill>
                  <a:srgbClr val="2FAAE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Times New Roman" panose="02020603050405020304" pitchFamily="18" charset="0"/>
              </a:rPr>
              <a:t>1960.08.26,100km Knud Enemark </a:t>
            </a:r>
            <a:r>
              <a:rPr lang="zh-TW" altLang="zh-TW" sz="1400">
                <a:solidFill>
                  <a:srgbClr val="2FAAE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標楷體" panose="03000509000000000000" pitchFamily="65" charset="-120"/>
              </a:rPr>
              <a:t>出發前</a:t>
            </a:r>
            <a:endParaRPr lang="zh-TW" altLang="zh-TW" sz="1400">
              <a:solidFill>
                <a:srgbClr val="2FAAE9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429" name="Rectangle 12"/>
          <p:cNvSpPr>
            <a:spLocks/>
          </p:cNvSpPr>
          <p:nvPr/>
        </p:nvSpPr>
        <p:spPr bwMode="auto">
          <a:xfrm>
            <a:off x="1527175" y="339725"/>
            <a:ext cx="9042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indent="0" algn="ctr" eaLnBrk="1"/>
            <a:r>
              <a:rPr lang="zh-TW" altLang="zh-TW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安非他命</a:t>
            </a:r>
            <a:r>
              <a:rPr lang="zh-TW" altLang="zh-TW">
                <a:ea typeface="新細明體" panose="02020500000000000000" pitchFamily="18" charset="-120"/>
              </a:rPr>
              <a:t>(Amphetamine</a:t>
            </a:r>
            <a:r>
              <a:rPr lang="zh-TW" altLang="zh-TW">
                <a:solidFill>
                  <a:srgbClr val="FF4C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)_興奮劑</a:t>
            </a:r>
            <a:endParaRPr lang="zh-TW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43794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Line 3"/>
          <p:cNvSpPr>
            <a:spLocks noChangeShapeType="1"/>
          </p:cNvSpPr>
          <p:nvPr/>
        </p:nvSpPr>
        <p:spPr bwMode="auto">
          <a:xfrm>
            <a:off x="1192213" y="1738313"/>
            <a:ext cx="9966325" cy="1587"/>
          </a:xfrm>
          <a:prstGeom prst="line">
            <a:avLst/>
          </a:prstGeom>
          <a:noFill/>
          <a:ln w="635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zh-TW" altLang="en-US"/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title"/>
          </p:nvPr>
        </p:nvSpPr>
        <p:spPr>
          <a:xfrm>
            <a:off x="1096963" y="0"/>
            <a:ext cx="10760075" cy="1736725"/>
          </a:xfrm>
        </p:spPr>
        <p:txBody>
          <a:bodyPr/>
          <a:lstStyle/>
          <a:p>
            <a:pPr eaLnBrk="1"/>
            <a:r>
              <a:rPr lang="zh-TW" altLang="zh-TW" smtClean="0">
                <a:ea typeface="新細明體" panose="02020500000000000000" pitchFamily="18" charset="-120"/>
              </a:rPr>
              <a:t>兒童及成年注意力不足過動症(ADHD)</a:t>
            </a:r>
          </a:p>
        </p:txBody>
      </p:sp>
      <p:sp>
        <p:nvSpPr>
          <p:cNvPr id="634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64495"/>
            <a:ext cx="10972800" cy="4525959"/>
          </a:xfrm>
        </p:spPr>
        <p:txBody>
          <a:bodyPr/>
          <a:lstStyle/>
          <a:p>
            <a:pPr eaLnBrk="1"/>
            <a:r>
              <a:rPr lang="zh-TW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使用興奮劑作為治療藥物</a:t>
            </a:r>
            <a:endParaRPr lang="zh-TW" altLang="zh-TW" sz="3200" dirty="0" smtClean="0">
              <a:ea typeface="新細明體" panose="02020500000000000000" pitchFamily="18" charset="-120"/>
            </a:endParaRPr>
          </a:p>
        </p:txBody>
      </p:sp>
      <p:pic>
        <p:nvPicPr>
          <p:cNvPr id="63495" name="Picture 6" descr="ANd9GcSLukyzxJR7qZDaiMDx14OsBXy7cSD7pBzCJlVwzr67cDRJOba5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276475"/>
            <a:ext cx="4662487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00097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Line 3"/>
          <p:cNvSpPr>
            <a:spLocks noChangeShapeType="1"/>
          </p:cNvSpPr>
          <p:nvPr/>
        </p:nvSpPr>
        <p:spPr bwMode="auto">
          <a:xfrm>
            <a:off x="1192213" y="1738313"/>
            <a:ext cx="9966325" cy="1587"/>
          </a:xfrm>
          <a:prstGeom prst="line">
            <a:avLst/>
          </a:prstGeom>
          <a:noFill/>
          <a:ln w="6350">
            <a:solidFill>
              <a:srgbClr val="91919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zh-TW" altLang="en-US"/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zh-TW" altLang="zh-TW" smtClean="0">
                <a:ea typeface="新細明體" panose="02020500000000000000" pitchFamily="18" charset="-120"/>
              </a:rPr>
              <a:t>猝睡症</a:t>
            </a:r>
          </a:p>
        </p:txBody>
      </p:sp>
      <p:sp>
        <p:nvSpPr>
          <p:cNvPr id="645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774033"/>
            <a:ext cx="10972800" cy="4525959"/>
          </a:xfrm>
        </p:spPr>
        <p:txBody>
          <a:bodyPr/>
          <a:lstStyle/>
          <a:p>
            <a:pPr eaLnBrk="1"/>
            <a:r>
              <a:rPr lang="zh-TW" altLang="zh-TW" sz="3200" dirty="0" smtClean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使用興奮劑作為治療藥物</a:t>
            </a:r>
            <a:endParaRPr lang="zh-TW" altLang="zh-TW" sz="3200" dirty="0" smtClean="0">
              <a:ea typeface="新細明體" panose="02020500000000000000" pitchFamily="18" charset="-120"/>
            </a:endParaRPr>
          </a:p>
        </p:txBody>
      </p:sp>
      <p:pic>
        <p:nvPicPr>
          <p:cNvPr id="64519" name="Picture 6" descr="sleepy7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349500"/>
            <a:ext cx="338296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7365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4"/>
          <p:cNvSpPr>
            <a:spLocks noGrp="1" noChangeArrowheads="1"/>
          </p:cNvSpPr>
          <p:nvPr>
            <p:ph type="title"/>
          </p:nvPr>
        </p:nvSpPr>
        <p:spPr>
          <a:xfrm>
            <a:off x="4079875" y="0"/>
            <a:ext cx="3143250" cy="1243013"/>
          </a:xfrm>
        </p:spPr>
        <p:txBody>
          <a:bodyPr anchor="ctr"/>
          <a:lstStyle/>
          <a:p>
            <a:pPr eaLnBrk="1"/>
            <a:r>
              <a:rPr lang="zh-TW" altLang="zh-TW" sz="4300" smtClean="0">
                <a:ea typeface="新細明體" panose="02020500000000000000" pitchFamily="18" charset="-120"/>
              </a:rPr>
              <a:t>減肥或感冒</a:t>
            </a:r>
          </a:p>
        </p:txBody>
      </p:sp>
      <p:pic>
        <p:nvPicPr>
          <p:cNvPr id="65542" name="Picture 5" descr="減肥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924175"/>
            <a:ext cx="3292475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3" name="Picture 6" descr="Hundreds Catch Cold After Ice Bucket Challenge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292600"/>
            <a:ext cx="294005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4" name="Rectangle 7"/>
          <p:cNvSpPr>
            <a:spLocks/>
          </p:cNvSpPr>
          <p:nvPr/>
        </p:nvSpPr>
        <p:spPr bwMode="auto">
          <a:xfrm>
            <a:off x="1522413" y="970856"/>
            <a:ext cx="9156700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b">
            <a:spAutoFit/>
          </a:bodyPr>
          <a:lstStyle>
            <a:lvl1pPr marL="382588" indent="-342900"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1pPr>
            <a:lvl2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2pPr>
            <a:lvl3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3pPr>
            <a:lvl4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4pPr>
            <a:lvl5pPr eaLnBrk="0"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5pPr>
            <a:lvl6pPr marL="4968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6pPr>
            <a:lvl7pPr marL="9540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7pPr>
            <a:lvl8pPr marL="14112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8pPr>
            <a:lvl9pPr marL="1868488" indent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defRPr>
            </a:lvl9pPr>
          </a:lstStyle>
          <a:p>
            <a:pPr marL="39688" indent="0" eaLnBrk="1">
              <a:spcBef>
                <a:spcPts val="700"/>
              </a:spcBef>
              <a:buClr>
                <a:srgbClr val="768265"/>
              </a:buClr>
              <a:buSzPct val="70000"/>
            </a:pPr>
            <a:r>
              <a:rPr lang="zh-TW" altLang="zh-TW" sz="3000" dirty="0"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興奮劑使用過量可能導致出血性中風</a:t>
            </a:r>
            <a:endParaRPr lang="zh-TW" altLang="zh-TW" sz="3000" dirty="0">
              <a:latin typeface="Verdana" panose="020B0604030504040204" pitchFamily="34" charset="0"/>
              <a:ea typeface="新細明體" panose="02020500000000000000" pitchFamily="18" charset="-120"/>
              <a:sym typeface="Verdana" panose="020B0604030504040204" pitchFamily="34" charset="0"/>
            </a:endParaRPr>
          </a:p>
        </p:txBody>
      </p:sp>
      <p:pic>
        <p:nvPicPr>
          <p:cNvPr id="65545" name="Picture 8" descr="weight-loss-men-and-women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916113"/>
            <a:ext cx="30956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0965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CD6BD5F-D2B2-4D55-9FBF-A8E95E1E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636912"/>
            <a:ext cx="8229600" cy="434312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dirty="0"/>
              <a:t>END</a:t>
            </a:r>
            <a:endParaRPr lang="zh-TW" altLang="en-US" sz="4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12E10BDB-39EB-4B14-9DE5-0A6E15E805B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31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082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二、局部麻醉劑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16598"/>
            <a:ext cx="10515600" cy="4946040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FF0000"/>
                </a:solidFill>
              </a:rPr>
              <a:t>使興奮性降低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endParaRPr lang="en-US" altLang="zh-TW" sz="3500" dirty="0" smtClean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作用於神經節與神經肌肉接合處，在接受體上產生競爭性干擾而使神經傳遞受阻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藥物包含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 smtClean="0">
                <a:solidFill>
                  <a:srgbClr val="0C03BD"/>
                </a:solidFill>
              </a:rPr>
              <a:t> </a:t>
            </a:r>
            <a:r>
              <a:rPr lang="en-US" altLang="zh-TW" sz="3500" dirty="0" smtClean="0">
                <a:solidFill>
                  <a:srgbClr val="0C03BD"/>
                </a:solidFill>
              </a:rPr>
              <a:t>cocaine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smtClean="0">
                <a:solidFill>
                  <a:srgbClr val="0C03BD"/>
                </a:solidFill>
              </a:rPr>
              <a:t>procaine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smtClean="0">
                <a:solidFill>
                  <a:srgbClr val="0C03BD"/>
                </a:solidFill>
              </a:rPr>
              <a:t>lidocaine</a:t>
            </a:r>
            <a:endParaRPr lang="zh-TW" altLang="en-US" sz="3500" dirty="0">
              <a:solidFill>
                <a:srgbClr val="0C03BD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22000"/>
            <a:ext cx="3648001" cy="2664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7" y="4122000"/>
            <a:ext cx="3725863" cy="2664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4122000"/>
            <a:ext cx="2540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3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421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古柯鹼</a:t>
            </a:r>
            <a:r>
              <a:rPr lang="en-US" altLang="zh-TW" sz="3200" b="1" dirty="0" smtClean="0"/>
              <a:t>(Cocaine)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06769"/>
            <a:ext cx="11172092" cy="4770194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為</a:t>
            </a:r>
            <a:r>
              <a:rPr lang="zh-TW" altLang="en-US" sz="3500" dirty="0" smtClean="0">
                <a:solidFill>
                  <a:srgbClr val="FF0000"/>
                </a:solidFill>
              </a:rPr>
              <a:t>中樞神經系統興奮劑</a:t>
            </a:r>
            <a:r>
              <a:rPr lang="zh-TW" altLang="en-US" sz="3500" dirty="0" smtClean="0">
                <a:solidFill>
                  <a:srgbClr val="0C03BD"/>
                </a:solidFill>
              </a:rPr>
              <a:t>，亦具</a:t>
            </a:r>
            <a:r>
              <a:rPr lang="zh-TW" altLang="en-US" sz="3500" dirty="0" smtClean="0">
                <a:solidFill>
                  <a:srgbClr val="FF0000"/>
                </a:solidFill>
              </a:rPr>
              <a:t>局部麻醉及血管收縮作用</a:t>
            </a:r>
            <a:endParaRPr lang="en-US" altLang="zh-TW" sz="3500" dirty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臨床用於眼科及耳鼻喉科局部麻醉之用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可消除疲勞與飢餓、增加身體的活動力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過量會產生急性中毒症狀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>
                <a:solidFill>
                  <a:srgbClr val="0C03BD"/>
                </a:solidFill>
              </a:rPr>
              <a:t>心悸</a:t>
            </a:r>
            <a:r>
              <a:rPr lang="zh-TW" altLang="en-US" sz="3500" dirty="0" smtClean="0">
                <a:solidFill>
                  <a:srgbClr val="0C03BD"/>
                </a:solidFill>
              </a:rPr>
              <a:t>、心跳加速、幻覺、狂妄、具攻擊性，中樞興奮後引起抑制作用，最後延腦麻痺呼吸衰竭為致命原因</a:t>
            </a:r>
            <a:endParaRPr lang="en-US" altLang="zh-TW" sz="3500" dirty="0" smtClean="0">
              <a:solidFill>
                <a:srgbClr val="0C03BD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99" y="5057774"/>
            <a:ext cx="3312001" cy="16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古柯鹼</a:t>
            </a:r>
            <a:r>
              <a:rPr lang="en-US" altLang="zh-TW" sz="3200" b="1" dirty="0"/>
              <a:t>(Cocaine)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3567"/>
            <a:ext cx="10515600" cy="4693396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能有效增進運動表現，能持久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運動員使用古柯鹼後可能輕視投球和打擊，降低對時間的判斷力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會</a:t>
            </a:r>
            <a:r>
              <a:rPr lang="zh-TW" altLang="en-US" sz="3500" dirty="0" smtClean="0">
                <a:solidFill>
                  <a:srgbClr val="FF0000"/>
                </a:solidFill>
              </a:rPr>
              <a:t>增加熱與乳酸的形成</a:t>
            </a:r>
            <a:r>
              <a:rPr lang="zh-TW" altLang="en-US" sz="3500" dirty="0" smtClean="0">
                <a:solidFill>
                  <a:srgbClr val="0C03BD"/>
                </a:solidFill>
              </a:rPr>
              <a:t>，結合周圍血管的收縮，造成致死性心損害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其增強作用只顯現在與中樞神經有關的短時間、高爆發力運動，而與周邊系統的代謝功能較無關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endParaRPr lang="zh-TW" altLang="en-US" sz="35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3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>
            <a:normAutofit/>
          </a:bodyPr>
          <a:lstStyle/>
          <a:p>
            <a:r>
              <a:rPr lang="zh-TW" altLang="en-US" sz="3200" b="1" dirty="0"/>
              <a:t>古柯鹼</a:t>
            </a:r>
            <a:r>
              <a:rPr lang="en-US" altLang="zh-TW" sz="3200" b="1" dirty="0"/>
              <a:t>(Cocaine)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71576"/>
            <a:ext cx="10515600" cy="5005387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造成</a:t>
            </a:r>
            <a:r>
              <a:rPr lang="zh-TW" altLang="en-US" sz="3500" dirty="0" smtClean="0">
                <a:solidFill>
                  <a:srgbClr val="FF0000"/>
                </a:solidFill>
              </a:rPr>
              <a:t>耐力表現下降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endParaRPr lang="en-US" altLang="zh-TW" sz="3500" dirty="0">
              <a:solidFill>
                <a:srgbClr val="FF0000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原因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TW" sz="3500" dirty="0" smtClean="0">
                <a:solidFill>
                  <a:srgbClr val="0C03BD"/>
                </a:solidFill>
              </a:rPr>
              <a:t>1.</a:t>
            </a:r>
            <a:r>
              <a:rPr lang="zh-TW" altLang="en-US" sz="3500" dirty="0" smtClean="0">
                <a:solidFill>
                  <a:srgbClr val="0C03BD"/>
                </a:solidFill>
              </a:rPr>
              <a:t>古柯鹼會促使兒茶酚胺釋放，並增進肝醣分解作用與乳酸鹽的產生，因而使肌肉提早產生疲勞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r>
              <a:rPr lang="en-US" altLang="zh-TW" sz="3500" dirty="0" smtClean="0">
                <a:solidFill>
                  <a:srgbClr val="0C03BD"/>
                </a:solidFill>
              </a:rPr>
              <a:t>2.</a:t>
            </a:r>
            <a:r>
              <a:rPr lang="zh-TW" altLang="en-US" sz="3500" dirty="0" smtClean="0">
                <a:solidFill>
                  <a:srgbClr val="0C03BD"/>
                </a:solidFill>
              </a:rPr>
              <a:t>古柯鹼可能使骨骼肌血管縮小，而降低氧</a:t>
            </a:r>
            <a:r>
              <a:rPr lang="zh-TW" altLang="en-US" sz="3500" dirty="0">
                <a:solidFill>
                  <a:srgbClr val="0C03BD"/>
                </a:solidFill>
              </a:rPr>
              <a:t>的傳遞</a:t>
            </a:r>
            <a:r>
              <a:rPr lang="zh-TW" altLang="en-US" sz="3500" dirty="0" smtClean="0">
                <a:solidFill>
                  <a:srgbClr val="0C03BD"/>
                </a:solidFill>
              </a:rPr>
              <a:t>、氧的代謝、力量與增加反應時間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r>
              <a:rPr lang="en-US" altLang="zh-TW" sz="3500" dirty="0" smtClean="0">
                <a:solidFill>
                  <a:srgbClr val="0C03BD"/>
                </a:solidFill>
              </a:rPr>
              <a:t>3.</a:t>
            </a:r>
            <a:r>
              <a:rPr lang="zh-TW" altLang="en-US" sz="3500" dirty="0" smtClean="0">
                <a:solidFill>
                  <a:srgbClr val="0C03BD"/>
                </a:solidFill>
              </a:rPr>
              <a:t>古柯鹼可能直接影響肌肉肝醣的耗損</a:t>
            </a:r>
            <a:endParaRPr lang="zh-TW" altLang="en-US" sz="35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三</a:t>
            </a:r>
            <a:r>
              <a:rPr lang="zh-TW" altLang="en-US" sz="3200" b="1" dirty="0"/>
              <a:t>、</a:t>
            </a:r>
            <a:r>
              <a:rPr lang="zh-TW" altLang="en-US" sz="3200" b="1" dirty="0" smtClean="0"/>
              <a:t>黃嘌呤類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0261"/>
            <a:ext cx="11144250" cy="5210564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為含在咖啡、茶、可可和可樂的</a:t>
            </a:r>
            <a:r>
              <a:rPr lang="zh-TW" altLang="en-US" sz="3500" dirty="0" smtClean="0">
                <a:solidFill>
                  <a:srgbClr val="FF0000"/>
                </a:solidFill>
              </a:rPr>
              <a:t>生物鹼</a:t>
            </a:r>
            <a:r>
              <a:rPr lang="en-US" altLang="zh-TW" sz="3500" dirty="0" smtClean="0">
                <a:solidFill>
                  <a:srgbClr val="FF0000"/>
                </a:solidFill>
              </a:rPr>
              <a:t>(alkaloid)</a:t>
            </a: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主要包括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 smtClean="0">
                <a:solidFill>
                  <a:srgbClr val="FF0000"/>
                </a:solidFill>
              </a:rPr>
              <a:t>咖啡因、茶鹼、可可鹼</a:t>
            </a:r>
            <a:endParaRPr lang="en-US" altLang="zh-TW" sz="3500" dirty="0" smtClean="0">
              <a:solidFill>
                <a:srgbClr val="FF0000"/>
              </a:solidFill>
            </a:endParaRPr>
          </a:p>
          <a:p>
            <a:endParaRPr lang="en-US" altLang="zh-TW" sz="3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3500" dirty="0">
              <a:solidFill>
                <a:srgbClr val="0C03BD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76" y="3261437"/>
            <a:ext cx="831676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6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咖啡因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90260"/>
            <a:ext cx="10515600" cy="533711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sz="3500" dirty="0">
                <a:solidFill>
                  <a:srgbClr val="FF0000"/>
                </a:solidFill>
              </a:rPr>
              <a:t>咖啡因</a:t>
            </a:r>
            <a:r>
              <a:rPr lang="zh-TW" altLang="en-US" sz="3500" dirty="0">
                <a:solidFill>
                  <a:srgbClr val="0C03BD"/>
                </a:solidFill>
              </a:rPr>
              <a:t>的藥理作用</a:t>
            </a:r>
            <a:r>
              <a:rPr lang="en-US" altLang="zh-TW" sz="3500" dirty="0">
                <a:solidFill>
                  <a:srgbClr val="0C03BD"/>
                </a:solidFill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3500" dirty="0">
                <a:solidFill>
                  <a:srgbClr val="0C03BD"/>
                </a:solidFill>
              </a:rPr>
              <a:t>增加骨骼肌的收縮力量 </a:t>
            </a:r>
            <a:endParaRPr lang="en-US" altLang="zh-TW" sz="3500" dirty="0">
              <a:solidFill>
                <a:srgbClr val="0C03BD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3500" dirty="0">
                <a:solidFill>
                  <a:srgbClr val="0C03BD"/>
                </a:solidFill>
              </a:rPr>
              <a:t>抑制磷酸二酯酶之作用，增進肝醣分解和脂肪分解作用</a:t>
            </a:r>
            <a:endParaRPr lang="en-US" altLang="zh-TW" sz="3500" dirty="0">
              <a:solidFill>
                <a:srgbClr val="0C03BD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3500" dirty="0">
                <a:solidFill>
                  <a:srgbClr val="0C03BD"/>
                </a:solidFill>
              </a:rPr>
              <a:t>心收縮壓增加，血壓上升</a:t>
            </a:r>
            <a:endParaRPr lang="en-US" altLang="zh-TW" sz="3500" dirty="0">
              <a:solidFill>
                <a:srgbClr val="0C03BD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3500" dirty="0">
                <a:solidFill>
                  <a:srgbClr val="0C03BD"/>
                </a:solidFill>
              </a:rPr>
              <a:t>增加持續的運動力和縮短反應時間，感到疲倦減輕不想睡</a:t>
            </a:r>
            <a:endParaRPr lang="en-US" altLang="zh-TW" sz="3500" dirty="0">
              <a:solidFill>
                <a:srgbClr val="0C03BD"/>
              </a:solidFill>
            </a:endParaRPr>
          </a:p>
          <a:p>
            <a:pPr marL="0" indent="0">
              <a:buNone/>
            </a:pPr>
            <a:endParaRPr lang="en-US" altLang="zh-TW" sz="3500" dirty="0">
              <a:solidFill>
                <a:srgbClr val="0C03BD"/>
              </a:solidFill>
            </a:endParaRPr>
          </a:p>
          <a:p>
            <a:r>
              <a:rPr lang="zh-TW" altLang="en-US" sz="3500" dirty="0" smtClean="0">
                <a:solidFill>
                  <a:srgbClr val="0C03BD"/>
                </a:solidFill>
              </a:rPr>
              <a:t>對短時間高強度的運動和強度漸增的運動無強力作用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zh-TW" altLang="en-US" sz="3500" dirty="0">
                <a:solidFill>
                  <a:srgbClr val="0C03BD"/>
                </a:solidFill>
              </a:rPr>
              <a:t>對</a:t>
            </a:r>
            <a:r>
              <a:rPr lang="zh-TW" altLang="en-US" sz="3500" dirty="0" smtClean="0">
                <a:solidFill>
                  <a:srgbClr val="0C03BD"/>
                </a:solidFill>
              </a:rPr>
              <a:t>長時間耐力運動而言，可增加耐力表現、延長運動至力竭的時間</a:t>
            </a:r>
            <a:endParaRPr lang="zh-TW" altLang="en-US" sz="35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3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四、中樞神經系統興奮劑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87624"/>
            <a:ext cx="10515600" cy="4889339"/>
          </a:xfrm>
        </p:spPr>
        <p:txBody>
          <a:bodyPr>
            <a:normAutofit fontScale="92500"/>
          </a:bodyPr>
          <a:lstStyle/>
          <a:p>
            <a:r>
              <a:rPr lang="zh-TW" altLang="en-US" sz="3500" dirty="0" smtClean="0">
                <a:solidFill>
                  <a:srgbClr val="0C03BD"/>
                </a:solidFill>
              </a:rPr>
              <a:t>包含</a:t>
            </a:r>
            <a:r>
              <a:rPr lang="en-US" altLang="zh-TW" sz="3500" dirty="0" smtClean="0">
                <a:solidFill>
                  <a:srgbClr val="0C03BD"/>
                </a:solidFill>
              </a:rPr>
              <a:t>:</a:t>
            </a:r>
            <a:r>
              <a:rPr lang="zh-TW" altLang="en-US" sz="3500" dirty="0" smtClean="0">
                <a:solidFill>
                  <a:srgbClr val="0C03BD"/>
                </a:solidFill>
              </a:rPr>
              <a:t> </a:t>
            </a:r>
            <a:r>
              <a:rPr lang="en-US" altLang="zh-TW" sz="3500" dirty="0" smtClean="0">
                <a:solidFill>
                  <a:srgbClr val="0C03BD"/>
                </a:solidFill>
              </a:rPr>
              <a:t>strychnine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err="1" smtClean="0">
                <a:solidFill>
                  <a:srgbClr val="0C03BD"/>
                </a:solidFill>
              </a:rPr>
              <a:t>picrotoxin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err="1" smtClean="0">
                <a:solidFill>
                  <a:srgbClr val="0C03BD"/>
                </a:solidFill>
              </a:rPr>
              <a:t>nikethamide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err="1" smtClean="0">
                <a:solidFill>
                  <a:srgbClr val="0C03BD"/>
                </a:solidFill>
              </a:rPr>
              <a:t>amiphenzole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err="1" smtClean="0">
                <a:solidFill>
                  <a:srgbClr val="0C03BD"/>
                </a:solidFill>
              </a:rPr>
              <a:t>bemegride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err="1" smtClean="0">
                <a:solidFill>
                  <a:srgbClr val="0C03BD"/>
                </a:solidFill>
              </a:rPr>
              <a:t>doxapram</a:t>
            </a:r>
            <a:r>
              <a:rPr lang="zh-TW" altLang="en-US" sz="3500" dirty="0" smtClean="0">
                <a:solidFill>
                  <a:srgbClr val="0C03BD"/>
                </a:solidFill>
              </a:rPr>
              <a:t> 、</a:t>
            </a:r>
            <a:r>
              <a:rPr lang="en-US" altLang="zh-TW" sz="3500" dirty="0" smtClean="0">
                <a:solidFill>
                  <a:srgbClr val="0C03BD"/>
                </a:solidFill>
              </a:rPr>
              <a:t>ethamivan</a:t>
            </a:r>
          </a:p>
          <a:p>
            <a:r>
              <a:rPr lang="en-US" altLang="zh-TW" sz="3500" dirty="0" smtClean="0">
                <a:solidFill>
                  <a:srgbClr val="0C03BD"/>
                </a:solidFill>
              </a:rPr>
              <a:t>Strychnine</a:t>
            </a:r>
            <a:r>
              <a:rPr lang="zh-TW" altLang="en-US" sz="3500" dirty="0" smtClean="0">
                <a:solidFill>
                  <a:srgbClr val="0C03BD"/>
                </a:solidFill>
              </a:rPr>
              <a:t>及</a:t>
            </a:r>
            <a:r>
              <a:rPr lang="en-US" altLang="zh-TW" sz="3500" dirty="0" err="1" smtClean="0">
                <a:solidFill>
                  <a:srgbClr val="0C03BD"/>
                </a:solidFill>
              </a:rPr>
              <a:t>nikethamide</a:t>
            </a:r>
            <a:r>
              <a:rPr lang="zh-TW" altLang="en-US" sz="3500" dirty="0" smtClean="0">
                <a:solidFill>
                  <a:srgbClr val="0C03BD"/>
                </a:solidFill>
              </a:rPr>
              <a:t>為</a:t>
            </a:r>
            <a:r>
              <a:rPr lang="en-US" altLang="zh-TW" sz="3500" dirty="0" smtClean="0">
                <a:solidFill>
                  <a:srgbClr val="0C03BD"/>
                </a:solidFill>
              </a:rPr>
              <a:t>WADA</a:t>
            </a:r>
            <a:r>
              <a:rPr lang="zh-TW" altLang="en-US" sz="3500" dirty="0" smtClean="0">
                <a:solidFill>
                  <a:srgbClr val="0C03BD"/>
                </a:solidFill>
              </a:rPr>
              <a:t>禁用之特定興奮劑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en-US" altLang="zh-TW" sz="3500" dirty="0" smtClean="0">
                <a:solidFill>
                  <a:srgbClr val="FF0000"/>
                </a:solidFill>
              </a:rPr>
              <a:t>Strychnine</a:t>
            </a:r>
            <a:r>
              <a:rPr lang="en-US" altLang="zh-TW" sz="3500" dirty="0" smtClean="0">
                <a:solidFill>
                  <a:srgbClr val="0C03BD"/>
                </a:solidFill>
              </a:rPr>
              <a:t>(</a:t>
            </a:r>
            <a:r>
              <a:rPr lang="zh-TW" altLang="en-US" sz="3500" dirty="0" smtClean="0">
                <a:solidFill>
                  <a:srgbClr val="0C03BD"/>
                </a:solidFill>
              </a:rPr>
              <a:t>番木鱉檢或稱馬錢子素</a:t>
            </a:r>
            <a:r>
              <a:rPr lang="en-US" altLang="zh-TW" sz="3500" dirty="0" smtClean="0">
                <a:solidFill>
                  <a:srgbClr val="0C03BD"/>
                </a:solidFill>
              </a:rPr>
              <a:t>)</a:t>
            </a:r>
            <a:r>
              <a:rPr lang="zh-TW" altLang="en-US" sz="3500" dirty="0" smtClean="0">
                <a:solidFill>
                  <a:srgbClr val="0C03BD"/>
                </a:solidFill>
              </a:rPr>
              <a:t>，作用於脊隨、中樞神經之其他部位，劑量大時會產生</a:t>
            </a:r>
            <a:r>
              <a:rPr lang="zh-TW" altLang="en-US" sz="3500" dirty="0" smtClean="0">
                <a:solidFill>
                  <a:srgbClr val="FF0000"/>
                </a:solidFill>
              </a:rPr>
              <a:t>強直性痙攀</a:t>
            </a:r>
            <a:r>
              <a:rPr lang="zh-TW" altLang="en-US" sz="3500" dirty="0" smtClean="0">
                <a:solidFill>
                  <a:srgbClr val="0C03BD"/>
                </a:solidFill>
              </a:rPr>
              <a:t>及角弓反張，甚至死亡</a:t>
            </a:r>
            <a:endParaRPr lang="en-US" altLang="zh-TW" sz="3500" dirty="0" smtClean="0">
              <a:solidFill>
                <a:srgbClr val="0C03BD"/>
              </a:solidFill>
            </a:endParaRPr>
          </a:p>
          <a:p>
            <a:r>
              <a:rPr lang="en-US" altLang="zh-TW" sz="3500" dirty="0" err="1" smtClean="0">
                <a:solidFill>
                  <a:srgbClr val="FF0000"/>
                </a:solidFill>
              </a:rPr>
              <a:t>Picrotoxin</a:t>
            </a:r>
            <a:r>
              <a:rPr lang="en-US" altLang="zh-TW" sz="3500" dirty="0" smtClean="0">
                <a:solidFill>
                  <a:srgbClr val="0C03BD"/>
                </a:solidFill>
              </a:rPr>
              <a:t>(</a:t>
            </a:r>
            <a:r>
              <a:rPr lang="zh-TW" altLang="en-US" sz="3500" dirty="0" smtClean="0">
                <a:solidFill>
                  <a:srgbClr val="0C03BD"/>
                </a:solidFill>
              </a:rPr>
              <a:t>印度防已素</a:t>
            </a:r>
            <a:r>
              <a:rPr lang="en-US" altLang="zh-TW" sz="3500" dirty="0" smtClean="0">
                <a:solidFill>
                  <a:srgbClr val="0C03BD"/>
                </a:solidFill>
              </a:rPr>
              <a:t>)</a:t>
            </a:r>
            <a:r>
              <a:rPr lang="zh-TW" altLang="en-US" sz="3500" dirty="0" smtClean="0">
                <a:solidFill>
                  <a:srgbClr val="0C03BD"/>
                </a:solidFill>
              </a:rPr>
              <a:t>作用於延髓及中腦，對呼吸有興奮作用，對骨骼肌作用為使伸肌與屈肌具協調作用，引起之痙攀為</a:t>
            </a:r>
            <a:r>
              <a:rPr lang="zh-TW" altLang="en-US" sz="3500" dirty="0" smtClean="0">
                <a:solidFill>
                  <a:srgbClr val="FF0000"/>
                </a:solidFill>
              </a:rPr>
              <a:t>陣發性痙攀</a:t>
            </a:r>
            <a:endParaRPr lang="en-US" altLang="zh-TW" sz="35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0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4"/>
          <p:cNvSpPr>
            <a:spLocks noChangeArrowheads="1"/>
          </p:cNvSpPr>
          <p:nvPr>
            <p:ph type="title"/>
          </p:nvPr>
        </p:nvSpPr>
        <p:spPr>
          <a:xfrm>
            <a:off x="4800600" y="0"/>
            <a:ext cx="2206625" cy="1096963"/>
          </a:xfrm>
        </p:spPr>
        <p:txBody>
          <a:bodyPr anchor="ctr"/>
          <a:lstStyle/>
          <a:p>
            <a:pPr eaLnBrk="1"/>
            <a:r>
              <a:rPr lang="zh-TW" altLang="zh-TW" sz="4300" smtClean="0">
                <a:ea typeface="新細明體" panose="02020500000000000000" pitchFamily="18" charset="-120"/>
              </a:rPr>
              <a:t>毒品</a:t>
            </a:r>
          </a:p>
        </p:txBody>
      </p:sp>
      <p:sp>
        <p:nvSpPr>
          <p:cNvPr id="64518" name="Rectangle 5"/>
          <p:cNvSpPr>
            <a:spLocks noChangeArrowheads="1"/>
          </p:cNvSpPr>
          <p:nvPr>
            <p:ph type="body" idx="1"/>
          </p:nvPr>
        </p:nvSpPr>
        <p:spPr>
          <a:xfrm>
            <a:off x="47625" y="1125538"/>
            <a:ext cx="11712575" cy="5732462"/>
          </a:xfrm>
        </p:spPr>
        <p:txBody>
          <a:bodyPr/>
          <a:lstStyle/>
          <a:p>
            <a:pPr marL="0" indent="0" eaLnBrk="1">
              <a:buFontTx/>
              <a:buNone/>
            </a:pP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部分物質係為衛生署管制藥品管理局「毒品危害防制條例施行細則」中所指稱之毒品(例如安非他命、搖頭丸等)，為二級毒品</a:t>
            </a:r>
          </a:p>
          <a:p>
            <a:pPr marL="0" indent="0" eaLnBrk="1">
              <a:buFontTx/>
              <a:buNone/>
            </a:pPr>
            <a:r>
              <a:rPr lang="zh-TW" altLang="zh-TW" sz="280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雖不予禁賽之處罰，但如涉及刑責部分，仍將移請相關單位處理。</a:t>
            </a:r>
          </a:p>
        </p:txBody>
      </p:sp>
      <p:pic>
        <p:nvPicPr>
          <p:cNvPr id="64519" name="Picture 6" descr="二級毒品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852738"/>
            <a:ext cx="37465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0989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課程名稱-1</Template>
  <TotalTime>659</TotalTime>
  <Words>640</Words>
  <Application>Microsoft Office PowerPoint</Application>
  <PresentationFormat>寬螢幕</PresentationFormat>
  <Paragraphs>60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Times New Roman</vt:lpstr>
      <vt:lpstr>Verdana</vt:lpstr>
      <vt:lpstr>課程名稱</vt:lpstr>
      <vt:lpstr>興奮劑</vt:lpstr>
      <vt:lpstr>二、局部麻醉劑</vt:lpstr>
      <vt:lpstr>古柯鹼(Cocaine)</vt:lpstr>
      <vt:lpstr>古柯鹼(Cocaine)</vt:lpstr>
      <vt:lpstr>古柯鹼(Cocaine)</vt:lpstr>
      <vt:lpstr>三、黃嘌呤類</vt:lpstr>
      <vt:lpstr>咖啡因</vt:lpstr>
      <vt:lpstr>四、中樞神經系統興奮劑</vt:lpstr>
      <vt:lpstr>毒品</vt:lpstr>
      <vt:lpstr>PowerPoint 簡報</vt:lpstr>
      <vt:lpstr>兒童及成年注意力不足過動症(ADHD)</vt:lpstr>
      <vt:lpstr>猝睡症</vt:lpstr>
      <vt:lpstr>減肥或感冒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姜昆伶</cp:lastModifiedBy>
  <cp:revision>70</cp:revision>
  <dcterms:created xsi:type="dcterms:W3CDTF">2018-02-22T13:18:05Z</dcterms:created>
  <dcterms:modified xsi:type="dcterms:W3CDTF">2018-08-25T02:27:41Z</dcterms:modified>
</cp:coreProperties>
</file>