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80" r:id="rId10"/>
    <p:sldId id="277" r:id="rId11"/>
    <p:sldId id="274" r:id="rId12"/>
    <p:sldId id="275" r:id="rId13"/>
    <p:sldId id="276" r:id="rId14"/>
    <p:sldId id="27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75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06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609600" y="274641"/>
            <a:ext cx="8026395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95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8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963081" y="4406896"/>
            <a:ext cx="103632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963081" y="2906713"/>
            <a:ext cx="103632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22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609601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197595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32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2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09600" y="2174872"/>
            <a:ext cx="5386912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6193364" y="1535114"/>
            <a:ext cx="5389035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6193364" y="2174872"/>
            <a:ext cx="5389035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9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35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80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1" y="273048"/>
            <a:ext cx="401108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9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609601" y="1435095"/>
            <a:ext cx="401108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84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2389717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0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609600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C764DE79-268F-4C1A-8933-263129D2AF90}" type="datetimeFigureOut">
              <a:rPr lang="en-US" smtClean="0"/>
              <a:t>8/25/2018</a:t>
            </a:fld>
            <a:endParaRPr lang="en-US" dirty="0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4165605" y="6356352"/>
            <a:ext cx="386080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8737604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276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412145"/>
          </a:xfrm>
        </p:spPr>
        <p:txBody>
          <a:bodyPr/>
          <a:lstStyle/>
          <a:p>
            <a:r>
              <a:rPr lang="zh-TW" altLang="en-US" b="1" dirty="0" smtClean="0"/>
              <a:t>興奮劑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授課教師：何健章   </a:t>
            </a:r>
            <a:r>
              <a:rPr lang="zh-TW" altLang="en-US" sz="1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助理教授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7412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839788" y="1003300"/>
            <a:ext cx="9109075" cy="2262188"/>
          </a:xfrm>
        </p:spPr>
        <p:txBody>
          <a:bodyPr/>
          <a:lstStyle/>
          <a:p>
            <a:pPr eaLnBrk="1"/>
            <a:r>
              <a:rPr lang="zh-TW" altLang="zh-TW" sz="3600" smtClean="0">
                <a:ea typeface="新細明體" panose="02020500000000000000" pitchFamily="18" charset="-120"/>
              </a:rPr>
              <a:t>1960</a:t>
            </a:r>
            <a:r>
              <a:rPr lang="zh-TW" altLang="zh-TW" sz="360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年羅馬奧運</a:t>
            </a:r>
            <a:r>
              <a:rPr lang="zh-TW" altLang="zh-TW" sz="3600" smtClean="0">
                <a:ea typeface="新細明體" panose="02020500000000000000" pitchFamily="18" charset="-120"/>
              </a:rPr>
              <a:t>100km</a:t>
            </a:r>
            <a:r>
              <a:rPr lang="zh-TW" altLang="zh-TW" sz="360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自由車賽</a:t>
            </a:r>
            <a:endParaRPr lang="zh-TW" altLang="zh-TW" sz="3600" smtClean="0">
              <a:ea typeface="新細明體" panose="02020500000000000000" pitchFamily="18" charset="-120"/>
            </a:endParaRPr>
          </a:p>
          <a:p>
            <a:pPr marL="382588" lvl="1" indent="-182563" eaLnBrk="1">
              <a:spcBef>
                <a:spcPts val="400"/>
              </a:spcBef>
              <a:buFontTx/>
              <a:buChar char="◦"/>
            </a:pPr>
            <a:r>
              <a:rPr lang="zh-TW" altLang="zh-TW" sz="3200" smtClean="0">
                <a:ea typeface="新細明體" panose="02020500000000000000" pitchFamily="18" charset="-120"/>
              </a:rPr>
              <a:t>丹麥自由車選手Knud Enemark Jensen猝死</a:t>
            </a:r>
          </a:p>
          <a:p>
            <a:pPr marL="382588" lvl="1" indent="-182563" eaLnBrk="1">
              <a:spcBef>
                <a:spcPts val="400"/>
              </a:spcBef>
              <a:buFontTx/>
              <a:buChar char="◦"/>
            </a:pPr>
            <a:r>
              <a:rPr lang="zh-TW" altLang="zh-TW" sz="3200" smtClean="0">
                <a:ea typeface="新細明體" panose="02020500000000000000" pitchFamily="18" charset="-120"/>
              </a:rPr>
              <a:t>死因為骨折經解剖檢驗發現安非他命殘留物</a:t>
            </a:r>
          </a:p>
          <a:p>
            <a:pPr eaLnBrk="1"/>
            <a:r>
              <a:rPr lang="zh-TW" altLang="zh-TW" sz="3600" smtClean="0">
                <a:ea typeface="新細明體" panose="02020500000000000000" pitchFamily="18" charset="-120"/>
              </a:rPr>
              <a:t>1963</a:t>
            </a:r>
            <a:r>
              <a:rPr lang="zh-TW" altLang="zh-TW" sz="360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年法國率先制定運動禁藥管制規定</a:t>
            </a:r>
            <a:endParaRPr lang="zh-TW" altLang="zh-TW" sz="3600" smtClean="0">
              <a:ea typeface="新細明體" panose="02020500000000000000" pitchFamily="18" charset="-120"/>
            </a:endParaRPr>
          </a:p>
        </p:txBody>
      </p:sp>
      <p:pic>
        <p:nvPicPr>
          <p:cNvPr id="60422" name="Picture 5" descr="knud-enemark(1960奧運丹自由車選手)1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882" y="2970212"/>
            <a:ext cx="1944688" cy="161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0423" name="Rectangle 6"/>
          <p:cNvSpPr>
            <a:spLocks/>
          </p:cNvSpPr>
          <p:nvPr/>
        </p:nvSpPr>
        <p:spPr bwMode="auto">
          <a:xfrm>
            <a:off x="9042401" y="4581525"/>
            <a:ext cx="2533650" cy="29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b">
            <a:spAutoFit/>
          </a:bodyPr>
          <a:lstStyle>
            <a:lvl1pPr marL="382588" indent="-34290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eaLnBrk="1">
              <a:lnSpc>
                <a:spcPct val="90000"/>
              </a:lnSpc>
              <a:spcBef>
                <a:spcPts val="300"/>
              </a:spcBef>
              <a:buClr>
                <a:srgbClr val="2FAAE9"/>
              </a:buClr>
              <a:buFont typeface="Times New Roman" panose="02020603050405020304" pitchFamily="18" charset="0"/>
              <a:buNone/>
            </a:pPr>
            <a:r>
              <a:rPr lang="zh-TW" altLang="zh-TW" sz="1400" dirty="0">
                <a:solidFill>
                  <a:srgbClr val="2FAAE9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Times New Roman" panose="02020603050405020304" pitchFamily="18" charset="0"/>
              </a:rPr>
              <a:t>Knud</a:t>
            </a:r>
            <a:r>
              <a:rPr lang="zh-TW" altLang="zh-TW" sz="1400" dirty="0">
                <a:solidFill>
                  <a:srgbClr val="FFFFFF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zh-TW" altLang="zh-TW" sz="1400" dirty="0">
                <a:solidFill>
                  <a:srgbClr val="2FAAE9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Times New Roman" panose="02020603050405020304" pitchFamily="18" charset="0"/>
              </a:rPr>
              <a:t>Enemark Jensen(1960)-</a:t>
            </a:r>
            <a:r>
              <a:rPr lang="zh-TW" altLang="zh-TW" sz="1400" dirty="0">
                <a:solidFill>
                  <a:srgbClr val="2FAAE9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sym typeface="標楷體" panose="03000509000000000000" pitchFamily="65" charset="-120"/>
              </a:rPr>
              <a:t>中</a:t>
            </a:r>
            <a:endParaRPr lang="zh-TW" altLang="zh-TW" dirty="0"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60424" name="Picture 7" descr="image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3500438"/>
            <a:ext cx="2466975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5" name="Picture 8" descr="image.pn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263" y="4878388"/>
            <a:ext cx="1941512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6" name="Picture 9" descr="image.png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3500438"/>
            <a:ext cx="2447925" cy="193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0427" name="Picture 10" descr="image.png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3500438"/>
            <a:ext cx="140017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0428" name="Rectangle 11"/>
          <p:cNvSpPr>
            <a:spLocks/>
          </p:cNvSpPr>
          <p:nvPr/>
        </p:nvSpPr>
        <p:spPr bwMode="auto">
          <a:xfrm>
            <a:off x="1560513" y="5516563"/>
            <a:ext cx="2463800" cy="48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b">
            <a:spAutoFit/>
          </a:bodyPr>
          <a:lstStyle>
            <a:lvl1pPr marL="382588" indent="-34290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eaLnBrk="1">
              <a:lnSpc>
                <a:spcPct val="90000"/>
              </a:lnSpc>
              <a:spcBef>
                <a:spcPts val="300"/>
              </a:spcBef>
            </a:pPr>
            <a:r>
              <a:rPr lang="zh-TW" altLang="zh-TW" sz="1400">
                <a:solidFill>
                  <a:srgbClr val="2FAAE9"/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  <a:sym typeface="Times New Roman" panose="02020603050405020304" pitchFamily="18" charset="0"/>
              </a:rPr>
              <a:t>1960.08.26,100km Knud Enemark </a:t>
            </a:r>
            <a:r>
              <a:rPr lang="zh-TW" altLang="zh-TW" sz="1400">
                <a:solidFill>
                  <a:srgbClr val="2FAAE9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  <a:sym typeface="標楷體" panose="03000509000000000000" pitchFamily="65" charset="-120"/>
              </a:rPr>
              <a:t>出發前</a:t>
            </a:r>
            <a:endParaRPr lang="zh-TW" altLang="zh-TW" sz="1400">
              <a:solidFill>
                <a:srgbClr val="2FAAE9"/>
              </a:solidFill>
              <a:latin typeface="Times New Roman" panose="02020603050405020304" pitchFamily="18" charset="0"/>
              <a:ea typeface="新細明體" panose="02020500000000000000" pitchFamily="18" charset="-12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60429" name="Rectangle 12"/>
          <p:cNvSpPr>
            <a:spLocks/>
          </p:cNvSpPr>
          <p:nvPr/>
        </p:nvSpPr>
        <p:spPr bwMode="auto">
          <a:xfrm>
            <a:off x="1527175" y="339725"/>
            <a:ext cx="904240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indent="0" algn="ctr" eaLnBrk="1"/>
            <a:r>
              <a:rPr lang="zh-TW" altLang="zh-TW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安非他命</a:t>
            </a:r>
            <a:r>
              <a:rPr lang="zh-TW" altLang="zh-TW">
                <a:ea typeface="新細明體" panose="02020500000000000000" pitchFamily="18" charset="-120"/>
              </a:rPr>
              <a:t>(Amphetamine</a:t>
            </a:r>
            <a:r>
              <a:rPr lang="zh-TW" altLang="zh-TW">
                <a:solidFill>
                  <a:srgbClr val="FF4C00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)_興奮劑</a:t>
            </a:r>
            <a:endParaRPr lang="zh-TW" altLang="zh-TW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2437949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Line 3"/>
          <p:cNvSpPr>
            <a:spLocks noChangeShapeType="1"/>
          </p:cNvSpPr>
          <p:nvPr/>
        </p:nvSpPr>
        <p:spPr bwMode="auto">
          <a:xfrm>
            <a:off x="1192213" y="1738313"/>
            <a:ext cx="9966325" cy="1587"/>
          </a:xfrm>
          <a:prstGeom prst="line">
            <a:avLst/>
          </a:prstGeom>
          <a:noFill/>
          <a:ln w="6350">
            <a:solidFill>
              <a:srgbClr val="91919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zh-TW" altLang="en-US"/>
          </a:p>
        </p:txBody>
      </p:sp>
      <p:sp>
        <p:nvSpPr>
          <p:cNvPr id="63493" name="Rectangle 4"/>
          <p:cNvSpPr>
            <a:spLocks noGrp="1" noChangeArrowheads="1"/>
          </p:cNvSpPr>
          <p:nvPr>
            <p:ph type="title"/>
          </p:nvPr>
        </p:nvSpPr>
        <p:spPr>
          <a:xfrm>
            <a:off x="1096963" y="0"/>
            <a:ext cx="10760075" cy="1736725"/>
          </a:xfrm>
        </p:spPr>
        <p:txBody>
          <a:bodyPr/>
          <a:lstStyle/>
          <a:p>
            <a:pPr eaLnBrk="1"/>
            <a:r>
              <a:rPr lang="zh-TW" altLang="zh-TW" smtClean="0">
                <a:ea typeface="新細明體" panose="02020500000000000000" pitchFamily="18" charset="-120"/>
              </a:rPr>
              <a:t>兒童及成年注意力不足過動症(ADHD)</a:t>
            </a:r>
          </a:p>
        </p:txBody>
      </p:sp>
      <p:sp>
        <p:nvSpPr>
          <p:cNvPr id="6349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09600" y="1664495"/>
            <a:ext cx="10972800" cy="4525959"/>
          </a:xfrm>
        </p:spPr>
        <p:txBody>
          <a:bodyPr/>
          <a:lstStyle/>
          <a:p>
            <a:pPr eaLnBrk="1"/>
            <a:r>
              <a:rPr lang="zh-TW" altLang="zh-TW" sz="3200" dirty="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使用興奮劑作為治療藥物</a:t>
            </a:r>
            <a:endParaRPr lang="zh-TW" altLang="zh-TW" sz="3200" dirty="0" smtClean="0">
              <a:ea typeface="新細明體" panose="02020500000000000000" pitchFamily="18" charset="-120"/>
            </a:endParaRPr>
          </a:p>
        </p:txBody>
      </p:sp>
      <p:pic>
        <p:nvPicPr>
          <p:cNvPr id="63495" name="Picture 6" descr="ANd9GcSLukyzxJR7qZDaiMDx14OsBXy7cSD7pBzCJlVwzr67cDRJOba5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8" y="2276475"/>
            <a:ext cx="4662487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000974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Line 3"/>
          <p:cNvSpPr>
            <a:spLocks noChangeShapeType="1"/>
          </p:cNvSpPr>
          <p:nvPr/>
        </p:nvSpPr>
        <p:spPr bwMode="auto">
          <a:xfrm>
            <a:off x="1192213" y="1738313"/>
            <a:ext cx="9966325" cy="1587"/>
          </a:xfrm>
          <a:prstGeom prst="line">
            <a:avLst/>
          </a:prstGeom>
          <a:noFill/>
          <a:ln w="6350">
            <a:solidFill>
              <a:srgbClr val="91919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/>
          <a:p>
            <a:endParaRPr lang="zh-TW" altLang="en-US"/>
          </a:p>
        </p:txBody>
      </p:sp>
      <p:sp>
        <p:nvSpPr>
          <p:cNvPr id="6451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zh-TW" altLang="zh-TW" smtClean="0">
                <a:ea typeface="新細明體" panose="02020500000000000000" pitchFamily="18" charset="-120"/>
              </a:rPr>
              <a:t>猝睡症</a:t>
            </a:r>
          </a:p>
        </p:txBody>
      </p:sp>
      <p:sp>
        <p:nvSpPr>
          <p:cNvPr id="6451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09600" y="1774033"/>
            <a:ext cx="10972800" cy="4525959"/>
          </a:xfrm>
        </p:spPr>
        <p:txBody>
          <a:bodyPr/>
          <a:lstStyle/>
          <a:p>
            <a:pPr eaLnBrk="1"/>
            <a:r>
              <a:rPr lang="zh-TW" altLang="zh-TW" sz="3200" dirty="0" smtClean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使用興奮劑作為治療藥物</a:t>
            </a:r>
            <a:endParaRPr lang="zh-TW" altLang="zh-TW" sz="3200" dirty="0" smtClean="0">
              <a:ea typeface="新細明體" panose="02020500000000000000" pitchFamily="18" charset="-120"/>
            </a:endParaRPr>
          </a:p>
        </p:txBody>
      </p:sp>
      <p:pic>
        <p:nvPicPr>
          <p:cNvPr id="64519" name="Picture 6" descr="sleepy7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349500"/>
            <a:ext cx="3382962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473659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4"/>
          <p:cNvSpPr>
            <a:spLocks noGrp="1" noChangeArrowheads="1"/>
          </p:cNvSpPr>
          <p:nvPr>
            <p:ph type="title"/>
          </p:nvPr>
        </p:nvSpPr>
        <p:spPr>
          <a:xfrm>
            <a:off x="4079875" y="0"/>
            <a:ext cx="3143250" cy="1243013"/>
          </a:xfrm>
        </p:spPr>
        <p:txBody>
          <a:bodyPr anchor="ctr"/>
          <a:lstStyle/>
          <a:p>
            <a:pPr eaLnBrk="1"/>
            <a:r>
              <a:rPr lang="zh-TW" altLang="zh-TW" sz="4300" smtClean="0">
                <a:ea typeface="新細明體" panose="02020500000000000000" pitchFamily="18" charset="-120"/>
              </a:rPr>
              <a:t>減肥或感冒</a:t>
            </a:r>
          </a:p>
        </p:txBody>
      </p:sp>
      <p:pic>
        <p:nvPicPr>
          <p:cNvPr id="65542" name="Picture 5" descr="減肥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2924175"/>
            <a:ext cx="3292475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5543" name="Picture 6" descr="Hundreds Catch Cold After Ice Bucket Challenge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4292600"/>
            <a:ext cx="2940050" cy="188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5544" name="Rectangle 7"/>
          <p:cNvSpPr>
            <a:spLocks/>
          </p:cNvSpPr>
          <p:nvPr/>
        </p:nvSpPr>
        <p:spPr bwMode="auto">
          <a:xfrm>
            <a:off x="1522413" y="970856"/>
            <a:ext cx="9156700" cy="56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b">
            <a:spAutoFit/>
          </a:bodyPr>
          <a:lstStyle>
            <a:lvl1pPr marL="382588" indent="-342900"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2pPr>
            <a:lvl3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3pPr>
            <a:lvl4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4pPr>
            <a:lvl5pPr eaLnBrk="0"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5pPr>
            <a:lvl6pPr marL="4968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6pPr>
            <a:lvl7pPr marL="9540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7pPr>
            <a:lvl8pPr marL="14112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8pPr>
            <a:lvl9pPr marL="1868488" indent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Arial" panose="020B0604020202020204" pitchFamily="34" charset="0"/>
                <a:cs typeface="Calibri" panose="020F0502020204030204" pitchFamily="34" charset="0"/>
                <a:sym typeface="Arial" panose="020B0604020202020204" pitchFamily="34" charset="0"/>
              </a:defRPr>
            </a:lvl9pPr>
          </a:lstStyle>
          <a:p>
            <a:pPr marL="39688" indent="0" eaLnBrk="1">
              <a:spcBef>
                <a:spcPts val="700"/>
              </a:spcBef>
              <a:buClr>
                <a:srgbClr val="768265"/>
              </a:buClr>
              <a:buSzPct val="70000"/>
            </a:pPr>
            <a:r>
              <a:rPr lang="zh-TW" altLang="zh-TW" sz="3000" dirty="0">
                <a:latin typeface="新細明體" panose="02020500000000000000" pitchFamily="18" charset="-120"/>
                <a:ea typeface="新細明體" panose="02020500000000000000" pitchFamily="18" charset="-120"/>
                <a:sym typeface="新細明體" panose="02020500000000000000" pitchFamily="18" charset="-120"/>
              </a:rPr>
              <a:t>興奮劑使用過量可能導致出血性中風</a:t>
            </a:r>
            <a:endParaRPr lang="zh-TW" altLang="zh-TW" sz="3000" dirty="0">
              <a:latin typeface="Verdana" panose="020B0604030504040204" pitchFamily="34" charset="0"/>
              <a:ea typeface="新細明體" panose="02020500000000000000" pitchFamily="18" charset="-120"/>
              <a:sym typeface="Verdana" panose="020B0604030504040204" pitchFamily="34" charset="0"/>
            </a:endParaRPr>
          </a:p>
        </p:txBody>
      </p:sp>
      <p:pic>
        <p:nvPicPr>
          <p:cNvPr id="65545" name="Picture 8" descr="weight-loss-men-and-women.jp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1916113"/>
            <a:ext cx="3095625" cy="206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09653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CD6BD5F-D2B2-4D55-9FBF-A8E95E1E9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2636912"/>
            <a:ext cx="8229600" cy="434312"/>
          </a:xfrm>
        </p:spPr>
        <p:txBody>
          <a:bodyPr>
            <a:noAutofit/>
          </a:bodyPr>
          <a:lstStyle/>
          <a:p>
            <a:pPr algn="ctr"/>
            <a:r>
              <a:rPr lang="en-US" altLang="zh-TW" sz="4000" dirty="0"/>
              <a:t>END</a:t>
            </a:r>
            <a:endParaRPr lang="zh-TW" altLang="en-US" sz="40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2E10BDB-39EB-4B14-9DE5-0A6E15E805BC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6313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9082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二、局部麻醉劑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916598"/>
            <a:ext cx="10515600" cy="4946040"/>
          </a:xfrm>
        </p:spPr>
        <p:txBody>
          <a:bodyPr>
            <a:normAutofit/>
          </a:bodyPr>
          <a:lstStyle/>
          <a:p>
            <a:r>
              <a:rPr lang="zh-TW" altLang="en-US" sz="3500" dirty="0" smtClean="0">
                <a:solidFill>
                  <a:srgbClr val="FF0000"/>
                </a:solidFill>
              </a:rPr>
              <a:t>使興奮性降低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endParaRPr lang="en-US" altLang="zh-TW" sz="3500" dirty="0" smtClean="0">
              <a:solidFill>
                <a:srgbClr val="FF0000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作用於神經節與神經肌肉接合處，在接受體上產生競爭性干擾而使神經傳遞受阻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藥物包含</a:t>
            </a:r>
            <a:r>
              <a:rPr lang="en-US" altLang="zh-TW" sz="3500" dirty="0" smtClean="0">
                <a:solidFill>
                  <a:srgbClr val="0C03BD"/>
                </a:solidFill>
              </a:rPr>
              <a:t>:</a:t>
            </a:r>
            <a:r>
              <a:rPr lang="zh-TW" altLang="en-US" sz="3500" dirty="0" smtClean="0">
                <a:solidFill>
                  <a:srgbClr val="0C03BD"/>
                </a:solidFill>
              </a:rPr>
              <a:t> </a:t>
            </a:r>
            <a:r>
              <a:rPr lang="en-US" altLang="zh-TW" sz="3500" dirty="0" smtClean="0">
                <a:solidFill>
                  <a:srgbClr val="0C03BD"/>
                </a:solidFill>
              </a:rPr>
              <a:t>cocaine</a:t>
            </a:r>
            <a:r>
              <a:rPr lang="zh-TW" altLang="en-US" sz="3500" dirty="0" smtClean="0">
                <a:solidFill>
                  <a:srgbClr val="0C03BD"/>
                </a:solidFill>
              </a:rPr>
              <a:t> 、</a:t>
            </a:r>
            <a:r>
              <a:rPr lang="en-US" altLang="zh-TW" sz="3500" dirty="0" smtClean="0">
                <a:solidFill>
                  <a:srgbClr val="0C03BD"/>
                </a:solidFill>
              </a:rPr>
              <a:t>procaine</a:t>
            </a:r>
            <a:r>
              <a:rPr lang="zh-TW" altLang="en-US" sz="3500" dirty="0" smtClean="0">
                <a:solidFill>
                  <a:srgbClr val="0C03BD"/>
                </a:solidFill>
              </a:rPr>
              <a:t> 、</a:t>
            </a:r>
            <a:r>
              <a:rPr lang="en-US" altLang="zh-TW" sz="3500" dirty="0" smtClean="0">
                <a:solidFill>
                  <a:srgbClr val="0C03BD"/>
                </a:solidFill>
              </a:rPr>
              <a:t>lidocaine</a:t>
            </a:r>
            <a:endParaRPr lang="zh-TW" altLang="en-US" sz="3500" dirty="0">
              <a:solidFill>
                <a:srgbClr val="0C03BD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22000"/>
            <a:ext cx="3648001" cy="2664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27" y="4122000"/>
            <a:ext cx="3725863" cy="2664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600" y="4122000"/>
            <a:ext cx="2540000" cy="26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37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9421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古柯鹼</a:t>
            </a:r>
            <a:r>
              <a:rPr lang="en-US" altLang="zh-TW" sz="3200" b="1" dirty="0" smtClean="0"/>
              <a:t>(Cocaine)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06769"/>
            <a:ext cx="11172092" cy="4770194"/>
          </a:xfrm>
        </p:spPr>
        <p:txBody>
          <a:bodyPr>
            <a:normAutofit/>
          </a:bodyPr>
          <a:lstStyle/>
          <a:p>
            <a:r>
              <a:rPr lang="zh-TW" altLang="en-US" sz="3500" dirty="0" smtClean="0">
                <a:solidFill>
                  <a:srgbClr val="0C03BD"/>
                </a:solidFill>
              </a:rPr>
              <a:t>為</a:t>
            </a:r>
            <a:r>
              <a:rPr lang="zh-TW" altLang="en-US" sz="3500" dirty="0" smtClean="0">
                <a:solidFill>
                  <a:srgbClr val="FF0000"/>
                </a:solidFill>
              </a:rPr>
              <a:t>中樞神經系統興奮劑</a:t>
            </a:r>
            <a:r>
              <a:rPr lang="zh-TW" altLang="en-US" sz="3500" dirty="0" smtClean="0">
                <a:solidFill>
                  <a:srgbClr val="0C03BD"/>
                </a:solidFill>
              </a:rPr>
              <a:t>，亦具</a:t>
            </a:r>
            <a:r>
              <a:rPr lang="zh-TW" altLang="en-US" sz="3500" dirty="0" smtClean="0">
                <a:solidFill>
                  <a:srgbClr val="FF0000"/>
                </a:solidFill>
              </a:rPr>
              <a:t>局部麻醉及血管收縮作用</a:t>
            </a:r>
            <a:endParaRPr lang="en-US" altLang="zh-TW" sz="3500" dirty="0">
              <a:solidFill>
                <a:srgbClr val="FF0000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臨床用於眼科及耳鼻喉科局部麻醉之用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可消除疲勞與飢餓、增加身體的活動力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過量會產生急性中毒症狀</a:t>
            </a:r>
            <a:r>
              <a:rPr lang="en-US" altLang="zh-TW" sz="3500" dirty="0" smtClean="0">
                <a:solidFill>
                  <a:srgbClr val="0C03BD"/>
                </a:solidFill>
              </a:rPr>
              <a:t>:</a:t>
            </a:r>
            <a:r>
              <a:rPr lang="zh-TW" altLang="en-US" sz="3500" dirty="0">
                <a:solidFill>
                  <a:srgbClr val="0C03BD"/>
                </a:solidFill>
              </a:rPr>
              <a:t>心悸</a:t>
            </a:r>
            <a:r>
              <a:rPr lang="zh-TW" altLang="en-US" sz="3500" dirty="0" smtClean="0">
                <a:solidFill>
                  <a:srgbClr val="0C03BD"/>
                </a:solidFill>
              </a:rPr>
              <a:t>、心跳加速、幻覺、狂妄、具攻擊性，中樞興奮後引起抑制作用，最後延腦麻痺呼吸衰竭為致命原因</a:t>
            </a:r>
            <a:endParaRPr lang="en-US" altLang="zh-TW" sz="3500" dirty="0" smtClean="0">
              <a:solidFill>
                <a:srgbClr val="0C03BD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799" y="5057774"/>
            <a:ext cx="3312001" cy="169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53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400"/>
          </a:xfrm>
        </p:spPr>
        <p:txBody>
          <a:bodyPr>
            <a:normAutofit/>
          </a:bodyPr>
          <a:lstStyle/>
          <a:p>
            <a:r>
              <a:rPr lang="zh-TW" altLang="en-US" sz="3200" b="1" dirty="0"/>
              <a:t>古柯鹼</a:t>
            </a:r>
            <a:r>
              <a:rPr lang="en-US" altLang="zh-TW" sz="3200" b="1" dirty="0"/>
              <a:t>(Cocaine)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83567"/>
            <a:ext cx="10515600" cy="4693396"/>
          </a:xfrm>
        </p:spPr>
        <p:txBody>
          <a:bodyPr>
            <a:normAutofit/>
          </a:bodyPr>
          <a:lstStyle/>
          <a:p>
            <a:r>
              <a:rPr lang="zh-TW" altLang="en-US" sz="3500" dirty="0" smtClean="0">
                <a:solidFill>
                  <a:srgbClr val="0C03BD"/>
                </a:solidFill>
              </a:rPr>
              <a:t>能有效增進運動表現，能持久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運動員使用古柯鹼後可能輕視投球和打擊，降低對時間的判斷力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會</a:t>
            </a:r>
            <a:r>
              <a:rPr lang="zh-TW" altLang="en-US" sz="3500" dirty="0" smtClean="0">
                <a:solidFill>
                  <a:srgbClr val="FF0000"/>
                </a:solidFill>
              </a:rPr>
              <a:t>增加熱與乳酸的形成</a:t>
            </a:r>
            <a:r>
              <a:rPr lang="zh-TW" altLang="en-US" sz="3500" dirty="0" smtClean="0">
                <a:solidFill>
                  <a:srgbClr val="0C03BD"/>
                </a:solidFill>
              </a:rPr>
              <a:t>，結合周圍血管的收縮，造成致死性心損害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其增強作用只顯現在與中樞神經有關的短時間、高爆發力運動，而與周邊系統的代謝功能較無關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endParaRPr lang="zh-TW" altLang="en-US" sz="35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734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450"/>
          </a:xfrm>
        </p:spPr>
        <p:txBody>
          <a:bodyPr>
            <a:normAutofit/>
          </a:bodyPr>
          <a:lstStyle/>
          <a:p>
            <a:r>
              <a:rPr lang="zh-TW" altLang="en-US" sz="3200" b="1" dirty="0"/>
              <a:t>古柯鹼</a:t>
            </a:r>
            <a:r>
              <a:rPr lang="en-US" altLang="zh-TW" sz="3200" b="1" dirty="0"/>
              <a:t>(Cocaine)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171576"/>
            <a:ext cx="10515600" cy="5005387"/>
          </a:xfrm>
        </p:spPr>
        <p:txBody>
          <a:bodyPr>
            <a:normAutofit/>
          </a:bodyPr>
          <a:lstStyle/>
          <a:p>
            <a:r>
              <a:rPr lang="zh-TW" altLang="en-US" sz="3500" dirty="0" smtClean="0">
                <a:solidFill>
                  <a:srgbClr val="0C03BD"/>
                </a:solidFill>
              </a:rPr>
              <a:t>造成</a:t>
            </a:r>
            <a:r>
              <a:rPr lang="zh-TW" altLang="en-US" sz="3500" dirty="0" smtClean="0">
                <a:solidFill>
                  <a:srgbClr val="FF0000"/>
                </a:solidFill>
              </a:rPr>
              <a:t>耐力表現下降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endParaRPr lang="en-US" altLang="zh-TW" sz="3500" dirty="0">
              <a:solidFill>
                <a:srgbClr val="FF0000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原因</a:t>
            </a:r>
            <a:r>
              <a:rPr lang="en-US" altLang="zh-TW" sz="3500" dirty="0" smtClean="0">
                <a:solidFill>
                  <a:srgbClr val="0C03BD"/>
                </a:solidFill>
              </a:rPr>
              <a:t>:</a:t>
            </a:r>
          </a:p>
          <a:p>
            <a:pPr marL="0" indent="0">
              <a:buNone/>
            </a:pPr>
            <a:r>
              <a:rPr lang="en-US" altLang="zh-TW" sz="3500" dirty="0" smtClean="0">
                <a:solidFill>
                  <a:srgbClr val="0C03BD"/>
                </a:solidFill>
              </a:rPr>
              <a:t>1.</a:t>
            </a:r>
            <a:r>
              <a:rPr lang="zh-TW" altLang="en-US" sz="3500" dirty="0" smtClean="0">
                <a:solidFill>
                  <a:srgbClr val="0C03BD"/>
                </a:solidFill>
              </a:rPr>
              <a:t>古柯鹼會促使兒茶酚胺釋放，並增進肝醣分解作用與乳酸鹽的產生，因而使肌肉提早產生疲勞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pPr marL="0" indent="0">
              <a:buNone/>
            </a:pPr>
            <a:r>
              <a:rPr lang="en-US" altLang="zh-TW" sz="3500" dirty="0" smtClean="0">
                <a:solidFill>
                  <a:srgbClr val="0C03BD"/>
                </a:solidFill>
              </a:rPr>
              <a:t>2.</a:t>
            </a:r>
            <a:r>
              <a:rPr lang="zh-TW" altLang="en-US" sz="3500" dirty="0" smtClean="0">
                <a:solidFill>
                  <a:srgbClr val="0C03BD"/>
                </a:solidFill>
              </a:rPr>
              <a:t>古柯鹼可能使骨骼肌血管縮小，而降低氧</a:t>
            </a:r>
            <a:r>
              <a:rPr lang="zh-TW" altLang="en-US" sz="3500" dirty="0">
                <a:solidFill>
                  <a:srgbClr val="0C03BD"/>
                </a:solidFill>
              </a:rPr>
              <a:t>的傳遞</a:t>
            </a:r>
            <a:r>
              <a:rPr lang="zh-TW" altLang="en-US" sz="3500" dirty="0" smtClean="0">
                <a:solidFill>
                  <a:srgbClr val="0C03BD"/>
                </a:solidFill>
              </a:rPr>
              <a:t>、氧的代謝、力量與增加反應時間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pPr marL="0" indent="0">
              <a:buNone/>
            </a:pPr>
            <a:r>
              <a:rPr lang="en-US" altLang="zh-TW" sz="3500" dirty="0" smtClean="0">
                <a:solidFill>
                  <a:srgbClr val="0C03BD"/>
                </a:solidFill>
              </a:rPr>
              <a:t>3.</a:t>
            </a:r>
            <a:r>
              <a:rPr lang="zh-TW" altLang="en-US" sz="3500" dirty="0" smtClean="0">
                <a:solidFill>
                  <a:srgbClr val="0C03BD"/>
                </a:solidFill>
              </a:rPr>
              <a:t>古柯鹼可能直接影響肌肉肝醣的耗損</a:t>
            </a:r>
            <a:endParaRPr lang="zh-TW" altLang="en-US" sz="35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89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9300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三</a:t>
            </a:r>
            <a:r>
              <a:rPr lang="zh-TW" altLang="en-US" sz="3200" b="1" dirty="0"/>
              <a:t>、</a:t>
            </a:r>
            <a:r>
              <a:rPr lang="zh-TW" altLang="en-US" sz="3200" b="1" dirty="0" smtClean="0"/>
              <a:t>黃嘌呤類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90261"/>
            <a:ext cx="11144250" cy="5210564"/>
          </a:xfrm>
        </p:spPr>
        <p:txBody>
          <a:bodyPr>
            <a:normAutofit/>
          </a:bodyPr>
          <a:lstStyle/>
          <a:p>
            <a:r>
              <a:rPr lang="zh-TW" altLang="en-US" sz="3500" dirty="0" smtClean="0">
                <a:solidFill>
                  <a:srgbClr val="0C03BD"/>
                </a:solidFill>
              </a:rPr>
              <a:t>為含在咖啡、茶、可可和可樂的</a:t>
            </a:r>
            <a:r>
              <a:rPr lang="zh-TW" altLang="en-US" sz="3500" dirty="0" smtClean="0">
                <a:solidFill>
                  <a:srgbClr val="FF0000"/>
                </a:solidFill>
              </a:rPr>
              <a:t>生物鹼</a:t>
            </a:r>
            <a:r>
              <a:rPr lang="en-US" altLang="zh-TW" sz="3500" dirty="0" smtClean="0">
                <a:solidFill>
                  <a:srgbClr val="FF0000"/>
                </a:solidFill>
              </a:rPr>
              <a:t>(alkaloid)</a:t>
            </a: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主要包括</a:t>
            </a:r>
            <a:r>
              <a:rPr lang="en-US" altLang="zh-TW" sz="3500" dirty="0" smtClean="0">
                <a:solidFill>
                  <a:srgbClr val="0C03BD"/>
                </a:solidFill>
              </a:rPr>
              <a:t>:</a:t>
            </a:r>
            <a:r>
              <a:rPr lang="zh-TW" altLang="en-US" sz="3500" dirty="0" smtClean="0">
                <a:solidFill>
                  <a:srgbClr val="FF0000"/>
                </a:solidFill>
              </a:rPr>
              <a:t>咖啡因、茶鹼、可可鹼</a:t>
            </a:r>
            <a:endParaRPr lang="en-US" altLang="zh-TW" sz="3500" dirty="0" smtClean="0">
              <a:solidFill>
                <a:srgbClr val="FF0000"/>
              </a:solidFill>
            </a:endParaRPr>
          </a:p>
          <a:p>
            <a:endParaRPr lang="en-US" altLang="zh-TW" sz="35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sz="3500" dirty="0">
              <a:solidFill>
                <a:srgbClr val="0C03BD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176" y="3261437"/>
            <a:ext cx="8316761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62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150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咖啡因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90260"/>
            <a:ext cx="10515600" cy="533711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zh-TW" altLang="en-US" sz="3500" dirty="0">
                <a:solidFill>
                  <a:srgbClr val="FF0000"/>
                </a:solidFill>
              </a:rPr>
              <a:t>咖啡因</a:t>
            </a:r>
            <a:r>
              <a:rPr lang="zh-TW" altLang="en-US" sz="3500" dirty="0">
                <a:solidFill>
                  <a:srgbClr val="0C03BD"/>
                </a:solidFill>
              </a:rPr>
              <a:t>的藥理作用</a:t>
            </a:r>
            <a:r>
              <a:rPr lang="en-US" altLang="zh-TW" sz="3500" dirty="0">
                <a:solidFill>
                  <a:srgbClr val="0C03BD"/>
                </a:solidFill>
              </a:rPr>
              <a:t>: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3500" dirty="0">
                <a:solidFill>
                  <a:srgbClr val="0C03BD"/>
                </a:solidFill>
              </a:rPr>
              <a:t>增加骨骼肌的收縮力量 </a:t>
            </a:r>
            <a:endParaRPr lang="en-US" altLang="zh-TW" sz="3500" dirty="0">
              <a:solidFill>
                <a:srgbClr val="0C03BD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3500" dirty="0">
                <a:solidFill>
                  <a:srgbClr val="0C03BD"/>
                </a:solidFill>
              </a:rPr>
              <a:t>抑制磷酸二酯酶之作用，增進肝醣分解和脂肪分解作用</a:t>
            </a:r>
            <a:endParaRPr lang="en-US" altLang="zh-TW" sz="3500" dirty="0">
              <a:solidFill>
                <a:srgbClr val="0C03BD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3500" dirty="0">
                <a:solidFill>
                  <a:srgbClr val="0C03BD"/>
                </a:solidFill>
              </a:rPr>
              <a:t>心收縮壓增加，血壓上升</a:t>
            </a:r>
            <a:endParaRPr lang="en-US" altLang="zh-TW" sz="3500" dirty="0">
              <a:solidFill>
                <a:srgbClr val="0C03BD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3500" dirty="0">
                <a:solidFill>
                  <a:srgbClr val="0C03BD"/>
                </a:solidFill>
              </a:rPr>
              <a:t>增加持續的運動力和縮短反應時間，感到疲倦減輕不想睡</a:t>
            </a:r>
            <a:endParaRPr lang="en-US" altLang="zh-TW" sz="3500" dirty="0">
              <a:solidFill>
                <a:srgbClr val="0C03BD"/>
              </a:solidFill>
            </a:endParaRPr>
          </a:p>
          <a:p>
            <a:pPr marL="0" indent="0">
              <a:buNone/>
            </a:pPr>
            <a:endParaRPr lang="en-US" altLang="zh-TW" sz="3500" dirty="0">
              <a:solidFill>
                <a:srgbClr val="0C03BD"/>
              </a:solidFill>
            </a:endParaRPr>
          </a:p>
          <a:p>
            <a:r>
              <a:rPr lang="zh-TW" altLang="en-US" sz="3500" dirty="0" smtClean="0">
                <a:solidFill>
                  <a:srgbClr val="0C03BD"/>
                </a:solidFill>
              </a:rPr>
              <a:t>對短時間高強度的運動和強度漸增的運動無強力作用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pPr marL="0" indent="0">
              <a:buNone/>
            </a:pP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zh-TW" altLang="en-US" sz="3500" dirty="0">
                <a:solidFill>
                  <a:srgbClr val="0C03BD"/>
                </a:solidFill>
              </a:rPr>
              <a:t>對</a:t>
            </a:r>
            <a:r>
              <a:rPr lang="zh-TW" altLang="en-US" sz="3500" dirty="0" smtClean="0">
                <a:solidFill>
                  <a:srgbClr val="0C03BD"/>
                </a:solidFill>
              </a:rPr>
              <a:t>長時間耐力運動而言，可增加耐力表現、延長運動至力竭的時間</a:t>
            </a:r>
            <a:endParaRPr lang="zh-TW" altLang="en-US" sz="35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836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/>
          </a:bodyPr>
          <a:lstStyle/>
          <a:p>
            <a:r>
              <a:rPr lang="zh-TW" altLang="en-US" sz="3200" b="1" dirty="0" smtClean="0"/>
              <a:t>四、中樞神經系統興奮劑</a:t>
            </a: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287624"/>
            <a:ext cx="10515600" cy="4889339"/>
          </a:xfrm>
        </p:spPr>
        <p:txBody>
          <a:bodyPr>
            <a:normAutofit fontScale="92500"/>
          </a:bodyPr>
          <a:lstStyle/>
          <a:p>
            <a:r>
              <a:rPr lang="zh-TW" altLang="en-US" sz="3500" dirty="0" smtClean="0">
                <a:solidFill>
                  <a:srgbClr val="0C03BD"/>
                </a:solidFill>
              </a:rPr>
              <a:t>包含</a:t>
            </a:r>
            <a:r>
              <a:rPr lang="en-US" altLang="zh-TW" sz="3500" dirty="0" smtClean="0">
                <a:solidFill>
                  <a:srgbClr val="0C03BD"/>
                </a:solidFill>
              </a:rPr>
              <a:t>:</a:t>
            </a:r>
            <a:r>
              <a:rPr lang="zh-TW" altLang="en-US" sz="3500" dirty="0" smtClean="0">
                <a:solidFill>
                  <a:srgbClr val="0C03BD"/>
                </a:solidFill>
              </a:rPr>
              <a:t> </a:t>
            </a:r>
            <a:r>
              <a:rPr lang="en-US" altLang="zh-TW" sz="3500" dirty="0" smtClean="0">
                <a:solidFill>
                  <a:srgbClr val="0C03BD"/>
                </a:solidFill>
              </a:rPr>
              <a:t>strychnine</a:t>
            </a:r>
            <a:r>
              <a:rPr lang="zh-TW" altLang="en-US" sz="3500" dirty="0" smtClean="0">
                <a:solidFill>
                  <a:srgbClr val="0C03BD"/>
                </a:solidFill>
              </a:rPr>
              <a:t> 、</a:t>
            </a:r>
            <a:r>
              <a:rPr lang="en-US" altLang="zh-TW" sz="3500" dirty="0" err="1" smtClean="0">
                <a:solidFill>
                  <a:srgbClr val="0C03BD"/>
                </a:solidFill>
              </a:rPr>
              <a:t>picrotoxin</a:t>
            </a:r>
            <a:r>
              <a:rPr lang="zh-TW" altLang="en-US" sz="3500" dirty="0" smtClean="0">
                <a:solidFill>
                  <a:srgbClr val="0C03BD"/>
                </a:solidFill>
              </a:rPr>
              <a:t> 、</a:t>
            </a:r>
            <a:r>
              <a:rPr lang="en-US" altLang="zh-TW" sz="3500" dirty="0" err="1" smtClean="0">
                <a:solidFill>
                  <a:srgbClr val="0C03BD"/>
                </a:solidFill>
              </a:rPr>
              <a:t>nikethamide</a:t>
            </a:r>
            <a:r>
              <a:rPr lang="zh-TW" altLang="en-US" sz="3500" dirty="0" smtClean="0">
                <a:solidFill>
                  <a:srgbClr val="0C03BD"/>
                </a:solidFill>
              </a:rPr>
              <a:t> 、</a:t>
            </a:r>
            <a:r>
              <a:rPr lang="en-US" altLang="zh-TW" sz="3500" dirty="0" err="1" smtClean="0">
                <a:solidFill>
                  <a:srgbClr val="0C03BD"/>
                </a:solidFill>
              </a:rPr>
              <a:t>amiphenzole</a:t>
            </a:r>
            <a:r>
              <a:rPr lang="zh-TW" altLang="en-US" sz="3500" dirty="0" smtClean="0">
                <a:solidFill>
                  <a:srgbClr val="0C03BD"/>
                </a:solidFill>
              </a:rPr>
              <a:t> 、</a:t>
            </a:r>
            <a:r>
              <a:rPr lang="en-US" altLang="zh-TW" sz="3500" dirty="0" err="1" smtClean="0">
                <a:solidFill>
                  <a:srgbClr val="0C03BD"/>
                </a:solidFill>
              </a:rPr>
              <a:t>bemegride</a:t>
            </a:r>
            <a:r>
              <a:rPr lang="zh-TW" altLang="en-US" sz="3500" dirty="0" smtClean="0">
                <a:solidFill>
                  <a:srgbClr val="0C03BD"/>
                </a:solidFill>
              </a:rPr>
              <a:t> 、</a:t>
            </a:r>
            <a:r>
              <a:rPr lang="en-US" altLang="zh-TW" sz="3500" dirty="0" err="1" smtClean="0">
                <a:solidFill>
                  <a:srgbClr val="0C03BD"/>
                </a:solidFill>
              </a:rPr>
              <a:t>doxapram</a:t>
            </a:r>
            <a:r>
              <a:rPr lang="zh-TW" altLang="en-US" sz="3500" dirty="0" smtClean="0">
                <a:solidFill>
                  <a:srgbClr val="0C03BD"/>
                </a:solidFill>
              </a:rPr>
              <a:t> 、</a:t>
            </a:r>
            <a:r>
              <a:rPr lang="en-US" altLang="zh-TW" sz="3500" dirty="0" smtClean="0">
                <a:solidFill>
                  <a:srgbClr val="0C03BD"/>
                </a:solidFill>
              </a:rPr>
              <a:t>ethamivan</a:t>
            </a:r>
          </a:p>
          <a:p>
            <a:r>
              <a:rPr lang="en-US" altLang="zh-TW" sz="3500" dirty="0" smtClean="0">
                <a:solidFill>
                  <a:srgbClr val="0C03BD"/>
                </a:solidFill>
              </a:rPr>
              <a:t>Strychnine</a:t>
            </a:r>
            <a:r>
              <a:rPr lang="zh-TW" altLang="en-US" sz="3500" dirty="0" smtClean="0">
                <a:solidFill>
                  <a:srgbClr val="0C03BD"/>
                </a:solidFill>
              </a:rPr>
              <a:t>及</a:t>
            </a:r>
            <a:r>
              <a:rPr lang="en-US" altLang="zh-TW" sz="3500" dirty="0" err="1" smtClean="0">
                <a:solidFill>
                  <a:srgbClr val="0C03BD"/>
                </a:solidFill>
              </a:rPr>
              <a:t>nikethamide</a:t>
            </a:r>
            <a:r>
              <a:rPr lang="zh-TW" altLang="en-US" sz="3500" dirty="0" smtClean="0">
                <a:solidFill>
                  <a:srgbClr val="0C03BD"/>
                </a:solidFill>
              </a:rPr>
              <a:t>為</a:t>
            </a:r>
            <a:r>
              <a:rPr lang="en-US" altLang="zh-TW" sz="3500" dirty="0" smtClean="0">
                <a:solidFill>
                  <a:srgbClr val="0C03BD"/>
                </a:solidFill>
              </a:rPr>
              <a:t>WADA</a:t>
            </a:r>
            <a:r>
              <a:rPr lang="zh-TW" altLang="en-US" sz="3500" dirty="0" smtClean="0">
                <a:solidFill>
                  <a:srgbClr val="0C03BD"/>
                </a:solidFill>
              </a:rPr>
              <a:t>禁用之特定興奮劑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en-US" altLang="zh-TW" sz="3500" dirty="0" smtClean="0">
                <a:solidFill>
                  <a:srgbClr val="FF0000"/>
                </a:solidFill>
              </a:rPr>
              <a:t>Strychnine</a:t>
            </a:r>
            <a:r>
              <a:rPr lang="en-US" altLang="zh-TW" sz="3500" dirty="0" smtClean="0">
                <a:solidFill>
                  <a:srgbClr val="0C03BD"/>
                </a:solidFill>
              </a:rPr>
              <a:t>(</a:t>
            </a:r>
            <a:r>
              <a:rPr lang="zh-TW" altLang="en-US" sz="3500" dirty="0" smtClean="0">
                <a:solidFill>
                  <a:srgbClr val="0C03BD"/>
                </a:solidFill>
              </a:rPr>
              <a:t>番木鱉檢或稱馬錢子素</a:t>
            </a:r>
            <a:r>
              <a:rPr lang="en-US" altLang="zh-TW" sz="3500" dirty="0" smtClean="0">
                <a:solidFill>
                  <a:srgbClr val="0C03BD"/>
                </a:solidFill>
              </a:rPr>
              <a:t>)</a:t>
            </a:r>
            <a:r>
              <a:rPr lang="zh-TW" altLang="en-US" sz="3500" dirty="0" smtClean="0">
                <a:solidFill>
                  <a:srgbClr val="0C03BD"/>
                </a:solidFill>
              </a:rPr>
              <a:t>，作用於脊隨、中樞神經之其他部位，劑量大時會產生</a:t>
            </a:r>
            <a:r>
              <a:rPr lang="zh-TW" altLang="en-US" sz="3500" dirty="0" smtClean="0">
                <a:solidFill>
                  <a:srgbClr val="FF0000"/>
                </a:solidFill>
              </a:rPr>
              <a:t>強直性痙攀</a:t>
            </a:r>
            <a:r>
              <a:rPr lang="zh-TW" altLang="en-US" sz="3500" dirty="0" smtClean="0">
                <a:solidFill>
                  <a:srgbClr val="0C03BD"/>
                </a:solidFill>
              </a:rPr>
              <a:t>及角弓反張，甚至死亡</a:t>
            </a:r>
            <a:endParaRPr lang="en-US" altLang="zh-TW" sz="3500" dirty="0" smtClean="0">
              <a:solidFill>
                <a:srgbClr val="0C03BD"/>
              </a:solidFill>
            </a:endParaRPr>
          </a:p>
          <a:p>
            <a:r>
              <a:rPr lang="en-US" altLang="zh-TW" sz="3500" dirty="0" err="1" smtClean="0">
                <a:solidFill>
                  <a:srgbClr val="FF0000"/>
                </a:solidFill>
              </a:rPr>
              <a:t>Picrotoxin</a:t>
            </a:r>
            <a:r>
              <a:rPr lang="en-US" altLang="zh-TW" sz="3500" dirty="0" smtClean="0">
                <a:solidFill>
                  <a:srgbClr val="0C03BD"/>
                </a:solidFill>
              </a:rPr>
              <a:t>(</a:t>
            </a:r>
            <a:r>
              <a:rPr lang="zh-TW" altLang="en-US" sz="3500" dirty="0" smtClean="0">
                <a:solidFill>
                  <a:srgbClr val="0C03BD"/>
                </a:solidFill>
              </a:rPr>
              <a:t>印度防已素</a:t>
            </a:r>
            <a:r>
              <a:rPr lang="en-US" altLang="zh-TW" sz="3500" dirty="0" smtClean="0">
                <a:solidFill>
                  <a:srgbClr val="0C03BD"/>
                </a:solidFill>
              </a:rPr>
              <a:t>)</a:t>
            </a:r>
            <a:r>
              <a:rPr lang="zh-TW" altLang="en-US" sz="3500" dirty="0" smtClean="0">
                <a:solidFill>
                  <a:srgbClr val="0C03BD"/>
                </a:solidFill>
              </a:rPr>
              <a:t>作用於延髓及中腦，對呼吸有興奮作用，對骨骼肌作用為使伸肌與屈肌具協調作用，引起之痙攀為</a:t>
            </a:r>
            <a:r>
              <a:rPr lang="zh-TW" altLang="en-US" sz="3500" dirty="0" smtClean="0">
                <a:solidFill>
                  <a:srgbClr val="FF0000"/>
                </a:solidFill>
              </a:rPr>
              <a:t>陣發性痙攀</a:t>
            </a:r>
            <a:endParaRPr lang="en-US" altLang="zh-TW" sz="35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504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4"/>
          <p:cNvSpPr>
            <a:spLocks noChangeArrowheads="1"/>
          </p:cNvSpPr>
          <p:nvPr>
            <p:ph type="title"/>
          </p:nvPr>
        </p:nvSpPr>
        <p:spPr>
          <a:xfrm>
            <a:off x="4800600" y="0"/>
            <a:ext cx="2206625" cy="1096963"/>
          </a:xfrm>
        </p:spPr>
        <p:txBody>
          <a:bodyPr anchor="ctr"/>
          <a:lstStyle/>
          <a:p>
            <a:pPr eaLnBrk="1"/>
            <a:r>
              <a:rPr lang="zh-TW" altLang="zh-TW" sz="4300" smtClean="0">
                <a:ea typeface="新細明體" panose="02020500000000000000" pitchFamily="18" charset="-120"/>
              </a:rPr>
              <a:t>毒品</a:t>
            </a:r>
          </a:p>
        </p:txBody>
      </p:sp>
      <p:sp>
        <p:nvSpPr>
          <p:cNvPr id="64518" name="Rectangle 5"/>
          <p:cNvSpPr>
            <a:spLocks noChangeArrowheads="1"/>
          </p:cNvSpPr>
          <p:nvPr>
            <p:ph type="body" idx="1"/>
          </p:nvPr>
        </p:nvSpPr>
        <p:spPr>
          <a:xfrm>
            <a:off x="47625" y="1125538"/>
            <a:ext cx="11712575" cy="5732462"/>
          </a:xfrm>
        </p:spPr>
        <p:txBody>
          <a:bodyPr/>
          <a:lstStyle/>
          <a:p>
            <a:pPr marL="0" indent="0" eaLnBrk="1">
              <a:buFontTx/>
              <a:buNone/>
            </a:pPr>
            <a:r>
              <a:rPr lang="zh-TW" altLang="zh-TW" sz="28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部分物質係為衛生署管制藥品管理局「毒品危害防制條例施行細則」中所指稱之毒品(例如安非他命、搖頭丸等)，為二級毒品</a:t>
            </a:r>
          </a:p>
          <a:p>
            <a:pPr marL="0" indent="0" eaLnBrk="1">
              <a:buFontTx/>
              <a:buNone/>
            </a:pPr>
            <a:r>
              <a:rPr lang="zh-TW" altLang="zh-TW" sz="2800" smtClean="0">
                <a:latin typeface="標楷體" panose="03000509000000000000" pitchFamily="65" charset="-120"/>
                <a:ea typeface="標楷體" panose="03000509000000000000" pitchFamily="65" charset="-120"/>
                <a:sym typeface="標楷體" panose="03000509000000000000" pitchFamily="65" charset="-120"/>
              </a:rPr>
              <a:t>雖不予禁賽之處罰，但如涉及刑責部分，仍將移請相關單位處理。</a:t>
            </a:r>
          </a:p>
        </p:txBody>
      </p:sp>
      <p:pic>
        <p:nvPicPr>
          <p:cNvPr id="64519" name="Picture 6" descr="二級毒品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2852738"/>
            <a:ext cx="37465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0409894"/>
      </p:ext>
    </p:extLst>
  </p:cSld>
  <p:clrMapOvr>
    <a:masterClrMapping/>
  </p:clrMapOvr>
  <p:transition spd="med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課程名稱-1</Template>
  <TotalTime>659</TotalTime>
  <Words>640</Words>
  <Application>Microsoft Office PowerPoint</Application>
  <PresentationFormat>寬螢幕</PresentationFormat>
  <Paragraphs>60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1" baseType="lpstr">
      <vt:lpstr>新細明體</vt:lpstr>
      <vt:lpstr>標楷體</vt:lpstr>
      <vt:lpstr>Arial</vt:lpstr>
      <vt:lpstr>Calibri</vt:lpstr>
      <vt:lpstr>Times New Roman</vt:lpstr>
      <vt:lpstr>Verdana</vt:lpstr>
      <vt:lpstr>課程名稱</vt:lpstr>
      <vt:lpstr>興奮劑</vt:lpstr>
      <vt:lpstr>二、局部麻醉劑</vt:lpstr>
      <vt:lpstr>古柯鹼(Cocaine)</vt:lpstr>
      <vt:lpstr>古柯鹼(Cocaine)</vt:lpstr>
      <vt:lpstr>古柯鹼(Cocaine)</vt:lpstr>
      <vt:lpstr>三、黃嘌呤類</vt:lpstr>
      <vt:lpstr>咖啡因</vt:lpstr>
      <vt:lpstr>四、中樞神經系統興奮劑</vt:lpstr>
      <vt:lpstr>毒品</vt:lpstr>
      <vt:lpstr>PowerPoint 簡報</vt:lpstr>
      <vt:lpstr>兒童及成年注意力不足過動症(ADHD)</vt:lpstr>
      <vt:lpstr>猝睡症</vt:lpstr>
      <vt:lpstr>減肥或感冒</vt:lpstr>
      <vt:lpstr>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姜昆伶</cp:lastModifiedBy>
  <cp:revision>70</cp:revision>
  <dcterms:created xsi:type="dcterms:W3CDTF">2018-02-22T13:18:05Z</dcterms:created>
  <dcterms:modified xsi:type="dcterms:W3CDTF">2018-08-25T02:27:41Z</dcterms:modified>
</cp:coreProperties>
</file>