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65" r:id="rId2"/>
    <p:sldId id="348" r:id="rId3"/>
    <p:sldId id="379" r:id="rId4"/>
    <p:sldId id="349" r:id="rId5"/>
    <p:sldId id="351" r:id="rId6"/>
    <p:sldId id="352" r:id="rId7"/>
    <p:sldId id="354" r:id="rId8"/>
    <p:sldId id="388" r:id="rId9"/>
    <p:sldId id="363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72" r:id="rId19"/>
    <p:sldId id="376" r:id="rId20"/>
    <p:sldId id="377" r:id="rId21"/>
    <p:sldId id="378" r:id="rId22"/>
    <p:sldId id="404" r:id="rId23"/>
    <p:sldId id="405" r:id="rId24"/>
    <p:sldId id="402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/>
              </a:defRPr>
            </a:lvl1pPr>
          </a:lstStyle>
          <a:p>
            <a:pPr lvl="0"/>
            <a:fld id="{FBB7EA19-9931-433F-A45D-04195C60DCF5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/>
              </a:defRPr>
            </a:lvl1pPr>
          </a:lstStyle>
          <a:p>
            <a:pPr lvl="0"/>
            <a:fld id="{49F8E817-5177-488A-992E-72B775CCF6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0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等线"/>
        <a:ea typeface="新細明體" pitchFamily="18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等线"/>
        <a:ea typeface="新細明體" pitchFamily="18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等线"/>
        <a:ea typeface="新細明體" pitchFamily="18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等线"/>
        <a:ea typeface="新細明體" pitchFamily="18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等线"/>
        <a:ea typeface="新細明體" pitchFamily="1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C2BA32-756E-4C36-97D6-A8FA7CEB40FC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6A2FBB-BD37-4737-A663-51CA441DC8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0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96A02A-58B7-49F4-93EF-BB35A016AE44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2879CB-18D6-445D-8386-E3211AC077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EA5E83-1386-4B6D-85F7-2C49E96DB41C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B40393-C007-4FBB-A714-59499E32688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5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370008" y="301623"/>
            <a:ext cx="7313608" cy="1143000"/>
          </a:xfrm>
        </p:spPr>
        <p:txBody>
          <a:bodyPr/>
          <a:lstStyle>
            <a:lvl1pPr>
              <a:defRPr>
                <a:latin typeface="新細明體" pitchFamily="18"/>
                <a:ea typeface="新細明體" pitchFamily="18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1370008" y="1827208"/>
            <a:ext cx="3579811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5102223" y="1827208"/>
            <a:ext cx="3581403" cy="1981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內容版面配置區 4"/>
          <p:cNvSpPr txBox="1">
            <a:spLocks noGrp="1"/>
          </p:cNvSpPr>
          <p:nvPr>
            <p:ph idx="3"/>
          </p:nvPr>
        </p:nvSpPr>
        <p:spPr>
          <a:xfrm>
            <a:off x="5102223" y="3960815"/>
            <a:ext cx="3581403" cy="1981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日期版面配置區 5"/>
          <p:cNvSpPr txBox="1">
            <a:spLocks noGrp="1"/>
          </p:cNvSpPr>
          <p:nvPr>
            <p:ph type="dt" sz="half" idx="7"/>
          </p:nvPr>
        </p:nvSpPr>
        <p:spPr>
          <a:xfrm>
            <a:off x="457200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頁尾版面配置區 6"/>
          <p:cNvSpPr txBox="1">
            <a:spLocks noGrp="1"/>
          </p:cNvSpPr>
          <p:nvPr>
            <p:ph type="ftr" sz="quarter" idx="9"/>
          </p:nvPr>
        </p:nvSpPr>
        <p:spPr>
          <a:xfrm>
            <a:off x="3124203" y="6248396"/>
            <a:ext cx="2895603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投影片編號版面配置區 7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fld id="{1A481349-CEF4-4988-ADCD-55FEE789A6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6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370008" y="301623"/>
            <a:ext cx="7313608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表格版面配置區 2"/>
          <p:cNvSpPr txBox="1">
            <a:spLocks noGrp="1"/>
          </p:cNvSpPr>
          <p:nvPr>
            <p:ph type="tbl" idx="1"/>
          </p:nvPr>
        </p:nvSpPr>
        <p:spPr>
          <a:xfrm>
            <a:off x="1370008" y="1827208"/>
            <a:ext cx="7313608" cy="4114800"/>
          </a:xfrm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>
          <a:xfrm>
            <a:off x="457200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>
          <a:xfrm>
            <a:off x="3124203" y="6248396"/>
            <a:ext cx="2895603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fld id="{EA4BF172-0655-40EA-BF23-EF1B18C6BC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2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85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3938585"/>
            <a:ext cx="8229600" cy="21875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>
          <a:xfrm>
            <a:off x="457200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>
          <a:xfrm>
            <a:off x="3124203" y="6245223"/>
            <a:ext cx="2895603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fld id="{200D3212-3A6D-447F-9977-22FABD524CA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>
          <a:xfrm>
            <a:off x="457200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>
          <a:xfrm>
            <a:off x="3124203" y="6245223"/>
            <a:ext cx="2895603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fld id="{18D242A4-27D5-4280-98A9-1CBE00AC0A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9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370008" y="301623"/>
            <a:ext cx="7313608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1370008" y="1827208"/>
            <a:ext cx="3579811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5102223" y="1827208"/>
            <a:ext cx="3581403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>
          <a:xfrm>
            <a:off x="457200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>
          <a:xfrm>
            <a:off x="3124203" y="6248396"/>
            <a:ext cx="2895603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fld id="{FFE95E17-B55D-4F08-B4AF-132F00E89F4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0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9369D-A6F7-4AE5-B367-D733AC4974D8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7A278F-1FE8-41C0-BB7F-AAF80B5054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B7B2BB-C833-41F0-A4E6-BF3A333797B9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5E13E9-518A-4961-8BE1-15221B23FF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0EC27-D96F-4281-9DAA-EBAD3269AF72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383EDC-5AA4-42FA-8BA9-F5CA55D6FA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10F7B2-6D51-43D8-BE14-C965980FB9B4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71FDCA-28AB-4E8F-A96B-DCC2A9A992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6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2CF9DB-517D-4EA2-829B-7CFA60DFD002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2C8F0E-A1C9-4375-AE6B-BCB71C8076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4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0905A7-78AD-478C-93EE-5ED8F964532D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5A9F99-B3EB-4E1E-B426-59314D08FA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73C291-CAD2-4036-BE9A-1F33F193EDA7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52A034-B305-4E6F-A9B4-67E43E16BC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1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AE6A89-5224-40C6-AD12-3F8B3D6340CE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C08EF9-CB2E-4CE4-96C0-871DD5AEF5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2663A715-6A07-435B-A8A0-33D23CEA9950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/>
              <a:t>線動力學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彭賢德</a:t>
            </a:r>
            <a:endParaRPr lang="en-US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500067" y="447670"/>
            <a:ext cx="8229600" cy="1861421"/>
          </a:xfrm>
        </p:spPr>
        <p:txBody>
          <a:bodyPr/>
          <a:lstStyle/>
          <a:p>
            <a:pPr lvl="0"/>
            <a:r>
              <a:rPr lang="zh-TW" sz="2800" dirty="0">
                <a:latin typeface="Times New Roman" pitchFamily="18"/>
                <a:cs typeface="Times New Roman" pitchFamily="18"/>
              </a:rPr>
              <a:t>例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題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　雪橇與雪之間的靜摩擦係數為</a:t>
            </a:r>
            <a:r>
              <a:rPr lang="en-US" sz="2800" dirty="0">
                <a:latin typeface="Times New Roman" pitchFamily="18"/>
                <a:cs typeface="Times New Roman" pitchFamily="18"/>
              </a:rPr>
              <a:t>0.18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，動摩擦係數為</a:t>
            </a:r>
            <a:r>
              <a:rPr lang="en-US" sz="2800" dirty="0">
                <a:latin typeface="Times New Roman" pitchFamily="18"/>
                <a:cs typeface="Times New Roman" pitchFamily="18"/>
              </a:rPr>
              <a:t>0.15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，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30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0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牛頓重的小孩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坐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在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200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牛頓重的雪橇上，問需要多少水平力才能使雪橇開始動？並求要多少水平力才能使雪橇維持運行？</a:t>
            </a:r>
            <a:endParaRPr lang="en-US" sz="28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2050" name="Picture 2" descr="ãéªæ©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15" y="4290153"/>
            <a:ext cx="4209585" cy="25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7"/>
          <p:cNvSpPr txBox="1"/>
          <p:nvPr/>
        </p:nvSpPr>
        <p:spPr>
          <a:xfrm>
            <a:off x="312533" y="2674325"/>
            <a:ext cx="4804411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1" u="none" strike="noStrike" kern="1200" cap="none" spc="0" baseline="0" dirty="0" smtClean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靜摩擦力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</a:t>
            </a:r>
            <a:r>
              <a:rPr lang="zh-TW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靜</a:t>
            </a:r>
            <a:r>
              <a:rPr lang="zh-TW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摩擦係數</a:t>
            </a:r>
            <a:r>
              <a:rPr lang="en-US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x </a:t>
            </a:r>
            <a:r>
              <a:rPr lang="zh-TW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正向力</a:t>
            </a:r>
            <a:endParaRPr lang="en-US" sz="2400" dirty="0">
              <a:solidFill>
                <a:srgbClr val="0000FF"/>
              </a:solidFill>
              <a:latin typeface="標楷體" pitchFamily="65"/>
              <a:ea typeface="標楷體" pitchFamily="65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0" u="none" strike="noStrike" kern="1200" cap="none" spc="0" dirty="0" smtClean="0">
                <a:solidFill>
                  <a:srgbClr val="0000FF"/>
                </a:solidFill>
                <a:uFillTx/>
                <a:latin typeface="Verdana" pitchFamily="34"/>
                <a:ea typeface="新細明體" pitchFamily="18"/>
              </a:rPr>
              <a:t>           </a:t>
            </a:r>
            <a:endParaRPr lang="en-US" sz="2400" kern="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500067" y="447670"/>
            <a:ext cx="8229600" cy="1861421"/>
          </a:xfrm>
        </p:spPr>
        <p:txBody>
          <a:bodyPr/>
          <a:lstStyle/>
          <a:p>
            <a:pPr lvl="0"/>
            <a:r>
              <a:rPr lang="zh-TW" sz="2800" dirty="0">
                <a:latin typeface="Times New Roman" pitchFamily="18"/>
                <a:cs typeface="Times New Roman" pitchFamily="18"/>
              </a:rPr>
              <a:t>例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題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　雪橇與雪之間的靜摩擦係數為</a:t>
            </a:r>
            <a:r>
              <a:rPr lang="en-US" sz="2800" dirty="0">
                <a:latin typeface="Times New Roman" pitchFamily="18"/>
                <a:cs typeface="Times New Roman" pitchFamily="18"/>
              </a:rPr>
              <a:t>0.18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，動摩擦係數為</a:t>
            </a:r>
            <a:r>
              <a:rPr lang="en-US" sz="2800" dirty="0">
                <a:latin typeface="Times New Roman" pitchFamily="18"/>
                <a:cs typeface="Times New Roman" pitchFamily="18"/>
              </a:rPr>
              <a:t>0.15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，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30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0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牛頓重的小孩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坐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在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200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牛頓重的雪橇上，問需要多少水平力才能使雪橇開始動？並求要多少水平力才能使雪橇維持運行？</a:t>
            </a:r>
            <a:endParaRPr lang="en-US" sz="28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2050" name="Picture 2" descr="ãéªæ©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15" y="4290153"/>
            <a:ext cx="4209585" cy="25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7"/>
          <p:cNvSpPr txBox="1"/>
          <p:nvPr/>
        </p:nvSpPr>
        <p:spPr>
          <a:xfrm>
            <a:off x="312533" y="2674325"/>
            <a:ext cx="4804411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1" u="none" strike="noStrike" kern="1200" cap="none" spc="0" baseline="0" dirty="0" smtClean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靜摩擦力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</a:t>
            </a:r>
            <a:r>
              <a:rPr lang="zh-TW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靜</a:t>
            </a:r>
            <a:r>
              <a:rPr lang="zh-TW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摩擦係數</a:t>
            </a:r>
            <a:r>
              <a:rPr lang="en-US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x </a:t>
            </a:r>
            <a:r>
              <a:rPr lang="zh-TW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正向力</a:t>
            </a:r>
            <a:endParaRPr lang="en-US" sz="2400" dirty="0">
              <a:solidFill>
                <a:srgbClr val="0000FF"/>
              </a:solidFill>
              <a:latin typeface="標楷體" pitchFamily="65"/>
              <a:ea typeface="標楷體" pitchFamily="65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0" u="none" strike="noStrike" kern="1200" cap="none" spc="0" dirty="0" smtClean="0">
                <a:solidFill>
                  <a:srgbClr val="0000FF"/>
                </a:solidFill>
                <a:uFillTx/>
                <a:latin typeface="Verdana" pitchFamily="34"/>
                <a:ea typeface="新細明體" pitchFamily="18"/>
              </a:rPr>
              <a:t>           </a:t>
            </a:r>
            <a:r>
              <a:rPr lang="en-US" sz="2400" i="0" u="none" strike="noStrike" kern="1200" cap="none" spc="0" baseline="0" dirty="0" smtClean="0">
                <a:solidFill>
                  <a:srgbClr val="0000FF"/>
                </a:solidFill>
                <a:uFillTx/>
                <a:latin typeface="Verdana" pitchFamily="34"/>
                <a:ea typeface="新細明體" pitchFamily="18"/>
              </a:rPr>
              <a:t>= 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0.18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(300+200)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0" u="none" strike="noStrike" kern="1200" cap="none" spc="0" baseline="0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sz="240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             </a:t>
            </a:r>
            <a:r>
              <a:rPr lang="en-US" sz="2400" i="0" u="none" strike="noStrike" kern="1200" cap="none" spc="0" dirty="0" smtClean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endParaRPr lang="en-US" sz="2400" kern="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500067" y="447670"/>
            <a:ext cx="8229600" cy="1861421"/>
          </a:xfrm>
        </p:spPr>
        <p:txBody>
          <a:bodyPr/>
          <a:lstStyle/>
          <a:p>
            <a:pPr lvl="0"/>
            <a:r>
              <a:rPr lang="zh-TW" sz="2800" dirty="0">
                <a:latin typeface="Times New Roman" pitchFamily="18"/>
                <a:cs typeface="Times New Roman" pitchFamily="18"/>
              </a:rPr>
              <a:t>例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題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　雪橇與雪之間的靜摩擦係數為</a:t>
            </a:r>
            <a:r>
              <a:rPr lang="en-US" sz="2800" dirty="0">
                <a:latin typeface="Times New Roman" pitchFamily="18"/>
                <a:cs typeface="Times New Roman" pitchFamily="18"/>
              </a:rPr>
              <a:t>0.18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，動摩擦係數為</a:t>
            </a:r>
            <a:r>
              <a:rPr lang="en-US" sz="2800" dirty="0">
                <a:latin typeface="Times New Roman" pitchFamily="18"/>
                <a:cs typeface="Times New Roman" pitchFamily="18"/>
              </a:rPr>
              <a:t>0.15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，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30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0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牛頓重的小孩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坐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在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200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牛頓重的雪橇上，問需要多少水平力才能使雪橇開始動？並求要多少水平力才能使雪橇維持運行？</a:t>
            </a:r>
            <a:endParaRPr lang="en-US" sz="28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2050" name="Picture 2" descr="ãéªæ©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15" y="4290153"/>
            <a:ext cx="4209585" cy="25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7"/>
          <p:cNvSpPr txBox="1"/>
          <p:nvPr/>
        </p:nvSpPr>
        <p:spPr>
          <a:xfrm>
            <a:off x="312533" y="2674325"/>
            <a:ext cx="4804411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1" u="none" strike="noStrike" kern="1200" cap="none" spc="0" baseline="0" dirty="0" smtClean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靜摩擦力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</a:t>
            </a:r>
            <a:r>
              <a:rPr lang="zh-TW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靜</a:t>
            </a:r>
            <a:r>
              <a:rPr lang="zh-TW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摩擦係數</a:t>
            </a:r>
            <a:r>
              <a:rPr lang="en-US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x </a:t>
            </a:r>
            <a:r>
              <a:rPr lang="zh-TW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正向力</a:t>
            </a:r>
            <a:endParaRPr lang="en-US" sz="2400" dirty="0">
              <a:solidFill>
                <a:srgbClr val="0000FF"/>
              </a:solidFill>
              <a:latin typeface="標楷體" pitchFamily="65"/>
              <a:ea typeface="標楷體" pitchFamily="65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0" u="none" strike="noStrike" kern="1200" cap="none" spc="0" dirty="0" smtClean="0">
                <a:solidFill>
                  <a:srgbClr val="0000FF"/>
                </a:solidFill>
                <a:uFillTx/>
                <a:latin typeface="Verdana" pitchFamily="34"/>
                <a:ea typeface="新細明體" pitchFamily="18"/>
              </a:rPr>
              <a:t>           </a:t>
            </a:r>
            <a:r>
              <a:rPr lang="en-US" sz="2400" i="0" u="none" strike="noStrike" kern="1200" cap="none" spc="0" baseline="0" dirty="0" smtClean="0">
                <a:solidFill>
                  <a:srgbClr val="0000FF"/>
                </a:solidFill>
                <a:uFillTx/>
                <a:latin typeface="Verdana" pitchFamily="34"/>
                <a:ea typeface="新細明體" pitchFamily="18"/>
              </a:rPr>
              <a:t>= 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0.18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(300+200)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0" u="none" strike="noStrike" kern="1200" cap="none" spc="0" baseline="0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sz="240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             </a:t>
            </a:r>
            <a:r>
              <a:rPr lang="en-US" sz="2400" i="0" u="none" strike="noStrike" kern="1200" cap="none" spc="0" dirty="0" smtClean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 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0.18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500</a:t>
            </a:r>
            <a:endParaRPr lang="en-US" sz="2400" kern="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7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500067" y="447670"/>
            <a:ext cx="8229600" cy="1861421"/>
          </a:xfrm>
        </p:spPr>
        <p:txBody>
          <a:bodyPr/>
          <a:lstStyle/>
          <a:p>
            <a:pPr lvl="0"/>
            <a:r>
              <a:rPr lang="zh-TW" sz="2800" dirty="0">
                <a:latin typeface="Times New Roman" pitchFamily="18"/>
                <a:cs typeface="Times New Roman" pitchFamily="18"/>
              </a:rPr>
              <a:t>例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題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　雪橇與雪之間的靜摩擦係數為</a:t>
            </a:r>
            <a:r>
              <a:rPr lang="en-US" sz="2800" dirty="0">
                <a:latin typeface="Times New Roman" pitchFamily="18"/>
                <a:cs typeface="Times New Roman" pitchFamily="18"/>
              </a:rPr>
              <a:t>0.18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，動摩擦係數為</a:t>
            </a:r>
            <a:r>
              <a:rPr lang="en-US" sz="2800" dirty="0">
                <a:latin typeface="Times New Roman" pitchFamily="18"/>
                <a:cs typeface="Times New Roman" pitchFamily="18"/>
              </a:rPr>
              <a:t>0.15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，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30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0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牛頓重的小孩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坐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在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200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牛頓重的雪橇上，問需要多少水平力才能使雪橇開始動？並求要多少水平力才能使雪橇維持運行？</a:t>
            </a:r>
            <a:endParaRPr lang="en-US" sz="28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2050" name="Picture 2" descr="ãéªæ©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15" y="4290153"/>
            <a:ext cx="4209585" cy="25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7"/>
          <p:cNvSpPr txBox="1"/>
          <p:nvPr/>
        </p:nvSpPr>
        <p:spPr>
          <a:xfrm>
            <a:off x="312533" y="2674325"/>
            <a:ext cx="4804411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1" u="none" strike="noStrike" kern="1200" cap="none" spc="0" baseline="0" dirty="0" smtClean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靜摩擦力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</a:t>
            </a:r>
            <a:r>
              <a:rPr lang="zh-TW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靜</a:t>
            </a:r>
            <a:r>
              <a:rPr lang="zh-TW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摩擦係數</a:t>
            </a:r>
            <a:r>
              <a:rPr lang="en-US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x </a:t>
            </a:r>
            <a:r>
              <a:rPr lang="zh-TW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正向力</a:t>
            </a:r>
            <a:endParaRPr lang="en-US" sz="2400" dirty="0">
              <a:solidFill>
                <a:srgbClr val="0000FF"/>
              </a:solidFill>
              <a:latin typeface="標楷體" pitchFamily="65"/>
              <a:ea typeface="標楷體" pitchFamily="65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0" u="none" strike="noStrike" kern="1200" cap="none" spc="0" dirty="0" smtClean="0">
                <a:solidFill>
                  <a:srgbClr val="0000FF"/>
                </a:solidFill>
                <a:uFillTx/>
                <a:latin typeface="Verdana" pitchFamily="34"/>
                <a:ea typeface="新細明體" pitchFamily="18"/>
              </a:rPr>
              <a:t>           </a:t>
            </a:r>
            <a:r>
              <a:rPr lang="en-US" sz="2400" i="0" u="none" strike="noStrike" kern="1200" cap="none" spc="0" baseline="0" dirty="0" smtClean="0">
                <a:solidFill>
                  <a:srgbClr val="0000FF"/>
                </a:solidFill>
                <a:uFillTx/>
                <a:latin typeface="Verdana" pitchFamily="34"/>
                <a:ea typeface="新細明體" pitchFamily="18"/>
              </a:rPr>
              <a:t>= 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0.18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(300+200)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0" u="none" strike="noStrike" kern="1200" cap="none" spc="0" baseline="0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sz="240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             </a:t>
            </a:r>
            <a:r>
              <a:rPr lang="en-US" sz="2400" i="0" u="none" strike="noStrike" kern="1200" cap="none" spc="0" dirty="0" smtClean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 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0.18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500 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 </a:t>
            </a:r>
            <a:r>
              <a:rPr lang="en-US" altLang="zh-CN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90 </a:t>
            </a:r>
            <a:r>
              <a:rPr lang="en-US" altLang="zh-TW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</a:t>
            </a:r>
            <a:r>
              <a:rPr lang="zh-TW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牛頓</a:t>
            </a:r>
            <a:r>
              <a:rPr lang="en-US" altLang="zh-TW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endParaRPr lang="en-US" sz="2400" kern="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2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500067" y="447670"/>
            <a:ext cx="8229600" cy="1861421"/>
          </a:xfrm>
        </p:spPr>
        <p:txBody>
          <a:bodyPr/>
          <a:lstStyle/>
          <a:p>
            <a:pPr lvl="0"/>
            <a:r>
              <a:rPr lang="zh-TW" sz="2800" dirty="0">
                <a:latin typeface="Times New Roman" pitchFamily="18"/>
                <a:cs typeface="Times New Roman" pitchFamily="18"/>
              </a:rPr>
              <a:t>例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題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　雪橇與雪之間的靜摩擦係數為</a:t>
            </a:r>
            <a:r>
              <a:rPr lang="en-US" sz="2800" dirty="0">
                <a:latin typeface="Times New Roman" pitchFamily="18"/>
                <a:cs typeface="Times New Roman" pitchFamily="18"/>
              </a:rPr>
              <a:t>0.18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，動摩擦係數為</a:t>
            </a:r>
            <a:r>
              <a:rPr lang="en-US" sz="2800" dirty="0">
                <a:latin typeface="Times New Roman" pitchFamily="18"/>
                <a:cs typeface="Times New Roman" pitchFamily="18"/>
              </a:rPr>
              <a:t>0.15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，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30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0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牛頓重的小孩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坐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在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200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牛頓重的雪橇上，問需要多少水平力才能使雪橇開始動？並求要多少水平力才能使雪橇維持運行？</a:t>
            </a:r>
            <a:endParaRPr lang="en-US" sz="28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2050" name="Picture 2" descr="ãéªæ©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15" y="4290153"/>
            <a:ext cx="4209585" cy="25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7"/>
          <p:cNvSpPr txBox="1"/>
          <p:nvPr/>
        </p:nvSpPr>
        <p:spPr>
          <a:xfrm>
            <a:off x="312533" y="2674325"/>
            <a:ext cx="4804411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1" u="none" strike="noStrike" kern="1200" cap="none" spc="0" baseline="0" dirty="0" smtClean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靜摩擦力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</a:t>
            </a:r>
            <a:r>
              <a:rPr lang="zh-TW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靜</a:t>
            </a:r>
            <a:r>
              <a:rPr lang="zh-TW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摩擦係數</a:t>
            </a:r>
            <a:r>
              <a:rPr lang="en-US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x </a:t>
            </a:r>
            <a:r>
              <a:rPr lang="zh-TW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正向力</a:t>
            </a:r>
            <a:endParaRPr lang="en-US" sz="2400" dirty="0">
              <a:solidFill>
                <a:srgbClr val="0000FF"/>
              </a:solidFill>
              <a:latin typeface="標楷體" pitchFamily="65"/>
              <a:ea typeface="標楷體" pitchFamily="65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0" u="none" strike="noStrike" kern="1200" cap="none" spc="0" dirty="0" smtClean="0">
                <a:solidFill>
                  <a:srgbClr val="0000FF"/>
                </a:solidFill>
                <a:uFillTx/>
                <a:latin typeface="Verdana" pitchFamily="34"/>
                <a:ea typeface="新細明體" pitchFamily="18"/>
              </a:rPr>
              <a:t>           </a:t>
            </a:r>
            <a:r>
              <a:rPr lang="en-US" sz="2400" i="0" u="none" strike="noStrike" kern="1200" cap="none" spc="0" baseline="0" dirty="0" smtClean="0">
                <a:solidFill>
                  <a:srgbClr val="0000FF"/>
                </a:solidFill>
                <a:uFillTx/>
                <a:latin typeface="Verdana" pitchFamily="34"/>
                <a:ea typeface="新細明體" pitchFamily="18"/>
              </a:rPr>
              <a:t>= 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0.18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(300+200)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0" u="none" strike="noStrike" kern="1200" cap="none" spc="0" baseline="0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sz="240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             </a:t>
            </a:r>
            <a:r>
              <a:rPr lang="en-US" sz="2400" i="0" u="none" strike="noStrike" kern="1200" cap="none" spc="0" dirty="0" smtClean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 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0.18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500 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 </a:t>
            </a:r>
            <a:r>
              <a:rPr lang="en-US" altLang="zh-CN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90 </a:t>
            </a:r>
            <a:r>
              <a:rPr lang="en-US" altLang="zh-TW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</a:t>
            </a:r>
            <a:r>
              <a:rPr lang="zh-TW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牛頓</a:t>
            </a:r>
            <a:r>
              <a:rPr lang="en-US" altLang="zh-TW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endParaRPr lang="en-US" sz="2400" kern="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</p:txBody>
      </p:sp>
      <p:sp>
        <p:nvSpPr>
          <p:cNvPr id="5" name="文字方塊 8"/>
          <p:cNvSpPr txBox="1"/>
          <p:nvPr/>
        </p:nvSpPr>
        <p:spPr>
          <a:xfrm>
            <a:off x="312533" y="4080354"/>
            <a:ext cx="5035322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1" u="none" strike="noStrike" kern="1200" cap="none" spc="0" baseline="0" dirty="0" smtClean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動摩擦力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動</a:t>
            </a:r>
            <a:r>
              <a:rPr lang="zh-TW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摩擦係數</a:t>
            </a:r>
            <a:r>
              <a:rPr lang="en-US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 x </a:t>
            </a:r>
            <a:r>
              <a:rPr lang="zh-TW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正向力</a:t>
            </a:r>
            <a:endParaRPr lang="en-US" sz="2400" i="0" u="none" strike="noStrike" kern="1200" cap="none" spc="0" baseline="0" dirty="0" smtClean="0">
              <a:solidFill>
                <a:srgbClr val="0000FF"/>
              </a:solidFill>
              <a:uFillTx/>
              <a:latin typeface="標楷體" pitchFamily="65"/>
              <a:ea typeface="標楷體" pitchFamily="65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dirty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          </a:t>
            </a:r>
            <a:endParaRPr lang="en-US" sz="2400" i="0" u="none" strike="noStrike" kern="1200" cap="none" spc="0" baseline="0" dirty="0">
              <a:solidFill>
                <a:srgbClr val="0000FF"/>
              </a:solidFill>
              <a:uFillTx/>
              <a:latin typeface="Verdana" pitchFamily="34"/>
              <a:ea typeface="新細明體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48740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500067" y="447670"/>
            <a:ext cx="8229600" cy="1861421"/>
          </a:xfrm>
        </p:spPr>
        <p:txBody>
          <a:bodyPr/>
          <a:lstStyle/>
          <a:p>
            <a:pPr lvl="0"/>
            <a:r>
              <a:rPr lang="zh-TW" sz="2800" dirty="0">
                <a:latin typeface="Times New Roman" pitchFamily="18"/>
                <a:cs typeface="Times New Roman" pitchFamily="18"/>
              </a:rPr>
              <a:t>例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題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　雪橇與雪之間的靜摩擦係數為</a:t>
            </a:r>
            <a:r>
              <a:rPr lang="en-US" sz="2800" dirty="0">
                <a:latin typeface="Times New Roman" pitchFamily="18"/>
                <a:cs typeface="Times New Roman" pitchFamily="18"/>
              </a:rPr>
              <a:t>0.18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，動摩擦係數為</a:t>
            </a:r>
            <a:r>
              <a:rPr lang="en-US" sz="2800" dirty="0">
                <a:latin typeface="Times New Roman" pitchFamily="18"/>
                <a:cs typeface="Times New Roman" pitchFamily="18"/>
              </a:rPr>
              <a:t>0.15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，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30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0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牛頓重的小孩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坐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在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200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牛頓重的雪橇上，問需要多少水平力才能使雪橇開始動？並求要多少水平力才能使雪橇維持運行？</a:t>
            </a:r>
            <a:endParaRPr lang="en-US" sz="28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2050" name="Picture 2" descr="ãéªæ©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15" y="4290153"/>
            <a:ext cx="4209585" cy="25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7"/>
          <p:cNvSpPr txBox="1"/>
          <p:nvPr/>
        </p:nvSpPr>
        <p:spPr>
          <a:xfrm>
            <a:off x="312533" y="2674325"/>
            <a:ext cx="4804411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1" u="none" strike="noStrike" kern="1200" cap="none" spc="0" baseline="0" dirty="0" smtClean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靜摩擦力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</a:t>
            </a:r>
            <a:r>
              <a:rPr lang="zh-TW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靜</a:t>
            </a:r>
            <a:r>
              <a:rPr lang="zh-TW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摩擦係數</a:t>
            </a:r>
            <a:r>
              <a:rPr lang="en-US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x </a:t>
            </a:r>
            <a:r>
              <a:rPr lang="zh-TW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正向力</a:t>
            </a:r>
            <a:endParaRPr lang="en-US" sz="2400" dirty="0">
              <a:solidFill>
                <a:srgbClr val="0000FF"/>
              </a:solidFill>
              <a:latin typeface="標楷體" pitchFamily="65"/>
              <a:ea typeface="標楷體" pitchFamily="65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0" u="none" strike="noStrike" kern="1200" cap="none" spc="0" dirty="0" smtClean="0">
                <a:solidFill>
                  <a:srgbClr val="0000FF"/>
                </a:solidFill>
                <a:uFillTx/>
                <a:latin typeface="Verdana" pitchFamily="34"/>
                <a:ea typeface="新細明體" pitchFamily="18"/>
              </a:rPr>
              <a:t>           </a:t>
            </a:r>
            <a:r>
              <a:rPr lang="en-US" sz="2400" i="0" u="none" strike="noStrike" kern="1200" cap="none" spc="0" baseline="0" dirty="0" smtClean="0">
                <a:solidFill>
                  <a:srgbClr val="0000FF"/>
                </a:solidFill>
                <a:uFillTx/>
                <a:latin typeface="Verdana" pitchFamily="34"/>
                <a:ea typeface="新細明體" pitchFamily="18"/>
              </a:rPr>
              <a:t>= 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0.18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(300+200)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0" u="none" strike="noStrike" kern="1200" cap="none" spc="0" baseline="0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sz="240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             </a:t>
            </a:r>
            <a:r>
              <a:rPr lang="en-US" sz="2400" i="0" u="none" strike="noStrike" kern="1200" cap="none" spc="0" dirty="0" smtClean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 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0.18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500 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 </a:t>
            </a:r>
            <a:r>
              <a:rPr lang="en-US" altLang="zh-CN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90 </a:t>
            </a:r>
            <a:r>
              <a:rPr lang="en-US" altLang="zh-TW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</a:t>
            </a:r>
            <a:r>
              <a:rPr lang="zh-TW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牛頓</a:t>
            </a:r>
            <a:r>
              <a:rPr lang="en-US" altLang="zh-TW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endParaRPr lang="en-US" sz="2400" kern="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</p:txBody>
      </p:sp>
      <p:sp>
        <p:nvSpPr>
          <p:cNvPr id="5" name="文字方塊 8"/>
          <p:cNvSpPr txBox="1"/>
          <p:nvPr/>
        </p:nvSpPr>
        <p:spPr>
          <a:xfrm>
            <a:off x="312533" y="4080354"/>
            <a:ext cx="5035322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1" u="none" strike="noStrike" kern="1200" cap="none" spc="0" baseline="0" dirty="0" smtClean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動摩擦力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動</a:t>
            </a:r>
            <a:r>
              <a:rPr lang="zh-TW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摩擦係數</a:t>
            </a:r>
            <a:r>
              <a:rPr lang="en-US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 x </a:t>
            </a:r>
            <a:r>
              <a:rPr lang="zh-TW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正向力</a:t>
            </a:r>
            <a:endParaRPr lang="en-US" sz="2400" i="0" u="none" strike="noStrike" kern="1200" cap="none" spc="0" baseline="0" dirty="0" smtClean="0">
              <a:solidFill>
                <a:srgbClr val="0000FF"/>
              </a:solidFill>
              <a:uFillTx/>
              <a:latin typeface="標楷體" pitchFamily="65"/>
              <a:ea typeface="標楷體" pitchFamily="65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dirty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          = 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0.1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5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(300+200)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               </a:t>
            </a:r>
            <a:endParaRPr lang="en-US" sz="2400" i="0" u="none" strike="noStrike" kern="1200" cap="none" spc="0" baseline="0" dirty="0">
              <a:solidFill>
                <a:srgbClr val="0000FF"/>
              </a:solidFill>
              <a:uFillTx/>
              <a:latin typeface="Verdana" pitchFamily="34"/>
              <a:ea typeface="新細明體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3048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500067" y="447670"/>
            <a:ext cx="8229600" cy="1861421"/>
          </a:xfrm>
        </p:spPr>
        <p:txBody>
          <a:bodyPr/>
          <a:lstStyle/>
          <a:p>
            <a:pPr lvl="0"/>
            <a:r>
              <a:rPr lang="zh-TW" sz="2800" dirty="0">
                <a:latin typeface="Times New Roman" pitchFamily="18"/>
                <a:cs typeface="Times New Roman" pitchFamily="18"/>
              </a:rPr>
              <a:t>例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題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　雪橇與雪之間的靜摩擦係數為</a:t>
            </a:r>
            <a:r>
              <a:rPr lang="en-US" sz="2800" dirty="0">
                <a:latin typeface="Times New Roman" pitchFamily="18"/>
                <a:cs typeface="Times New Roman" pitchFamily="18"/>
              </a:rPr>
              <a:t>0.18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，動摩擦係數為</a:t>
            </a:r>
            <a:r>
              <a:rPr lang="en-US" sz="2800" dirty="0">
                <a:latin typeface="Times New Roman" pitchFamily="18"/>
                <a:cs typeface="Times New Roman" pitchFamily="18"/>
              </a:rPr>
              <a:t>0.15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，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30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0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牛頓重的小孩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坐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在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200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牛頓重的雪橇上，問需要多少水平力才能使雪橇開始動？並求要多少水平力才能使雪橇維持運行？</a:t>
            </a:r>
            <a:endParaRPr lang="en-US" sz="28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2050" name="Picture 2" descr="ãéªæ©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15" y="4290153"/>
            <a:ext cx="4209585" cy="25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7"/>
          <p:cNvSpPr txBox="1"/>
          <p:nvPr/>
        </p:nvSpPr>
        <p:spPr>
          <a:xfrm>
            <a:off x="312533" y="2674325"/>
            <a:ext cx="4804411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1" u="none" strike="noStrike" kern="1200" cap="none" spc="0" baseline="0" dirty="0" smtClean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靜摩擦力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</a:t>
            </a:r>
            <a:r>
              <a:rPr lang="zh-TW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靜</a:t>
            </a:r>
            <a:r>
              <a:rPr lang="zh-TW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摩擦係數</a:t>
            </a:r>
            <a:r>
              <a:rPr lang="en-US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x </a:t>
            </a:r>
            <a:r>
              <a:rPr lang="zh-TW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正向力</a:t>
            </a:r>
            <a:endParaRPr lang="en-US" sz="2400" dirty="0">
              <a:solidFill>
                <a:srgbClr val="0000FF"/>
              </a:solidFill>
              <a:latin typeface="標楷體" pitchFamily="65"/>
              <a:ea typeface="標楷體" pitchFamily="65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0" u="none" strike="noStrike" kern="1200" cap="none" spc="0" dirty="0" smtClean="0">
                <a:solidFill>
                  <a:srgbClr val="0000FF"/>
                </a:solidFill>
                <a:uFillTx/>
                <a:latin typeface="Verdana" pitchFamily="34"/>
                <a:ea typeface="新細明體" pitchFamily="18"/>
              </a:rPr>
              <a:t>           </a:t>
            </a:r>
            <a:r>
              <a:rPr lang="en-US" sz="2400" i="0" u="none" strike="noStrike" kern="1200" cap="none" spc="0" baseline="0" dirty="0" smtClean="0">
                <a:solidFill>
                  <a:srgbClr val="0000FF"/>
                </a:solidFill>
                <a:uFillTx/>
                <a:latin typeface="Verdana" pitchFamily="34"/>
                <a:ea typeface="新細明體" pitchFamily="18"/>
              </a:rPr>
              <a:t>= 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0.18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(300+200)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0" u="none" strike="noStrike" kern="1200" cap="none" spc="0" baseline="0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sz="240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             </a:t>
            </a:r>
            <a:r>
              <a:rPr lang="en-US" sz="2400" i="0" u="none" strike="noStrike" kern="1200" cap="none" spc="0" dirty="0" smtClean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 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0.18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500 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 </a:t>
            </a:r>
            <a:r>
              <a:rPr lang="en-US" altLang="zh-CN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90 </a:t>
            </a:r>
            <a:r>
              <a:rPr lang="en-US" altLang="zh-TW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</a:t>
            </a:r>
            <a:r>
              <a:rPr lang="zh-TW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牛頓</a:t>
            </a:r>
            <a:r>
              <a:rPr lang="en-US" altLang="zh-TW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endParaRPr lang="en-US" sz="2400" kern="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</p:txBody>
      </p:sp>
      <p:sp>
        <p:nvSpPr>
          <p:cNvPr id="5" name="文字方塊 8"/>
          <p:cNvSpPr txBox="1"/>
          <p:nvPr/>
        </p:nvSpPr>
        <p:spPr>
          <a:xfrm>
            <a:off x="312533" y="4080354"/>
            <a:ext cx="5035322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1" u="none" strike="noStrike" kern="1200" cap="none" spc="0" baseline="0" dirty="0" smtClean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動摩擦力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動</a:t>
            </a:r>
            <a:r>
              <a:rPr lang="zh-TW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摩擦係數</a:t>
            </a:r>
            <a:r>
              <a:rPr lang="en-US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 x </a:t>
            </a:r>
            <a:r>
              <a:rPr lang="zh-TW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正向力</a:t>
            </a:r>
            <a:endParaRPr lang="en-US" sz="2400" i="0" u="none" strike="noStrike" kern="1200" cap="none" spc="0" baseline="0" dirty="0" smtClean="0">
              <a:solidFill>
                <a:srgbClr val="0000FF"/>
              </a:solidFill>
              <a:uFillTx/>
              <a:latin typeface="標楷體" pitchFamily="65"/>
              <a:ea typeface="標楷體" pitchFamily="65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dirty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          = 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0.1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5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(300+200)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               </a:t>
            </a:r>
            <a:r>
              <a:rPr lang="en-US" altLang="zh-CN" sz="2400" dirty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 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0.1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5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500</a:t>
            </a:r>
            <a:endParaRPr lang="en-US" sz="2400" i="0" u="none" strike="noStrike" kern="1200" cap="none" spc="0" baseline="0" dirty="0">
              <a:solidFill>
                <a:srgbClr val="0000FF"/>
              </a:solidFill>
              <a:uFillTx/>
              <a:latin typeface="Verdana" pitchFamily="34"/>
              <a:ea typeface="新細明體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9245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500067" y="447670"/>
            <a:ext cx="8229600" cy="1861421"/>
          </a:xfrm>
        </p:spPr>
        <p:txBody>
          <a:bodyPr/>
          <a:lstStyle/>
          <a:p>
            <a:pPr lvl="0"/>
            <a:r>
              <a:rPr lang="zh-TW" sz="2800" dirty="0">
                <a:latin typeface="Times New Roman" pitchFamily="18"/>
                <a:cs typeface="Times New Roman" pitchFamily="18"/>
              </a:rPr>
              <a:t>例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題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　雪橇與雪之間的靜摩擦係數為</a:t>
            </a:r>
            <a:r>
              <a:rPr lang="en-US" sz="2800" dirty="0">
                <a:latin typeface="Times New Roman" pitchFamily="18"/>
                <a:cs typeface="Times New Roman" pitchFamily="18"/>
              </a:rPr>
              <a:t>0.18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，動摩擦係數為</a:t>
            </a:r>
            <a:r>
              <a:rPr lang="en-US" sz="2800" dirty="0">
                <a:latin typeface="Times New Roman" pitchFamily="18"/>
                <a:cs typeface="Times New Roman" pitchFamily="18"/>
              </a:rPr>
              <a:t>0.15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，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30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0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牛頓重的小孩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坐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在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200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牛頓重的雪橇上，問需要多少水平力才能使雪橇開始動？並求要多少水平力才能使雪橇維持運行？</a:t>
            </a:r>
            <a:endParaRPr lang="en-US" sz="28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2050" name="Picture 2" descr="ãéªæ©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15" y="4290153"/>
            <a:ext cx="4209585" cy="25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7"/>
          <p:cNvSpPr txBox="1"/>
          <p:nvPr/>
        </p:nvSpPr>
        <p:spPr>
          <a:xfrm>
            <a:off x="312533" y="2674325"/>
            <a:ext cx="4804411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1" u="none" strike="noStrike" kern="1200" cap="none" spc="0" baseline="0" dirty="0" smtClean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靜摩擦力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</a:t>
            </a:r>
            <a:r>
              <a:rPr lang="zh-TW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靜</a:t>
            </a:r>
            <a:r>
              <a:rPr lang="zh-TW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摩擦係數</a:t>
            </a:r>
            <a:r>
              <a:rPr lang="en-US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x </a:t>
            </a:r>
            <a:r>
              <a:rPr lang="zh-TW" altLang="zh-CN" sz="2400" dirty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正向力</a:t>
            </a:r>
            <a:endParaRPr lang="en-US" sz="2400" dirty="0">
              <a:solidFill>
                <a:srgbClr val="0000FF"/>
              </a:solidFill>
              <a:latin typeface="標楷體" pitchFamily="65"/>
              <a:ea typeface="標楷體" pitchFamily="65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0" u="none" strike="noStrike" kern="1200" cap="none" spc="0" dirty="0" smtClean="0">
                <a:solidFill>
                  <a:srgbClr val="0000FF"/>
                </a:solidFill>
                <a:uFillTx/>
                <a:latin typeface="Verdana" pitchFamily="34"/>
                <a:ea typeface="新細明體" pitchFamily="18"/>
              </a:rPr>
              <a:t>           </a:t>
            </a:r>
            <a:r>
              <a:rPr lang="en-US" sz="2400" i="0" u="none" strike="noStrike" kern="1200" cap="none" spc="0" baseline="0" dirty="0" smtClean="0">
                <a:solidFill>
                  <a:srgbClr val="0000FF"/>
                </a:solidFill>
                <a:uFillTx/>
                <a:latin typeface="Verdana" pitchFamily="34"/>
                <a:ea typeface="新細明體" pitchFamily="18"/>
              </a:rPr>
              <a:t>= 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0.18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(300+200)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0" u="none" strike="noStrike" kern="1200" cap="none" spc="0" baseline="0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sz="240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             </a:t>
            </a:r>
            <a:r>
              <a:rPr lang="en-US" sz="2400" i="0" u="none" strike="noStrike" kern="1200" cap="none" spc="0" dirty="0" smtClean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 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0.18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500 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 </a:t>
            </a:r>
            <a:r>
              <a:rPr lang="en-US" altLang="zh-CN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90 </a:t>
            </a:r>
            <a:r>
              <a:rPr lang="en-US" altLang="zh-TW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</a:t>
            </a:r>
            <a:r>
              <a:rPr lang="zh-TW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牛頓</a:t>
            </a:r>
            <a:r>
              <a:rPr lang="en-US" altLang="zh-TW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endParaRPr lang="en-US" sz="2400" kern="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</p:txBody>
      </p:sp>
      <p:sp>
        <p:nvSpPr>
          <p:cNvPr id="5" name="文字方塊 8"/>
          <p:cNvSpPr txBox="1"/>
          <p:nvPr/>
        </p:nvSpPr>
        <p:spPr>
          <a:xfrm>
            <a:off x="312533" y="4080354"/>
            <a:ext cx="5035322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1" u="none" strike="noStrike" kern="1200" cap="none" spc="0" baseline="0" dirty="0" smtClean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動摩擦力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動</a:t>
            </a:r>
            <a:r>
              <a:rPr lang="zh-TW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摩擦係數</a:t>
            </a:r>
            <a:r>
              <a:rPr lang="en-US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 x </a:t>
            </a:r>
            <a:r>
              <a:rPr lang="zh-TW" altLang="zh-CN" sz="2400" dirty="0" smtClean="0">
                <a:solidFill>
                  <a:srgbClr val="0000FF"/>
                </a:solidFill>
                <a:latin typeface="標楷體" pitchFamily="65"/>
                <a:ea typeface="標楷體" pitchFamily="65"/>
              </a:rPr>
              <a:t>正向力</a:t>
            </a:r>
            <a:endParaRPr lang="en-US" sz="2400" i="0" u="none" strike="noStrike" kern="1200" cap="none" spc="0" baseline="0" dirty="0" smtClean="0">
              <a:solidFill>
                <a:srgbClr val="0000FF"/>
              </a:solidFill>
              <a:uFillTx/>
              <a:latin typeface="標楷體" pitchFamily="65"/>
              <a:ea typeface="標楷體" pitchFamily="65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dirty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          = 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0.1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5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(300+200)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               </a:t>
            </a:r>
            <a:r>
              <a:rPr lang="en-US" altLang="zh-CN" sz="2400" dirty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 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0.1</a:t>
            </a:r>
            <a:r>
              <a:rPr lang="en-US" altLang="zh-TW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5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x 500 </a:t>
            </a:r>
            <a:r>
              <a:rPr lang="en-US" altLang="zh-CN" sz="2400" dirty="0">
                <a:solidFill>
                  <a:srgbClr val="0000FF"/>
                </a:solidFill>
                <a:latin typeface="Verdana" pitchFamily="34"/>
                <a:ea typeface="新細明體" pitchFamily="18"/>
              </a:rPr>
              <a:t>= </a:t>
            </a:r>
            <a:r>
              <a:rPr lang="en-US" altLang="zh-TW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75</a:t>
            </a:r>
            <a:r>
              <a:rPr lang="en-US" altLang="zh-CN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en-US" altLang="zh-TW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</a:t>
            </a:r>
            <a:r>
              <a:rPr lang="zh-TW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牛頓</a:t>
            </a:r>
            <a:r>
              <a:rPr lang="en-US" altLang="zh-TW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</a:t>
            </a:r>
            <a:endParaRPr lang="en-US" sz="2400" i="0" u="none" strike="noStrike" kern="1200" cap="none" spc="0" baseline="0" dirty="0">
              <a:solidFill>
                <a:srgbClr val="0000FF"/>
              </a:solidFill>
              <a:uFillTx/>
              <a:latin typeface="Verdana" pitchFamily="34"/>
              <a:ea typeface="新細明體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0192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457200" y="227790"/>
            <a:ext cx="8229600" cy="1143000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lang="zh-TW" altLang="en-US" dirty="0" smtClean="0"/>
              <a:t>力的合成</a:t>
            </a:r>
            <a:endParaRPr lang="zh-TW" altLang="en-US" dirty="0"/>
          </a:p>
        </p:txBody>
      </p:sp>
      <p:sp>
        <p:nvSpPr>
          <p:cNvPr id="4" name="文字版面配置區 1"/>
          <p:cNvSpPr txBox="1">
            <a:spLocks/>
          </p:cNvSpPr>
          <p:nvPr/>
        </p:nvSpPr>
        <p:spPr>
          <a:xfrm>
            <a:off x="457200" y="1071418"/>
            <a:ext cx="8229600" cy="49296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共線力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指力作用在相同的一條作用線上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同方向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CN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兩個力合成。</a:t>
            </a:r>
          </a:p>
        </p:txBody>
      </p:sp>
      <p:cxnSp>
        <p:nvCxnSpPr>
          <p:cNvPr id="6" name="直線單箭頭接點 5"/>
          <p:cNvCxnSpPr/>
          <p:nvPr/>
        </p:nvCxnSpPr>
        <p:spPr>
          <a:xfrm>
            <a:off x="659218" y="2774663"/>
            <a:ext cx="701749" cy="10632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2300171" y="2785295"/>
            <a:ext cx="99591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4316814" y="2563623"/>
            <a:ext cx="701749" cy="10632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5029196" y="2574255"/>
            <a:ext cx="99591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1625909" y="2313147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+</a:t>
            </a:r>
            <a:endParaRPr lang="zh-CN" altLang="en-US" sz="48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556614" y="2313146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196169" y="2313145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cxnSp>
        <p:nvCxnSpPr>
          <p:cNvPr id="23" name="直線單箭頭接點 22"/>
          <p:cNvCxnSpPr/>
          <p:nvPr/>
        </p:nvCxnSpPr>
        <p:spPr>
          <a:xfrm>
            <a:off x="6880189" y="2773293"/>
            <a:ext cx="1708300" cy="137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2798130" y="3619095"/>
            <a:ext cx="0" cy="9206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 flipV="1">
            <a:off x="1010092" y="3961996"/>
            <a:ext cx="10633" cy="577701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H="1" flipV="1">
            <a:off x="4918361" y="4282795"/>
            <a:ext cx="10633" cy="577701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H="1" flipV="1">
            <a:off x="7758226" y="3371429"/>
            <a:ext cx="10632" cy="149830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V="1">
            <a:off x="875414" y="5422605"/>
            <a:ext cx="400493" cy="474553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V="1">
            <a:off x="2652818" y="5125545"/>
            <a:ext cx="643271" cy="7716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V="1">
            <a:off x="4915833" y="3371429"/>
            <a:ext cx="0" cy="9206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 flipV="1">
            <a:off x="4572000" y="5844899"/>
            <a:ext cx="400493" cy="474553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V="1">
            <a:off x="4966334" y="5094869"/>
            <a:ext cx="643271" cy="7716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V="1">
            <a:off x="7047600" y="5298558"/>
            <a:ext cx="1045570" cy="118778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字方塊 51"/>
          <p:cNvSpPr txBox="1"/>
          <p:nvPr/>
        </p:nvSpPr>
        <p:spPr>
          <a:xfrm>
            <a:off x="1625909" y="375684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+</a:t>
            </a:r>
            <a:endParaRPr lang="zh-CN" altLang="en-US" sz="48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3556614" y="375683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6196169" y="3756838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1625909" y="5170053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+</a:t>
            </a:r>
            <a:endParaRPr lang="zh-CN" altLang="en-US" sz="48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3556614" y="517005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6196169" y="5170051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sp>
        <p:nvSpPr>
          <p:cNvPr id="58" name="矩形 57"/>
          <p:cNvSpPr/>
          <p:nvPr/>
        </p:nvSpPr>
        <p:spPr>
          <a:xfrm>
            <a:off x="7411173" y="178289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合力</a:t>
            </a:r>
            <a:endParaRPr lang="zh-CN" altLang="en-US" u="sng" dirty="0"/>
          </a:p>
        </p:txBody>
      </p:sp>
      <p:cxnSp>
        <p:nvCxnSpPr>
          <p:cNvPr id="59" name="直線單箭頭接點 58"/>
          <p:cNvCxnSpPr/>
          <p:nvPr/>
        </p:nvCxnSpPr>
        <p:spPr>
          <a:xfrm>
            <a:off x="4307979" y="2894746"/>
            <a:ext cx="1708300" cy="137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 flipH="1" flipV="1">
            <a:off x="5292924" y="3386004"/>
            <a:ext cx="10632" cy="1498304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V="1">
            <a:off x="4848411" y="5332028"/>
            <a:ext cx="1045570" cy="1187784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48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457200" y="227790"/>
            <a:ext cx="8229600" cy="1143000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lang="zh-TW" altLang="en-US" dirty="0" smtClean="0"/>
              <a:t>力的合成</a:t>
            </a:r>
            <a:endParaRPr lang="zh-TW" altLang="en-US" dirty="0"/>
          </a:p>
        </p:txBody>
      </p:sp>
      <p:sp>
        <p:nvSpPr>
          <p:cNvPr id="4" name="文字版面配置區 1"/>
          <p:cNvSpPr txBox="1">
            <a:spLocks/>
          </p:cNvSpPr>
          <p:nvPr/>
        </p:nvSpPr>
        <p:spPr>
          <a:xfrm>
            <a:off x="457200" y="1089891"/>
            <a:ext cx="8229600" cy="49111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共線力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指力作用在相同的一條作用線上。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反方向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CN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兩個力合成。</a:t>
            </a:r>
          </a:p>
        </p:txBody>
      </p:sp>
      <p:cxnSp>
        <p:nvCxnSpPr>
          <p:cNvPr id="6" name="直線單箭頭接點 5"/>
          <p:cNvCxnSpPr/>
          <p:nvPr/>
        </p:nvCxnSpPr>
        <p:spPr>
          <a:xfrm>
            <a:off x="659218" y="2821340"/>
            <a:ext cx="701749" cy="10632"/>
          </a:xfrm>
          <a:prstGeom prst="straightConnector1">
            <a:avLst/>
          </a:prstGeom>
          <a:ln w="762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2254102" y="2831972"/>
            <a:ext cx="130251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4338080" y="2629490"/>
            <a:ext cx="701749" cy="10632"/>
          </a:xfrm>
          <a:prstGeom prst="straightConnector1">
            <a:avLst/>
          </a:prstGeom>
          <a:ln w="762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1625909" y="2359824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+</a:t>
            </a:r>
            <a:endParaRPr lang="zh-CN" altLang="en-US" sz="48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556614" y="2359823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196169" y="235982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cxnSp>
        <p:nvCxnSpPr>
          <p:cNvPr id="23" name="直線單箭頭接點 22"/>
          <p:cNvCxnSpPr/>
          <p:nvPr/>
        </p:nvCxnSpPr>
        <p:spPr>
          <a:xfrm>
            <a:off x="5034504" y="2639439"/>
            <a:ext cx="651256" cy="684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H="1" flipV="1">
            <a:off x="2798130" y="3571234"/>
            <a:ext cx="8865" cy="12352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 flipV="1">
            <a:off x="1010092" y="3914135"/>
            <a:ext cx="10633" cy="577701"/>
          </a:xfrm>
          <a:prstGeom prst="straightConnector1">
            <a:avLst/>
          </a:prstGeom>
          <a:ln w="762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H="1" flipV="1">
            <a:off x="4855612" y="4162853"/>
            <a:ext cx="10633" cy="577701"/>
          </a:xfrm>
          <a:prstGeom prst="straightConnector1">
            <a:avLst/>
          </a:prstGeom>
          <a:ln w="762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V="1">
            <a:off x="4855612" y="3504705"/>
            <a:ext cx="0" cy="662881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V="1">
            <a:off x="875414" y="5422605"/>
            <a:ext cx="400493" cy="474553"/>
          </a:xfrm>
          <a:prstGeom prst="straightConnector1">
            <a:avLst/>
          </a:prstGeom>
          <a:ln w="762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V="1">
            <a:off x="4521093" y="5368138"/>
            <a:ext cx="1003983" cy="11132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 flipV="1">
            <a:off x="4347042" y="5817581"/>
            <a:ext cx="400493" cy="474553"/>
          </a:xfrm>
          <a:prstGeom prst="straightConnector1">
            <a:avLst/>
          </a:prstGeom>
          <a:ln w="762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字方塊 51"/>
          <p:cNvSpPr txBox="1"/>
          <p:nvPr/>
        </p:nvSpPr>
        <p:spPr>
          <a:xfrm>
            <a:off x="1625909" y="370897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+</a:t>
            </a:r>
            <a:endParaRPr lang="zh-CN" altLang="en-US" sz="48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3556614" y="3708978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6196169" y="3708977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1625909" y="5170053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+</a:t>
            </a:r>
            <a:endParaRPr lang="zh-CN" altLang="en-US" sz="48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3556614" y="517005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6196169" y="5170051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cxnSp>
        <p:nvCxnSpPr>
          <p:cNvPr id="31" name="直線單箭頭接點 30"/>
          <p:cNvCxnSpPr/>
          <p:nvPr/>
        </p:nvCxnSpPr>
        <p:spPr>
          <a:xfrm>
            <a:off x="4383248" y="2931209"/>
            <a:ext cx="130251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7086645" y="2821340"/>
            <a:ext cx="651256" cy="68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H="1" flipV="1">
            <a:off x="5100145" y="3504705"/>
            <a:ext cx="8865" cy="12352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7412273" y="3788822"/>
            <a:ext cx="0" cy="66288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 flipV="1">
            <a:off x="4747535" y="5178863"/>
            <a:ext cx="593630" cy="639348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 flipV="1">
            <a:off x="6977828" y="5361701"/>
            <a:ext cx="593630" cy="6393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6977828" y="179609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合力</a:t>
            </a:r>
            <a:endParaRPr lang="zh-CN" altLang="en-US" u="sng" dirty="0"/>
          </a:p>
        </p:txBody>
      </p:sp>
    </p:spTree>
    <p:extLst>
      <p:ext uri="{BB962C8B-B14F-4D97-AF65-F5344CB8AC3E}">
        <p14:creationId xmlns:p14="http://schemas.microsoft.com/office/powerpoint/2010/main" val="670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1042992" y="260347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摩擦力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&amp;</a:t>
            </a:r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正向力</a:t>
            </a:r>
            <a:endParaRPr lang="en-US"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395285" y="1052510"/>
            <a:ext cx="8353428" cy="4824410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</a:pP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摩擦力＝摩擦係數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正向力　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buNone/>
            </a:pPr>
            <a:r>
              <a:rPr 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= </a:t>
            </a:r>
            <a:r>
              <a:rPr lang="en-US" sz="2800" b="1" dirty="0">
                <a:latin typeface="Symbol" panose="05050102010706020507" pitchFamily="18" charset="2"/>
                <a:cs typeface="Times New Roman" panose="02020603050405020304" pitchFamily="18" charset="0"/>
              </a:rPr>
              <a:t>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lvl="1">
              <a:lnSpc>
                <a:spcPct val="80000"/>
              </a:lnSpc>
            </a:pPr>
            <a:r>
              <a:rPr 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摩擦係數</a:t>
            </a:r>
            <a:r>
              <a:rPr lang="en-US" sz="2400" dirty="0">
                <a:solidFill>
                  <a:srgbClr val="0000FF"/>
                </a:solidFill>
                <a:latin typeface="Symbol" panose="05050102010706020507" pitchFamily="18" charset="2"/>
                <a:ea typeface="標楷體" pitchFamily="65"/>
                <a:cs typeface="Times New Roman" panose="02020603050405020304" pitchFamily="18" charset="0"/>
              </a:rPr>
              <a:t></a:t>
            </a:r>
            <a:r>
              <a:rPr 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－指滑動的相對難易度，或兩接觸面間的力的大小及分子間的互動。不單指任何一面。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靜摩擦係數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Symbol" panose="05050102010706020507" pitchFamily="18" charset="2"/>
                <a:ea typeface="標楷體" pitchFamily="65"/>
                <a:cs typeface="Times New Roman" panose="02020603050405020304" pitchFamily="18" charset="0"/>
              </a:rPr>
              <a:t>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 </a:t>
            </a:r>
            <a:r>
              <a:rPr 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＞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動摩擦力係數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 </a:t>
            </a:r>
            <a:r>
              <a:rPr lang="en-US" sz="2400" dirty="0">
                <a:solidFill>
                  <a:srgbClr val="0000FF"/>
                </a:solidFill>
                <a:latin typeface="Symbol" panose="05050102010706020507" pitchFamily="18" charset="2"/>
                <a:ea typeface="標楷體" pitchFamily="65"/>
                <a:cs typeface="Times New Roman" panose="02020603050405020304" pitchFamily="18" charset="0"/>
              </a:rPr>
              <a:t>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b="1" dirty="0">
              <a:solidFill>
                <a:srgbClr val="E7E6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endParaRPr lang="en-US" dirty="0">
              <a:effectLst>
                <a:outerShdw dist="38103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buNone/>
            </a:pPr>
            <a:r>
              <a:rPr 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60236" y="4116137"/>
            <a:ext cx="2499110" cy="2029867"/>
          </a:xfrm>
        </p:spPr>
      </p:pic>
      <p:sp>
        <p:nvSpPr>
          <p:cNvPr id="10" name="矩形 9"/>
          <p:cNvSpPr/>
          <p:nvPr/>
        </p:nvSpPr>
        <p:spPr>
          <a:xfrm>
            <a:off x="4021097" y="3763572"/>
            <a:ext cx="877165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正向力</a:t>
            </a:r>
            <a:endParaRPr lang="en-US" sz="1800" b="0" i="0" u="none" strike="noStrike" kern="1200" cap="none" spc="0" baseline="0">
              <a:solidFill>
                <a:srgbClr val="0000FF"/>
              </a:solidFill>
              <a:uFillTx/>
              <a:latin typeface="標楷體" pitchFamily="65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457200" y="227790"/>
            <a:ext cx="8229600" cy="1143000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lang="zh-TW" altLang="en-US" dirty="0" smtClean="0"/>
              <a:t>力的合成</a:t>
            </a:r>
            <a:endParaRPr lang="zh-TW" altLang="en-US" dirty="0"/>
          </a:p>
        </p:txBody>
      </p:sp>
      <p:sp>
        <p:nvSpPr>
          <p:cNvPr id="4" name="文字版面配置區 1"/>
          <p:cNvSpPr txBox="1">
            <a:spLocks/>
          </p:cNvSpPr>
          <p:nvPr/>
        </p:nvSpPr>
        <p:spPr>
          <a:xfrm>
            <a:off x="457200" y="917564"/>
            <a:ext cx="8229600" cy="10261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共點力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指力作用在相同的一個點上。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CN" altLang="en-US" sz="280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平行四邊形法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，將</a:t>
            </a:r>
            <a:r>
              <a:rPr lang="zh-CN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兩個力合成。</a:t>
            </a:r>
            <a:endParaRPr lang="zh-CN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1117909" y="2747462"/>
            <a:ext cx="0" cy="70466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2265461" y="3155711"/>
            <a:ext cx="1234277" cy="72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1605277" y="274746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+</a:t>
            </a:r>
            <a:endParaRPr lang="zh-CN" altLang="en-US" sz="48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649194" y="274746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165482" y="2730878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cxnSp>
        <p:nvCxnSpPr>
          <p:cNvPr id="27" name="直線單箭頭接點 26"/>
          <p:cNvCxnSpPr/>
          <p:nvPr/>
        </p:nvCxnSpPr>
        <p:spPr>
          <a:xfrm>
            <a:off x="2300171" y="4147128"/>
            <a:ext cx="1062695" cy="7868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983248" y="4220803"/>
            <a:ext cx="477151" cy="492212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字方塊 51"/>
          <p:cNvSpPr txBox="1"/>
          <p:nvPr/>
        </p:nvSpPr>
        <p:spPr>
          <a:xfrm>
            <a:off x="1625909" y="3986747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+</a:t>
            </a:r>
            <a:endParaRPr lang="zh-CN" altLang="en-US" sz="48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3685558" y="4015185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6165482" y="4006174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cxnSp>
        <p:nvCxnSpPr>
          <p:cNvPr id="31" name="直線單箭頭接點 30"/>
          <p:cNvCxnSpPr/>
          <p:nvPr/>
        </p:nvCxnSpPr>
        <p:spPr>
          <a:xfrm flipV="1">
            <a:off x="4771517" y="2598405"/>
            <a:ext cx="0" cy="70466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6002073" y="2611229"/>
            <a:ext cx="0" cy="704660"/>
          </a:xfrm>
          <a:prstGeom prst="straightConnector1">
            <a:avLst/>
          </a:prstGeom>
          <a:ln w="762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4753811" y="2611229"/>
            <a:ext cx="1248262" cy="35842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V="1">
            <a:off x="4771517" y="2629150"/>
            <a:ext cx="1230556" cy="673917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 flipV="1">
            <a:off x="4323071" y="3843971"/>
            <a:ext cx="477151" cy="492212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4308954" y="4336793"/>
            <a:ext cx="1062695" cy="7868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 flipV="1">
            <a:off x="5357312" y="4611768"/>
            <a:ext cx="477151" cy="492212"/>
          </a:xfrm>
          <a:prstGeom prst="straightConnector1">
            <a:avLst/>
          </a:prstGeom>
          <a:ln w="762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>
            <a:off x="4802527" y="3851996"/>
            <a:ext cx="1062695" cy="786808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4352473" y="4351895"/>
            <a:ext cx="1515054" cy="286909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6987342" y="4378928"/>
            <a:ext cx="1515054" cy="286909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 flipV="1">
            <a:off x="4767796" y="3315889"/>
            <a:ext cx="1234277" cy="72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V="1">
            <a:off x="6987342" y="2637989"/>
            <a:ext cx="1230556" cy="67391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7421703" y="190173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合力</a:t>
            </a:r>
            <a:endParaRPr lang="zh-CN" altLang="en-US" u="sng" dirty="0"/>
          </a:p>
        </p:txBody>
      </p:sp>
    </p:spTree>
    <p:extLst>
      <p:ext uri="{BB962C8B-B14F-4D97-AF65-F5344CB8AC3E}">
        <p14:creationId xmlns:p14="http://schemas.microsoft.com/office/powerpoint/2010/main" val="8109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457200" y="227790"/>
            <a:ext cx="8229600" cy="1143000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lang="zh-TW" altLang="en-US" dirty="0" smtClean="0"/>
              <a:t>力的合成</a:t>
            </a:r>
            <a:endParaRPr lang="zh-TW" altLang="en-US" dirty="0"/>
          </a:p>
        </p:txBody>
      </p:sp>
      <p:sp>
        <p:nvSpPr>
          <p:cNvPr id="4" name="文字版面配置區 1"/>
          <p:cNvSpPr txBox="1">
            <a:spLocks/>
          </p:cNvSpPr>
          <p:nvPr/>
        </p:nvSpPr>
        <p:spPr>
          <a:xfrm>
            <a:off x="457200" y="862805"/>
            <a:ext cx="8229600" cy="13816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共點力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指力作用在相同的一個點上。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CN" altLang="en-US" sz="280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頭尾相連法</a:t>
            </a:r>
            <a:r>
              <a:rPr lang="zh-CN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tip-to-tail method</a:t>
            </a:r>
            <a:r>
              <a:rPr lang="en-US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CN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又稱三角形法）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，將</a:t>
            </a:r>
            <a:r>
              <a:rPr lang="zh-CN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兩個力合成。</a:t>
            </a:r>
          </a:p>
        </p:txBody>
      </p:sp>
      <p:cxnSp>
        <p:nvCxnSpPr>
          <p:cNvPr id="28" name="直線單箭頭接點 27"/>
          <p:cNvCxnSpPr/>
          <p:nvPr/>
        </p:nvCxnSpPr>
        <p:spPr>
          <a:xfrm flipV="1">
            <a:off x="1117909" y="2747462"/>
            <a:ext cx="0" cy="70466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2265461" y="3155711"/>
            <a:ext cx="1234277" cy="72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1605277" y="274746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+</a:t>
            </a:r>
            <a:endParaRPr lang="zh-CN" altLang="en-US" sz="48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3649194" y="274746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6165482" y="2730878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cxnSp>
        <p:nvCxnSpPr>
          <p:cNvPr id="34" name="直線單箭頭接點 33"/>
          <p:cNvCxnSpPr/>
          <p:nvPr/>
        </p:nvCxnSpPr>
        <p:spPr>
          <a:xfrm>
            <a:off x="1734113" y="4176483"/>
            <a:ext cx="1062695" cy="7868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417190" y="4250158"/>
            <a:ext cx="477151" cy="492212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1059851" y="401610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+</a:t>
            </a:r>
            <a:endParaRPr lang="zh-CN" altLang="en-US" sz="48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4753811" y="410293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7233735" y="4093928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cxnSp>
        <p:nvCxnSpPr>
          <p:cNvPr id="43" name="直線單箭頭接點 42"/>
          <p:cNvCxnSpPr/>
          <p:nvPr/>
        </p:nvCxnSpPr>
        <p:spPr>
          <a:xfrm flipV="1">
            <a:off x="4771517" y="2598405"/>
            <a:ext cx="0" cy="70466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flipV="1">
            <a:off x="4753811" y="2628540"/>
            <a:ext cx="1248262" cy="18531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 flipV="1">
            <a:off x="4771517" y="2629150"/>
            <a:ext cx="1230556" cy="673917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 flipV="1">
            <a:off x="5391324" y="3931725"/>
            <a:ext cx="477151" cy="492212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flipH="1">
            <a:off x="6015550" y="4734583"/>
            <a:ext cx="917926" cy="628658"/>
          </a:xfrm>
          <a:prstGeom prst="straightConnector1">
            <a:avLst/>
          </a:prstGeom>
          <a:ln w="762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>
            <a:off x="5870780" y="3939750"/>
            <a:ext cx="1062695" cy="786808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5386795" y="4423937"/>
            <a:ext cx="628755" cy="96676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 flipV="1">
            <a:off x="6987342" y="2637989"/>
            <a:ext cx="1230556" cy="67391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/>
          <p:cNvSpPr txBox="1"/>
          <p:nvPr/>
        </p:nvSpPr>
        <p:spPr>
          <a:xfrm>
            <a:off x="2864452" y="402805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+</a:t>
            </a:r>
            <a:endParaRPr lang="zh-CN" altLang="en-US" sz="4800" dirty="0"/>
          </a:p>
        </p:txBody>
      </p:sp>
      <p:cxnSp>
        <p:nvCxnSpPr>
          <p:cNvPr id="67" name="直線單箭頭接點 66"/>
          <p:cNvCxnSpPr/>
          <p:nvPr/>
        </p:nvCxnSpPr>
        <p:spPr>
          <a:xfrm flipH="1">
            <a:off x="3655551" y="4261025"/>
            <a:ext cx="917926" cy="628658"/>
          </a:xfrm>
          <a:prstGeom prst="straightConnector1">
            <a:avLst/>
          </a:prstGeom>
          <a:ln w="762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/>
          <p:nvPr/>
        </p:nvCxnSpPr>
        <p:spPr>
          <a:xfrm>
            <a:off x="7972093" y="4251203"/>
            <a:ext cx="628755" cy="966760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7750434" y="198367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合力</a:t>
            </a:r>
            <a:endParaRPr lang="zh-CN" altLang="en-US" u="sng" dirty="0"/>
          </a:p>
        </p:txBody>
      </p:sp>
    </p:spTree>
    <p:extLst>
      <p:ext uri="{BB962C8B-B14F-4D97-AF65-F5344CB8AC3E}">
        <p14:creationId xmlns:p14="http://schemas.microsoft.com/office/powerpoint/2010/main" val="19910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lang="zh-TW" altLang="en-US" dirty="0" smtClean="0"/>
              <a:t>力的分解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5797227" y="3100537"/>
            <a:ext cx="0" cy="70466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6944779" y="3508786"/>
            <a:ext cx="1234277" cy="72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6284595" y="3100537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+</a:t>
            </a:r>
            <a:endParaRPr lang="zh-CN" altLang="en-US" sz="4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162718" y="3129885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734577" y="3161393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3218440" y="3095341"/>
            <a:ext cx="0" cy="704660"/>
          </a:xfrm>
          <a:prstGeom prst="straightConnector1">
            <a:avLst/>
          </a:prstGeom>
          <a:ln w="762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3218440" y="3126086"/>
            <a:ext cx="1230556" cy="67391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3214719" y="3812825"/>
            <a:ext cx="1234277" cy="7249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688142" y="3274232"/>
            <a:ext cx="1230556" cy="67391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版面配置區 1"/>
          <p:cNvSpPr txBox="1">
            <a:spLocks/>
          </p:cNvSpPr>
          <p:nvPr/>
        </p:nvSpPr>
        <p:spPr>
          <a:xfrm>
            <a:off x="457200" y="1212112"/>
            <a:ext cx="8229600" cy="1032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較常將一</a:t>
            </a:r>
            <a:r>
              <a:rPr lang="zh-CN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個合力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分解成一個垂直力和一個水平力</a:t>
            </a:r>
            <a:r>
              <a:rPr lang="zh-CN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cxnSp>
        <p:nvCxnSpPr>
          <p:cNvPr id="18" name="直線接點 17"/>
          <p:cNvCxnSpPr/>
          <p:nvPr/>
        </p:nvCxnSpPr>
        <p:spPr>
          <a:xfrm>
            <a:off x="3214719" y="3630653"/>
            <a:ext cx="221208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435927" y="3658361"/>
            <a:ext cx="0" cy="161713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386354" y="235511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垂直力</a:t>
            </a:r>
            <a:endParaRPr lang="zh-CN" altLang="en-US" u="sng" dirty="0"/>
          </a:p>
        </p:txBody>
      </p:sp>
      <p:sp>
        <p:nvSpPr>
          <p:cNvPr id="26" name="矩形 25"/>
          <p:cNvSpPr/>
          <p:nvPr/>
        </p:nvSpPr>
        <p:spPr>
          <a:xfrm>
            <a:off x="7067917" y="235511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水平力</a:t>
            </a:r>
            <a:endParaRPr lang="zh-CN" altLang="en-US" u="sng" dirty="0"/>
          </a:p>
        </p:txBody>
      </p:sp>
      <p:sp>
        <p:nvSpPr>
          <p:cNvPr id="27" name="矩形 26"/>
          <p:cNvSpPr/>
          <p:nvPr/>
        </p:nvSpPr>
        <p:spPr>
          <a:xfrm>
            <a:off x="1126943" y="235511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合力</a:t>
            </a:r>
            <a:endParaRPr lang="zh-CN" altLang="en-US" u="sng" dirty="0"/>
          </a:p>
        </p:txBody>
      </p:sp>
      <p:sp>
        <p:nvSpPr>
          <p:cNvPr id="19" name="矩形 18"/>
          <p:cNvSpPr/>
          <p:nvPr/>
        </p:nvSpPr>
        <p:spPr>
          <a:xfrm>
            <a:off x="3883284" y="4967365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垂直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力</a:t>
            </a:r>
            <a:r>
              <a:rPr lang="en-US" altLang="zh-CN" sz="24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zh-CN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5564847" y="4967365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水平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力</a:t>
            </a:r>
            <a:r>
              <a:rPr lang="en-US" altLang="zh-CN" sz="24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zh-CN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2347047" y="495592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合力</a:t>
            </a:r>
            <a:r>
              <a:rPr lang="en-US" altLang="zh-CN" sz="2400" baseline="30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zh-CN" altLang="en-US" sz="2400" baseline="30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378859" y="492514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=</a:t>
            </a:r>
            <a:endParaRPr lang="zh-CN" altLang="en-US" sz="28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141647" y="490581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+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1897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lang="zh-TW" altLang="en-US" dirty="0" smtClean="0"/>
              <a:t>力的分解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5814812" y="2731205"/>
            <a:ext cx="0" cy="70466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6962364" y="3139454"/>
            <a:ext cx="1234277" cy="72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6302180" y="2731205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+</a:t>
            </a:r>
            <a:endParaRPr lang="zh-CN" altLang="en-US" sz="4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180303" y="2760553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752162" y="2792061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=</a:t>
            </a:r>
            <a:endParaRPr lang="zh-CN" altLang="en-US" sz="4800" dirty="0"/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3236025" y="2726009"/>
            <a:ext cx="0" cy="704660"/>
          </a:xfrm>
          <a:prstGeom prst="straightConnector1">
            <a:avLst/>
          </a:prstGeom>
          <a:ln w="762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3236025" y="2756754"/>
            <a:ext cx="1230556" cy="67391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3232304" y="3443493"/>
            <a:ext cx="1234277" cy="7249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705727" y="2904900"/>
            <a:ext cx="1230556" cy="67391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版面配置區 1"/>
          <p:cNvSpPr txBox="1">
            <a:spLocks/>
          </p:cNvSpPr>
          <p:nvPr/>
        </p:nvSpPr>
        <p:spPr>
          <a:xfrm>
            <a:off x="457200" y="1212112"/>
            <a:ext cx="8229600" cy="1032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較常將一</a:t>
            </a:r>
            <a:r>
              <a:rPr lang="zh-CN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個合力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分解成一個垂直力和一個水平力</a:t>
            </a:r>
            <a:r>
              <a:rPr lang="zh-CN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5" name="矩形 24"/>
          <p:cNvSpPr/>
          <p:nvPr/>
        </p:nvSpPr>
        <p:spPr>
          <a:xfrm>
            <a:off x="5403939" y="198578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垂直力</a:t>
            </a:r>
            <a:endParaRPr lang="zh-CN" altLang="en-US" u="sng" dirty="0"/>
          </a:p>
        </p:txBody>
      </p:sp>
      <p:sp>
        <p:nvSpPr>
          <p:cNvPr id="26" name="矩形 25"/>
          <p:cNvSpPr/>
          <p:nvPr/>
        </p:nvSpPr>
        <p:spPr>
          <a:xfrm>
            <a:off x="7085502" y="198578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水平力</a:t>
            </a:r>
            <a:endParaRPr lang="zh-CN" altLang="en-US" u="sng" dirty="0"/>
          </a:p>
        </p:txBody>
      </p:sp>
      <p:sp>
        <p:nvSpPr>
          <p:cNvPr id="27" name="矩形 26"/>
          <p:cNvSpPr/>
          <p:nvPr/>
        </p:nvSpPr>
        <p:spPr>
          <a:xfrm>
            <a:off x="1144528" y="198578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合力</a:t>
            </a:r>
            <a:endParaRPr lang="zh-CN" altLang="en-US" u="sng" dirty="0"/>
          </a:p>
        </p:txBody>
      </p:sp>
      <p:sp>
        <p:nvSpPr>
          <p:cNvPr id="19" name="矩形 18"/>
          <p:cNvSpPr/>
          <p:nvPr/>
        </p:nvSpPr>
        <p:spPr>
          <a:xfrm>
            <a:off x="4083699" y="434038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合力</a:t>
            </a:r>
            <a:endParaRPr lang="zh-CN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5223480" y="4341838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sin </a:t>
            </a:r>
            <a:r>
              <a:rPr lang="el-GR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θ</a:t>
            </a:r>
            <a:endParaRPr lang="zh-CN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2310492" y="4328942"/>
            <a:ext cx="1240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垂直</a:t>
            </a:r>
            <a:r>
              <a:rPr lang="zh-CN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力</a:t>
            </a:r>
            <a:endParaRPr lang="zh-CN" altLang="en-US" sz="2400" baseline="30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579274" y="4298165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=</a:t>
            </a:r>
            <a:endParaRPr lang="zh-CN" altLang="en-US" sz="28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4845015" y="4271159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x</a:t>
            </a:r>
            <a:endParaRPr lang="zh-CN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3722028" y="3093712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θ</a:t>
            </a:r>
            <a:endParaRPr lang="zh-CN" altLang="en-US" dirty="0"/>
          </a:p>
        </p:txBody>
      </p:sp>
      <p:sp>
        <p:nvSpPr>
          <p:cNvPr id="10" name="弧形 9"/>
          <p:cNvSpPr/>
          <p:nvPr/>
        </p:nvSpPr>
        <p:spPr>
          <a:xfrm>
            <a:off x="3551301" y="3244988"/>
            <a:ext cx="170067" cy="34656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083699" y="495983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合力</a:t>
            </a:r>
            <a:endParaRPr lang="zh-CN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5223480" y="4961287"/>
            <a:ext cx="8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cos </a:t>
            </a:r>
            <a:r>
              <a:rPr lang="el-GR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θ</a:t>
            </a:r>
            <a:endParaRPr lang="zh-CN" altLang="en-US" sz="2400" dirty="0"/>
          </a:p>
        </p:txBody>
      </p:sp>
      <p:sp>
        <p:nvSpPr>
          <p:cNvPr id="30" name="矩形 29"/>
          <p:cNvSpPr/>
          <p:nvPr/>
        </p:nvSpPr>
        <p:spPr>
          <a:xfrm>
            <a:off x="2310492" y="4948391"/>
            <a:ext cx="1240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水平</a:t>
            </a:r>
            <a:r>
              <a:rPr lang="zh-CN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力</a:t>
            </a:r>
            <a:endParaRPr lang="zh-CN" altLang="en-US" sz="2400" baseline="300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579274" y="491761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=</a:t>
            </a:r>
            <a:endParaRPr lang="zh-CN" altLang="en-US" sz="28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4845015" y="4890608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x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046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609603" y="2667003"/>
            <a:ext cx="8229600" cy="1143000"/>
          </a:xfrm>
        </p:spPr>
        <p:txBody>
          <a:bodyPr/>
          <a:lstStyle/>
          <a:p>
            <a:pPr lvl="0"/>
            <a:r>
              <a:rPr lang="en-US" sz="8000"/>
              <a:t>The End !</a:t>
            </a:r>
          </a:p>
        </p:txBody>
      </p:sp>
      <p:sp>
        <p:nvSpPr>
          <p:cNvPr id="3" name="標題 1"/>
          <p:cNvSpPr txBox="1"/>
          <p:nvPr/>
        </p:nvSpPr>
        <p:spPr>
          <a:xfrm>
            <a:off x="737829" y="476667"/>
            <a:ext cx="7772400" cy="14700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線</a:t>
            </a:r>
            <a:r>
              <a:rPr lang="zh-CN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動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力</a:t>
            </a:r>
            <a:r>
              <a:rPr lang="zh-CN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學</a:t>
            </a:r>
            <a:endParaRPr lang="en-US" sz="4400" b="0" i="0" u="none" strike="noStrike" kern="1200" cap="none" spc="0" baseline="0">
              <a:solidFill>
                <a:srgbClr val="000000"/>
              </a:solidFill>
              <a:uFillTx/>
              <a:latin typeface="標楷體" pitchFamily="65"/>
              <a:ea typeface="標楷體" pitchFamily="65"/>
              <a:cs typeface="標楷體" pitchFamily="65"/>
            </a:endParaRPr>
          </a:p>
        </p:txBody>
      </p:sp>
      <p:sp>
        <p:nvSpPr>
          <p:cNvPr id="4" name="副標題 2"/>
          <p:cNvSpPr txBox="1"/>
          <p:nvPr/>
        </p:nvSpPr>
        <p:spPr>
          <a:xfrm>
            <a:off x="1524003" y="1809570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12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85153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1042992" y="260347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摩擦力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&amp;</a:t>
            </a:r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正向力</a:t>
            </a:r>
            <a:endParaRPr lang="en-US"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395285" y="1052510"/>
            <a:ext cx="8353428" cy="4824410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</a:pP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摩擦力＝摩擦係數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正向力　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buNone/>
            </a:pPr>
            <a:r>
              <a:rPr 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= </a:t>
            </a:r>
            <a:r>
              <a:rPr lang="en-US" sz="2800" b="1" dirty="0">
                <a:latin typeface="Symbol" panose="05050102010706020507" pitchFamily="18" charset="2"/>
                <a:cs typeface="Times New Roman" panose="02020603050405020304" pitchFamily="18" charset="0"/>
              </a:rPr>
              <a:t>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lvl="1">
              <a:lnSpc>
                <a:spcPct val="80000"/>
              </a:lnSpc>
            </a:pPr>
            <a:r>
              <a:rPr 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摩擦係數</a:t>
            </a:r>
            <a:r>
              <a:rPr lang="en-US" sz="2400" dirty="0">
                <a:solidFill>
                  <a:srgbClr val="0000FF"/>
                </a:solidFill>
                <a:latin typeface="Symbol" panose="05050102010706020507" pitchFamily="18" charset="2"/>
                <a:ea typeface="標楷體" pitchFamily="65"/>
                <a:cs typeface="Times New Roman" panose="02020603050405020304" pitchFamily="18" charset="0"/>
              </a:rPr>
              <a:t></a:t>
            </a:r>
            <a:r>
              <a:rPr 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－指滑動的相對難易度，或兩接觸面間的力的大小及分子間的互動。不單指任何一面。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靜摩擦係數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Symbol" panose="05050102010706020507" pitchFamily="18" charset="2"/>
                <a:ea typeface="標楷體" pitchFamily="65"/>
                <a:cs typeface="Times New Roman" panose="02020603050405020304" pitchFamily="18" charset="0"/>
              </a:rPr>
              <a:t>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) </a:t>
            </a:r>
            <a:r>
              <a:rPr 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＞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 </a:t>
            </a:r>
            <a:r>
              <a:rPr 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動摩擦力係數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( </a:t>
            </a:r>
            <a:r>
              <a:rPr lang="en-US" sz="2400" dirty="0">
                <a:solidFill>
                  <a:srgbClr val="0000FF"/>
                </a:solidFill>
                <a:latin typeface="Symbol" panose="05050102010706020507" pitchFamily="18" charset="2"/>
                <a:ea typeface="標楷體" pitchFamily="65"/>
                <a:cs typeface="Times New Roman" panose="02020603050405020304" pitchFamily="18" charset="0"/>
              </a:rPr>
              <a:t>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b="1" dirty="0">
              <a:solidFill>
                <a:srgbClr val="E7E6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endParaRPr lang="en-US" dirty="0">
              <a:effectLst>
                <a:outerShdw dist="38103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buNone/>
            </a:pPr>
            <a:r>
              <a:rPr 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群組 5"/>
          <p:cNvGrpSpPr/>
          <p:nvPr/>
        </p:nvGrpSpPr>
        <p:grpSpPr>
          <a:xfrm>
            <a:off x="755651" y="3644898"/>
            <a:ext cx="3810003" cy="2686050"/>
            <a:chOff x="755651" y="3644898"/>
            <a:chExt cx="3810003" cy="268605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55651" y="3644898"/>
              <a:ext cx="3810003" cy="268605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文字方塊 7"/>
            <p:cNvSpPr txBox="1"/>
            <p:nvPr/>
          </p:nvSpPr>
          <p:spPr>
            <a:xfrm>
              <a:off x="1116098" y="4126010"/>
              <a:ext cx="1394496" cy="70788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000" b="1" i="0" u="none" strike="noStrike" kern="1200" cap="none" spc="0" baseline="0" dirty="0">
                  <a:solidFill>
                    <a:srgbClr val="0000FF"/>
                  </a:solidFill>
                  <a:uFillTx/>
                  <a:latin typeface="標楷體" pitchFamily="65"/>
                  <a:ea typeface="標楷體" pitchFamily="65"/>
                </a:rPr>
                <a:t>靜摩擦力</a:t>
              </a:r>
              <a:endParaRPr lang="en-US" sz="2000" b="1" i="0" u="none" strike="noStrike" kern="1200" cap="none" spc="0" baseline="0" dirty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 dirty="0" err="1">
                  <a:solidFill>
                    <a:srgbClr val="0000FF"/>
                  </a:solidFill>
                  <a:uFillTx/>
                  <a:latin typeface="Verdana" pitchFamily="34"/>
                  <a:ea typeface="新細明體" pitchFamily="18"/>
                </a:rPr>
                <a:t>F</a:t>
              </a:r>
              <a:r>
                <a:rPr lang="en-US" sz="2000" b="1" i="0" u="none" strike="noStrike" kern="1200" cap="none" spc="0" baseline="-25000" dirty="0" err="1">
                  <a:solidFill>
                    <a:srgbClr val="0000FF"/>
                  </a:solidFill>
                  <a:uFillTx/>
                  <a:latin typeface="Verdana" pitchFamily="34"/>
                  <a:ea typeface="新細明體" pitchFamily="18"/>
                </a:rPr>
                <a:t>m</a:t>
              </a:r>
              <a:r>
                <a:rPr lang="en-US" sz="2000" b="1" i="0" u="none" strike="noStrike" kern="1200" cap="none" spc="0" baseline="0" dirty="0">
                  <a:solidFill>
                    <a:srgbClr val="0000FF"/>
                  </a:solidFill>
                  <a:uFillTx/>
                  <a:latin typeface="Verdana" pitchFamily="34"/>
                  <a:ea typeface="新細明體" pitchFamily="18"/>
                </a:rPr>
                <a:t> = </a:t>
              </a:r>
              <a:r>
                <a:rPr lang="en-US" sz="2000" b="1" kern="0" dirty="0">
                  <a:solidFill>
                    <a:srgbClr val="0000FF"/>
                  </a:solidFill>
                  <a:latin typeface="Symbol" panose="05050102010706020507" pitchFamily="18" charset="2"/>
                  <a:ea typeface="標楷體" pitchFamily="65"/>
                  <a:cs typeface="Times New Roman" panose="02020603050405020304" pitchFamily="18" charset="0"/>
                </a:rPr>
                <a:t></a:t>
              </a:r>
              <a:r>
                <a:rPr lang="en-US" sz="2000" b="1" i="0" u="none" strike="noStrike" kern="1200" cap="none" spc="0" baseline="-25000" dirty="0" err="1">
                  <a:solidFill>
                    <a:srgbClr val="0000FF"/>
                  </a:solidFill>
                  <a:uFillTx/>
                  <a:latin typeface="Verdana" pitchFamily="34"/>
                  <a:ea typeface="新細明體" pitchFamily="18"/>
                </a:rPr>
                <a:t>s</a:t>
              </a:r>
              <a:r>
                <a:rPr lang="en-US" sz="2000" b="1" i="0" u="none" strike="noStrike" kern="1200" cap="none" spc="0" baseline="0" dirty="0" err="1">
                  <a:solidFill>
                    <a:srgbClr val="0000FF"/>
                  </a:solidFill>
                  <a:uFillTx/>
                  <a:latin typeface="Verdana" pitchFamily="34"/>
                  <a:ea typeface="新細明體" pitchFamily="18"/>
                </a:rPr>
                <a:t>R</a:t>
              </a:r>
              <a:endParaRPr lang="en-US" sz="2000" b="1" i="0" u="none" strike="noStrike" kern="1200" cap="none" spc="0" baseline="0" dirty="0">
                <a:solidFill>
                  <a:srgbClr val="0000FF"/>
                </a:solidFill>
                <a:uFillTx/>
                <a:latin typeface="Verdana" pitchFamily="34"/>
                <a:ea typeface="新細明體" pitchFamily="18"/>
              </a:endParaRPr>
            </a:p>
          </p:txBody>
        </p:sp>
        <p:sp>
          <p:nvSpPr>
            <p:cNvPr id="7" name="文字方塊 8"/>
            <p:cNvSpPr txBox="1"/>
            <p:nvPr/>
          </p:nvSpPr>
          <p:spPr>
            <a:xfrm>
              <a:off x="3097758" y="3979231"/>
              <a:ext cx="1467895" cy="70788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000" b="1" i="0" u="none" strike="noStrike" kern="1200" cap="none" spc="0" baseline="0" dirty="0">
                  <a:solidFill>
                    <a:srgbClr val="0000FF"/>
                  </a:solidFill>
                  <a:uFillTx/>
                  <a:latin typeface="標楷體" pitchFamily="65"/>
                  <a:ea typeface="標楷體" pitchFamily="65"/>
                </a:rPr>
                <a:t>動摩擦力</a:t>
              </a:r>
              <a:endParaRPr lang="en-US" sz="2000" b="1" i="0" u="none" strike="noStrike" kern="1200" cap="none" spc="0" baseline="0" dirty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 dirty="0" err="1">
                  <a:solidFill>
                    <a:srgbClr val="0000FF"/>
                  </a:solidFill>
                  <a:uFillTx/>
                  <a:latin typeface="Verdana" pitchFamily="34"/>
                  <a:ea typeface="新細明體" pitchFamily="18"/>
                </a:rPr>
                <a:t>F</a:t>
              </a:r>
              <a:r>
                <a:rPr lang="en-US" sz="2000" b="1" i="0" u="none" strike="noStrike" kern="1200" cap="none" spc="0" baseline="-25000" dirty="0" err="1">
                  <a:solidFill>
                    <a:srgbClr val="0000FF"/>
                  </a:solidFill>
                  <a:uFillTx/>
                  <a:latin typeface="Verdana" pitchFamily="34"/>
                  <a:ea typeface="新細明體" pitchFamily="18"/>
                </a:rPr>
                <a:t>k</a:t>
              </a:r>
              <a:r>
                <a:rPr lang="en-US" sz="2000" b="1" i="0" u="none" strike="noStrike" kern="1200" cap="none" spc="0" baseline="0" dirty="0">
                  <a:solidFill>
                    <a:srgbClr val="0000FF"/>
                  </a:solidFill>
                  <a:uFillTx/>
                  <a:latin typeface="Verdana" pitchFamily="34"/>
                  <a:ea typeface="新細明體" pitchFamily="18"/>
                </a:rPr>
                <a:t> =</a:t>
              </a:r>
              <a:r>
                <a:rPr lang="en-US" sz="2000" b="1" i="0" u="none" strike="noStrike" kern="1200" cap="none" spc="0" baseline="0" dirty="0">
                  <a:solidFill>
                    <a:srgbClr val="0000FF"/>
                  </a:solidFill>
                  <a:uFillTx/>
                  <a:latin typeface="Symbol" pitchFamily="18"/>
                  <a:ea typeface="新細明體" pitchFamily="18"/>
                </a:rPr>
                <a:t> </a:t>
              </a:r>
              <a:r>
                <a:rPr lang="en-US" sz="2000" b="1" dirty="0">
                  <a:solidFill>
                    <a:srgbClr val="0000FF"/>
                  </a:solidFill>
                  <a:latin typeface="Symbol" panose="05050102010706020507" pitchFamily="18" charset="2"/>
                  <a:ea typeface="標楷體" pitchFamily="65"/>
                  <a:cs typeface="Times New Roman" panose="02020603050405020304" pitchFamily="18" charset="0"/>
                </a:rPr>
                <a:t></a:t>
              </a:r>
              <a:r>
                <a:rPr lang="en-US" sz="2000" b="1" i="0" u="none" strike="noStrike" kern="1200" cap="none" spc="0" baseline="-25000" dirty="0" err="1">
                  <a:solidFill>
                    <a:srgbClr val="0000FF"/>
                  </a:solidFill>
                  <a:uFillTx/>
                  <a:latin typeface="Verdana" pitchFamily="34"/>
                  <a:ea typeface="新細明體" pitchFamily="18"/>
                </a:rPr>
                <a:t>k</a:t>
              </a:r>
              <a:r>
                <a:rPr lang="en-US" sz="2000" b="1" i="0" u="none" strike="noStrike" kern="1200" cap="none" spc="0" baseline="0" dirty="0" err="1">
                  <a:solidFill>
                    <a:srgbClr val="0000FF"/>
                  </a:solidFill>
                  <a:uFillTx/>
                  <a:latin typeface="Verdana" pitchFamily="34"/>
                  <a:ea typeface="新細明體" pitchFamily="18"/>
                </a:rPr>
                <a:t>R</a:t>
              </a:r>
              <a:endParaRPr lang="en-US" sz="2000" b="1" i="0" u="none" strike="noStrike" kern="1200" cap="none" spc="0" baseline="0" dirty="0">
                <a:solidFill>
                  <a:srgbClr val="0000FF"/>
                </a:solidFill>
                <a:uFillTx/>
                <a:latin typeface="Verdana" pitchFamily="34"/>
                <a:ea typeface="新細明體" pitchFamily="18"/>
              </a:endParaRPr>
            </a:p>
          </p:txBody>
        </p:sp>
      </p:grpSp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3797" y="3644898"/>
            <a:ext cx="3563938" cy="271303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9432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1042992" y="260347"/>
            <a:ext cx="7313608" cy="1143000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摩擦力</a:t>
            </a:r>
            <a:r>
              <a:rPr lang="en-US">
                <a:latin typeface="Times New Roman" pitchFamily="18"/>
                <a:ea typeface="標楷體" pitchFamily="65"/>
                <a:cs typeface="Times New Roman" pitchFamily="18"/>
              </a:rPr>
              <a:t>&amp;</a:t>
            </a:r>
            <a:r>
              <a:rPr lang="zh-TW">
                <a:latin typeface="Times New Roman" pitchFamily="18"/>
                <a:ea typeface="標楷體" pitchFamily="65"/>
                <a:cs typeface="Times New Roman" pitchFamily="18"/>
              </a:rPr>
              <a:t>正向力</a:t>
            </a:r>
            <a:endParaRPr lang="en-US"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250829" y="1052510"/>
            <a:ext cx="8563562" cy="2094727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en-US" sz="2400" dirty="0"/>
          </a:p>
          <a:p>
            <a:pPr lvl="0">
              <a:lnSpc>
                <a:spcPct val="80000"/>
              </a:lnSpc>
            </a:pPr>
            <a:r>
              <a:rPr lang="zh-TW" sz="2800" dirty="0"/>
              <a:t>摩擦力＝摩擦係數</a:t>
            </a:r>
            <a:r>
              <a:rPr lang="en-US" sz="2800" dirty="0"/>
              <a:t> x </a:t>
            </a:r>
            <a:r>
              <a:rPr lang="zh-TW" sz="2800" dirty="0"/>
              <a:t>正向力　</a:t>
            </a:r>
            <a:endParaRPr lang="en-US" sz="2800" dirty="0"/>
          </a:p>
          <a:p>
            <a:pPr lvl="0">
              <a:lnSpc>
                <a:spcPct val="80000"/>
              </a:lnSpc>
              <a:buNone/>
            </a:pPr>
            <a:r>
              <a:rPr lang="zh-TW" sz="2800" b="1" dirty="0"/>
              <a:t>　</a:t>
            </a:r>
            <a:r>
              <a:rPr lang="en-US" sz="2800" b="1" dirty="0"/>
              <a:t>F </a:t>
            </a:r>
            <a:r>
              <a:rPr lang="en-US" sz="2800" b="1" dirty="0">
                <a:latin typeface="Symbol" pitchFamily="18"/>
              </a:rPr>
              <a:t>= </a:t>
            </a:r>
            <a:r>
              <a:rPr lang="en-US" sz="2800" b="1" dirty="0">
                <a:latin typeface="Symbol" panose="05050102010706020507" pitchFamily="18" charset="2"/>
              </a:rPr>
              <a:t></a:t>
            </a:r>
            <a:r>
              <a:rPr lang="en-US" sz="2800" b="1" dirty="0"/>
              <a:t>R</a:t>
            </a:r>
          </a:p>
          <a:p>
            <a:pPr lvl="1">
              <a:lnSpc>
                <a:spcPct val="80000"/>
              </a:lnSpc>
            </a:pPr>
            <a:r>
              <a:rPr lang="zh-TW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正向力</a:t>
            </a:r>
            <a:r>
              <a:rPr lang="en-US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R</a:t>
            </a:r>
            <a:r>
              <a:rPr lang="zh-TW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－若重量是唯一的垂直立作用於水平面上的物體，</a:t>
            </a:r>
            <a:r>
              <a:rPr lang="zh-TW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正向力的大小</a:t>
            </a:r>
            <a:r>
              <a:rPr lang="zh-TW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等於</a:t>
            </a:r>
            <a:r>
              <a:rPr lang="zh-TW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物體的重量</a:t>
            </a:r>
            <a:r>
              <a:rPr lang="zh-TW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。</a:t>
            </a:r>
            <a:endParaRPr lang="en-US" sz="240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lvl="1">
              <a:lnSpc>
                <a:spcPct val="80000"/>
              </a:lnSpc>
            </a:pPr>
            <a:endParaRPr lang="en-US" dirty="0">
              <a:effectLst>
                <a:outerShdw dist="38103">
                  <a:srgbClr val="000000"/>
                </a:outerShdw>
              </a:effectLst>
            </a:endParaRPr>
          </a:p>
          <a:p>
            <a:pPr lvl="1">
              <a:lnSpc>
                <a:spcPct val="80000"/>
              </a:lnSpc>
            </a:pPr>
            <a:endParaRPr lang="en-US" b="1" dirty="0"/>
          </a:p>
          <a:p>
            <a:pPr lvl="0">
              <a:lnSpc>
                <a:spcPct val="80000"/>
              </a:lnSpc>
              <a:buNone/>
            </a:pPr>
            <a:r>
              <a:rPr lang="zh-TW" b="1" dirty="0"/>
              <a:t>　</a:t>
            </a:r>
            <a:endParaRPr lang="en-US" b="1" dirty="0"/>
          </a:p>
          <a:p>
            <a:pPr lvl="0">
              <a:lnSpc>
                <a:spcPct val="80000"/>
              </a:lnSpc>
            </a:pP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8654" y="3604757"/>
            <a:ext cx="2936517" cy="29365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8398" y="3603483"/>
            <a:ext cx="2928300" cy="29283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2138359" y="3331900"/>
            <a:ext cx="1256095" cy="369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 dirty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正向力</a:t>
            </a:r>
            <a:endParaRPr lang="en-US" sz="1800" b="0" i="0" u="none" strike="noStrike" kern="1200" cap="none" spc="0" baseline="0" dirty="0">
              <a:solidFill>
                <a:srgbClr val="0000FF"/>
              </a:solidFill>
              <a:uFillTx/>
              <a:latin typeface="標楷體" pitchFamily="65"/>
              <a:ea typeface="標楷體" pitchFamily="65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03815" y="3331900"/>
            <a:ext cx="1249878" cy="369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 dirty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正向力</a:t>
            </a:r>
            <a:endParaRPr lang="en-US" sz="1800" b="0" i="0" u="none" strike="noStrike" kern="1200" cap="none" spc="0" baseline="0" dirty="0">
              <a:solidFill>
                <a:srgbClr val="0000FF"/>
              </a:solidFill>
              <a:uFillTx/>
              <a:latin typeface="標楷體" pitchFamily="65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pPr lvl="0"/>
            <a:r>
              <a:rPr lang="zh-TW">
                <a:latin typeface="標楷體" pitchFamily="65"/>
                <a:ea typeface="標楷體" pitchFamily="65"/>
              </a:rPr>
              <a:t>摩擦力的性質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044698"/>
          </a:xfrm>
        </p:spPr>
        <p:txBody>
          <a:bodyPr/>
          <a:lstStyle/>
          <a:p>
            <a:pPr lvl="0"/>
            <a:r>
              <a:rPr lang="zh-TW"/>
              <a:t>摩擦力的方向與相對運動方向相反</a:t>
            </a:r>
          </a:p>
          <a:p>
            <a:pPr lvl="0"/>
            <a:r>
              <a:rPr lang="zh-TW"/>
              <a:t>摩擦力只在兩者接觸面產生</a:t>
            </a:r>
          </a:p>
          <a:p>
            <a:pPr lvl="0"/>
            <a:r>
              <a:rPr lang="zh-TW"/>
              <a:t>最大靜摩擦力</a:t>
            </a:r>
            <a:r>
              <a:rPr lang="en-US"/>
              <a:t> </a:t>
            </a:r>
            <a:r>
              <a:rPr lang="en-US" b="1"/>
              <a:t>&gt;</a:t>
            </a:r>
            <a:r>
              <a:rPr lang="en-US"/>
              <a:t> </a:t>
            </a:r>
            <a:r>
              <a:rPr lang="zh-TW"/>
              <a:t>動摩擦力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1184" y="3789365"/>
            <a:ext cx="3671882" cy="26082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00567" y="3716341"/>
            <a:ext cx="4105271" cy="26638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pPr lvl="0"/>
            <a:r>
              <a:rPr lang="zh-TW" dirty="0">
                <a:latin typeface="標楷體" pitchFamily="65"/>
                <a:ea typeface="標楷體" pitchFamily="65"/>
              </a:rPr>
              <a:t>摩擦力的性質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</p:spPr>
        <p:txBody>
          <a:bodyPr/>
          <a:lstStyle/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摩擦力的大小與接觸面的正向力成正比。</a:t>
            </a:r>
            <a:endParaRPr lang="en-US">
              <a:latin typeface="Times New Roman" pitchFamily="18"/>
              <a:cs typeface="Times New Roman" pitchFamily="18"/>
            </a:endParaRPr>
          </a:p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摩擦力與接觸面積的性質（或可說是粗糙程度）有關，但與接觸面積的大小無關。</a:t>
            </a:r>
            <a:endParaRPr lang="en-US">
              <a:latin typeface="Times New Roman" pitchFamily="18"/>
              <a:cs typeface="Times New Roman" pitchFamily="18"/>
            </a:endParaRPr>
          </a:p>
          <a:p>
            <a:pPr lvl="0"/>
            <a:r>
              <a:rPr lang="zh-TW">
                <a:latin typeface="Times New Roman" pitchFamily="18"/>
                <a:cs typeface="Times New Roman" pitchFamily="18"/>
              </a:rPr>
              <a:t>摩擦力並不完全是因為物體表面的粗糙引起的，事實上由表面粗糙所引起的摩擦佔摩擦力不到10%。</a:t>
            </a:r>
            <a:endParaRPr lang="en-US"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body" idx="1"/>
          </p:nvPr>
        </p:nvSpPr>
        <p:spPr>
          <a:xfrm>
            <a:off x="755651" y="1412876"/>
            <a:ext cx="7848596" cy="1800225"/>
          </a:xfrm>
        </p:spPr>
        <p:txBody>
          <a:bodyPr/>
          <a:lstStyle/>
          <a:p>
            <a:pPr lvl="0"/>
            <a:r>
              <a:rPr lang="zh-TW" dirty="0"/>
              <a:t>以輪子做成交通工具，利用的原理是</a:t>
            </a:r>
            <a:r>
              <a:rPr lang="zh-TW" dirty="0" smtClean="0"/>
              <a:t>滾動摩擦</a:t>
            </a:r>
            <a:r>
              <a:rPr lang="zh-TW" altLang="en-US" dirty="0" smtClean="0"/>
              <a:t>力</a:t>
            </a:r>
            <a:r>
              <a:rPr lang="zh-TW" dirty="0" smtClean="0"/>
              <a:t>。</a:t>
            </a:r>
            <a:r>
              <a:rPr lang="en-US" sz="2500" dirty="0" smtClean="0"/>
              <a:t> </a:t>
            </a:r>
            <a:endParaRPr lang="en-US" sz="2500" dirty="0"/>
          </a:p>
        </p:txBody>
      </p:sp>
      <p:pic>
        <p:nvPicPr>
          <p:cNvPr id="3" name="Picture 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3098" y="2898961"/>
            <a:ext cx="3651975" cy="3191419"/>
          </a:xfrm>
        </p:spPr>
      </p:pic>
      <p:sp>
        <p:nvSpPr>
          <p:cNvPr id="4" name="Rectangle 6"/>
          <p:cNvSpPr/>
          <p:nvPr/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i="0" u="none" strike="noStrike" kern="1200" cap="none" spc="0" baseline="0" dirty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摩擦力的用途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81529" y="3319830"/>
            <a:ext cx="4105271" cy="26638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pPr lvl="0"/>
            <a:r>
              <a:rPr lang="zh-TW" dirty="0" smtClean="0">
                <a:latin typeface="標楷體" pitchFamily="65"/>
                <a:ea typeface="標楷體" pitchFamily="65"/>
              </a:rPr>
              <a:t>摩擦力</a:t>
            </a:r>
            <a:r>
              <a:rPr lang="zh-TW" altLang="en-US" dirty="0" smtClean="0">
                <a:latin typeface="標楷體" pitchFamily="65"/>
                <a:ea typeface="標楷體" pitchFamily="65"/>
              </a:rPr>
              <a:t>與運動</a:t>
            </a:r>
            <a:endParaRPr lang="zh-TW" dirty="0">
              <a:latin typeface="標楷體" pitchFamily="65"/>
              <a:ea typeface="標楷體" pitchFamily="65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8276" y="1673029"/>
            <a:ext cx="2529180" cy="17965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981" y="1695025"/>
            <a:ext cx="3151909" cy="175257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76" y="4092420"/>
            <a:ext cx="3547574" cy="191121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5064" y="4092420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500067" y="447670"/>
            <a:ext cx="8229600" cy="1861421"/>
          </a:xfrm>
        </p:spPr>
        <p:txBody>
          <a:bodyPr/>
          <a:lstStyle/>
          <a:p>
            <a:pPr lvl="0"/>
            <a:r>
              <a:rPr lang="zh-TW" sz="2800" dirty="0">
                <a:latin typeface="Times New Roman" pitchFamily="18"/>
                <a:cs typeface="Times New Roman" pitchFamily="18"/>
              </a:rPr>
              <a:t>例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題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　雪橇與雪之間的靜摩擦係數為</a:t>
            </a:r>
            <a:r>
              <a:rPr lang="en-US" sz="2800" dirty="0">
                <a:latin typeface="Times New Roman" pitchFamily="18"/>
                <a:cs typeface="Times New Roman" pitchFamily="18"/>
              </a:rPr>
              <a:t>0.18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，動摩擦係數為</a:t>
            </a:r>
            <a:r>
              <a:rPr lang="en-US" sz="2800" dirty="0">
                <a:latin typeface="Times New Roman" pitchFamily="18"/>
                <a:cs typeface="Times New Roman" pitchFamily="18"/>
              </a:rPr>
              <a:t>0.15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，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一個</a:t>
            </a:r>
            <a:r>
              <a:rPr lang="en-US" altLang="zh-TW" sz="2800" dirty="0" smtClean="0">
                <a:latin typeface="Times New Roman" pitchFamily="18"/>
                <a:cs typeface="Times New Roman" pitchFamily="18"/>
              </a:rPr>
              <a:t>30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0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牛頓重的小孩</a:t>
            </a:r>
            <a:r>
              <a:rPr lang="zh-TW" sz="2800" dirty="0" smtClean="0">
                <a:latin typeface="Times New Roman" pitchFamily="18"/>
                <a:cs typeface="Times New Roman" pitchFamily="18"/>
              </a:rPr>
              <a:t>坐</a:t>
            </a:r>
            <a:r>
              <a:rPr lang="zh-TW" altLang="en-US" sz="2800" dirty="0" smtClean="0">
                <a:latin typeface="Times New Roman" pitchFamily="18"/>
                <a:cs typeface="Times New Roman" pitchFamily="18"/>
              </a:rPr>
              <a:t>在</a:t>
            </a:r>
            <a:r>
              <a:rPr lang="en-US" sz="2800" dirty="0" smtClean="0">
                <a:latin typeface="Times New Roman" pitchFamily="18"/>
                <a:cs typeface="Times New Roman" pitchFamily="18"/>
              </a:rPr>
              <a:t>200</a:t>
            </a:r>
            <a:r>
              <a:rPr lang="zh-TW" sz="2800" dirty="0">
                <a:latin typeface="Times New Roman" pitchFamily="18"/>
                <a:cs typeface="Times New Roman" pitchFamily="18"/>
              </a:rPr>
              <a:t>牛頓重的雪橇上，問需要多少水平力才能使雪橇開始動？並求要多少水平力才能使雪橇維持運行？</a:t>
            </a:r>
            <a:endParaRPr lang="en-US" sz="28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2050" name="Picture 2" descr="ãéªæ©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15" y="4290153"/>
            <a:ext cx="4209585" cy="25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2520</TotalTime>
  <Words>675</Words>
  <Application>Microsoft Office PowerPoint</Application>
  <PresentationFormat>如螢幕大小 (4:3)</PresentationFormat>
  <Paragraphs>174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3" baseType="lpstr">
      <vt:lpstr>等线</vt:lpstr>
      <vt:lpstr>新細明體</vt:lpstr>
      <vt:lpstr>標楷體</vt:lpstr>
      <vt:lpstr>Arial</vt:lpstr>
      <vt:lpstr>Calibri</vt:lpstr>
      <vt:lpstr>Symbol</vt:lpstr>
      <vt:lpstr>Times New Roman</vt:lpstr>
      <vt:lpstr>Verdana</vt:lpstr>
      <vt:lpstr>課程名稱</vt:lpstr>
      <vt:lpstr>線動力學</vt:lpstr>
      <vt:lpstr>摩擦力&amp;正向力</vt:lpstr>
      <vt:lpstr>摩擦力&amp;正向力</vt:lpstr>
      <vt:lpstr>摩擦力&amp;正向力</vt:lpstr>
      <vt:lpstr>摩擦力的性質</vt:lpstr>
      <vt:lpstr>摩擦力的性質</vt:lpstr>
      <vt:lpstr>PowerPoint 簡報</vt:lpstr>
      <vt:lpstr>摩擦力與運動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The End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姜昆伶</cp:lastModifiedBy>
  <cp:revision>79</cp:revision>
  <dcterms:created xsi:type="dcterms:W3CDTF">2017-11-07T02:54:43Z</dcterms:created>
  <dcterms:modified xsi:type="dcterms:W3CDTF">2018-09-08T07:18:24Z</dcterms:modified>
</cp:coreProperties>
</file>