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79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2018/9/4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耐力訓練</a:t>
            </a:r>
            <a:r>
              <a:rPr lang="en-US" sz="3200" b="0" i="0" u="none" strike="noStrike" kern="1200" cap="none" spc="0" baseline="0" dirty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B6BD7A-3EF2-BE4C-8CE2-90F25A597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B9C2AD-E47A-A048-801A-AAB9A6BF5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en-US" altLang="zh-TW" dirty="0"/>
              <a:t>HIIT</a:t>
            </a:r>
            <a:r>
              <a:rPr lang="zh-TW" altLang="en-US" dirty="0"/>
              <a:t>訓練可能有利於提高跑步速率及運動經濟性</a:t>
            </a:r>
            <a:endParaRPr lang="en-US" altLang="zh-TW" dirty="0"/>
          </a:p>
          <a:p>
            <a:r>
              <a:rPr lang="zh-TW" altLang="en-US" dirty="0"/>
              <a:t>無論使用短（＜</a:t>
            </a:r>
            <a:r>
              <a:rPr lang="en-US" altLang="zh-TW" dirty="0"/>
              <a:t>45</a:t>
            </a:r>
            <a:r>
              <a:rPr lang="zh-TW" altLang="en-US" dirty="0"/>
              <a:t>秒）的和長（</a:t>
            </a:r>
            <a:r>
              <a:rPr lang="en-US" altLang="zh-TW" dirty="0"/>
              <a:t>2</a:t>
            </a:r>
            <a:r>
              <a:rPr lang="zh-TW" altLang="en-US" dirty="0"/>
              <a:t>至</a:t>
            </a:r>
            <a:r>
              <a:rPr lang="en-US" altLang="zh-TW" dirty="0"/>
              <a:t>4</a:t>
            </a:r>
            <a:r>
              <a:rPr lang="zh-TW" altLang="en-US" dirty="0"/>
              <a:t>分鐘）的高強度間歇訓練（</a:t>
            </a:r>
            <a:r>
              <a:rPr lang="en-US" altLang="zh-TW" dirty="0"/>
              <a:t>HIIT</a:t>
            </a:r>
            <a:r>
              <a:rPr lang="zh-TW" altLang="en-US" dirty="0"/>
              <a:t>），都可以引發出不同的訓練反應效果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3271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92D90-4935-3A4B-A8F3-89B7489D2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BA1400D-CBD9-CB48-9236-662237B06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法特雷克訓練</a:t>
            </a:r>
            <a:endParaRPr lang="en-US" altLang="zh-TW" dirty="0"/>
          </a:p>
          <a:p>
            <a:pPr lvl="1"/>
            <a:r>
              <a:rPr lang="zh-TW" altLang="en-US" dirty="0"/>
              <a:t>法特雷克訓練（</a:t>
            </a:r>
            <a:r>
              <a:rPr lang="en-US" altLang="zh-TW" dirty="0"/>
              <a:t>Fartlek training</a:t>
            </a:r>
            <a:r>
              <a:rPr lang="zh-TW" altLang="en-US" dirty="0"/>
              <a:t>）（</a:t>
            </a:r>
            <a:r>
              <a:rPr lang="en-US" altLang="zh-TW" dirty="0"/>
              <a:t>Fartlek</a:t>
            </a:r>
            <a:r>
              <a:rPr lang="zh-TW" altLang="en-US" dirty="0"/>
              <a:t>）是混合了前面所提到的幾種訓練類型</a:t>
            </a:r>
          </a:p>
          <a:p>
            <a:pPr lvl="1"/>
            <a:r>
              <a:rPr lang="en-US" altLang="zh-TW" dirty="0"/>
              <a:t>Fartlek</a:t>
            </a:r>
            <a:r>
              <a:rPr lang="zh-TW" altLang="en-US" dirty="0"/>
              <a:t>訓練包括輕鬆跑步（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的～</a:t>
            </a:r>
            <a:r>
              <a:rPr lang="en-US" altLang="zh-TW" dirty="0"/>
              <a:t>70%</a:t>
            </a:r>
            <a:r>
              <a:rPr lang="zh-TW" altLang="en-US" dirty="0"/>
              <a:t>），結合在短時間內，不是上坡或就是短而快速的跑步衝刺（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的</a:t>
            </a:r>
            <a:r>
              <a:rPr lang="en-US" altLang="zh-TW" dirty="0"/>
              <a:t>〜85</a:t>
            </a:r>
            <a:r>
              <a:rPr lang="zh-TW" altLang="en-US" dirty="0"/>
              <a:t>～</a:t>
            </a:r>
            <a:r>
              <a:rPr lang="en-US" altLang="zh-TW" dirty="0"/>
              <a:t>90%</a:t>
            </a:r>
            <a:r>
              <a:rPr lang="zh-TW" altLang="en-US" dirty="0"/>
              <a:t>）</a:t>
            </a:r>
            <a:endParaRPr lang="en-US" altLang="zh-TW" dirty="0"/>
          </a:p>
          <a:p>
            <a:pPr lvl="1"/>
            <a:r>
              <a:rPr lang="zh-TW" altLang="en-US" dirty="0"/>
              <a:t>並將這些基本訓練模式應用於自行車和游泳訓練上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2156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42E0F9-8E5A-724D-8A0E-C450FF827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A7AF363-E484-C848-AE03-2CAE3E67B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這種類型的訓練可能可以改善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，增加乳酸閾值，並增加運動的經濟性和脂肪使用率</a:t>
            </a:r>
          </a:p>
          <a:p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7A9602B-61C5-364A-A112-2BD7ECAFF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897" y="3432080"/>
            <a:ext cx="5479312" cy="287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56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3020C9-81A2-664B-B0BB-8C693AB54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313679C-EE31-5F49-85C3-6082B78C7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圖片 1">
            <a:extLst>
              <a:ext uri="{FF2B5EF4-FFF2-40B4-BE49-F238E27FC236}">
                <a16:creationId xmlns:a16="http://schemas.microsoft.com/office/drawing/2014/main" id="{4AAEBCA7-C8ED-A24A-B063-DC9B2E803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50992"/>
            <a:ext cx="8548577" cy="294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213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D4BF72-2136-C642-BADB-BC0B93AE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有氧耐力訓練計畫的類型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3B6890-2D01-634F-ACC6-67459B1B5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長距離慢速訓練</a:t>
            </a:r>
            <a:endParaRPr lang="en-US" altLang="zh-TW" dirty="0"/>
          </a:p>
          <a:p>
            <a:pPr lvl="1"/>
            <a:r>
              <a:rPr lang="zh-TW" altLang="en-US" dirty="0"/>
              <a:t>訓練距離應大於比賽距離，或者持續時間應至少長達</a:t>
            </a:r>
            <a:r>
              <a:rPr lang="en-US" altLang="zh-TW" dirty="0"/>
              <a:t>30</a:t>
            </a:r>
            <a:r>
              <a:rPr lang="zh-TW" altLang="en-US" dirty="0"/>
              <a:t>分鐘至</a:t>
            </a:r>
            <a:r>
              <a:rPr lang="en-US" altLang="zh-TW" dirty="0"/>
              <a:t>2</a:t>
            </a:r>
            <a:r>
              <a:rPr lang="zh-TW" altLang="en-US" dirty="0"/>
              <a:t>小時</a:t>
            </a:r>
            <a:endParaRPr lang="en-US" altLang="zh-TW" dirty="0"/>
          </a:p>
          <a:p>
            <a:pPr lvl="1"/>
            <a:r>
              <a:rPr lang="zh-TW" altLang="en-US" dirty="0"/>
              <a:t>訓練強度大約在最大攝氧量（</a:t>
            </a:r>
            <a:r>
              <a:rPr lang="en-US" altLang="zh-TW" dirty="0"/>
              <a:t>VO2max</a:t>
            </a:r>
            <a:r>
              <a:rPr lang="zh-TW" altLang="en-US" dirty="0"/>
              <a:t>）的</a:t>
            </a:r>
            <a:r>
              <a:rPr lang="en-US" altLang="zh-TW" dirty="0"/>
              <a:t>70%</a:t>
            </a:r>
            <a:endParaRPr lang="zh-TW" altLang="en-US" dirty="0"/>
          </a:p>
          <a:p>
            <a:r>
              <a:rPr lang="zh-TW" altLang="en-US" dirty="0"/>
              <a:t>這些變化可以透過增強身體清除乳酸的能力</a:t>
            </a:r>
            <a:endParaRPr lang="en-US" altLang="zh-TW" dirty="0"/>
          </a:p>
          <a:p>
            <a:r>
              <a:rPr lang="zh-TW" altLang="en-US" dirty="0"/>
              <a:t>最終由</a:t>
            </a:r>
            <a:r>
              <a:rPr lang="en-US" altLang="zh-TW" dirty="0"/>
              <a:t>II</a:t>
            </a:r>
            <a:r>
              <a:rPr lang="zh-TW" altLang="en-US" dirty="0"/>
              <a:t>型纖維轉變為</a:t>
            </a:r>
            <a:r>
              <a:rPr lang="en-US" altLang="zh-TW" dirty="0"/>
              <a:t>I</a:t>
            </a:r>
            <a:r>
              <a:rPr lang="zh-TW" altLang="en-US" dirty="0"/>
              <a:t>型纖維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3656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3C2F69-A1ED-9A4F-A2F5-2F739C53B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E30D7DE-CE38-DE4F-A4C4-73F737EB2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13622405-E30E-B84B-AE6C-056E02A86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00" y="1730284"/>
            <a:ext cx="8467799" cy="3829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787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39AED5-5B40-1445-BB7D-61A02B35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161CFC-4B69-5B48-A09F-17259F0B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配速／節奏訓練</a:t>
            </a:r>
            <a:endParaRPr lang="en-US" altLang="zh-TW" dirty="0"/>
          </a:p>
          <a:p>
            <a:pPr lvl="1"/>
            <a:r>
              <a:rPr lang="zh-TW" altLang="en-US" dirty="0"/>
              <a:t>配速／節奏訓練（</a:t>
            </a:r>
            <a:r>
              <a:rPr lang="en-US" altLang="zh-TW" dirty="0"/>
              <a:t>pace/tempo training</a:t>
            </a:r>
            <a:r>
              <a:rPr lang="zh-TW" altLang="en-US" dirty="0"/>
              <a:t>）採用的強度，等同於或略高於競賽的強度。運動強度與乳酸閾值相對應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6446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CB4B8F-5B2E-C94E-844C-931560F0E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D70DA7-59A2-7443-9E16-F6DB9B314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穩定的配速／節奏訓練是在強度等於乳酸閾值上持續訓練，時間大約為</a:t>
            </a:r>
            <a:r>
              <a:rPr lang="en-US" altLang="zh-TW" dirty="0">
                <a:solidFill>
                  <a:srgbClr val="FF0000"/>
                </a:solidFill>
              </a:rPr>
              <a:t>20</a:t>
            </a:r>
            <a:r>
              <a:rPr lang="zh-TW" altLang="en-US" dirty="0">
                <a:solidFill>
                  <a:srgbClr val="FF0000"/>
                </a:solidFill>
              </a:rPr>
              <a:t>至</a:t>
            </a:r>
            <a:r>
              <a:rPr lang="en-US" altLang="zh-TW" dirty="0">
                <a:solidFill>
                  <a:srgbClr val="FF0000"/>
                </a:solidFill>
              </a:rPr>
              <a:t>30</a:t>
            </a:r>
            <a:r>
              <a:rPr lang="zh-TW" altLang="en-US" dirty="0">
                <a:solidFill>
                  <a:srgbClr val="FF0000"/>
                </a:solidFill>
              </a:rPr>
              <a:t>分鐘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/>
              <a:t>間歇性配速／節奏訓練期間，強度與穩定閾值鍛鍊相同，但訓練課程包括一系列較短的間歇，在間歇運動之間有短暫的恢復期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1055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32E349-AEE0-8344-946F-0F158AB86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724AF7-AB95-ED43-9CC1-84089FAE2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這種類型的訓練目的是建立一種競賽配速感，並提高身體系統維持在這種運動配速狀態下的適應能力</a:t>
            </a:r>
            <a:endParaRPr lang="en-US" altLang="zh-TW" dirty="0"/>
          </a:p>
          <a:p>
            <a:r>
              <a:rPr lang="zh-TW" altLang="en-US" dirty="0"/>
              <a:t>從這種類型的訓練獲得的效益包括改善運動經濟性及提升乳酸閾值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1601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AC0610-74E9-D542-AF38-3C8ABF536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A5906C-085E-2D41-8E79-F375B72C1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間歇訓練</a:t>
            </a:r>
            <a:endParaRPr lang="en-US" altLang="zh-TW" dirty="0"/>
          </a:p>
          <a:p>
            <a:pPr lvl="1"/>
            <a:r>
              <a:rPr lang="zh-TW" altLang="en-US" dirty="0"/>
              <a:t>間歇訓練（</a:t>
            </a:r>
            <a:r>
              <a:rPr lang="en-US" altLang="zh-TW" dirty="0"/>
              <a:t>interval training</a:t>
            </a:r>
            <a:r>
              <a:rPr lang="zh-TW" altLang="en-US" dirty="0"/>
              <a:t>）包含了在接近最大攝氧量（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）的運動強度下做鍛鍊</a:t>
            </a:r>
            <a:endParaRPr lang="en-US" altLang="zh-TW" dirty="0"/>
          </a:p>
          <a:p>
            <a:pPr lvl="1"/>
            <a:endParaRPr lang="en-US" altLang="zh-TW" dirty="0"/>
          </a:p>
          <a:p>
            <a:pPr lvl="1"/>
            <a:r>
              <a:rPr lang="zh-TW" altLang="en-US" dirty="0"/>
              <a:t>運動訓練時間應該持續</a:t>
            </a:r>
            <a:r>
              <a:rPr lang="en-US" altLang="zh-TW" dirty="0"/>
              <a:t>3</a:t>
            </a:r>
            <a:r>
              <a:rPr lang="zh-TW" altLang="en-US" dirty="0"/>
              <a:t>到</a:t>
            </a:r>
            <a:r>
              <a:rPr lang="en-US" altLang="zh-TW" dirty="0"/>
              <a:t>5</a:t>
            </a:r>
            <a:r>
              <a:rPr lang="zh-TW" altLang="en-US" dirty="0"/>
              <a:t>分鐘，休息時間應該等同於訓練時間，所以休息也需要</a:t>
            </a:r>
            <a:r>
              <a:rPr lang="en-US" altLang="zh-TW" dirty="0"/>
              <a:t>3</a:t>
            </a:r>
            <a:r>
              <a:rPr lang="zh-TW" altLang="en-US" dirty="0"/>
              <a:t>至</a:t>
            </a:r>
            <a:r>
              <a:rPr lang="en-US" altLang="zh-TW" dirty="0"/>
              <a:t>5</a:t>
            </a:r>
            <a:r>
              <a:rPr lang="zh-TW" altLang="en-US" dirty="0"/>
              <a:t>分鐘</a:t>
            </a:r>
            <a:endParaRPr lang="en-US" altLang="zh-TW" dirty="0"/>
          </a:p>
          <a:p>
            <a:pPr lvl="1"/>
            <a:endParaRPr lang="en-US" altLang="zh-TW" dirty="0"/>
          </a:p>
          <a:p>
            <a:pPr lvl="1"/>
            <a:r>
              <a:rPr lang="zh-TW" altLang="en-US" dirty="0"/>
              <a:t>以保持訓練：休息（</a:t>
            </a:r>
            <a:r>
              <a:rPr lang="en-US" altLang="zh-TW" dirty="0"/>
              <a:t>W</a:t>
            </a:r>
            <a:r>
              <a:rPr lang="zh-TW" altLang="en-US" dirty="0"/>
              <a:t>：</a:t>
            </a:r>
            <a:r>
              <a:rPr lang="en-US" altLang="zh-TW" dirty="0"/>
              <a:t>R</a:t>
            </a:r>
            <a:r>
              <a:rPr lang="zh-TW" altLang="en-US" dirty="0"/>
              <a:t>）</a:t>
            </a:r>
            <a:r>
              <a:rPr lang="en-US" altLang="zh-TW" dirty="0"/>
              <a:t>1</a:t>
            </a:r>
            <a:r>
              <a:rPr lang="zh-TW" altLang="en-US" dirty="0"/>
              <a:t>：</a:t>
            </a:r>
            <a:r>
              <a:rPr lang="en-US" altLang="zh-TW" dirty="0"/>
              <a:t>1</a:t>
            </a:r>
            <a:r>
              <a:rPr lang="zh-TW" altLang="en-US" dirty="0"/>
              <a:t>的比例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058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80E3D3-78CC-804A-9687-1540BF321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060CF1C-FADD-9E4D-A9F7-0A8FB425A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間歇訓練讓運動員在接近最大攝氧量（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）的強度下，比在連續高強度的單次訓練時段，可以維持更長時間的高強度訓練</a:t>
            </a:r>
            <a:endParaRPr lang="en-US" altLang="zh-TW" dirty="0"/>
          </a:p>
          <a:p>
            <a:pPr lvl="1"/>
            <a:r>
              <a:rPr lang="zh-TW" altLang="en-US" dirty="0"/>
              <a:t>間歇訓練的益處包括增加最大攝氧量（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）和增強無氧代謝能力</a:t>
            </a:r>
            <a:endParaRPr lang="en-US" altLang="zh-TW" dirty="0"/>
          </a:p>
          <a:p>
            <a:pPr lvl="1"/>
            <a:r>
              <a:rPr lang="zh-TW" altLang="en-US" dirty="0"/>
              <a:t>間歇訓練會給運動員帶來壓力，應該謹慎使用</a:t>
            </a:r>
          </a:p>
          <a:p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5652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564480-5C99-1845-BA40-792A9CFC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F9A831-40A0-0146-85DE-F5DC6D943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高強度間歇訓練</a:t>
            </a:r>
            <a:endParaRPr lang="en-US" altLang="zh-TW" dirty="0"/>
          </a:p>
          <a:p>
            <a:pPr lvl="1"/>
            <a:r>
              <a:rPr lang="zh-TW" altLang="en-US" dirty="0"/>
              <a:t>高強度間歇訓練（</a:t>
            </a:r>
            <a:r>
              <a:rPr lang="en-US" altLang="zh-TW" dirty="0"/>
              <a:t>high-intensity interval training, HIIT</a:t>
            </a:r>
            <a:r>
              <a:rPr lang="zh-TW" altLang="en-US" dirty="0"/>
              <a:t>）是一種使用重複性的高強度運動，在運動回合中穿插簡短休息恢復期的運動訓練型態</a:t>
            </a:r>
          </a:p>
          <a:p>
            <a:r>
              <a:rPr lang="zh-TW" altLang="en-US" dirty="0"/>
              <a:t>為了讓身體達到最佳刺激狀態，運動員需要在高於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（最大攝氧量）的</a:t>
            </a:r>
            <a:r>
              <a:rPr lang="en-US" altLang="zh-TW" dirty="0"/>
              <a:t>90%</a:t>
            </a:r>
            <a:r>
              <a:rPr lang="zh-TW" altLang="en-US" dirty="0"/>
              <a:t>下從事</a:t>
            </a:r>
            <a:r>
              <a:rPr lang="en-US" altLang="zh-TW" dirty="0"/>
              <a:t>HIIT</a:t>
            </a:r>
            <a:r>
              <a:rPr lang="zh-TW" altLang="en-US" dirty="0"/>
              <a:t>訓練幾分鐘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2403286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178</TotalTime>
  <Words>654</Words>
  <Application>Microsoft Macintosh PowerPoint</Application>
  <PresentationFormat>如螢幕大小 (4:3)</PresentationFormat>
  <Paragraphs>47</Paragraphs>
  <Slides>14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有氧耐力訓練計畫的類型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14</cp:revision>
  <dcterms:created xsi:type="dcterms:W3CDTF">2017-11-07T02:54:43Z</dcterms:created>
  <dcterms:modified xsi:type="dcterms:W3CDTF">2018-09-03T20:18:41Z</dcterms:modified>
</cp:coreProperties>
</file>