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7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1B262-C101-A547-A3EC-F24FD5882134}" type="datetimeFigureOut">
              <a:rPr kumimoji="1" lang="zh-TW" altLang="en-US" smtClean="0"/>
              <a:t>2018/9/4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D75CF-6F71-4041-A4C0-E31DC2E4FEC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6274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9D75CF-6F71-4041-A4C0-E31DC2E4FECA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2361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5430FE-92AB-2243-9F77-DD896B2F5B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EDDC21B-8869-074E-8270-78ABC8073B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8D4BE0-26B4-4247-BBE3-13B20754DB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2FDC7-E7E2-CC49-B4C6-B47C6740311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DC804C-4913-2A45-970F-3139535AFBB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2D3E42-43EA-5542-9866-0B97131C3D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0C868F-B4F1-7342-B31F-E3E75257ED7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7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A3F718-D18D-E74D-AF8A-FA76377DEE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7A69B85-B82A-5C44-B02A-D347179DEF2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DBDE9A-6DA4-6748-AEFB-94195D12D7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F868AD-D8BD-0C47-BBB0-598B73D0600C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5C30BC-70D5-B943-931D-FDA26D48BA2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6092B9-257F-D74E-8A2B-DCB9017A33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560AF3-8B71-D249-B88A-FB45D406FE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6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6FD3FEB-44D0-B741-BD81-E2BCEAED4542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CA8074-CCC1-F740-9A11-DD8E43F257F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E63BA14-1A66-A544-A13F-D29126AC4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F736B42-917F-4B42-97CB-20ADF610B5A4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35234D-5880-CC4F-B5E1-DFD19F3C60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10D510-BFCE-4046-B70B-146ED84D1C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DAA72B-7DCD-A547-AB56-50FF7CB20F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170D9-2673-4A4C-8845-36666A3F0D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94B6671-F775-8341-81D2-28C1B330953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102F14-851D-9840-A553-76766FB7799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8D8A3F-7F18-944C-BD84-20CED7861548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B3F4329-3DF8-534B-B2AB-05AFC8B473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40E16-9ED2-8D43-B1DB-F18EDEEF5A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9A7CB9-BAD7-6A46-867A-F0A6450632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528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80802D-6576-D64D-8046-22BDD3C0C9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F4DEC7-9847-6E41-A197-1A24DDD5C0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947B46-A3BB-6640-BE4D-E784A346E89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C4CA0D-B094-8447-9097-B33F3505D7B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990D150-CE32-4A4A-896C-8FB438213D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984F3B-C4E9-F546-A46A-FE1F48F526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DA6D3-854A-B841-9AEF-2F5E45D161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E27C5B-16AB-424E-8FAE-1DDBB8B604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1AEDFA-8E02-5C41-8A81-DA55F00B44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053C61B-279D-9D43-A459-B2B8378F565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1AAABFD-8478-2D43-9ADB-D82CA255753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93B137-E5A1-1446-985C-6BD657C2B69B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C844F7-F5AF-6C47-90BA-379200A32D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8B187EB-A364-4043-9115-99D493C0D8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8FA28C-4952-874E-BCF3-E0886037CC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05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49BD3E-4B98-BB4A-93C9-EB9E249C930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C98546-D63E-7A43-B2A0-F4CFABDDD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724DB3F-DD2E-C541-836D-C3719866296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0EA5711-FA85-AC4F-B211-330B85A8FD9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089477B-9427-6745-8AA9-07D2E91AF6DC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209130E-3991-6B42-946B-8CDA137F636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B792C1-C8EC-0043-BAA9-257099D8F339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B0E542-C163-F04B-9010-AC202A30A9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A19DFE6-0625-2A45-9858-DD238C536E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F5CF9B-40FB-134F-9C0A-5681E6C3E8D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5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87A020-2B4E-4244-A53A-E50396E94C5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65B9D75-C4A1-AB46-B916-A8A96EFA4D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EE5D7B-DFDE-5749-AD40-9080B5E4A513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14CB69-B913-074E-9D68-BEDE7866AA3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2A03CD2-6CFC-564C-95CB-6E50E2286A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13948-2737-FC4E-A019-265803295B9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1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C52FEC-168F-7A4C-996B-4BF22699C85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9E6E9D-95F8-6742-BCD2-89E688C89DAD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1DABDDF-407F-FC4F-B4C3-2FF1D40D71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5E55E8-96E4-CF4F-84C3-A161F7B33B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B13E7F-3281-5849-9B52-D7F4D177866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0FD861-DAB8-9846-A245-69E312FF7B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AF293E-C4F9-A74E-AF9D-12794257D3B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9C400A-445C-844A-833C-1E631A7133C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9E2DB39-C416-D24A-BF5C-CF2C0B7BDB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CBA577-6578-2848-B781-6D85479886FF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18C818-E6D6-4143-A03C-FEB4074AE4E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735A37-A0C7-604E-A792-7BFCE21496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920CB0-1BBE-C64F-A603-F20582F27D6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918525-37C3-9B4D-AEB8-363BC7CA41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3523BC3-FC9C-464D-9623-2A008F70F0E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071F0CF-3D95-3141-A04B-5F16E0FF26E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332F08-2DCE-9144-BA08-92E4DB22BC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126336-7EBF-B54F-98C6-1B481D0C3A37}" type="datetime1">
              <a:rPr lang="en-US"/>
              <a:pPr lvl="0"/>
              <a:t>9/4/18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26B52F7-9D25-BA40-8B91-E774B58730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49D2F8-0032-EF44-AC11-4C57E918B8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B2D2C-B1E6-1544-AAD6-24C8F7F36E8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8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ECF10F5-388A-044B-ABF8-D647E63098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B5B144-B395-2247-8DBC-B7EEB00253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6B3691-60F1-EB49-A1AB-FD36D0C1BD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9E342F-EA1D-FE49-91B0-6563B65709C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D2395F-9C53-124A-A9D2-E9E31A5FFF88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8338B350-F7D5-D84D-A7C7-DD38D4CDB4D1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F28A2B30-6B69-C247-9B14-FCEA1B235DD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7BF9CD98-00C1-784C-AE49-5133725B699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5CA5C2-108D-0845-AFBD-5A881C68ED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CN" altLang="en-US" dirty="0"/>
              <a:t>運動訓練學</a:t>
            </a:r>
            <a:endParaRPr 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2284485-6D9A-B14A-BEEC-075D51EDAC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李恆儒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5F3A6109-74DE-4846-888C-484F10A649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5E392BB4-2C8D-6B4B-8545-657C3E1436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2299577A-3256-694C-ADB8-11B34CD0C064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lvl="0" algn="ctr">
              <a:spcBef>
                <a:spcPts val="80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</a:rPr>
              <a:t>耐力訓練</a:t>
            </a:r>
            <a:r>
              <a:rPr lang="en-US" sz="3200" b="0" i="0" u="none" strike="noStrike" kern="1200" cap="none" spc="0" baseline="0" dirty="0">
                <a:solidFill>
                  <a:schemeClr val="bg1">
                    <a:lumMod val="50000"/>
                  </a:schemeClr>
                </a:solidFill>
                <a:uFillTx/>
                <a:latin typeface="Calibri"/>
                <a:ea typeface="新細明體"/>
                <a:cs typeface=""/>
              </a:rPr>
              <a:t>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B6BD7A-3EF2-BE4C-8CE2-90F25A597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B9C2AD-E47A-A048-801A-AAB9A6BF5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HIIT</a:t>
            </a:r>
            <a:r>
              <a:rPr lang="zh-TW" altLang="en-US" dirty="0"/>
              <a:t>訓練可能有利於提高跑步速率及運動經濟性</a:t>
            </a:r>
            <a:endParaRPr lang="en-US" altLang="zh-TW" dirty="0"/>
          </a:p>
          <a:p>
            <a:r>
              <a:rPr lang="zh-TW" altLang="en-US" dirty="0"/>
              <a:t>無論使用短（＜</a:t>
            </a:r>
            <a:r>
              <a:rPr lang="en-US" altLang="zh-TW" dirty="0"/>
              <a:t>45</a:t>
            </a:r>
            <a:r>
              <a:rPr lang="zh-TW" altLang="en-US" dirty="0"/>
              <a:t>秒）的和長（</a:t>
            </a:r>
            <a:r>
              <a:rPr lang="en-US" altLang="zh-TW" dirty="0"/>
              <a:t>2</a:t>
            </a:r>
            <a:r>
              <a:rPr lang="zh-TW" altLang="en-US" dirty="0"/>
              <a:t>至</a:t>
            </a:r>
            <a:r>
              <a:rPr lang="en-US" altLang="zh-TW" dirty="0"/>
              <a:t>4</a:t>
            </a:r>
            <a:r>
              <a:rPr lang="zh-TW" altLang="en-US" dirty="0"/>
              <a:t>分鐘）的高強度間歇訓練（</a:t>
            </a:r>
            <a:r>
              <a:rPr lang="en-US" altLang="zh-TW" dirty="0"/>
              <a:t>HIIT</a:t>
            </a:r>
            <a:r>
              <a:rPr lang="zh-TW" altLang="en-US" dirty="0"/>
              <a:t>），都可以引發出不同的訓練反應效果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43271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792D90-4935-3A4B-A8F3-89B7489D2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A1400D-CBD9-CB48-9236-662237B06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法特雷克訓練</a:t>
            </a:r>
            <a:endParaRPr lang="en-US" altLang="zh-TW" dirty="0"/>
          </a:p>
          <a:p>
            <a:pPr lvl="1"/>
            <a:r>
              <a:rPr lang="zh-TW" altLang="en-US" dirty="0"/>
              <a:t>法特雷克訓練（</a:t>
            </a:r>
            <a:r>
              <a:rPr lang="en-US" altLang="zh-TW" dirty="0"/>
              <a:t>Fartlek training</a:t>
            </a:r>
            <a:r>
              <a:rPr lang="zh-TW" altLang="en-US" dirty="0"/>
              <a:t>）（</a:t>
            </a:r>
            <a:r>
              <a:rPr lang="en-US" altLang="zh-TW" dirty="0"/>
              <a:t>Fartlek</a:t>
            </a:r>
            <a:r>
              <a:rPr lang="zh-TW" altLang="en-US" dirty="0"/>
              <a:t>）是混合了前面所提到的幾種訓練類型</a:t>
            </a:r>
          </a:p>
          <a:p>
            <a:pPr lvl="1"/>
            <a:r>
              <a:rPr lang="en-US" altLang="zh-TW" dirty="0"/>
              <a:t>Fartlek</a:t>
            </a:r>
            <a:r>
              <a:rPr lang="zh-TW" altLang="en-US" dirty="0"/>
              <a:t>訓練包括輕鬆跑步（</a:t>
            </a:r>
            <a:r>
              <a:rPr lang="en-US" altLang="zh-TW" dirty="0"/>
              <a:t>VO</a:t>
            </a:r>
            <a:r>
              <a:rPr lang="en-US" altLang="zh-TW" baseline="-25000" dirty="0"/>
              <a:t>2</a:t>
            </a:r>
            <a:r>
              <a:rPr lang="en-US" altLang="zh-TW" dirty="0"/>
              <a:t>max</a:t>
            </a:r>
            <a:r>
              <a:rPr lang="zh-TW" altLang="en-US" dirty="0"/>
              <a:t>的～</a:t>
            </a:r>
            <a:r>
              <a:rPr lang="en-US" altLang="zh-TW" dirty="0"/>
              <a:t>70%</a:t>
            </a:r>
            <a:r>
              <a:rPr lang="zh-TW" altLang="en-US" dirty="0"/>
              <a:t>），結合在短時間內，不是上坡或就是短而快速的跑步衝刺（</a:t>
            </a:r>
            <a:r>
              <a:rPr lang="en-US" altLang="zh-TW" dirty="0"/>
              <a:t>VO</a:t>
            </a:r>
            <a:r>
              <a:rPr lang="en-US" altLang="zh-TW" baseline="-25000" dirty="0"/>
              <a:t>2</a:t>
            </a:r>
            <a:r>
              <a:rPr lang="en-US" altLang="zh-TW" dirty="0"/>
              <a:t>max</a:t>
            </a:r>
            <a:r>
              <a:rPr lang="zh-TW" altLang="en-US" dirty="0"/>
              <a:t>的</a:t>
            </a:r>
            <a:r>
              <a:rPr lang="en-US" altLang="zh-TW" dirty="0"/>
              <a:t>〜85</a:t>
            </a:r>
            <a:r>
              <a:rPr lang="zh-TW" altLang="en-US" dirty="0"/>
              <a:t>～</a:t>
            </a:r>
            <a:r>
              <a:rPr lang="en-US" altLang="zh-TW" dirty="0"/>
              <a:t>90%</a:t>
            </a:r>
            <a:r>
              <a:rPr lang="zh-TW" altLang="en-US" dirty="0"/>
              <a:t>）</a:t>
            </a:r>
            <a:endParaRPr lang="en-US" altLang="zh-TW" dirty="0"/>
          </a:p>
          <a:p>
            <a:pPr lvl="1"/>
            <a:r>
              <a:rPr lang="zh-TW" altLang="en-US" dirty="0"/>
              <a:t>並將這些基本訓練模式應用於自行車和游泳訓練上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156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2E0F9-8E5A-724D-8A0E-C450FF82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7AF363-E484-C848-AE03-2CAE3E67B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這種類型的訓練可能可以改善</a:t>
            </a:r>
            <a:r>
              <a:rPr lang="en-US" altLang="zh-TW" dirty="0"/>
              <a:t>VO</a:t>
            </a:r>
            <a:r>
              <a:rPr lang="en-US" altLang="zh-TW" baseline="-25000" dirty="0"/>
              <a:t>2</a:t>
            </a:r>
            <a:r>
              <a:rPr lang="en-US" altLang="zh-TW" dirty="0"/>
              <a:t>max</a:t>
            </a:r>
            <a:r>
              <a:rPr lang="zh-TW" altLang="en-US" dirty="0"/>
              <a:t>，增加乳酸閾值，並增加運動的經濟性和脂肪使用率</a:t>
            </a:r>
          </a:p>
          <a:p>
            <a:endParaRPr kumimoji="1"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7A9602B-61C5-364A-A112-2BD7ECAFF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897" y="3432080"/>
            <a:ext cx="5479312" cy="28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5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3020C9-81A2-664B-B0BB-8C693AB5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13679C-EE31-5F49-85C3-6082B78C7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5" name="圖片 1">
            <a:extLst>
              <a:ext uri="{FF2B5EF4-FFF2-40B4-BE49-F238E27FC236}">
                <a16:creationId xmlns:a16="http://schemas.microsoft.com/office/drawing/2014/main" id="{4AAEBCA7-C8ED-A24A-B063-DC9B2E803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50992"/>
            <a:ext cx="8548577" cy="294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213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參考文獻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743959"/>
            <a:ext cx="8229600" cy="4053526"/>
          </a:xfrm>
        </p:spPr>
        <p:txBody>
          <a:bodyPr/>
          <a:lstStyle/>
          <a:p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林正常等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(2011)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運動訓練法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。臺北市：藝軒圖書出版社。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鄭景峰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(2013)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。高強度間歇訓練與運動員有氧能力。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中華體育季刊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27(3)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203-211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Kovacs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S. 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(2007).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Tennis physiology: training the competitive athlete.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Sports Med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37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189-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98. </a:t>
            </a: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Sharkey, B. J., &amp; </a:t>
            </a:r>
            <a:r>
              <a:rPr lang="en-US" altLang="zh-TW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Gaskill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S. E. (2006). </a:t>
            </a:r>
            <a:r>
              <a:rPr lang="en-US" altLang="zh-TW" sz="2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Sport physiology for coaches</a:t>
            </a: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Champaign, IL, Human Kinetics.</a:t>
            </a:r>
            <a:endParaRPr lang="zh-TW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D4BF72-2136-C642-BADB-BC0B93AE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有氧耐力訓練計畫的類型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3B6890-2D01-634F-ACC6-67459B1B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長距離慢速訓練</a:t>
            </a:r>
            <a:endParaRPr lang="en-US" altLang="zh-TW" dirty="0"/>
          </a:p>
          <a:p>
            <a:pPr lvl="1"/>
            <a:r>
              <a:rPr lang="zh-TW" altLang="en-US" dirty="0"/>
              <a:t>訓練距離應大於比賽距離，或者持續時間應至少長達</a:t>
            </a:r>
            <a:r>
              <a:rPr lang="en-US" altLang="zh-TW" dirty="0"/>
              <a:t>30</a:t>
            </a:r>
            <a:r>
              <a:rPr lang="zh-TW" altLang="en-US" dirty="0"/>
              <a:t>分鐘至</a:t>
            </a:r>
            <a:r>
              <a:rPr lang="en-US" altLang="zh-TW" dirty="0"/>
              <a:t>2</a:t>
            </a:r>
            <a:r>
              <a:rPr lang="zh-TW" altLang="en-US" dirty="0"/>
              <a:t>小時</a:t>
            </a:r>
            <a:endParaRPr lang="en-US" altLang="zh-TW" dirty="0"/>
          </a:p>
          <a:p>
            <a:pPr lvl="1"/>
            <a:r>
              <a:rPr lang="zh-TW" altLang="en-US" dirty="0"/>
              <a:t>訓練強度大約在最大攝氧量（</a:t>
            </a:r>
            <a:r>
              <a:rPr lang="en-US" altLang="zh-TW" dirty="0"/>
              <a:t>VO2max</a:t>
            </a:r>
            <a:r>
              <a:rPr lang="zh-TW" altLang="en-US" dirty="0"/>
              <a:t>）的</a:t>
            </a:r>
            <a:r>
              <a:rPr lang="en-US" altLang="zh-TW" dirty="0"/>
              <a:t>70%</a:t>
            </a:r>
            <a:endParaRPr lang="zh-TW" altLang="en-US" dirty="0"/>
          </a:p>
          <a:p>
            <a:r>
              <a:rPr lang="zh-TW" altLang="en-US" dirty="0"/>
              <a:t>這些變化可以透過增強身體清除乳酸的能力</a:t>
            </a:r>
            <a:endParaRPr lang="en-US" altLang="zh-TW" dirty="0"/>
          </a:p>
          <a:p>
            <a:r>
              <a:rPr lang="zh-TW" altLang="en-US" dirty="0"/>
              <a:t>最終由</a:t>
            </a:r>
            <a:r>
              <a:rPr lang="en-US" altLang="zh-TW" dirty="0"/>
              <a:t>II</a:t>
            </a:r>
            <a:r>
              <a:rPr lang="zh-TW" altLang="en-US" dirty="0"/>
              <a:t>型纖維轉變為</a:t>
            </a:r>
            <a:r>
              <a:rPr lang="en-US" altLang="zh-TW" dirty="0"/>
              <a:t>I</a:t>
            </a:r>
            <a:r>
              <a:rPr lang="zh-TW" altLang="en-US" dirty="0"/>
              <a:t>型纖維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3656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3C2F69-A1ED-9A4F-A2F5-2F739C53B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E30D7DE-CE38-DE4F-A4C4-73F737EB2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id="{13622405-E30E-B84B-AE6C-056E02A86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0" y="1730284"/>
            <a:ext cx="8467799" cy="382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78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9AED5-5B40-1445-BB7D-61A02B35B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8161CFC-4B69-5B48-A09F-17259F0B8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配速／節奏訓練</a:t>
            </a:r>
            <a:endParaRPr lang="en-US" altLang="zh-TW" dirty="0"/>
          </a:p>
          <a:p>
            <a:pPr lvl="1"/>
            <a:r>
              <a:rPr lang="zh-TW" altLang="en-US" dirty="0"/>
              <a:t>配速／節奏訓練（</a:t>
            </a:r>
            <a:r>
              <a:rPr lang="en-US" altLang="zh-TW" dirty="0"/>
              <a:t>pace/tempo training</a:t>
            </a:r>
            <a:r>
              <a:rPr lang="zh-TW" altLang="en-US" dirty="0"/>
              <a:t>）採用的強度，等同於或略高於競賽的強度。運動強度與乳酸閾值相對應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644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CB4B8F-5B2E-C94E-844C-931560F0E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D70DA7-59A2-7443-9E16-F6DB9B314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穩定的配速／節奏訓練是在強度等於乳酸閾值上持續訓練，時間大約為</a:t>
            </a:r>
            <a:r>
              <a:rPr lang="en-US" altLang="zh-TW" dirty="0">
                <a:solidFill>
                  <a:srgbClr val="FF0000"/>
                </a:solidFill>
              </a:rPr>
              <a:t>20</a:t>
            </a:r>
            <a:r>
              <a:rPr lang="zh-TW" altLang="en-US" dirty="0">
                <a:solidFill>
                  <a:srgbClr val="FF0000"/>
                </a:solidFill>
              </a:rPr>
              <a:t>至</a:t>
            </a:r>
            <a:r>
              <a:rPr lang="en-US" altLang="zh-TW" dirty="0">
                <a:solidFill>
                  <a:srgbClr val="FF0000"/>
                </a:solidFill>
              </a:rPr>
              <a:t>30</a:t>
            </a:r>
            <a:r>
              <a:rPr lang="zh-TW" altLang="en-US" dirty="0">
                <a:solidFill>
                  <a:srgbClr val="FF0000"/>
                </a:solidFill>
              </a:rPr>
              <a:t>分鐘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間歇性配速／節奏訓練期間，強度與穩定閾值鍛鍊相同，但訓練課程包括一系列較短的間歇，在間歇運動之間有短暫的恢復期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105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32E349-AEE0-8344-946F-0F158AB8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724AF7-AB95-ED43-9CC1-84089FAE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這種類型的訓練目的是建立一種競賽配速感，並提高身體系統維持在這種運動配速狀態下的適應能力</a:t>
            </a:r>
            <a:endParaRPr lang="en-US" altLang="zh-TW" dirty="0"/>
          </a:p>
          <a:p>
            <a:r>
              <a:rPr lang="zh-TW" altLang="en-US" dirty="0"/>
              <a:t>從這種類型的訓練獲得的效益包括改善運動經濟性及提升乳酸閾值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160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AC0610-74E9-D542-AF38-3C8ABF536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AA5906C-085E-2D41-8E79-F375B72C1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間歇訓練</a:t>
            </a:r>
            <a:endParaRPr lang="en-US" altLang="zh-TW" dirty="0"/>
          </a:p>
          <a:p>
            <a:pPr lvl="1"/>
            <a:r>
              <a:rPr lang="zh-TW" altLang="en-US" dirty="0"/>
              <a:t>間歇訓練（</a:t>
            </a:r>
            <a:r>
              <a:rPr lang="en-US" altLang="zh-TW" dirty="0"/>
              <a:t>interval training</a:t>
            </a:r>
            <a:r>
              <a:rPr lang="zh-TW" altLang="en-US" dirty="0"/>
              <a:t>）包含了在接近最大攝氧量（</a:t>
            </a:r>
            <a:r>
              <a:rPr lang="en-US" altLang="zh-TW" dirty="0"/>
              <a:t>VO</a:t>
            </a:r>
            <a:r>
              <a:rPr lang="en-US" altLang="zh-TW" baseline="-25000" dirty="0"/>
              <a:t>2</a:t>
            </a:r>
            <a:r>
              <a:rPr lang="en-US" altLang="zh-TW" dirty="0"/>
              <a:t>max</a:t>
            </a:r>
            <a:r>
              <a:rPr lang="zh-TW" altLang="en-US" dirty="0"/>
              <a:t>）的運動強度下做鍛鍊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zh-TW" altLang="en-US" dirty="0"/>
              <a:t>運動訓練時間應該持續</a:t>
            </a:r>
            <a:r>
              <a:rPr lang="en-US" altLang="zh-TW" dirty="0"/>
              <a:t>3</a:t>
            </a:r>
            <a:r>
              <a:rPr lang="zh-TW" altLang="en-US" dirty="0"/>
              <a:t>到</a:t>
            </a:r>
            <a:r>
              <a:rPr lang="en-US" altLang="zh-TW" dirty="0"/>
              <a:t>5</a:t>
            </a:r>
            <a:r>
              <a:rPr lang="zh-TW" altLang="en-US" dirty="0"/>
              <a:t>分鐘，休息時間應該等同於訓練時間，所以休息也需要</a:t>
            </a:r>
            <a:r>
              <a:rPr lang="en-US" altLang="zh-TW" dirty="0"/>
              <a:t>3</a:t>
            </a:r>
            <a:r>
              <a:rPr lang="zh-TW" altLang="en-US" dirty="0"/>
              <a:t>至</a:t>
            </a:r>
            <a:r>
              <a:rPr lang="en-US" altLang="zh-TW" dirty="0"/>
              <a:t>5</a:t>
            </a:r>
            <a:r>
              <a:rPr lang="zh-TW" altLang="en-US" dirty="0"/>
              <a:t>分鐘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zh-TW" altLang="en-US" dirty="0"/>
              <a:t>以保持訓練：休息（</a:t>
            </a:r>
            <a:r>
              <a:rPr lang="en-US" altLang="zh-TW" dirty="0"/>
              <a:t>W</a:t>
            </a:r>
            <a:r>
              <a:rPr lang="zh-TW" altLang="en-US" dirty="0"/>
              <a:t>：</a:t>
            </a:r>
            <a:r>
              <a:rPr lang="en-US" altLang="zh-TW" dirty="0"/>
              <a:t>R</a:t>
            </a:r>
            <a:r>
              <a:rPr lang="zh-TW" altLang="en-US" dirty="0"/>
              <a:t>）</a:t>
            </a:r>
            <a:r>
              <a:rPr lang="en-US" altLang="zh-TW" dirty="0"/>
              <a:t>1</a:t>
            </a:r>
            <a:r>
              <a:rPr lang="zh-TW" altLang="en-US" dirty="0"/>
              <a:t>：</a:t>
            </a:r>
            <a:r>
              <a:rPr lang="en-US" altLang="zh-TW" dirty="0"/>
              <a:t>1</a:t>
            </a:r>
            <a:r>
              <a:rPr lang="zh-TW" altLang="en-US" dirty="0"/>
              <a:t>的比例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058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80E3D3-78CC-804A-9687-1540BF32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60CF1C-FADD-9E4D-A9F7-0A8FB425A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間歇訓練讓運動員在接近最大攝氧量（</a:t>
            </a:r>
            <a:r>
              <a:rPr lang="en-US" altLang="zh-TW" dirty="0"/>
              <a:t>VO</a:t>
            </a:r>
            <a:r>
              <a:rPr lang="en-US" altLang="zh-TW" baseline="-25000" dirty="0"/>
              <a:t>2</a:t>
            </a:r>
            <a:r>
              <a:rPr lang="en-US" altLang="zh-TW" dirty="0"/>
              <a:t>max</a:t>
            </a:r>
            <a:r>
              <a:rPr lang="zh-TW" altLang="en-US" dirty="0"/>
              <a:t>）的強度下，比在連續高強度的單次訓練時段，可以維持更長時間的高強度訓練</a:t>
            </a:r>
            <a:endParaRPr lang="en-US" altLang="zh-TW" dirty="0"/>
          </a:p>
          <a:p>
            <a:pPr lvl="1"/>
            <a:r>
              <a:rPr lang="zh-TW" altLang="en-US" dirty="0"/>
              <a:t>間歇訓練的益處包括增加最大攝氧量（</a:t>
            </a:r>
            <a:r>
              <a:rPr lang="en-US" altLang="zh-TW" dirty="0"/>
              <a:t>VO</a:t>
            </a:r>
            <a:r>
              <a:rPr lang="en-US" altLang="zh-TW" baseline="-25000" dirty="0"/>
              <a:t>2</a:t>
            </a:r>
            <a:r>
              <a:rPr lang="en-US" altLang="zh-TW" dirty="0"/>
              <a:t>max</a:t>
            </a:r>
            <a:r>
              <a:rPr lang="zh-TW" altLang="en-US" dirty="0"/>
              <a:t>）和增強無氧代謝能力</a:t>
            </a:r>
            <a:endParaRPr lang="en-US" altLang="zh-TW" dirty="0"/>
          </a:p>
          <a:p>
            <a:pPr lvl="1"/>
            <a:r>
              <a:rPr lang="zh-TW" altLang="en-US" dirty="0"/>
              <a:t>間歇訓練會給運動員帶來壓力，應該謹慎使用</a:t>
            </a:r>
          </a:p>
          <a:p>
            <a:endParaRPr lang="zh-TW" altLang="en-US" dirty="0"/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565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564480-5C99-1845-BA40-792A9CFC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F9A831-40A0-0146-85DE-F5DC6D943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高強度間歇訓練</a:t>
            </a:r>
            <a:endParaRPr lang="en-US" altLang="zh-TW" dirty="0"/>
          </a:p>
          <a:p>
            <a:pPr lvl="1"/>
            <a:r>
              <a:rPr lang="zh-TW" altLang="en-US" dirty="0"/>
              <a:t>高強度間歇訓練（</a:t>
            </a:r>
            <a:r>
              <a:rPr lang="en-US" altLang="zh-TW" dirty="0"/>
              <a:t>high-intensity interval training, HIIT</a:t>
            </a:r>
            <a:r>
              <a:rPr lang="zh-TW" altLang="en-US" dirty="0"/>
              <a:t>）是一種使用重複性的高強度運動，在運動回合中穿插簡短休息恢復期的運動訓練型態</a:t>
            </a:r>
          </a:p>
          <a:p>
            <a:r>
              <a:rPr lang="zh-TW" altLang="en-US" dirty="0"/>
              <a:t>為了讓身體達到最佳刺激狀態，運動員需要在高於</a:t>
            </a:r>
            <a:r>
              <a:rPr lang="en-US" altLang="zh-TW" dirty="0"/>
              <a:t>VO</a:t>
            </a:r>
            <a:r>
              <a:rPr lang="en-US" altLang="zh-TW" baseline="-25000" dirty="0"/>
              <a:t>2</a:t>
            </a:r>
            <a:r>
              <a:rPr lang="en-US" altLang="zh-TW" dirty="0"/>
              <a:t>max</a:t>
            </a:r>
            <a:r>
              <a:rPr lang="zh-TW" altLang="en-US" dirty="0"/>
              <a:t>（最大攝氧量）的</a:t>
            </a:r>
            <a:r>
              <a:rPr lang="en-US" altLang="zh-TW" dirty="0"/>
              <a:t>90%</a:t>
            </a:r>
            <a:r>
              <a:rPr lang="zh-TW" altLang="en-US" dirty="0"/>
              <a:t>下從事</a:t>
            </a:r>
            <a:r>
              <a:rPr lang="en-US" altLang="zh-TW" dirty="0"/>
              <a:t>HIIT</a:t>
            </a:r>
            <a:r>
              <a:rPr lang="zh-TW" altLang="en-US" dirty="0"/>
              <a:t>訓練幾分鐘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403286"/>
      </p:ext>
    </p:extLst>
  </p:cSld>
  <p:clrMapOvr>
    <a:masterClrMapping/>
  </p:clrMapOvr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178</TotalTime>
  <Words>654</Words>
  <Application>Microsoft Macintosh PowerPoint</Application>
  <PresentationFormat>如螢幕大小 (4:3)</PresentationFormat>
  <Paragraphs>47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新細明體</vt:lpstr>
      <vt:lpstr>標楷體</vt:lpstr>
      <vt:lpstr>等线</vt:lpstr>
      <vt:lpstr>Arial</vt:lpstr>
      <vt:lpstr>Calibri</vt:lpstr>
      <vt:lpstr>Times New Roman</vt:lpstr>
      <vt:lpstr>課程名稱</vt:lpstr>
      <vt:lpstr>運動訓練學</vt:lpstr>
      <vt:lpstr>有氧耐力訓練計畫的類型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參考文獻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Microsoft Office User</cp:lastModifiedBy>
  <cp:revision>14</cp:revision>
  <dcterms:created xsi:type="dcterms:W3CDTF">2017-11-07T02:54:43Z</dcterms:created>
  <dcterms:modified xsi:type="dcterms:W3CDTF">2018-09-03T20:18:41Z</dcterms:modified>
</cp:coreProperties>
</file>