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13"/>
  </p:notesMasterIdLst>
  <p:sldIdLst>
    <p:sldId id="261" r:id="rId3"/>
    <p:sldId id="259" r:id="rId4"/>
    <p:sldId id="263" r:id="rId5"/>
    <p:sldId id="266" r:id="rId6"/>
    <p:sldId id="264" r:id="rId7"/>
    <p:sldId id="267" r:id="rId8"/>
    <p:sldId id="268" r:id="rId9"/>
    <p:sldId id="269" r:id="rId10"/>
    <p:sldId id="270" r:id="rId11"/>
    <p:sldId id="265" r:id="rId12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1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09F6B40-9388-43B3-941A-0D7EF221EE30}" type="datetimeFigureOut">
              <a:rPr lang="zh-TW" altLang="en-US" smtClean="0"/>
              <a:t>2018/8/14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E72E78-7AF6-4497-8081-2CE2908385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8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26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10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8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4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5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6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7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8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9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2018/8/14</a:t>
            </a:fld>
            <a:endParaRPr lang="zh-TW" altLang="en-US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52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2018/8/14</a:t>
            </a:fld>
            <a:endParaRPr lang="zh-TW" alt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49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70A433CC-F972-485A-B8E2-83829DF8449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669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0449E22B-7CFF-42B5-A996-209CF0FA2B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267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83BE18C-E497-4035-AC54-83ED1E1557EE}" type="datetimeFigureOut">
              <a:rPr lang="zh-TW" altLang="en-US"/>
              <a:pPr>
                <a:defRPr/>
              </a:pPr>
              <a:t>2018/8/14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81E545D-C366-4015-8925-629C19DAAA2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59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F60A922-8B8A-462A-B0D2-A1E85BF09F93}" type="datetimeFigureOut">
              <a:rPr lang="zh-TW" altLang="en-US"/>
              <a:pPr>
                <a:defRPr/>
              </a:pPr>
              <a:t>2018/8/14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73760BF-F8C4-4249-8E79-E61D285EA39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15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fld id="{583945B1-C047-45E4-9316-4EB77234EF15}" type="datetimeFigureOut">
              <a:rPr lang="zh-TW" altLang="en-US" smtClean="0"/>
              <a:t>2018/8/14</a:t>
            </a:fld>
            <a:endParaRPr lang="zh-TW" alt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37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F1D4BB26-3D70-4E1B-BB71-22F3E5D0F5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504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3"/>
          <a:srcRect l="12602" r="12557" b="295"/>
          <a:stretch/>
        </p:blipFill>
        <p:spPr>
          <a:xfrm>
            <a:off x="0" y="12364"/>
            <a:ext cx="9144000" cy="6850334"/>
          </a:xfrm>
          <a:prstGeom prst="rect">
            <a:avLst/>
          </a:prstGeom>
        </p:spPr>
      </p:pic>
      <p:sp>
        <p:nvSpPr>
          <p:cNvPr id="10" name="標題 9"/>
          <p:cNvSpPr>
            <a:spLocks noGrp="1"/>
          </p:cNvSpPr>
          <p:nvPr>
            <p:ph type="ctrTitle"/>
          </p:nvPr>
        </p:nvSpPr>
        <p:spPr>
          <a:xfrm>
            <a:off x="-114300" y="2683589"/>
            <a:ext cx="9258300" cy="490199"/>
          </a:xfrm>
        </p:spPr>
        <p:txBody>
          <a:bodyPr/>
          <a:lstStyle/>
          <a:p>
            <a:pPr algn="ctr">
              <a:lnSpc>
                <a:spcPts val="3000"/>
              </a:lnSpc>
            </a:pPr>
            <a:r>
              <a:rPr lang="zh-TW" altLang="en-US" sz="3600" b="1" dirty="0" smtClean="0">
                <a:solidFill>
                  <a:srgbClr val="FF0000"/>
                </a:solidFill>
              </a:rPr>
              <a:t>優秀運動選手學業學習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E 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化計畫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  <p:sp>
        <p:nvSpPr>
          <p:cNvPr id="11" name="副標題 10"/>
          <p:cNvSpPr>
            <a:spLocks noGrp="1"/>
          </p:cNvSpPr>
          <p:nvPr>
            <p:ph type="subTitle" idx="1"/>
          </p:nvPr>
        </p:nvSpPr>
        <p:spPr>
          <a:xfrm>
            <a:off x="1283380" y="5119139"/>
            <a:ext cx="6858000" cy="794064"/>
          </a:xfrm>
        </p:spPr>
        <p:txBody>
          <a:bodyPr/>
          <a:lstStyle/>
          <a:p>
            <a:pPr algn="ctr"/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授課講師：何仁育</a:t>
            </a:r>
            <a:endParaRPr lang="zh-TW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dirty="0"/>
          </a:p>
        </p:txBody>
      </p:sp>
      <p:sp>
        <p:nvSpPr>
          <p:cNvPr id="17" name="標題 9"/>
          <p:cNvSpPr txBox="1">
            <a:spLocks/>
          </p:cNvSpPr>
          <p:nvPr/>
        </p:nvSpPr>
        <p:spPr bwMode="auto">
          <a:xfrm>
            <a:off x="1143000" y="3708674"/>
            <a:ext cx="6858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accent2">
                    <a:lumMod val="75000"/>
                  </a:schemeClr>
                </a:solidFill>
                <a:latin typeface="Arial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9pPr>
          </a:lstStyle>
          <a:p>
            <a:pPr algn="ctr"/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</a:t>
            </a:r>
            <a:r>
              <a:rPr lang="zh-TW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稱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zh-TW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肌力和爆發力的</a:t>
            </a:r>
            <a:r>
              <a:rPr lang="zh-TW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發展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(6)</a:t>
            </a:r>
            <a:endParaRPr lang="zh-TW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3943124" y="6241143"/>
            <a:ext cx="943428" cy="6168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692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738387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觀念的摘要</a:t>
            </a: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8598"/>
            <a:ext cx="8229600" cy="42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肌</a:t>
            </a:r>
            <a:r>
              <a:rPr lang="zh-TW" altLang="zh-TW" sz="2800" dirty="0"/>
              <a:t>力是最重要的體能之一，它是爆發力與肌耐力的重要基礎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zh-TW" altLang="zh-TW" sz="2800" dirty="0"/>
              <a:t>週期化肌力訓練是促成最佳肌力表現的極佳</a:t>
            </a:r>
            <a:r>
              <a:rPr lang="zh-TW" altLang="zh-TW" sz="2800" dirty="0" smtClean="0"/>
              <a:t>工具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zh-TW" altLang="zh-TW" sz="2800" dirty="0"/>
              <a:t>只要肌力訓練方法是多樣性，則可提高運動員的最佳表現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 lvl="0">
              <a:buFont typeface="Wingdings" panose="05000000000000000000" pitchFamily="2" charset="2"/>
              <a:buChar char="Ø"/>
            </a:pPr>
            <a:r>
              <a:rPr lang="zh-TW" altLang="zh-TW" sz="2800" dirty="0"/>
              <a:t>為了使訓練方法達到最高效益，必須為運動員設計完整且全面的週期化訓練計畫。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402665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50291" y="1911044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阻力訓練方法的應用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阻</a:t>
            </a: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力訓練內容的施實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主要觀念的摘要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738387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本講綱要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03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255307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阻力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訓練方法的應用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255353"/>
            <a:ext cx="8229600" cy="49901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肌</a:t>
            </a:r>
            <a:r>
              <a:rPr lang="zh-TW" altLang="zh-TW" sz="2800" dirty="0"/>
              <a:t>力或阻力訓練採用阻抗負荷發展肌肉力量與爆發力，根據肌力訓練的目標與計畫，提供多種阻抗的方式，以供</a:t>
            </a:r>
            <a:r>
              <a:rPr lang="zh-TW" altLang="zh-TW" sz="2800" dirty="0" smtClean="0"/>
              <a:t>選擇</a:t>
            </a:r>
            <a:r>
              <a:rPr lang="zh-TW" altLang="en-US" sz="2800" dirty="0" smtClean="0"/>
              <a:t>：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體重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彈力帶或彈力</a:t>
            </a:r>
            <a:r>
              <a:rPr lang="zh-TW" altLang="zh-TW" sz="2800" dirty="0" smtClean="0"/>
              <a:t>繩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重物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包括藥球、壺鈴、沙包等</a:t>
            </a:r>
            <a:r>
              <a:rPr lang="en-US" altLang="zh-TW" sz="2800" dirty="0" smtClean="0"/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堆疊式負重</a:t>
            </a:r>
            <a:r>
              <a:rPr lang="zh-TW" altLang="zh-TW" sz="2800" dirty="0" smtClean="0"/>
              <a:t>機械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滑輪</a:t>
            </a:r>
            <a:r>
              <a:rPr lang="zh-TW" altLang="zh-TW" sz="2800" dirty="0" smtClean="0"/>
              <a:t>、齒輪</a:t>
            </a:r>
            <a:r>
              <a:rPr lang="zh-TW" altLang="zh-TW" sz="2800" dirty="0"/>
              <a:t>、</a:t>
            </a:r>
            <a:r>
              <a:rPr lang="zh-TW" altLang="zh-TW" sz="2800" dirty="0" smtClean="0"/>
              <a:t>凸輪</a:t>
            </a:r>
            <a:r>
              <a:rPr lang="zh-TW" altLang="en-US" sz="2800" dirty="0" smtClean="0"/>
              <a:t>的</a:t>
            </a:r>
            <a:r>
              <a:rPr lang="zh-TW" altLang="zh-TW" sz="2800" dirty="0" smtClean="0"/>
              <a:t>機械</a:t>
            </a:r>
            <a:r>
              <a:rPr lang="zh-TW" altLang="zh-TW" sz="2800" dirty="0"/>
              <a:t>式重訓</a:t>
            </a:r>
            <a:r>
              <a:rPr lang="zh-TW" altLang="zh-TW" sz="2800" dirty="0" smtClean="0"/>
              <a:t>設備</a:t>
            </a:r>
            <a:r>
              <a:rPr lang="en-US" altLang="zh-TW" sz="2800" dirty="0" smtClean="0"/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/>
              <a:t>液壓阻力</a:t>
            </a:r>
            <a:r>
              <a:rPr lang="zh-TW" altLang="zh-TW" sz="2800" dirty="0" smtClean="0"/>
              <a:t>機械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800" dirty="0" smtClean="0"/>
              <a:t>開放式</a:t>
            </a:r>
            <a:r>
              <a:rPr lang="zh-TW" altLang="zh-TW" sz="2800" dirty="0"/>
              <a:t>重訓</a:t>
            </a:r>
            <a:r>
              <a:rPr lang="zh-TW" altLang="zh-TW" sz="2800" dirty="0" smtClean="0"/>
              <a:t>器材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包括槓鈴、啞鈴</a:t>
            </a:r>
            <a:r>
              <a:rPr lang="en-US" altLang="zh-TW" sz="2800" dirty="0"/>
              <a:t>)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03862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626243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阻力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訓練方法的應用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984075"/>
            <a:ext cx="8229600" cy="426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較為</a:t>
            </a:r>
            <a:r>
              <a:rPr lang="zh-TW" altLang="zh-TW" sz="2800" dirty="0"/>
              <a:t>大家所接受的肌力訓練方法，採用開放式重訓</a:t>
            </a:r>
            <a:r>
              <a:rPr lang="zh-TW" altLang="zh-TW" sz="2800" dirty="0" smtClean="0"/>
              <a:t>動作</a:t>
            </a:r>
            <a:r>
              <a:rPr lang="en-US" altLang="zh-TW" sz="2800" dirty="0" smtClean="0"/>
              <a:t> (free weight)</a:t>
            </a:r>
            <a:r>
              <a:rPr lang="zh-TW" altLang="zh-TW" sz="2800" dirty="0" smtClean="0"/>
              <a:t>，</a:t>
            </a:r>
            <a:r>
              <a:rPr lang="zh-TW" altLang="zh-TW" sz="2800" dirty="0"/>
              <a:t>並結合其它</a:t>
            </a:r>
            <a:r>
              <a:rPr lang="zh-TW" altLang="zh-TW" sz="2800" dirty="0" smtClean="0"/>
              <a:t>方法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發展</a:t>
            </a:r>
            <a:r>
              <a:rPr lang="zh-TW" altLang="zh-TW" sz="2800" dirty="0"/>
              <a:t>肌力及</a:t>
            </a:r>
            <a:r>
              <a:rPr lang="zh-TW" altLang="zh-TW" sz="2800" dirty="0" smtClean="0"/>
              <a:t>爆發力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如 增強式運動、藥球</a:t>
            </a:r>
            <a:r>
              <a:rPr lang="en-US" altLang="zh-TW" sz="2800" dirty="0"/>
              <a:t>) </a:t>
            </a:r>
            <a:r>
              <a:rPr lang="zh-TW" altLang="zh-TW" sz="2800" dirty="0"/>
              <a:t>及敏捷性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動用多關節大肌</a:t>
            </a:r>
            <a:r>
              <a:rPr lang="zh-TW" altLang="zh-TW" sz="2800" dirty="0" smtClean="0"/>
              <a:t>群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挺舉、抓舉、蹲舉</a:t>
            </a:r>
            <a:r>
              <a:rPr lang="en-US" altLang="zh-TW" sz="2800" dirty="0" smtClean="0"/>
              <a:t>) </a:t>
            </a:r>
            <a:r>
              <a:rPr lang="zh-TW" altLang="zh-TW" sz="2800" dirty="0" smtClean="0"/>
              <a:t>比</a:t>
            </a:r>
            <a:r>
              <a:rPr lang="zh-TW" altLang="zh-TW" sz="2800" dirty="0"/>
              <a:t>動用單關節小肌群 的訓練動作，更容易類化運動表現的動作。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4271467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2945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力訓練內容的施實</a:t>
            </a: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578634"/>
            <a:ext cx="8229600" cy="4537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下列</a:t>
            </a:r>
            <a:r>
              <a:rPr lang="zh-TW" altLang="zh-TW" sz="2800" dirty="0"/>
              <a:t>的步驟，使教練形成觀念，並幫助他們設計及執行週期化肌力</a:t>
            </a:r>
            <a:r>
              <a:rPr lang="zh-TW" altLang="zh-TW" sz="2800" dirty="0" smtClean="0"/>
              <a:t>訓練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1. </a:t>
            </a:r>
            <a:r>
              <a:rPr lang="zh-TW" altLang="zh-TW" sz="2800" u="sng" dirty="0" smtClean="0"/>
              <a:t>決定</a:t>
            </a:r>
            <a:r>
              <a:rPr lang="zh-TW" altLang="zh-TW" sz="2800" u="sng" dirty="0"/>
              <a:t>訓練目標</a:t>
            </a:r>
            <a:r>
              <a:rPr lang="zh-TW" altLang="zh-TW" sz="2800" dirty="0"/>
              <a:t>：建立週期化肌力訓練的首要步驟就是決定訓練目標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2. </a:t>
            </a:r>
            <a:r>
              <a:rPr lang="zh-TW" altLang="zh-TW" sz="2800" u="sng" dirty="0" smtClean="0"/>
              <a:t>決定</a:t>
            </a:r>
            <a:r>
              <a:rPr lang="zh-TW" altLang="zh-TW" sz="2800" u="sng" dirty="0"/>
              <a:t>訓練階段</a:t>
            </a:r>
            <a:r>
              <a:rPr lang="zh-TW" altLang="zh-TW" sz="2800" dirty="0" smtClean="0"/>
              <a:t>：</a:t>
            </a:r>
            <a:r>
              <a:rPr lang="zh-TW" altLang="zh-TW" sz="2800" dirty="0"/>
              <a:t>肌力訓練計畫包括準備階段、競賽階段、過渡階段</a:t>
            </a:r>
            <a:r>
              <a:rPr lang="zh-TW" altLang="zh-TW" sz="2800" dirty="0" smtClean="0"/>
              <a:t>。</a:t>
            </a:r>
            <a:r>
              <a:rPr lang="zh-TW" altLang="zh-TW" sz="2800" dirty="0"/>
              <a:t>一般準備階段的訓練，可用以作為改善專項準備階段及競賽階段的發展</a:t>
            </a:r>
            <a:r>
              <a:rPr lang="zh-TW" altLang="zh-TW" sz="2800" dirty="0" smtClean="0"/>
              <a:t>。</a:t>
            </a:r>
            <a:r>
              <a:rPr lang="zh-TW" altLang="en-US" sz="2800" dirty="0" smtClean="0"/>
              <a:t>而</a:t>
            </a:r>
            <a:r>
              <a:rPr lang="zh-TW" altLang="zh-TW" sz="2800" dirty="0" smtClean="0"/>
              <a:t>體能</a:t>
            </a:r>
            <a:r>
              <a:rPr lang="zh-TW" altLang="zh-TW" sz="2800" dirty="0"/>
              <a:t>訓練是一般準備階段的主要目標</a:t>
            </a:r>
            <a:r>
              <a:rPr lang="zh-TW" altLang="zh-TW" sz="2800" dirty="0" smtClean="0"/>
              <a:t>，發展</a:t>
            </a:r>
            <a:r>
              <a:rPr lang="zh-TW" altLang="zh-TW" sz="2800" dirty="0"/>
              <a:t>肌力與爆發力</a:t>
            </a:r>
            <a:r>
              <a:rPr lang="zh-TW" altLang="zh-TW" sz="2800" dirty="0" smtClean="0"/>
              <a:t>，</a:t>
            </a:r>
            <a:r>
              <a:rPr lang="zh-TW" altLang="en-US" sz="2800" dirty="0" smtClean="0"/>
              <a:t>則</a:t>
            </a:r>
            <a:r>
              <a:rPr lang="zh-TW" altLang="zh-TW" sz="2800" dirty="0" smtClean="0"/>
              <a:t>是</a:t>
            </a:r>
            <a:r>
              <a:rPr lang="zh-TW" altLang="zh-TW" sz="2800" dirty="0"/>
              <a:t>專項準備階段的主要</a:t>
            </a:r>
            <a:r>
              <a:rPr lang="zh-TW" altLang="zh-TW" sz="2800" dirty="0" smtClean="0"/>
              <a:t>目標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483929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2945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力訓練內容的施實</a:t>
            </a: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58870"/>
            <a:ext cx="8229600" cy="475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/>
              <a:t>3. </a:t>
            </a:r>
            <a:r>
              <a:rPr lang="zh-TW" altLang="zh-TW" sz="2800" u="sng" dirty="0"/>
              <a:t>決定運動員的需求</a:t>
            </a:r>
            <a:r>
              <a:rPr lang="zh-TW" altLang="zh-TW" sz="2800" dirty="0"/>
              <a:t>：教練進行的需求分析，以決定該運動所需的肌力類型、動作形式、運動表現的主要動作、還有能量系統。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4. </a:t>
            </a:r>
            <a:r>
              <a:rPr lang="zh-TW" altLang="zh-TW" sz="2800" u="sng" dirty="0" smtClean="0"/>
              <a:t>考量</a:t>
            </a:r>
            <a:r>
              <a:rPr lang="zh-TW" altLang="zh-TW" sz="2800" u="sng" dirty="0"/>
              <a:t>訓練計畫中所有元素的特性</a:t>
            </a:r>
            <a:r>
              <a:rPr lang="zh-TW" altLang="zh-TW" sz="2800" dirty="0" smtClean="0"/>
              <a:t>：</a:t>
            </a:r>
            <a:r>
              <a:rPr lang="zh-TW" altLang="zh-TW" sz="2800" dirty="0"/>
              <a:t>團隊運動中，教練必須考量肌力訓練方法、體能的內容、敏捷性的成份、並將戰術視為整體訓練的一部分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5. </a:t>
            </a:r>
            <a:r>
              <a:rPr lang="zh-TW" altLang="zh-TW" sz="2800" u="sng" dirty="0" smtClean="0"/>
              <a:t>選擇</a:t>
            </a:r>
            <a:r>
              <a:rPr lang="zh-TW" altLang="zh-TW" sz="2800" u="sng" dirty="0"/>
              <a:t>訓練計畫中的訓練動作</a:t>
            </a:r>
            <a:r>
              <a:rPr lang="zh-TW" altLang="zh-TW" sz="2800" dirty="0" smtClean="0"/>
              <a:t>：</a:t>
            </a:r>
            <a:r>
              <a:rPr lang="zh-TW" altLang="zh-TW" sz="2800" dirty="0"/>
              <a:t>進行運動的需求分析時，教練必須知道主要作用肌及符合運動表現的訓練動作</a:t>
            </a:r>
            <a:r>
              <a:rPr lang="zh-TW" altLang="zh-TW" sz="2800" dirty="0" smtClean="0"/>
              <a:t>。</a:t>
            </a:r>
            <a:r>
              <a:rPr lang="zh-TW" altLang="zh-TW" sz="2800" dirty="0"/>
              <a:t>另一個選擇動作的考量是訓練階段，某些訓練動作最好使用於週期化計畫的特定階段。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180161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2945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力訓練內容的施實</a:t>
            </a: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58870"/>
            <a:ext cx="8229600" cy="47572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6. </a:t>
            </a:r>
            <a:r>
              <a:rPr lang="zh-TW" altLang="zh-TW" sz="2800" u="sng" dirty="0" smtClean="0"/>
              <a:t>運動</a:t>
            </a:r>
            <a:r>
              <a:rPr lang="zh-TW" altLang="zh-TW" sz="2800" u="sng" dirty="0"/>
              <a:t>表現的檢測</a:t>
            </a:r>
            <a:r>
              <a:rPr lang="zh-TW" altLang="zh-TW" sz="2800" dirty="0" smtClean="0"/>
              <a:t>：</a:t>
            </a:r>
            <a:r>
              <a:rPr lang="zh-TW" altLang="en-US" sz="2800" dirty="0" smtClean="0"/>
              <a:t>檢測並了解</a:t>
            </a:r>
            <a:r>
              <a:rPr lang="zh-TW" altLang="zh-TW" sz="2800" dirty="0"/>
              <a:t>運動員主要或優勢訓練動作的</a:t>
            </a:r>
            <a:r>
              <a:rPr lang="en-US" altLang="zh-TW" sz="2800" dirty="0"/>
              <a:t>1RM</a:t>
            </a:r>
            <a:r>
              <a:rPr lang="zh-TW" altLang="zh-TW" sz="2800" dirty="0"/>
              <a:t>肌力，能夠讓教練確立訓練負荷</a:t>
            </a:r>
            <a:r>
              <a:rPr lang="zh-TW" altLang="zh-TW" sz="2800" dirty="0" smtClean="0"/>
              <a:t>。</a:t>
            </a:r>
            <a:r>
              <a:rPr lang="zh-TW" altLang="zh-TW" sz="2800" dirty="0"/>
              <a:t>運動員必須在不同階段接受檢測，以獲得符合個人所需的負荷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7. </a:t>
            </a:r>
            <a:r>
              <a:rPr lang="zh-TW" altLang="zh-TW" sz="2800" u="sng" dirty="0" smtClean="0"/>
              <a:t>設計</a:t>
            </a:r>
            <a:r>
              <a:rPr lang="zh-TW" altLang="zh-TW" sz="2800" u="sng" dirty="0"/>
              <a:t>阻力訓練</a:t>
            </a:r>
            <a:r>
              <a:rPr lang="zh-TW" altLang="zh-TW" sz="2800" dirty="0" smtClean="0"/>
              <a:t>：</a:t>
            </a:r>
            <a:r>
              <a:rPr lang="zh-TW" altLang="zh-TW" sz="2800" dirty="0"/>
              <a:t>教練可以找出訓練動作的數量、回合、重覆次數及</a:t>
            </a:r>
            <a:r>
              <a:rPr lang="zh-TW" altLang="zh-TW" sz="2800" dirty="0" smtClean="0"/>
              <a:t>負荷</a:t>
            </a:r>
            <a:r>
              <a:rPr lang="en-US" altLang="zh-TW" sz="2800" dirty="0" smtClean="0"/>
              <a:t> (%</a:t>
            </a:r>
            <a:r>
              <a:rPr lang="en-US" altLang="zh-TW" sz="2800" dirty="0"/>
              <a:t>1RM)</a:t>
            </a:r>
            <a:r>
              <a:rPr lang="zh-TW" altLang="zh-TW" sz="2800" dirty="0"/>
              <a:t>，這些變項可用於設計週及月的週期。整個訓練計畫中，教練可能需要改變訓練量、強度及訓練動作，使運動員持續</a:t>
            </a:r>
            <a:r>
              <a:rPr lang="zh-TW" altLang="zh-TW" sz="2800" dirty="0" smtClean="0"/>
              <a:t>產生生理</a:t>
            </a:r>
            <a:r>
              <a:rPr lang="zh-TW" altLang="zh-TW" sz="2800" dirty="0"/>
              <a:t>適應，並提升肌力。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460197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2945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力訓練內容的施實</a:t>
            </a: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58870"/>
            <a:ext cx="8229600" cy="1574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8. </a:t>
            </a:r>
            <a:r>
              <a:rPr lang="zh-TW" altLang="zh-TW" sz="2800" u="sng" dirty="0" smtClean="0"/>
              <a:t>記錄</a:t>
            </a:r>
            <a:r>
              <a:rPr lang="zh-TW" altLang="zh-TW" sz="2800" u="sng" dirty="0"/>
              <a:t>訓練計畫</a:t>
            </a:r>
            <a:r>
              <a:rPr lang="zh-TW" altLang="zh-TW" sz="2800" dirty="0" smtClean="0"/>
              <a:t>：</a:t>
            </a:r>
            <a:r>
              <a:rPr lang="zh-TW" altLang="zh-TW" sz="2800" dirty="0"/>
              <a:t>教練必須記錄訓練動作、回合數、重覆次數及訓練負荷，而這些變項的記錄方式如表</a:t>
            </a:r>
            <a:r>
              <a:rPr lang="en-US" altLang="zh-TW" sz="2800" dirty="0"/>
              <a:t>10-14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</p:txBody>
      </p:sp>
      <p:pic>
        <p:nvPicPr>
          <p:cNvPr id="5" name="Picture 2" descr="D:\工作站\藝軒\jpg\10\表10-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36343"/>
            <a:ext cx="7956550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5600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32945"/>
            <a:ext cx="8229600" cy="1143000"/>
          </a:xfrm>
        </p:spPr>
        <p:txBody>
          <a:bodyPr/>
          <a:lstStyle/>
          <a:p>
            <a:r>
              <a:rPr lang="zh-TW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肌</a:t>
            </a:r>
            <a:r>
              <a:rPr lang="zh-TW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力訓練內容的施實</a:t>
            </a: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58870"/>
            <a:ext cx="8229600" cy="1953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9. </a:t>
            </a:r>
            <a:r>
              <a:rPr lang="zh-TW" altLang="en-US" sz="2800" u="sng" dirty="0" smtClean="0"/>
              <a:t>建立</a:t>
            </a:r>
            <a:r>
              <a:rPr lang="zh-TW" altLang="zh-TW" sz="2800" u="sng" dirty="0" smtClean="0"/>
              <a:t>訓練</a:t>
            </a:r>
            <a:r>
              <a:rPr lang="zh-TW" altLang="zh-TW" sz="2800" u="sng" dirty="0"/>
              <a:t>日誌</a:t>
            </a:r>
            <a:r>
              <a:rPr lang="zh-TW" altLang="zh-TW" sz="2800" dirty="0" smtClean="0"/>
              <a:t>：</a:t>
            </a:r>
            <a:r>
              <a:rPr lang="zh-TW" altLang="zh-TW" sz="2800" dirty="0"/>
              <a:t>最重要的一個步驟是記錄訓練課所完成的</a:t>
            </a:r>
            <a:r>
              <a:rPr lang="zh-TW" altLang="zh-TW" sz="2800" dirty="0" smtClean="0"/>
              <a:t>事項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包括訓練</a:t>
            </a:r>
            <a:r>
              <a:rPr lang="zh-TW" altLang="zh-TW" sz="2800" dirty="0"/>
              <a:t>動作、完成的重覆次數、回合數、完成負荷的公斤數及訓練課的持續</a:t>
            </a:r>
            <a:r>
              <a:rPr lang="zh-TW" altLang="zh-TW" sz="2800" dirty="0" smtClean="0"/>
              <a:t>時間</a:t>
            </a:r>
            <a:r>
              <a:rPr lang="zh-TW" altLang="en-US" sz="2800" dirty="0" smtClean="0"/>
              <a:t>。</a:t>
            </a:r>
            <a:endParaRPr lang="en-US" altLang="zh-TW" sz="2800" b="1" dirty="0" smtClean="0"/>
          </a:p>
        </p:txBody>
      </p:sp>
      <p:pic>
        <p:nvPicPr>
          <p:cNvPr id="5" name="Picture 2" descr="D:\工作站\藝軒\jpg\10\圖10.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0558" y="2841400"/>
            <a:ext cx="5684808" cy="3533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43939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教育部體育署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教育部體育署" id="{7C825ACC-1CE8-4018-B3AF-D5C6F65753A7}" vid="{A2F0CE34-1376-4303-AE44-B59EE69E2E56}"/>
    </a:ext>
  </a:extLst>
</a:theme>
</file>

<file path=ppt/theme/theme2.xml><?xml version="1.0" encoding="utf-8"?>
<a:theme xmlns:a="http://schemas.openxmlformats.org/drawingml/2006/main" name="5_Business design slide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教育部體育署</Template>
  <TotalTime>1200</TotalTime>
  <Words>761</Words>
  <Application>Microsoft Office PowerPoint</Application>
  <PresentationFormat>如螢幕大小 (4:3)</PresentationFormat>
  <Paragraphs>57</Paragraphs>
  <Slides>10</Slides>
  <Notes>10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10</vt:i4>
      </vt:variant>
    </vt:vector>
  </HeadingPairs>
  <TitlesOfParts>
    <vt:vector size="12" baseType="lpstr">
      <vt:lpstr>教育部體育署</vt:lpstr>
      <vt:lpstr>5_Business design slide</vt:lpstr>
      <vt:lpstr>優秀運動選手學業學習 E 化計畫</vt:lpstr>
      <vt:lpstr>本講綱要</vt:lpstr>
      <vt:lpstr>阻力訓練方法的應用</vt:lpstr>
      <vt:lpstr>阻力訓練方法的應用</vt:lpstr>
      <vt:lpstr>肌力訓練內容的施實</vt:lpstr>
      <vt:lpstr>肌力訓練內容的施實</vt:lpstr>
      <vt:lpstr>肌力訓練內容的施實</vt:lpstr>
      <vt:lpstr>肌力訓練內容的施實</vt:lpstr>
      <vt:lpstr>肌力訓練內容的施實</vt:lpstr>
      <vt:lpstr>主要觀念的摘要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chinghung</dc:creator>
  <cp:lastModifiedBy>user</cp:lastModifiedBy>
  <cp:revision>142</cp:revision>
  <cp:lastPrinted>2018-02-11T15:51:33Z</cp:lastPrinted>
  <dcterms:created xsi:type="dcterms:W3CDTF">2018-01-09T03:57:38Z</dcterms:created>
  <dcterms:modified xsi:type="dcterms:W3CDTF">2018-08-14T14:14:08Z</dcterms:modified>
</cp:coreProperties>
</file>