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86" r:id="rId5"/>
    <p:sldId id="345" r:id="rId6"/>
    <p:sldId id="346" r:id="rId7"/>
    <p:sldId id="271" r:id="rId8"/>
    <p:sldId id="348" r:id="rId9"/>
    <p:sldId id="347" r:id="rId10"/>
    <p:sldId id="341" r:id="rId11"/>
    <p:sldId id="331" r:id="rId12"/>
    <p:sldId id="332" r:id="rId13"/>
    <p:sldId id="338" r:id="rId14"/>
    <p:sldId id="339" r:id="rId15"/>
    <p:sldId id="349" r:id="rId16"/>
    <p:sldId id="342" r:id="rId17"/>
    <p:sldId id="329" r:id="rId18"/>
    <p:sldId id="315" r:id="rId19"/>
    <p:sldId id="312" r:id="rId20"/>
    <p:sldId id="314" r:id="rId21"/>
    <p:sldId id="313" r:id="rId22"/>
    <p:sldId id="295" r:id="rId23"/>
    <p:sldId id="296" r:id="rId24"/>
    <p:sldId id="297" r:id="rId25"/>
    <p:sldId id="298" r:id="rId26"/>
    <p:sldId id="321" r:id="rId27"/>
    <p:sldId id="323" r:id="rId28"/>
    <p:sldId id="324" r:id="rId29"/>
    <p:sldId id="326" r:id="rId30"/>
    <p:sldId id="343" r:id="rId31"/>
    <p:sldId id="344" r:id="rId32"/>
    <p:sldId id="316" r:id="rId33"/>
    <p:sldId id="350" r:id="rId34"/>
    <p:sldId id="285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660"/>
  </p:normalViewPr>
  <p:slideViewPr>
    <p:cSldViewPr snapToGrid="0">
      <p:cViewPr>
        <p:scale>
          <a:sx n="71" d="100"/>
          <a:sy n="71" d="100"/>
        </p:scale>
        <p:origin x="-127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7F9E37-BFC4-4932-AE2E-D5A16DF18971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735E3-C2C6-4131-9071-66E7CB42A45F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7277E9-FDB8-4C94-933F-7E120B06E0DB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53188"/>
            <a:ext cx="2133600" cy="40481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2011.02.18</a:t>
            </a:r>
            <a:r>
              <a:rPr kumimoji="0" lang="zh-TW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更新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453188"/>
            <a:ext cx="2133600" cy="40481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36A4D-CCCD-4D95-AE4C-78AFFA1BEB6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326" name="Line 6"/>
          <p:cNvSpPr>
            <a:spLocks noChangeShapeType="1"/>
          </p:cNvSpPr>
          <p:nvPr userDrawn="1"/>
        </p:nvSpPr>
        <p:spPr bwMode="auto">
          <a:xfrm>
            <a:off x="4356100" y="4437063"/>
            <a:ext cx="2376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913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40394-493A-482E-8638-5B40CD71242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8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9A49F-831D-41D8-9FD0-12FD187562E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57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112AB-2E99-4C72-9F54-1ED79B5CE4D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7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5B31D-EAA3-4A0A-B9C8-4B4DACE50F2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9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8C953-9EBB-4A60-A378-0CF19645ED3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38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09A4E-1F1A-406D-B7EE-54526AB8282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178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AF0EB6-4D68-4609-857A-8E192D8835A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52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6302A4-809C-4B78-AEE1-538ACE7FE3DF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791B8-042A-4FE5-99B7-088669484B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472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A4BDA8-FC56-4936-956E-C7C130860D9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063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021A4D-E4E2-4127-8320-FA5B40A435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8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b="1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53188"/>
            <a:ext cx="2133600" cy="40481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2011.02.18</a:t>
            </a:r>
            <a:r>
              <a:rPr kumimoji="0" lang="zh-TW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t>更新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453188"/>
            <a:ext cx="2133600" cy="40481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新細明體" panose="02020500000000000000" pitchFamily="18" charset="-12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C36A4D-CCCD-4D95-AE4C-78AFFA1BEB6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326" name="Line 6"/>
          <p:cNvSpPr>
            <a:spLocks noChangeShapeType="1"/>
          </p:cNvSpPr>
          <p:nvPr userDrawn="1"/>
        </p:nvSpPr>
        <p:spPr bwMode="auto">
          <a:xfrm>
            <a:off x="4356100" y="4437063"/>
            <a:ext cx="23764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4598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40394-493A-482E-8638-5B40CD71242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79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9A49F-831D-41D8-9FD0-12FD187562E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385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112AB-2E99-4C72-9F54-1ED79B5CE4D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983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5B31D-EAA3-4A0A-B9C8-4B4DACE50F2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193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58C953-9EBB-4A60-A378-0CF19645ED3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156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C09A4E-1F1A-406D-B7EE-54526AB8282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0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4010A-69A2-453C-B970-F31B61FE0B97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AF0EB6-4D68-4609-857A-8E192D8835A9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520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791B8-042A-4FE5-99B7-088669484BB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68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A4BDA8-FC56-4936-956E-C7C130860D9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137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021A4D-E4E2-4127-8320-FA5B40A435D0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60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7D63C-113F-4143-AF97-5A6A748FA55D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E306D-C01A-4CC3-8837-C48E8C87B1BA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38CB1A-A07A-4B43-83A0-A8E07EA398DB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7DCB87-B56A-43D8-A16D-E7982FF73CF2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5889F-CC49-4950-A2F5-43F1D94B1C24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13BD4-9237-498C-96EB-6FD6DC6A2E4B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52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88125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5E50E-4B72-486A-A7B0-5B4E2E7416C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8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52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88125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65E50E-4B72-486A-A7B0-5B4E2E7416C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標楷體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52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3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59863" y="2459703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預測與解釋</a:t>
            </a:r>
            <a:r>
              <a:rPr lang="en-US" altLang="zh-TW" dirty="0" smtClean="0"/>
              <a:t>-</a:t>
            </a:r>
            <a:r>
              <a:rPr lang="zh-TW" altLang="en-US" dirty="0" smtClean="0"/>
              <a:t>迴歸分析一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97692" y="3971874"/>
            <a:ext cx="6400800" cy="648071"/>
          </a:xfrm>
        </p:spPr>
        <p:txBody>
          <a:bodyPr/>
          <a:lstStyle/>
          <a:p>
            <a:pPr lvl="0"/>
            <a:r>
              <a:rPr lang="zh-TW" altLang="en-US" smtClean="0"/>
              <a:t>林文斌</a:t>
            </a:r>
            <a:endParaRPr 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最小平方法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59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kumimoji="1" lang="zh-TW" altLang="en-US" sz="2800" dirty="0" smtClean="0">
                    <a:latin typeface="Times New Roman"/>
                    <a:ea typeface="標楷體"/>
                  </a:rPr>
                  <a:t>對</a:t>
                </a:r>
                <a14:m>
                  <m:oMath xmlns:m="http://schemas.openxmlformats.org/officeDocument/2006/math">
                    <m:r>
                      <a:rPr kumimoji="1" lang="zh-TW" altLang="en-US" sz="2800" i="1" smtClean="0">
                        <a:latin typeface="Cambria Math" panose="02040503050406030204" pitchFamily="18" charset="0"/>
                        <a:ea typeface="標楷體"/>
                      </a:rPr>
                      <m:t>𝛽</m:t>
                    </m:r>
                  </m:oMath>
                </a14:m>
                <a:r>
                  <a:rPr kumimoji="1" lang="zh-TW" altLang="en-US" sz="2800" dirty="0" smtClean="0">
                    <a:latin typeface="Times New Roman"/>
                    <a:ea typeface="標楷體"/>
                  </a:rPr>
                  <a:t>微分</a:t>
                </a:r>
                <a:r>
                  <a:rPr kumimoji="1" lang="zh-TW" altLang="en-US" sz="2800" dirty="0">
                    <a:latin typeface="Times New Roman"/>
                    <a:ea typeface="標楷體"/>
                  </a:rPr>
                  <a:t>並令其</a:t>
                </a:r>
                <a:r>
                  <a:rPr kumimoji="1" lang="en-US" altLang="zh-TW" sz="2800" dirty="0">
                    <a:latin typeface="Times New Roman"/>
                    <a:ea typeface="標楷體"/>
                  </a:rPr>
                  <a:t>0</a:t>
                </a:r>
                <a:r>
                  <a:rPr kumimoji="1" lang="zh-TW" altLang="en-US" sz="2800" dirty="0">
                    <a:latin typeface="Times New Roman"/>
                    <a:ea typeface="標楷體"/>
                  </a:rPr>
                  <a:t>可得→ </a:t>
                </a:r>
                <a14:m>
                  <m:oMath xmlns:m="http://schemas.openxmlformats.org/officeDocument/2006/math"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2</m:t>
                    </m:r>
                    <m:r>
                      <a:rPr kumimoji="1" lang="zh-TW" altLang="en-US" sz="2800" i="1">
                        <a:latin typeface="Cambria Math" panose="02040503050406030204" pitchFamily="18" charset="0"/>
                        <a:ea typeface="標楷體"/>
                      </a:rPr>
                      <m:t>𝛽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zh-TW" altLang="en-US" sz="2800" i="1">
                            <a:latin typeface="Cambria Math"/>
                            <a:ea typeface="標楷體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zh-TW" sz="2800" i="1" smtClean="0">
                                <a:latin typeface="Cambria Math"/>
                                <a:ea typeface="標楷體"/>
                              </a:rPr>
                            </m:ctrlPr>
                          </m:sSupPr>
                          <m:e>
                            <m:r>
                              <a:rPr kumimoji="1" lang="en-US" altLang="zh-TW" sz="2800" b="0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zh-TW" sz="2800" b="0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1" lang="en-US" altLang="zh-TW" sz="2800" b="0" i="1" smtClean="0">
                        <a:latin typeface="Cambria Math" panose="02040503050406030204" pitchFamily="18" charset="0"/>
                        <a:ea typeface="標楷體"/>
                      </a:rPr>
                      <m:t>+2</m:t>
                    </m:r>
                    <m:r>
                      <a:rPr kumimoji="1" lang="zh-TW" altLang="en-US" sz="2800" b="0" i="1" smtClean="0">
                        <a:latin typeface="Cambria Math" panose="02040503050406030204" pitchFamily="18" charset="0"/>
                        <a:ea typeface="標楷體"/>
                      </a:rPr>
                      <m:t>𝛼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zh-TW" altLang="en-US" sz="2800" i="1">
                            <a:latin typeface="Cambria Math"/>
                            <a:ea typeface="標楷體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標楷體"/>
                          </a:rPr>
                          <m:t>𝑋</m:t>
                        </m:r>
                      </m:e>
                    </m:nary>
                    <m:r>
                      <a:rPr kumimoji="1" lang="en-US" altLang="zh-TW" sz="2800" b="0" i="1" smtClean="0">
                        <a:latin typeface="Cambria Math" panose="02040503050406030204" pitchFamily="18" charset="0"/>
                        <a:ea typeface="標楷體"/>
                      </a:rPr>
                      <m:t>−2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zh-TW" sz="2800" b="0" i="1" smtClean="0">
                            <a:latin typeface="Cambria Math"/>
                            <a:ea typeface="標楷體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標楷體"/>
                          </a:rPr>
                          <m:t>𝑋𝑌</m:t>
                        </m:r>
                      </m:e>
                    </m:nary>
                  </m:oMath>
                </a14:m>
                <a:r>
                  <a:rPr kumimoji="1" lang="en-US" altLang="zh-TW" sz="2800" dirty="0">
                    <a:latin typeface="Times New Roman"/>
                    <a:ea typeface="標楷體"/>
                  </a:rPr>
                  <a:t>=0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kumimoji="1" lang="zh-TW" altLang="en-US" sz="2800" dirty="0">
                    <a:latin typeface="Times New Roman"/>
                    <a:ea typeface="標楷體"/>
                  </a:rPr>
                  <a:t>                                    → </a:t>
                </a:r>
                <a14:m>
                  <m:oMath xmlns:m="http://schemas.openxmlformats.org/officeDocument/2006/math">
                    <m:r>
                      <a:rPr kumimoji="1" lang="zh-TW" altLang="en-US" sz="2800" i="1" smtClean="0">
                        <a:latin typeface="Cambria Math" panose="02040503050406030204" pitchFamily="18" charset="0"/>
                        <a:ea typeface="標楷體"/>
                      </a:rPr>
                      <m:t>𝛽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zh-TW" altLang="en-US" sz="2800" i="1" smtClean="0">
                            <a:latin typeface="Cambria Math"/>
                            <a:ea typeface="標楷體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zh-TW" sz="2800" i="1" smtClean="0">
                                <a:latin typeface="Cambria Math"/>
                                <a:ea typeface="標楷體"/>
                              </a:rPr>
                            </m:ctrlPr>
                          </m:sSupPr>
                          <m:e>
                            <m:r>
                              <a:rPr kumimoji="1" lang="en-US" altLang="zh-TW" sz="2800" b="0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𝑋</m:t>
                            </m:r>
                          </m:e>
                          <m:sup>
                            <m:r>
                              <a:rPr kumimoji="1" lang="en-US" altLang="zh-TW" sz="2800" b="0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+</m:t>
                    </m:r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𝑛</m:t>
                    </m:r>
                    <m:r>
                      <a:rPr kumimoji="1" lang="zh-TW" altLang="en-US" sz="2800" i="1" smtClean="0">
                        <a:latin typeface="Cambria Math" panose="02040503050406030204" pitchFamily="18" charset="0"/>
                        <a:ea typeface="標楷體"/>
                      </a:rPr>
                      <m:t>𝛼</m:t>
                    </m:r>
                    <m:acc>
                      <m:accPr>
                        <m:chr m:val="̅"/>
                        <m:ctrlPr>
                          <a:rPr kumimoji="1" lang="zh-TW" altLang="en-US" sz="2800" i="1">
                            <a:latin typeface="Cambria Math"/>
                            <a:ea typeface="標楷體"/>
                          </a:rPr>
                        </m:ctrlPr>
                      </m:accPr>
                      <m:e>
                        <m:r>
                          <a:rPr kumimoji="1" lang="en-US" altLang="zh-TW" sz="2800" i="1">
                            <a:latin typeface="Cambria Math" panose="02040503050406030204" pitchFamily="18" charset="0"/>
                            <a:ea typeface="標楷體"/>
                          </a:rPr>
                          <m:t>𝑋</m:t>
                        </m:r>
                      </m:e>
                    </m:acc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zh-TW" sz="2800" i="1" smtClean="0">
                            <a:latin typeface="Cambria Math"/>
                            <a:ea typeface="標楷體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zh-TW" sz="2800" b="0" i="1" smtClean="0">
                            <a:latin typeface="Cambria Math" panose="02040503050406030204" pitchFamily="18" charset="0"/>
                            <a:ea typeface="標楷體"/>
                          </a:rPr>
                          <m:t>𝑋𝑌</m:t>
                        </m:r>
                      </m:e>
                    </m:nary>
                  </m:oMath>
                </a14:m>
                <a:r>
                  <a:rPr kumimoji="1" lang="en-US" altLang="zh-TW" sz="2800" dirty="0" smtClean="0">
                    <a:latin typeface="Times New Roman"/>
                    <a:ea typeface="標楷體"/>
                  </a:rPr>
                  <a:t>=0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kumimoji="1" lang="en-US" altLang="zh-TW" sz="2800" dirty="0" smtClean="0">
                    <a:latin typeface="Times New Roman"/>
                    <a:ea typeface="標楷體"/>
                  </a:rPr>
                  <a:t> </a:t>
                </a:r>
                <a:r>
                  <a:rPr kumimoji="1" lang="zh-TW" altLang="en-US" sz="2800" dirty="0" smtClean="0">
                    <a:latin typeface="Times New Roman"/>
                    <a:ea typeface="標楷體"/>
                  </a:rPr>
                  <a:t>聯立求解可得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TW" i="1" smtClean="0">
                            <a:latin typeface="Cambria Math"/>
                            <a:ea typeface="標楷體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TW" i="1" smtClean="0">
                                <a:latin typeface="Cambria Math"/>
                                <a:ea typeface="標楷體"/>
                              </a:rPr>
                            </m:ctrlPr>
                          </m:eqArr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𝛼</m:t>
                            </m:r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標楷體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zh-TW" i="1" smtClean="0">
                                    <a:latin typeface="Cambria Math"/>
                                    <a:ea typeface="標楷體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TW" i="1">
                                    <a:latin typeface="Cambria Math" panose="02040503050406030204" pitchFamily="18" charset="0"/>
                                    <a:ea typeface="標楷體"/>
                                  </a:rPr>
                                  <m:t>Y</m:t>
                                </m:r>
                              </m:e>
                            </m:acc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−</m:t>
                            </m:r>
                            <m:r>
                              <a:rPr kumimoji="1" lang="zh-TW" altLang="en-US" b="0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𝛽</m:t>
                            </m:r>
                            <m:acc>
                              <m:accPr>
                                <m:chr m:val="̅"/>
                                <m:ctrlPr>
                                  <a:rPr kumimoji="1" lang="zh-TW" altLang="en-US" b="0" i="1" smtClean="0">
                                    <a:latin typeface="Cambria Math"/>
                                    <a:ea typeface="標楷體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標楷體"/>
                                  </a:rPr>
                                  <m:t>𝑋</m:t>
                                </m:r>
                              </m:e>
                            </m:acc>
                          </m:e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𝛽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1" lang="en-US" altLang="zh-TW" b="0" i="1" smtClean="0">
                                    <a:latin typeface="Cambria Math"/>
                                    <a:ea typeface="標楷體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en-US" altLang="zh-TW" b="0" i="1" smtClean="0">
                                        <a:latin typeface="Cambria Math"/>
                                        <a:ea typeface="標楷體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標楷體"/>
                                      </a:rPr>
                                      <m:t>𝑋𝑌</m:t>
                                    </m:r>
                                  </m:e>
                                </m:nary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標楷體"/>
                                  </a:rPr>
                                  <m:t>−</m:t>
                                </m:r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標楷體"/>
                                  </a:rPr>
                                  <m:t>𝑛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zh-TW" b="0" i="1" smtClean="0">
                                        <a:latin typeface="Cambria Math"/>
                                        <a:ea typeface="標楷體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標楷體"/>
                                      </a:rPr>
                                      <m:t>𝑋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kumimoji="1" lang="en-US" altLang="zh-TW" i="1" smtClean="0">
                                        <a:latin typeface="Cambria Math"/>
                                        <a:ea typeface="標楷體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標楷體"/>
                                      </a:rPr>
                                      <m:t>𝑌</m:t>
                                    </m:r>
                                  </m:e>
                                </m:acc>
                              </m:num>
                              <m:den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en-US" altLang="zh-TW" b="0" i="1" smtClean="0">
                                        <a:latin typeface="Cambria Math"/>
                                        <a:ea typeface="標楷體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en-US" altLang="zh-TW" b="0" i="1" smtClean="0">
                                            <a:latin typeface="Cambria Math"/>
                                            <a:ea typeface="標楷體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標楷體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標楷體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標楷體"/>
                                      </a:rPr>
                                      <m:t>−</m:t>
                                    </m:r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標楷體"/>
                                      </a:rPr>
                                      <m:t>𝑛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TW" b="0" i="1" smtClean="0">
                                            <a:latin typeface="Cambria Math"/>
                                            <a:ea typeface="標楷體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1" lang="en-US" altLang="zh-TW" b="0" i="1" smtClean="0">
                                                <a:latin typeface="Cambria Math"/>
                                                <a:ea typeface="標楷體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標楷體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標楷體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kumimoji="1" lang="en-US" altLang="zh-TW" dirty="0" smtClean="0">
                    <a:latin typeface="Times New Roman"/>
                    <a:ea typeface="標楷體"/>
                  </a:rPr>
                  <a:t> →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TW" i="1">
                            <a:latin typeface="Cambria Math"/>
                            <a:ea typeface="標楷體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TW" i="1">
                                <a:latin typeface="Cambria Math"/>
                                <a:ea typeface="標楷體"/>
                              </a:rPr>
                            </m:ctrlPr>
                          </m:eqArrPr>
                          <m:e>
                            <m:r>
                              <a:rPr kumimoji="1" lang="zh-TW" altLang="en-US" i="1">
                                <a:latin typeface="Cambria Math" panose="02040503050406030204" pitchFamily="18" charset="0"/>
                                <a:ea typeface="標楷體"/>
                              </a:rPr>
                              <m:t>𝛼</m:t>
                            </m:r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標楷體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zh-TW" i="1">
                                    <a:latin typeface="Cambria Math"/>
                                    <a:ea typeface="標楷體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kumimoji="1" lang="en-US" altLang="zh-TW" i="1">
                                    <a:latin typeface="Cambria Math" panose="02040503050406030204" pitchFamily="18" charset="0"/>
                                    <a:ea typeface="標楷體"/>
                                  </a:rPr>
                                  <m:t>Y</m:t>
                                </m:r>
                              </m:e>
                            </m:acc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標楷體"/>
                              </a:rPr>
                              <m:t>−</m:t>
                            </m:r>
                            <m:r>
                              <a:rPr kumimoji="1" lang="zh-TW" altLang="en-US" i="1">
                                <a:latin typeface="Cambria Math" panose="02040503050406030204" pitchFamily="18" charset="0"/>
                                <a:ea typeface="標楷體"/>
                              </a:rPr>
                              <m:t>𝛽</m:t>
                            </m:r>
                            <m:acc>
                              <m:accPr>
                                <m:chr m:val="̅"/>
                                <m:ctrlPr>
                                  <a:rPr kumimoji="1" lang="zh-TW" altLang="en-US" i="1">
                                    <a:latin typeface="Cambria Math"/>
                                    <a:ea typeface="標楷體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i="1">
                                    <a:latin typeface="Cambria Math" panose="02040503050406030204" pitchFamily="18" charset="0"/>
                                    <a:ea typeface="標楷體"/>
                                  </a:rPr>
                                  <m:t>𝑋</m:t>
                                </m:r>
                              </m:e>
                            </m:acc>
                          </m:e>
                          <m:e>
                            <m:r>
                              <a:rPr kumimoji="1" lang="zh-TW" altLang="en-US" i="1">
                                <a:latin typeface="Cambria Math" panose="02040503050406030204" pitchFamily="18" charset="0"/>
                                <a:ea typeface="標楷體"/>
                              </a:rPr>
                              <m:t>𝛽</m:t>
                            </m:r>
                            <m:r>
                              <a:rPr kumimoji="1" lang="en-US" altLang="zh-TW" i="1">
                                <a:latin typeface="Cambria Math" panose="02040503050406030204" pitchFamily="18" charset="0"/>
                                <a:ea typeface="標楷體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1" lang="en-US" altLang="zh-TW" i="1">
                                    <a:latin typeface="Cambria Math"/>
                                    <a:ea typeface="標楷體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en-US" altLang="zh-TW" i="1" smtClean="0">
                                        <a:latin typeface="Cambria Math"/>
                                        <a:ea typeface="標楷體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ctrlPr>
                                          <a:rPr kumimoji="1" lang="en-US" altLang="zh-TW" i="1" smtClean="0">
                                            <a:latin typeface="Cambria Math"/>
                                            <a:ea typeface="標楷體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標楷體"/>
                                          </a:rPr>
                                          <m:t>𝑋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標楷體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1" lang="en-US" altLang="zh-TW" b="0" i="1" smtClean="0">
                                                <a:latin typeface="Cambria Math"/>
                                                <a:ea typeface="標楷體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標楷體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d>
                                      <m:dPr>
                                        <m:ctrlPr>
                                          <a:rPr kumimoji="1" lang="en-US" altLang="zh-TW" i="1" smtClean="0">
                                            <a:latin typeface="Cambria Math"/>
                                            <a:ea typeface="標楷體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標楷體"/>
                                          </a:rPr>
                                          <m:t>𝑌</m:t>
                                        </m:r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標楷體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kumimoji="1" lang="en-US" altLang="zh-TW" b="0" i="1" smtClean="0">
                                                <a:latin typeface="Cambria Math"/>
                                                <a:ea typeface="標楷體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標楷體"/>
                                              </a:rPr>
                                              <m:t>𝑌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kumimoji="1" lang="en-US" altLang="zh-TW" i="1">
                                        <a:latin typeface="Cambria Math"/>
                                        <a:ea typeface="標楷體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kumimoji="1" lang="en-US" altLang="zh-TW" i="1" smtClean="0">
                                            <a:latin typeface="Cambria Math"/>
                                            <a:ea typeface="標楷體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kumimoji="1" lang="en-US" altLang="zh-TW" i="1" smtClean="0">
                                                <a:latin typeface="Cambria Math"/>
                                                <a:ea typeface="標楷體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標楷體"/>
                                              </a:rPr>
                                              <m:t>𝑋</m:t>
                                            </m:r>
                                            <m:r>
                                              <a:rPr kumimoji="1" lang="en-US" altLang="zh-TW" b="0" i="1" smtClean="0">
                                                <a:latin typeface="Cambria Math" panose="02040503050406030204" pitchFamily="18" charset="0"/>
                                                <a:ea typeface="標楷體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kumimoji="1" lang="en-US" altLang="zh-TW" b="0" i="1" smtClean="0">
                                                    <a:latin typeface="Cambria Math"/>
                                                    <a:ea typeface="標楷體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1" lang="en-US" altLang="zh-TW" b="0" i="1" smtClean="0">
                                                    <a:latin typeface="Cambria Math" panose="02040503050406030204" pitchFamily="18" charset="0"/>
                                                    <a:ea typeface="標楷體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zh-TW" b="0" i="1" smtClean="0">
                                            <a:latin typeface="Cambria Math" panose="02040503050406030204" pitchFamily="18" charset="0"/>
                                            <a:ea typeface="標楷體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kumimoji="1" lang="en-US" altLang="zh-TW" dirty="0">
                  <a:latin typeface="Times New Roman"/>
                  <a:ea typeface="標楷體"/>
                </a:endParaRPr>
              </a:p>
              <a:p>
                <a:pPr marL="0" indent="0">
                  <a:buNone/>
                </a:pPr>
                <a:r>
                  <a:rPr kumimoji="1" lang="zh-TW" altLang="en-US" sz="2800" dirty="0" smtClean="0">
                    <a:latin typeface="Times New Roman"/>
                    <a:ea typeface="標楷體"/>
                  </a:rPr>
                  <a:t>即</a:t>
                </a:r>
                <a:r>
                  <a:rPr kumimoji="1" lang="zh-TW" altLang="en-US" sz="2800" dirty="0">
                    <a:latin typeface="Times New Roman"/>
                    <a:ea typeface="標楷體"/>
                  </a:rPr>
                  <a:t>滿足</a:t>
                </a:r>
                <a14:m>
                  <m:oMath xmlns:m="http://schemas.openxmlformats.org/officeDocument/2006/math">
                    <m:r>
                      <a:rPr kumimoji="1" lang="zh-TW" altLang="en-US" sz="2800">
                        <a:latin typeface="Cambria Math" panose="02040503050406030204" pitchFamily="18" charset="0"/>
                        <a:ea typeface="標楷體"/>
                      </a:rPr>
                      <m:t>𝛼</m:t>
                    </m:r>
                  </m:oMath>
                </a14:m>
                <a:r>
                  <a:rPr kumimoji="1" lang="en-US" altLang="zh-TW" sz="2800" dirty="0">
                    <a:latin typeface="Times New Roman"/>
                    <a:ea typeface="標楷體"/>
                  </a:rPr>
                  <a:t>,</a:t>
                </a:r>
                <a:r>
                  <a:rPr kumimoji="1" lang="zh-TW" altLang="en-US" sz="2800" dirty="0">
                    <a:latin typeface="Times New Roman"/>
                    <a:ea typeface="標楷體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TW" altLang="en-US" sz="2800">
                        <a:latin typeface="Cambria Math" panose="02040503050406030204" pitchFamily="18" charset="0"/>
                        <a:ea typeface="標楷體"/>
                      </a:rPr>
                      <m:t>𝛽</m:t>
                    </m:r>
                  </m:oMath>
                </a14:m>
                <a:r>
                  <a:rPr kumimoji="1" lang="zh-TW" altLang="en-US" sz="2800" dirty="0">
                    <a:latin typeface="Times New Roman"/>
                    <a:ea typeface="標楷體"/>
                  </a:rPr>
                  <a:t>須滿足方程式</a:t>
                </a:r>
                <a:r>
                  <a:rPr kumimoji="1" lang="en-US" altLang="zh-TW" dirty="0" smtClean="0">
                    <a:latin typeface="Times New Roman"/>
                    <a:ea typeface="標楷體"/>
                  </a:rPr>
                  <a:t>→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TW" i="1" smtClean="0">
                            <a:latin typeface="Cambria Math"/>
                            <a:ea typeface="標楷體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TW" i="1" smtClean="0">
                                <a:latin typeface="Cambria Math"/>
                                <a:ea typeface="標楷體"/>
                              </a:rPr>
                            </m:ctrlPr>
                          </m:eqArrPr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𝛼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=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zh-TW" b="0" i="1" smtClean="0">
                                    <a:latin typeface="Cambria Math"/>
                                    <a:ea typeface="標楷體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標楷體"/>
                                  </a:rPr>
                                  <m:t>𝑌</m:t>
                                </m:r>
                              </m:e>
                            </m:acc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−</m:t>
                            </m:r>
                            <m:r>
                              <a:rPr kumimoji="1" lang="zh-TW" altLang="en-US" b="0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𝛽</m:t>
                            </m:r>
                            <m:acc>
                              <m:accPr>
                                <m:chr m:val="̅"/>
                                <m:ctrlPr>
                                  <a:rPr kumimoji="1" lang="zh-TW" altLang="en-US" b="0" i="1" smtClean="0">
                                    <a:latin typeface="Cambria Math"/>
                                    <a:ea typeface="標楷體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TW" b="0" i="1" smtClean="0">
                                    <a:latin typeface="Cambria Math" panose="02040503050406030204" pitchFamily="18" charset="0"/>
                                    <a:ea typeface="標楷體"/>
                                  </a:rPr>
                                  <m:t>𝑋</m:t>
                                </m:r>
                              </m:e>
                            </m:acc>
                          </m:e>
                          <m:e>
                            <m:r>
                              <a:rPr kumimoji="1" lang="zh-TW" altLang="en-US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𝛽</m:t>
                            </m:r>
                            <m:r>
                              <a:rPr kumimoji="1" lang="en-US" altLang="zh-TW" b="0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=</m:t>
                            </m:r>
                            <m:r>
                              <a:rPr kumimoji="1" lang="zh-TW" altLang="en-US" b="0" i="1" smtClean="0">
                                <a:latin typeface="Cambria Math" panose="02040503050406030204" pitchFamily="18" charset="0"/>
                                <a:ea typeface="標楷體"/>
                              </a:rPr>
                              <m:t>𝛾</m:t>
                            </m:r>
                            <m:f>
                              <m:fPr>
                                <m:ctrlPr>
                                  <a:rPr kumimoji="1" lang="en-US" altLang="zh-TW" b="0" i="1" smtClean="0">
                                    <a:latin typeface="Cambria Math"/>
                                    <a:ea typeface="標楷體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/>
                                        <a:ea typeface="標楷體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標楷體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標楷體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kumimoji="1" lang="en-US" altLang="zh-TW" b="0" i="1" smtClean="0">
                                        <a:latin typeface="Cambria Math"/>
                                        <a:ea typeface="標楷體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標楷體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kumimoji="1" lang="en-US" altLang="zh-TW" b="0" i="1" smtClean="0">
                                        <a:latin typeface="Cambria Math" panose="02040503050406030204" pitchFamily="18" charset="0"/>
                                        <a:ea typeface="標楷體"/>
                                      </a:rPr>
                                      <m:t>𝑥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kumimoji="1" lang="zh-TW" altLang="zh-TW" dirty="0">
                  <a:latin typeface="Times New Roman"/>
                  <a:ea typeface="標楷體"/>
                  <a:cs typeface="+mn-cs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59"/>
              </a:xfrm>
              <a:blipFill>
                <a:blip r:embed="rId2"/>
                <a:stretch>
                  <a:fillRect l="-1404" t="-1482" b="-57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7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最小平方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311564"/>
            <a:ext cx="8529782" cy="5099879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某打擊練習場，廣告費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與利潤資料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如下：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單位：千元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en-US" altLang="zh-TW" dirty="0" smtClean="0">
              <a:latin typeface="Times New Roman"/>
              <a:ea typeface="標楷體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en-US" altLang="zh-TW" dirty="0" smtClean="0">
              <a:latin typeface="Times New Roman"/>
              <a:ea typeface="標楷體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en-US" altLang="zh-TW" dirty="0" smtClean="0">
              <a:latin typeface="Times New Roman"/>
              <a:ea typeface="標楷體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kumimoji="1" lang="en-US" altLang="zh-TW" sz="4000" dirty="0" smtClean="0">
              <a:solidFill>
                <a:schemeClr val="tx1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endParaRPr kumimoji="1"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試求</a:t>
            </a:r>
            <a:r>
              <a:rPr kumimoji="1"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取打擊練習場，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廣告費與</a:t>
            </a:r>
            <a:r>
              <a:rPr kumimoji="1"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利潤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資料最小</a:t>
            </a:r>
            <a:r>
              <a:rPr kumimoji="1" lang="zh-TW" altLang="en-US" sz="280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平方線。</a:t>
            </a:r>
            <a:endParaRPr kumimoji="1" lang="en-US" altLang="zh-TW" sz="2800" dirty="0" smtClean="0">
              <a:solidFill>
                <a:schemeClr val="tx1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kumimoji="1"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試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求算廣告預算為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$20,000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的預測利潤應為多少？</a:t>
            </a:r>
            <a:endParaRPr kumimoji="1" lang="en-US" altLang="zh-TW" sz="2800" dirty="0" smtClean="0">
              <a:solidFill>
                <a:schemeClr val="tx1"/>
              </a:solidFill>
              <a:latin typeface="Times New Roman" panose="02020603050405020304" pitchFamily="18" charset="0"/>
              <a:ea typeface="標楷體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kumimoji="1" lang="en-US" altLang="zh-TW" sz="2800" dirty="0">
              <a:latin typeface="Times New Roman"/>
              <a:ea typeface="標楷體"/>
            </a:endParaRPr>
          </a:p>
          <a:p>
            <a:pPr marL="0" lvl="0" indent="0">
              <a:buNone/>
            </a:pPr>
            <a:endParaRPr kumimoji="1" lang="zh-TW" altLang="zh-TW" dirty="0">
              <a:latin typeface="Times New Roman"/>
              <a:ea typeface="標楷體"/>
              <a:cs typeface="+mn-cs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內容版面配置區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5349892"/>
                  </p:ext>
                </p:extLst>
              </p:nvPr>
            </p:nvGraphicFramePr>
            <p:xfrm>
              <a:off x="457200" y="2383792"/>
              <a:ext cx="8229600" cy="296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xmlns="" val="1591909388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xmlns="" val="339172577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xmlns="" val="154152809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xmlns="" val="182070366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xmlns="" val="21727411"/>
                        </a:ext>
                      </a:extLst>
                    </a:gridCol>
                  </a:tblGrid>
                  <a:tr h="372105">
                    <a:tc>
                      <a:txBody>
                        <a:bodyPr/>
                        <a:lstStyle/>
                        <a:p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𝒙𝒚</m:t>
                                </m:r>
                              </m:oMath>
                            </m:oMathPara>
                          </a14:m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81850688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just"/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144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720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796559784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just"/>
                          <a:endParaRPr lang="zh-TW" altLang="en-US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196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980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47661727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just"/>
                          <a:endParaRPr lang="zh-TW" altLang="en-US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90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289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1,530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88188217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just"/>
                          <a:endParaRPr lang="zh-TW" altLang="en-US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441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2,100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409505364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just"/>
                          <a:endParaRPr lang="zh-TW" altLang="en-US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26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676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2,600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36091976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just"/>
                          <a:endParaRPr lang="zh-TW" altLang="en-US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3,600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583554238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總和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2,646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11,530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1549457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內容版面配置區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55349892"/>
                  </p:ext>
                </p:extLst>
              </p:nvPr>
            </p:nvGraphicFramePr>
            <p:xfrm>
              <a:off x="457200" y="2383792"/>
              <a:ext cx="8229600" cy="296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>
                      <a:extLst>
                        <a:ext uri="{9D8B030D-6E8A-4147-A177-3AD203B41FA5}">
                          <a16:colId xmlns:a16="http://schemas.microsoft.com/office/drawing/2014/main" val="1591909388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3391725772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154152809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1820703660"/>
                        </a:ext>
                      </a:extLst>
                    </a:gridCol>
                    <a:gridCol w="1645920">
                      <a:extLst>
                        <a:ext uri="{9D8B030D-6E8A-4147-A177-3AD203B41FA5}">
                          <a16:colId xmlns:a16="http://schemas.microsoft.com/office/drawing/2014/main" val="21727411"/>
                        </a:ext>
                      </a:extLst>
                    </a:gridCol>
                  </a:tblGrid>
                  <a:tr h="372105">
                    <a:tc>
                      <a:txBody>
                        <a:bodyPr/>
                        <a:lstStyle/>
                        <a:p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100741" t="-1639" r="-301852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0741" t="-1639" r="-201852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300741" t="-1639" r="-101852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400741" t="-1639" r="-1852" b="-7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1850688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just"/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144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720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6559784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just"/>
                          <a:endParaRPr lang="zh-TW" altLang="en-US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70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196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980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661727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just"/>
                          <a:endParaRPr lang="zh-TW" altLang="en-US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17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90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289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1,530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8188217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just"/>
                          <a:endParaRPr lang="zh-TW" altLang="en-US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441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2,100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9505364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just"/>
                          <a:endParaRPr lang="zh-TW" altLang="en-US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26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676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2,600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6091976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just"/>
                          <a:endParaRPr lang="zh-TW" altLang="en-US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900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3,600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3554238"/>
                      </a:ext>
                    </a:extLst>
                  </a:tr>
                  <a:tr h="37102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zh-TW" altLang="en-US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總和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2,646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altLang="zh-TW" dirty="0" smtClean="0">
                              <a:latin typeface="Times New Roman" panose="020206030504050203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a:t>11,530</a:t>
                          </a:r>
                          <a:endParaRPr lang="zh-TW" altLang="en-US" dirty="0">
                            <a:latin typeface="Times New Roman" panose="020206030504050203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549457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90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最小平方法</a:t>
            </a:r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最小平方線</a:t>
                </a: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zh-TW" altLang="en-US" sz="2400" dirty="0" smtClean="0">
                    <a:solidFill>
                      <a:schemeClr val="tx1"/>
                    </a:solidFill>
                  </a:rPr>
                  <a:t>根據資料，得常態方程式</a:t>
                </a: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zh-TW" altLang="en-US" sz="2400" b="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+120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=540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(1)</a:t>
                </a:r>
              </a:p>
              <a:p>
                <a:pPr marL="0" lvl="0" indent="0">
                  <a:buNone/>
                </a:pPr>
                <a:r>
                  <a:rPr lang="zh-TW" alt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+2646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=11,530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(2)</a:t>
                </a:r>
              </a:p>
              <a:p>
                <a:pPr marL="0" lvl="0" indent="0">
                  <a:buNone/>
                </a:pPr>
                <a:r>
                  <a:rPr lang="zh-TW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TW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(2)-(1)*20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，得</a:t>
                </a:r>
                <a:endParaRPr lang="en-US" altLang="zh-TW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zh-TW" altLang="en-US" sz="2400" b="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2646−2400</m:t>
                        </m:r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=11,530−10,800</m:t>
                    </m:r>
                  </m:oMath>
                </a14:m>
                <a:endParaRPr lang="en-US" altLang="zh-TW" sz="2400" dirty="0" smtClean="0"/>
              </a:p>
              <a:p>
                <a:pPr marL="0" lvl="0" indent="0">
                  <a:buNone/>
                </a:pPr>
                <a:r>
                  <a:rPr lang="zh-TW" altLang="en-US" sz="2400" dirty="0">
                    <a:solidFill>
                      <a:schemeClr val="tx1"/>
                    </a:solidFill>
                  </a:rPr>
                  <a:t>即</a:t>
                </a:r>
                <a:endParaRPr lang="en-US" altLang="zh-TW" sz="2400" dirty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zh-TW" alt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246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=730, 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730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246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365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≈2.97</m:t>
                    </m:r>
                  </m:oMath>
                </a14:m>
                <a:endParaRPr lang="en-US" altLang="zh-TW" sz="2400" dirty="0" smtClean="0"/>
              </a:p>
              <a:p>
                <a:pPr marL="0" lvl="0" indent="0">
                  <a:buNone/>
                </a:pPr>
                <a:endParaRPr lang="zh-TW" altLang="en-US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2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最小平方法</a:t>
            </a:r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最小平方線</a:t>
                </a:r>
                <a:endParaRPr lang="en-US" altLang="zh-TW" dirty="0" smtClean="0"/>
              </a:p>
              <a:p>
                <a:pPr marL="0" lvl="0" indent="0">
                  <a:buNone/>
                </a:pPr>
                <a:endParaRPr lang="en-US" altLang="zh-TW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zh-TW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en-US" altLang="zh-TW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，得</a:t>
                </a:r>
                <a:endParaRPr lang="en-US" altLang="zh-TW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zh-TW" altLang="en-US" sz="2400" b="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540−120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=90−20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sz="2400" b="0" i="1" dirty="0" smtClean="0">
                  <a:latin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90−20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365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123</m:t>
                            </m:r>
                          </m:den>
                        </m:f>
                      </m:e>
                    </m:d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=90−</m:t>
                    </m:r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7300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123</m:t>
                        </m:r>
                      </m:den>
                    </m:f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30.6</m:t>
                    </m:r>
                  </m:oMath>
                </a14:m>
                <a:endParaRPr lang="en-US" altLang="zh-TW" sz="2400" dirty="0" smtClean="0"/>
              </a:p>
              <a:p>
                <a:pPr marL="0" lvl="0" indent="0">
                  <a:buNone/>
                </a:pPr>
                <a:r>
                  <a:rPr lang="zh-TW" altLang="en-US" sz="2400" dirty="0" smtClean="0">
                    <a:solidFill>
                      <a:schemeClr val="tx1"/>
                    </a:solidFill>
                  </a:rPr>
                  <a:t>故最小平方線為  </a:t>
                </a:r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zh-TW" altLang="en-US" sz="2400" b="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=2.97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+30.6</m:t>
                    </m:r>
                  </m:oMath>
                </a14:m>
                <a:endParaRPr lang="en-US" altLang="zh-TW" sz="2400" dirty="0"/>
              </a:p>
              <a:p>
                <a:pPr marL="0" lvl="0" indent="0">
                  <a:buNone/>
                </a:pPr>
                <a:endParaRPr lang="zh-TW" altLang="en-US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10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最小平方法</a:t>
            </a:r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預測利潤</a:t>
                </a: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sz="2400" b="0" dirty="0" smtClean="0"/>
              </a:p>
              <a:p>
                <a:pPr marL="0" indent="0">
                  <a:buNone/>
                </a:pPr>
                <a:r>
                  <a:rPr lang="zh-TW" altLang="en-US" sz="2400" b="0" dirty="0" smtClean="0">
                    <a:solidFill>
                      <a:schemeClr val="tx1"/>
                    </a:solidFill>
                  </a:rPr>
                  <a:t>代</a:t>
                </a:r>
                <a:r>
                  <a:rPr lang="zh-TW" alt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zh-TW" altLang="en-US" sz="2400" dirty="0" smtClean="0"/>
                  <a:t>，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預測利潤為</a:t>
                </a:r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zh-TW" altLang="en-US" sz="24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=2.97(20)+30.6</m:t>
                    </m:r>
                  </m:oMath>
                </a14:m>
                <a:endParaRPr lang="en-US" altLang="zh-TW" sz="2400" dirty="0" smtClean="0"/>
              </a:p>
              <a:p>
                <a:pPr marL="0" lvl="0" indent="0">
                  <a:buNone/>
                </a:pPr>
                <a:r>
                  <a:rPr lang="en-US" altLang="zh-TW" sz="2400" dirty="0" smtClean="0"/>
                  <a:t>  </a:t>
                </a:r>
                <a:r>
                  <a:rPr lang="en-US" altLang="zh-TW" sz="2000" dirty="0" smtClean="0"/>
                  <a:t>   </a:t>
                </a:r>
                <a:r>
                  <a:rPr lang="en-US" altLang="zh-TW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59.4+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30.6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endParaRPr lang="en-US" altLang="zh-TW" sz="2400" dirty="0" smtClean="0"/>
              </a:p>
              <a:p>
                <a:pPr marL="0" lvl="0" indent="0">
                  <a:buNone/>
                </a:pPr>
                <a:endParaRPr lang="en-US" altLang="zh-TW" sz="2400" dirty="0"/>
              </a:p>
              <a:p>
                <a:pPr marL="0" lvl="0" indent="0">
                  <a:buNone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預測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利潤即為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$90,000</a:t>
                </a:r>
                <a:r>
                  <a:rPr lang="zh-TW" alt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en-US" altLang="zh-TW" sz="2400" dirty="0"/>
              </a:p>
              <a:p>
                <a:pPr marL="0" lvl="0" indent="0">
                  <a:buNone/>
                </a:pPr>
                <a:endParaRPr lang="zh-TW" altLang="en-US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簡單線性迴歸分析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簡單</a:t>
            </a:r>
            <a:r>
              <a:rPr lang="zh-TW" altLang="en-US" dirty="0"/>
              <a:t>線性迴</a:t>
            </a:r>
            <a:r>
              <a:rPr lang="zh-TW" altLang="en-US" dirty="0" smtClean="0"/>
              <a:t>歸</a:t>
            </a:r>
            <a:endParaRPr lang="zh-TW" altLang="en-US" dirty="0"/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lang="zh-TW" altLang="en-US" dirty="0">
                <a:solidFill>
                  <a:srgbClr val="0000FF"/>
                </a:solidFill>
                <a:latin typeface="標楷體" pitchFamily="65"/>
                <a:ea typeface="標楷體" pitchFamily="65"/>
                <a:cs typeface="標楷體" pitchFamily="65"/>
              </a:rPr>
              <a:t>依</a:t>
            </a:r>
            <a:r>
              <a:rPr lang="zh-TW" altLang="zh-TW" dirty="0">
                <a:solidFill>
                  <a:srgbClr val="0000FF"/>
                </a:solidFill>
                <a:latin typeface="標楷體" pitchFamily="65"/>
                <a:ea typeface="標楷體" pitchFamily="65"/>
                <a:cs typeface="標楷體" pitchFamily="65"/>
              </a:rPr>
              <a:t>變數</a:t>
            </a: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、</a:t>
            </a:r>
            <a:r>
              <a:rPr lang="zh-TW" altLang="en-US" dirty="0">
                <a:solidFill>
                  <a:srgbClr val="0000FF"/>
                </a:solidFill>
                <a:latin typeface="標楷體" pitchFamily="65"/>
                <a:ea typeface="標楷體" pitchFamily="65"/>
                <a:cs typeface="標楷體" pitchFamily="65"/>
              </a:rPr>
              <a:t>自變數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皆</a:t>
            </a: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只有一個，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且兩個變數的次數均為一次方之迴</a:t>
            </a: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歸</a:t>
            </a:r>
            <a:endParaRPr kumimoji="1" lang="en-US" altLang="zh-TW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迴歸</a:t>
            </a: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線</a:t>
            </a:r>
            <a:endParaRPr kumimoji="1" lang="en-US" altLang="zh-TW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r>
              <a:rPr kumimoji="1" lang="zh-TW" altLang="zh-TW" dirty="0">
                <a:latin typeface="Times New Roman"/>
                <a:ea typeface="標楷體"/>
                <a:cs typeface="+mn-cs"/>
              </a:rPr>
              <a:t>找到一條</a:t>
            </a:r>
            <a:r>
              <a:rPr lang="zh-TW" altLang="zh-TW" dirty="0">
                <a:solidFill>
                  <a:srgbClr val="0000FF"/>
                </a:solidFill>
                <a:latin typeface="標楷體" pitchFamily="65"/>
                <a:ea typeface="標楷體" pitchFamily="65"/>
                <a:cs typeface="標楷體" pitchFamily="65"/>
              </a:rPr>
              <a:t>直線方程式</a:t>
            </a:r>
            <a:r>
              <a:rPr kumimoji="1" lang="zh-TW" altLang="zh-TW" dirty="0">
                <a:latin typeface="Times New Roman"/>
                <a:ea typeface="標楷體"/>
                <a:cs typeface="+mn-cs"/>
              </a:rPr>
              <a:t>，使得所有小黑點與直線的鉛直距離平方和為最小</a:t>
            </a: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zh-TW" dirty="0">
              <a:latin typeface="Times New Roman"/>
              <a:ea typeface="標楷體"/>
              <a:cs typeface="+mn-cs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04675"/>
              </p:ext>
            </p:extLst>
          </p:nvPr>
        </p:nvGraphicFramePr>
        <p:xfrm>
          <a:off x="2687493" y="4579938"/>
          <a:ext cx="4176713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Visio" r:id="rId5" imgW="2964490" imgH="1618287" progId="">
                  <p:embed/>
                </p:oleObj>
              </mc:Choice>
              <mc:Fallback>
                <p:oleObj name="Visio" r:id="rId5" imgW="2964490" imgH="1618287" progId="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493" y="4579938"/>
                        <a:ext cx="4176713" cy="227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簡單線性迴歸分析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樣本迴歸線推導</a:t>
            </a:r>
            <a:endParaRPr lang="zh-TW" altLang="en-US" dirty="0"/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zh-TW" dirty="0">
              <a:latin typeface="Times New Roman"/>
              <a:ea typeface="標楷體"/>
              <a:cs typeface="+mn-cs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1116013" y="2420938"/>
          <a:ext cx="19192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4" name="Equation" r:id="rId5" imgW="723586" imgH="241195" progId="">
                  <p:embed/>
                </p:oleObj>
              </mc:Choice>
              <mc:Fallback>
                <p:oleObj name="Equation" r:id="rId5" imgW="723586" imgH="241195" progId="">
                  <p:embed/>
                  <p:pic>
                    <p:nvPicPr>
                      <p:cNvPr id="2765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420938"/>
                        <a:ext cx="19192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1042988" y="3429000"/>
          <a:ext cx="236378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5" name="Equation" r:id="rId7" imgW="1447800" imgH="838200" progId="">
                  <p:embed/>
                </p:oleObj>
              </mc:Choice>
              <mc:Fallback>
                <p:oleObj name="Equation" r:id="rId7" imgW="1447800" imgH="838200" progId="">
                  <p:embed/>
                  <p:pic>
                    <p:nvPicPr>
                      <p:cNvPr id="276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429000"/>
                        <a:ext cx="236378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1258888" y="4941888"/>
          <a:ext cx="15255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6" name="Equation" r:id="rId9" imgW="736600" imgH="241300" progId="">
                  <p:embed/>
                </p:oleObj>
              </mc:Choice>
              <mc:Fallback>
                <p:oleObj name="Equation" r:id="rId9" imgW="736600" imgH="241300" progId="">
                  <p:embed/>
                  <p:pic>
                    <p:nvPicPr>
                      <p:cNvPr id="276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941888"/>
                        <a:ext cx="15255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4284663" y="2349500"/>
          <a:ext cx="18430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7" name="Equation" r:id="rId11" imgW="1016000" imgH="431800" progId="">
                  <p:embed/>
                </p:oleObj>
              </mc:Choice>
              <mc:Fallback>
                <p:oleObj name="Equation" r:id="rId11" imgW="1016000" imgH="431800" progId="">
                  <p:embed/>
                  <p:pic>
                    <p:nvPicPr>
                      <p:cNvPr id="276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349500"/>
                        <a:ext cx="18430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向右箭號 12"/>
          <p:cNvSpPr/>
          <p:nvPr/>
        </p:nvSpPr>
        <p:spPr>
          <a:xfrm>
            <a:off x="3419475" y="2636838"/>
            <a:ext cx="4318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7301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</a:t>
            </a:r>
            <a:r>
              <a:rPr lang="zh-TW" altLang="en-US" dirty="0"/>
              <a:t>一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199" y="1600200"/>
            <a:ext cx="8511309" cy="4525959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</a:rPr>
              <a:t>某連鎖健身集團，投入廣告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</a:rPr>
              <a:t>費用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</a:rPr>
              <a:t>與到客數的資料：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TW" sz="48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TW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TW" sz="2800" dirty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何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推導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迴歸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方程式？</a:t>
            </a:r>
            <a:endParaRPr lang="en-US" altLang="zh-TW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所推導出之迴歸方程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，若廣告費用增加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百萬元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，到客數量增加多少人次？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由迴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歸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方程式</a:t>
            </a:r>
            <a:r>
              <a:rPr lang="zh-TW" alt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預測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，若廣告費用增加至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百萬元時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，到客數量又為何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b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08625"/>
              </p:ext>
            </p:extLst>
          </p:nvPr>
        </p:nvGraphicFramePr>
        <p:xfrm>
          <a:off x="1387476" y="2219438"/>
          <a:ext cx="6369048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508">
                  <a:extLst>
                    <a:ext uri="{9D8B030D-6E8A-4147-A177-3AD203B41FA5}">
                      <a16:colId xmlns:a16="http://schemas.microsoft.com/office/drawing/2014/main" xmlns="" val="946357942"/>
                    </a:ext>
                  </a:extLst>
                </a:gridCol>
                <a:gridCol w="1061508">
                  <a:extLst>
                    <a:ext uri="{9D8B030D-6E8A-4147-A177-3AD203B41FA5}">
                      <a16:colId xmlns:a16="http://schemas.microsoft.com/office/drawing/2014/main" xmlns="" val="401040355"/>
                    </a:ext>
                  </a:extLst>
                </a:gridCol>
                <a:gridCol w="1061508">
                  <a:extLst>
                    <a:ext uri="{9D8B030D-6E8A-4147-A177-3AD203B41FA5}">
                      <a16:colId xmlns:a16="http://schemas.microsoft.com/office/drawing/2014/main" xmlns="" val="1933297467"/>
                    </a:ext>
                  </a:extLst>
                </a:gridCol>
                <a:gridCol w="1061508">
                  <a:extLst>
                    <a:ext uri="{9D8B030D-6E8A-4147-A177-3AD203B41FA5}">
                      <a16:colId xmlns:a16="http://schemas.microsoft.com/office/drawing/2014/main" xmlns="" val="1611133349"/>
                    </a:ext>
                  </a:extLst>
                </a:gridCol>
                <a:gridCol w="1061508">
                  <a:extLst>
                    <a:ext uri="{9D8B030D-6E8A-4147-A177-3AD203B41FA5}">
                      <a16:colId xmlns:a16="http://schemas.microsoft.com/office/drawing/2014/main" xmlns="" val="3972046810"/>
                    </a:ext>
                  </a:extLst>
                </a:gridCol>
                <a:gridCol w="1061508">
                  <a:extLst>
                    <a:ext uri="{9D8B030D-6E8A-4147-A177-3AD203B41FA5}">
                      <a16:colId xmlns:a16="http://schemas.microsoft.com/office/drawing/2014/main" xmlns="" val="3222680179"/>
                    </a:ext>
                  </a:extLst>
                </a:gridCol>
              </a:tblGrid>
              <a:tr h="470764">
                <a:tc>
                  <a:txBody>
                    <a:bodyPr/>
                    <a:lstStyle/>
                    <a:p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一月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二月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三月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四月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五月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1993937"/>
                  </a:ext>
                </a:extLst>
              </a:tr>
              <a:tr h="59915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廣告費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百萬元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1.6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1.4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1.8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1.6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8983606"/>
                  </a:ext>
                </a:extLst>
              </a:tr>
              <a:tr h="59915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到客數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萬人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3.2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4.8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3.9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7873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8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例題一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199" y="1600200"/>
            <a:ext cx="8511309" cy="452595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TW" alt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444387" y="4850515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dirty="0" smtClean="0">
                <a:solidFill>
                  <a:srgbClr val="0070C0"/>
                </a:solidFill>
              </a:rPr>
              <a:t>樣本</a:t>
            </a:r>
            <a:r>
              <a:rPr lang="zh-TW" altLang="en-US" sz="2400" dirty="0">
                <a:solidFill>
                  <a:srgbClr val="0070C0"/>
                </a:solidFill>
              </a:rPr>
              <a:t>迴歸線</a:t>
            </a:r>
            <a:endParaRPr kumimoji="0" lang="zh-TW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444387" y="3647286"/>
            <a:ext cx="8208962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/>
              <a:t>Excel</a:t>
            </a:r>
            <a:r>
              <a:rPr kumimoji="0" lang="zh-TW" altLang="zh-TW" sz="1800" b="1" dirty="0"/>
              <a:t>指令說明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/>
              <a:t>SLOPE(</a:t>
            </a:r>
            <a:r>
              <a:rPr kumimoji="0" lang="zh-TW" altLang="zh-TW" sz="1800" dirty="0"/>
              <a:t>依變數資料</a:t>
            </a:r>
            <a:r>
              <a:rPr kumimoji="0" lang="en-US" altLang="zh-TW" sz="1800" dirty="0"/>
              <a:t>,</a:t>
            </a:r>
            <a:r>
              <a:rPr kumimoji="0" lang="zh-TW" altLang="zh-TW" sz="1800" dirty="0"/>
              <a:t>自變數資料</a:t>
            </a:r>
            <a:r>
              <a:rPr kumimoji="0" lang="en-US" altLang="zh-TW" sz="1800" dirty="0"/>
              <a:t>)</a:t>
            </a:r>
            <a:r>
              <a:rPr kumimoji="0" lang="zh-TW" altLang="zh-TW" sz="1800" dirty="0"/>
              <a:t>：求出簡單線性迴歸方程的斜率。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/>
              <a:t>INTERCEPT(</a:t>
            </a:r>
            <a:r>
              <a:rPr kumimoji="0" lang="zh-TW" altLang="zh-TW" sz="1800" dirty="0"/>
              <a:t>依變數資料</a:t>
            </a:r>
            <a:r>
              <a:rPr kumimoji="0" lang="en-US" altLang="zh-TW" sz="1800" dirty="0"/>
              <a:t>,</a:t>
            </a:r>
            <a:r>
              <a:rPr kumimoji="0" lang="zh-TW" altLang="zh-TW" sz="1800" dirty="0"/>
              <a:t>自變數資料</a:t>
            </a:r>
            <a:r>
              <a:rPr kumimoji="0" lang="en-US" altLang="zh-TW" sz="1800" dirty="0"/>
              <a:t>)</a:t>
            </a:r>
            <a:r>
              <a:rPr kumimoji="0" lang="zh-TW" altLang="zh-TW" sz="1800" dirty="0"/>
              <a:t>：求出簡單線性迴歸方程的截距。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7" y="1799832"/>
            <a:ext cx="37433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例題一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TW" sz="2800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zh-TW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zh-TW" altLang="en-US" sz="2800" dirty="0">
                <a:solidFill>
                  <a:schemeClr val="bg2">
                    <a:lumMod val="10000"/>
                  </a:schemeClr>
                </a:solidFill>
              </a:rPr>
            </a:br>
            <a:endParaRPr lang="zh-TW" alt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1519921"/>
            <a:ext cx="5607710" cy="2703643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3684252" y="4377522"/>
            <a:ext cx="5201054" cy="1595242"/>
            <a:chOff x="3684252" y="4377522"/>
            <a:chExt cx="5201054" cy="1595242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252" y="4377522"/>
              <a:ext cx="5201054" cy="1595242"/>
            </a:xfrm>
            <a:prstGeom prst="rect">
              <a:avLst/>
            </a:prstGeom>
          </p:spPr>
        </p:pic>
        <p:sp>
          <p:nvSpPr>
            <p:cNvPr id="21" name="減號 20"/>
            <p:cNvSpPr/>
            <p:nvPr/>
          </p:nvSpPr>
          <p:spPr>
            <a:xfrm>
              <a:off x="3836924" y="5600770"/>
              <a:ext cx="145863" cy="70740"/>
            </a:xfrm>
            <a:prstGeom prst="mathMinus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6126159"/>
            <a:ext cx="4027054" cy="67558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59200" y="5116946"/>
            <a:ext cx="2678545" cy="286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982787" y="5647322"/>
            <a:ext cx="1669868" cy="2827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81891" y="6452098"/>
            <a:ext cx="3814618" cy="349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28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</a:t>
            </a:r>
            <a:r>
              <a:rPr lang="zh-TW" altLang="en-US" dirty="0" smtClean="0"/>
              <a:t>分析與簡單</a:t>
            </a:r>
            <a:r>
              <a:rPr lang="zh-TW" altLang="en-US" dirty="0"/>
              <a:t>線性迴</a:t>
            </a:r>
            <a:r>
              <a:rPr lang="zh-TW" altLang="en-US" dirty="0" smtClean="0"/>
              <a:t>歸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5"/>
          <p:cNvGrpSpPr/>
          <p:nvPr/>
        </p:nvGrpSpPr>
        <p:grpSpPr>
          <a:xfrm>
            <a:off x="1384560" y="2818836"/>
            <a:ext cx="3724164" cy="3878342"/>
            <a:chOff x="2462772" y="1730711"/>
            <a:chExt cx="3724164" cy="38783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Group 2"/>
            <p:cNvGrpSpPr/>
            <p:nvPr/>
          </p:nvGrpSpPr>
          <p:grpSpPr>
            <a:xfrm>
              <a:off x="2462772" y="1730711"/>
              <a:ext cx="3724164" cy="3878342"/>
              <a:chOff x="2473789" y="1730711"/>
              <a:chExt cx="3724164" cy="3878342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2473789" y="3760763"/>
                <a:ext cx="1720968" cy="1717561"/>
              </a:xfrm>
              <a:custGeom>
                <a:avLst/>
                <a:gdLst>
                  <a:gd name="T0" fmla="*/ 76 w 546"/>
                  <a:gd name="T1" fmla="*/ 164 h 544"/>
                  <a:gd name="T2" fmla="*/ 534 w 546"/>
                  <a:gd name="T3" fmla="*/ 544 h 544"/>
                  <a:gd name="T4" fmla="*/ 546 w 546"/>
                  <a:gd name="T5" fmla="*/ 401 h 544"/>
                  <a:gd name="T6" fmla="*/ 216 w 546"/>
                  <a:gd name="T7" fmla="*/ 138 h 544"/>
                  <a:gd name="T8" fmla="*/ 301 w 546"/>
                  <a:gd name="T9" fmla="*/ 122 h 544"/>
                  <a:gd name="T10" fmla="*/ 122 w 546"/>
                  <a:gd name="T11" fmla="*/ 0 h 544"/>
                  <a:gd name="T12" fmla="*/ 0 w 546"/>
                  <a:gd name="T13" fmla="*/ 179 h 544"/>
                  <a:gd name="T14" fmla="*/ 76 w 546"/>
                  <a:gd name="T15" fmla="*/ 16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6" h="544">
                    <a:moveTo>
                      <a:pt x="76" y="164"/>
                    </a:moveTo>
                    <a:cubicBezTo>
                      <a:pt x="133" y="372"/>
                      <a:pt x="315" y="525"/>
                      <a:pt x="534" y="544"/>
                    </a:cubicBezTo>
                    <a:cubicBezTo>
                      <a:pt x="546" y="401"/>
                      <a:pt x="546" y="401"/>
                      <a:pt x="546" y="401"/>
                    </a:cubicBezTo>
                    <a:cubicBezTo>
                      <a:pt x="388" y="388"/>
                      <a:pt x="261" y="280"/>
                      <a:pt x="216" y="138"/>
                    </a:cubicBezTo>
                    <a:cubicBezTo>
                      <a:pt x="301" y="122"/>
                      <a:pt x="301" y="122"/>
                      <a:pt x="301" y="122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0" y="179"/>
                      <a:pt x="0" y="179"/>
                      <a:pt x="0" y="179"/>
                    </a:cubicBezTo>
                    <a:lnTo>
                      <a:pt x="76" y="16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 rot="60000">
                <a:off x="2607848" y="1730711"/>
                <a:ext cx="1598286" cy="1775494"/>
              </a:xfrm>
              <a:custGeom>
                <a:avLst/>
                <a:gdLst>
                  <a:gd name="T0" fmla="*/ 340 w 507"/>
                  <a:gd name="T1" fmla="*/ 75 h 563"/>
                  <a:gd name="T2" fmla="*/ 0 w 507"/>
                  <a:gd name="T3" fmla="*/ 563 h 563"/>
                  <a:gd name="T4" fmla="*/ 142 w 507"/>
                  <a:gd name="T5" fmla="*/ 563 h 563"/>
                  <a:gd name="T6" fmla="*/ 378 w 507"/>
                  <a:gd name="T7" fmla="*/ 213 h 563"/>
                  <a:gd name="T8" fmla="*/ 401 w 507"/>
                  <a:gd name="T9" fmla="*/ 296 h 563"/>
                  <a:gd name="T10" fmla="*/ 507 w 507"/>
                  <a:gd name="T11" fmla="*/ 107 h 563"/>
                  <a:gd name="T12" fmla="*/ 319 w 507"/>
                  <a:gd name="T13" fmla="*/ 0 h 563"/>
                  <a:gd name="T14" fmla="*/ 340 w 507"/>
                  <a:gd name="T15" fmla="*/ 7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7" h="563">
                    <a:moveTo>
                      <a:pt x="340" y="75"/>
                    </a:moveTo>
                    <a:cubicBezTo>
                      <a:pt x="137" y="150"/>
                      <a:pt x="0" y="344"/>
                      <a:pt x="0" y="563"/>
                    </a:cubicBezTo>
                    <a:cubicBezTo>
                      <a:pt x="142" y="563"/>
                      <a:pt x="142" y="563"/>
                      <a:pt x="142" y="563"/>
                    </a:cubicBezTo>
                    <a:cubicBezTo>
                      <a:pt x="142" y="405"/>
                      <a:pt x="240" y="269"/>
                      <a:pt x="378" y="213"/>
                    </a:cubicBezTo>
                    <a:cubicBezTo>
                      <a:pt x="401" y="296"/>
                      <a:pt x="401" y="296"/>
                      <a:pt x="401" y="296"/>
                    </a:cubicBezTo>
                    <a:cubicBezTo>
                      <a:pt x="507" y="107"/>
                      <a:pt x="507" y="107"/>
                      <a:pt x="507" y="107"/>
                    </a:cubicBezTo>
                    <a:cubicBezTo>
                      <a:pt x="319" y="0"/>
                      <a:pt x="319" y="0"/>
                      <a:pt x="319" y="0"/>
                    </a:cubicBezTo>
                    <a:lnTo>
                      <a:pt x="340" y="7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 rot="60000">
                <a:off x="4599667" y="3831855"/>
                <a:ext cx="1598286" cy="1777198"/>
              </a:xfrm>
              <a:custGeom>
                <a:avLst/>
                <a:gdLst>
                  <a:gd name="T0" fmla="*/ 167 w 507"/>
                  <a:gd name="T1" fmla="*/ 488 h 563"/>
                  <a:gd name="T2" fmla="*/ 507 w 507"/>
                  <a:gd name="T3" fmla="*/ 0 h 563"/>
                  <a:gd name="T4" fmla="*/ 364 w 507"/>
                  <a:gd name="T5" fmla="*/ 0 h 563"/>
                  <a:gd name="T6" fmla="*/ 129 w 507"/>
                  <a:gd name="T7" fmla="*/ 350 h 563"/>
                  <a:gd name="T8" fmla="*/ 106 w 507"/>
                  <a:gd name="T9" fmla="*/ 268 h 563"/>
                  <a:gd name="T10" fmla="*/ 0 w 507"/>
                  <a:gd name="T11" fmla="*/ 456 h 563"/>
                  <a:gd name="T12" fmla="*/ 188 w 507"/>
                  <a:gd name="T13" fmla="*/ 563 h 563"/>
                  <a:gd name="T14" fmla="*/ 167 w 507"/>
                  <a:gd name="T15" fmla="*/ 488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7" h="563">
                    <a:moveTo>
                      <a:pt x="167" y="488"/>
                    </a:moveTo>
                    <a:cubicBezTo>
                      <a:pt x="370" y="413"/>
                      <a:pt x="507" y="219"/>
                      <a:pt x="507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64" y="158"/>
                      <a:pt x="267" y="294"/>
                      <a:pt x="129" y="350"/>
                    </a:cubicBezTo>
                    <a:cubicBezTo>
                      <a:pt x="106" y="268"/>
                      <a:pt x="106" y="268"/>
                      <a:pt x="106" y="268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188" y="563"/>
                      <a:pt x="188" y="563"/>
                      <a:pt x="188" y="563"/>
                    </a:cubicBezTo>
                    <a:lnTo>
                      <a:pt x="167" y="48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Oval 1"/>
            <p:cNvSpPr>
              <a:spLocks noChangeAspect="1"/>
            </p:cNvSpPr>
            <p:nvPr/>
          </p:nvSpPr>
          <p:spPr>
            <a:xfrm>
              <a:off x="3492322" y="2729795"/>
              <a:ext cx="1828800" cy="18288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l="-91000" b="-1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3186808" y="1442626"/>
            <a:ext cx="4171303" cy="3621116"/>
            <a:chOff x="5591748" y="1560451"/>
            <a:chExt cx="4171303" cy="36211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3"/>
            <p:cNvGrpSpPr/>
            <p:nvPr/>
          </p:nvGrpSpPr>
          <p:grpSpPr>
            <a:xfrm>
              <a:off x="5591748" y="1560451"/>
              <a:ext cx="4171303" cy="3621116"/>
              <a:chOff x="5591748" y="1560451"/>
              <a:chExt cx="4171303" cy="3621116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 rot="15924863" flipH="1">
                <a:off x="5680352" y="1824923"/>
                <a:ext cx="1598286" cy="1775494"/>
              </a:xfrm>
              <a:custGeom>
                <a:avLst/>
                <a:gdLst>
                  <a:gd name="T0" fmla="*/ 340 w 507"/>
                  <a:gd name="T1" fmla="*/ 75 h 563"/>
                  <a:gd name="T2" fmla="*/ 0 w 507"/>
                  <a:gd name="T3" fmla="*/ 563 h 563"/>
                  <a:gd name="T4" fmla="*/ 142 w 507"/>
                  <a:gd name="T5" fmla="*/ 563 h 563"/>
                  <a:gd name="T6" fmla="*/ 378 w 507"/>
                  <a:gd name="T7" fmla="*/ 213 h 563"/>
                  <a:gd name="T8" fmla="*/ 401 w 507"/>
                  <a:gd name="T9" fmla="*/ 296 h 563"/>
                  <a:gd name="T10" fmla="*/ 507 w 507"/>
                  <a:gd name="T11" fmla="*/ 107 h 563"/>
                  <a:gd name="T12" fmla="*/ 319 w 507"/>
                  <a:gd name="T13" fmla="*/ 0 h 563"/>
                  <a:gd name="T14" fmla="*/ 340 w 507"/>
                  <a:gd name="T15" fmla="*/ 7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7" h="563">
                    <a:moveTo>
                      <a:pt x="340" y="75"/>
                    </a:moveTo>
                    <a:cubicBezTo>
                      <a:pt x="137" y="150"/>
                      <a:pt x="0" y="344"/>
                      <a:pt x="0" y="563"/>
                    </a:cubicBezTo>
                    <a:cubicBezTo>
                      <a:pt x="142" y="563"/>
                      <a:pt x="142" y="563"/>
                      <a:pt x="142" y="563"/>
                    </a:cubicBezTo>
                    <a:cubicBezTo>
                      <a:pt x="142" y="405"/>
                      <a:pt x="240" y="269"/>
                      <a:pt x="378" y="213"/>
                    </a:cubicBezTo>
                    <a:cubicBezTo>
                      <a:pt x="401" y="296"/>
                      <a:pt x="401" y="296"/>
                      <a:pt x="401" y="296"/>
                    </a:cubicBezTo>
                    <a:cubicBezTo>
                      <a:pt x="507" y="107"/>
                      <a:pt x="507" y="107"/>
                      <a:pt x="507" y="107"/>
                    </a:cubicBezTo>
                    <a:cubicBezTo>
                      <a:pt x="319" y="0"/>
                      <a:pt x="319" y="0"/>
                      <a:pt x="319" y="0"/>
                    </a:cubicBezTo>
                    <a:lnTo>
                      <a:pt x="340" y="75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 rot="20940000" flipH="1">
                <a:off x="7592976" y="1560451"/>
                <a:ext cx="1598286" cy="1775494"/>
              </a:xfrm>
              <a:custGeom>
                <a:avLst/>
                <a:gdLst>
                  <a:gd name="T0" fmla="*/ 340 w 507"/>
                  <a:gd name="T1" fmla="*/ 75 h 563"/>
                  <a:gd name="T2" fmla="*/ 0 w 507"/>
                  <a:gd name="T3" fmla="*/ 563 h 563"/>
                  <a:gd name="T4" fmla="*/ 142 w 507"/>
                  <a:gd name="T5" fmla="*/ 563 h 563"/>
                  <a:gd name="T6" fmla="*/ 378 w 507"/>
                  <a:gd name="T7" fmla="*/ 213 h 563"/>
                  <a:gd name="T8" fmla="*/ 401 w 507"/>
                  <a:gd name="T9" fmla="*/ 296 h 563"/>
                  <a:gd name="T10" fmla="*/ 507 w 507"/>
                  <a:gd name="T11" fmla="*/ 107 h 563"/>
                  <a:gd name="T12" fmla="*/ 319 w 507"/>
                  <a:gd name="T13" fmla="*/ 0 h 563"/>
                  <a:gd name="T14" fmla="*/ 340 w 507"/>
                  <a:gd name="T15" fmla="*/ 7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7" h="563">
                    <a:moveTo>
                      <a:pt x="340" y="75"/>
                    </a:moveTo>
                    <a:cubicBezTo>
                      <a:pt x="137" y="150"/>
                      <a:pt x="0" y="344"/>
                      <a:pt x="0" y="563"/>
                    </a:cubicBezTo>
                    <a:cubicBezTo>
                      <a:pt x="142" y="563"/>
                      <a:pt x="142" y="563"/>
                      <a:pt x="142" y="563"/>
                    </a:cubicBezTo>
                    <a:cubicBezTo>
                      <a:pt x="142" y="405"/>
                      <a:pt x="240" y="269"/>
                      <a:pt x="378" y="213"/>
                    </a:cubicBezTo>
                    <a:cubicBezTo>
                      <a:pt x="401" y="296"/>
                      <a:pt x="401" y="296"/>
                      <a:pt x="401" y="296"/>
                    </a:cubicBezTo>
                    <a:cubicBezTo>
                      <a:pt x="507" y="107"/>
                      <a:pt x="507" y="107"/>
                      <a:pt x="507" y="107"/>
                    </a:cubicBezTo>
                    <a:cubicBezTo>
                      <a:pt x="319" y="0"/>
                      <a:pt x="319" y="0"/>
                      <a:pt x="319" y="0"/>
                    </a:cubicBezTo>
                    <a:lnTo>
                      <a:pt x="340" y="75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 rot="4440000" flipH="1">
                <a:off x="8076161" y="3494677"/>
                <a:ext cx="1598286" cy="1775494"/>
              </a:xfrm>
              <a:custGeom>
                <a:avLst/>
                <a:gdLst>
                  <a:gd name="T0" fmla="*/ 340 w 507"/>
                  <a:gd name="T1" fmla="*/ 75 h 563"/>
                  <a:gd name="T2" fmla="*/ 0 w 507"/>
                  <a:gd name="T3" fmla="*/ 563 h 563"/>
                  <a:gd name="T4" fmla="*/ 142 w 507"/>
                  <a:gd name="T5" fmla="*/ 563 h 563"/>
                  <a:gd name="T6" fmla="*/ 378 w 507"/>
                  <a:gd name="T7" fmla="*/ 213 h 563"/>
                  <a:gd name="T8" fmla="*/ 401 w 507"/>
                  <a:gd name="T9" fmla="*/ 296 h 563"/>
                  <a:gd name="T10" fmla="*/ 507 w 507"/>
                  <a:gd name="T11" fmla="*/ 107 h 563"/>
                  <a:gd name="T12" fmla="*/ 319 w 507"/>
                  <a:gd name="T13" fmla="*/ 0 h 563"/>
                  <a:gd name="T14" fmla="*/ 340 w 507"/>
                  <a:gd name="T15" fmla="*/ 7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7" h="563">
                    <a:moveTo>
                      <a:pt x="340" y="75"/>
                    </a:moveTo>
                    <a:cubicBezTo>
                      <a:pt x="137" y="150"/>
                      <a:pt x="0" y="344"/>
                      <a:pt x="0" y="563"/>
                    </a:cubicBezTo>
                    <a:cubicBezTo>
                      <a:pt x="142" y="563"/>
                      <a:pt x="142" y="563"/>
                      <a:pt x="142" y="563"/>
                    </a:cubicBezTo>
                    <a:cubicBezTo>
                      <a:pt x="142" y="405"/>
                      <a:pt x="240" y="269"/>
                      <a:pt x="378" y="213"/>
                    </a:cubicBezTo>
                    <a:cubicBezTo>
                      <a:pt x="401" y="296"/>
                      <a:pt x="401" y="296"/>
                      <a:pt x="401" y="296"/>
                    </a:cubicBezTo>
                    <a:cubicBezTo>
                      <a:pt x="507" y="107"/>
                      <a:pt x="507" y="107"/>
                      <a:pt x="507" y="107"/>
                    </a:cubicBezTo>
                    <a:cubicBezTo>
                      <a:pt x="319" y="0"/>
                      <a:pt x="319" y="0"/>
                      <a:pt x="319" y="0"/>
                    </a:cubicBezTo>
                    <a:lnTo>
                      <a:pt x="340" y="75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6677255" y="2821943"/>
              <a:ext cx="1828800" cy="18288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10000" t="-4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143134" y="508038"/>
            <a:ext cx="2498466" cy="2787400"/>
            <a:chOff x="1853379" y="3087314"/>
            <a:chExt cx="3118289" cy="2339367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1853379" y="3608206"/>
              <a:ext cx="3118289" cy="181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zh-TW" altLang="en-US" sz="2400" dirty="0" smtClean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相關</a:t>
              </a:r>
              <a:r>
                <a:rPr lang="zh-TW" altLang="en-US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分析主要用來分析兩個變數間直線相關的程度，通常用在因果關係不明確時</a:t>
              </a:r>
            </a:p>
            <a:p>
              <a:pPr defTabSz="1219170">
                <a:spcBef>
                  <a:spcPct val="20000"/>
                </a:spcBef>
                <a:defRPr/>
              </a:pP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2" name="Rectangle 66"/>
            <p:cNvSpPr/>
            <p:nvPr/>
          </p:nvSpPr>
          <p:spPr>
            <a:xfrm>
              <a:off x="1942964" y="3087314"/>
              <a:ext cx="2481103" cy="439120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450940"/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Open Sans" pitchFamily="34" charset="0"/>
                </a:rPr>
                <a:t>相關分析</a:t>
              </a:r>
              <a:endParaRPr 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Open Sans" pitchFamily="34" charset="0"/>
              </a:endParaRPr>
            </a:p>
          </p:txBody>
        </p:sp>
      </p:grpSp>
      <p:grpSp>
        <p:nvGrpSpPr>
          <p:cNvPr id="23" name="Group 67"/>
          <p:cNvGrpSpPr/>
          <p:nvPr/>
        </p:nvGrpSpPr>
        <p:grpSpPr>
          <a:xfrm>
            <a:off x="6661149" y="442200"/>
            <a:ext cx="2482851" cy="3498714"/>
            <a:chOff x="1911280" y="3087314"/>
            <a:chExt cx="3098800" cy="2936348"/>
          </a:xfrm>
        </p:grpSpPr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1911280" y="3585252"/>
              <a:ext cx="3098800" cy="2438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zh-TW" altLang="en-US" sz="2400" dirty="0" smtClean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迴</a:t>
              </a:r>
              <a:r>
                <a:rPr lang="zh-TW" altLang="en-US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歸分析的主要目的是用來進行預測，人文社會學研究大部分用來檢定兩變數間是否存在因果關係</a:t>
              </a:r>
            </a:p>
            <a:p>
              <a:pPr defTabSz="1219170">
                <a:spcBef>
                  <a:spcPct val="20000"/>
                </a:spcBef>
                <a:defRPr/>
              </a:pP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" name="Rectangle 69"/>
            <p:cNvSpPr/>
            <p:nvPr/>
          </p:nvSpPr>
          <p:spPr>
            <a:xfrm>
              <a:off x="1942963" y="3087314"/>
              <a:ext cx="3035437" cy="439120"/>
            </a:xfrm>
            <a:prstGeom prst="rect">
              <a:avLst/>
            </a:prstGeom>
            <a:solidFill>
              <a:srgbClr val="ED7D31"/>
            </a:solidFill>
            <a:ln w="63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450940"/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Open Sans" pitchFamily="34" charset="0"/>
                </a:rPr>
                <a:t>簡單線性迴歸</a:t>
              </a:r>
              <a:endParaRPr 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8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簡單</a:t>
            </a:r>
            <a:r>
              <a:rPr lang="zh-TW" altLang="en-US" dirty="0"/>
              <a:t>線性迴歸模型配適度的評斷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迴</a:t>
            </a:r>
            <a:r>
              <a:rPr lang="zh-TW" altLang="en-US" dirty="0"/>
              <a:t>歸模型配適度的衡量共可分成</a:t>
            </a:r>
            <a:r>
              <a:rPr lang="zh-TW" altLang="en-US" dirty="0">
                <a:solidFill>
                  <a:schemeClr val="tx1"/>
                </a:solidFill>
              </a:rPr>
              <a:t>整體性衡量</a:t>
            </a:r>
            <a:r>
              <a:rPr lang="zh-TW" altLang="en-US" dirty="0"/>
              <a:t>與</a:t>
            </a:r>
            <a:r>
              <a:rPr lang="zh-TW" altLang="en-US" dirty="0">
                <a:solidFill>
                  <a:schemeClr val="tx1"/>
                </a:solidFill>
              </a:rPr>
              <a:t>個別變數衡量</a:t>
            </a:r>
            <a:r>
              <a:rPr lang="zh-TW" altLang="en-US" dirty="0"/>
              <a:t>二大類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整體性的衡量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判定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係數 </a:t>
            </a:r>
            <a:r>
              <a:rPr kumimoji="1" lang="en-US" altLang="zh-TW" i="1" dirty="0" smtClean="0">
                <a:latin typeface="Times New Roman"/>
                <a:ea typeface="標楷體"/>
                <a:cs typeface="+mn-cs"/>
              </a:rPr>
              <a:t>R</a:t>
            </a:r>
            <a:r>
              <a:rPr kumimoji="1" lang="en-US" altLang="zh-TW" baseline="30000" dirty="0" smtClean="0">
                <a:latin typeface="Times New Roman"/>
                <a:ea typeface="標楷體"/>
                <a:cs typeface="+mn-cs"/>
              </a:rPr>
              <a:t>2</a:t>
            </a:r>
            <a:endParaRPr kumimoji="1" lang="zh-TW" altLang="en-US" baseline="30000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r>
              <a:rPr kumimoji="1" lang="en-US" altLang="zh-TW" dirty="0">
                <a:latin typeface="Times New Roman"/>
                <a:ea typeface="標楷體"/>
                <a:cs typeface="+mn-cs"/>
              </a:rPr>
              <a:t>F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檢定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個別變數衡量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衡量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是用來判斷某個自變數對依變數的配適情況，個別變數的衡量採用</a:t>
            </a:r>
            <a:r>
              <a:rPr kumimoji="1" lang="en-US" altLang="zh-TW" i="1" dirty="0">
                <a:latin typeface="Times New Roman"/>
                <a:ea typeface="標楷體"/>
                <a:cs typeface="+mn-cs"/>
              </a:rPr>
              <a:t>t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檢定來檢定斜率項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endParaRPr kumimoji="1" lang="zh-TW" altLang="en-US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zh-TW" dirty="0">
              <a:latin typeface="Times New Roman"/>
              <a:ea typeface="標楷體"/>
              <a:cs typeface="+mn-cs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7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迴</a:t>
            </a:r>
            <a:r>
              <a:rPr lang="zh-TW" altLang="en-US" dirty="0"/>
              <a:t>歸模型整體配適度的衡量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判定係數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用來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衡量自變數對依變數的解釋變異能力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好的樣本迴歸線應該要和樣本</a:t>
            </a: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點越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近越好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endParaRPr kumimoji="1" lang="zh-TW" altLang="en-US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zh-TW" dirty="0">
              <a:latin typeface="Times New Roman"/>
              <a:ea typeface="標楷體"/>
              <a:cs typeface="+mn-cs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78679"/>
              </p:ext>
            </p:extLst>
          </p:nvPr>
        </p:nvGraphicFramePr>
        <p:xfrm>
          <a:off x="2586181" y="3875386"/>
          <a:ext cx="4341092" cy="2885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Visio" r:id="rId5" imgW="3334566" imgH="2410247" progId="">
                  <p:embed/>
                </p:oleObj>
              </mc:Choice>
              <mc:Fallback>
                <p:oleObj name="Visio" r:id="rId5" imgW="3334566" imgH="2410247" progId="">
                  <p:embed/>
                  <p:pic>
                    <p:nvPicPr>
                      <p:cNvPr id="717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181" y="3875386"/>
                        <a:ext cx="4341092" cy="28857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8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SST=SSR+SSE</a:t>
            </a:r>
            <a:endParaRPr lang="en-US" altLang="zh-TW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總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平方</a:t>
            </a: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和 </a:t>
            </a: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迴歸平方</a:t>
            </a: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和   </a:t>
            </a: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隨機平方和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zh-TW" dirty="0">
              <a:latin typeface="Times New Roman"/>
              <a:ea typeface="標楷體"/>
              <a:cs typeface="+mn-cs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560292"/>
              </p:ext>
            </p:extLst>
          </p:nvPr>
        </p:nvGraphicFramePr>
        <p:xfrm>
          <a:off x="3399992" y="2633229"/>
          <a:ext cx="21510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5" name="Equation" r:id="rId5" imgW="1180588" imgH="431613" progId="">
                  <p:embed/>
                </p:oleObj>
              </mc:Choice>
              <mc:Fallback>
                <p:oleObj name="Equation" r:id="rId5" imgW="1180588" imgH="431613" progId="">
                  <p:embed/>
                  <p:pic>
                    <p:nvPicPr>
                      <p:cNvPr id="819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992" y="2633229"/>
                        <a:ext cx="2151062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43940"/>
              </p:ext>
            </p:extLst>
          </p:nvPr>
        </p:nvGraphicFramePr>
        <p:xfrm>
          <a:off x="3399992" y="3702771"/>
          <a:ext cx="20161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" name="Equation" r:id="rId7" imgW="1155700" imgH="431800" progId="">
                  <p:embed/>
                </p:oleObj>
              </mc:Choice>
              <mc:Fallback>
                <p:oleObj name="Equation" r:id="rId7" imgW="1155700" imgH="431800" progId="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992" y="3702771"/>
                        <a:ext cx="2016125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93165"/>
              </p:ext>
            </p:extLst>
          </p:nvPr>
        </p:nvGraphicFramePr>
        <p:xfrm>
          <a:off x="3431741" y="4767836"/>
          <a:ext cx="20875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7" name="Equation" r:id="rId9" imgW="1206500" imgH="431800" progId="">
                  <p:embed/>
                </p:oleObj>
              </mc:Choice>
              <mc:Fallback>
                <p:oleObj name="Equation" r:id="rId9" imgW="1206500" imgH="431800" progId="">
                  <p:embed/>
                  <p:pic>
                    <p:nvPicPr>
                      <p:cNvPr id="81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41" y="4767836"/>
                        <a:ext cx="2087563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6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SzTx/>
              <a:buNone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 </a:t>
            </a: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en-US" altLang="zh-TW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en-US" altLang="zh-TW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en-US" altLang="zh-TW" dirty="0" smtClean="0">
              <a:latin typeface="Times New Roman"/>
              <a:ea typeface="標楷體"/>
              <a:cs typeface="+mn-cs"/>
            </a:endParaRP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SzTx/>
              <a:buNone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zh-TW" dirty="0">
              <a:latin typeface="Times New Roman"/>
              <a:ea typeface="標楷體"/>
              <a:cs typeface="+mn-cs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167016"/>
              </p:ext>
            </p:extLst>
          </p:nvPr>
        </p:nvGraphicFramePr>
        <p:xfrm>
          <a:off x="1939204" y="641352"/>
          <a:ext cx="4608512" cy="332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4" name="Visio" r:id="rId5" imgW="3334566" imgH="2410247" progId="">
                  <p:embed/>
                </p:oleObj>
              </mc:Choice>
              <mc:Fallback>
                <p:oleObj name="Visio" r:id="rId5" imgW="3334566" imgH="2410247" progId="">
                  <p:embed/>
                  <p:pic>
                    <p:nvPicPr>
                      <p:cNvPr id="921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204" y="641352"/>
                        <a:ext cx="4608512" cy="332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123989"/>
              </p:ext>
            </p:extLst>
          </p:nvPr>
        </p:nvGraphicFramePr>
        <p:xfrm>
          <a:off x="2411413" y="4149725"/>
          <a:ext cx="3482975" cy="976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5" name="Equation" r:id="rId7" imgW="1282700" imgH="393700" progId="">
                  <p:embed/>
                </p:oleObj>
              </mc:Choice>
              <mc:Fallback>
                <p:oleObj name="Equation" r:id="rId7" imgW="1282700" imgH="393700" progId="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149725"/>
                        <a:ext cx="3482975" cy="9767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822036" y="5411785"/>
            <a:ext cx="7509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在簡單線性迴歸中，判定係數正好等於相關係數的平方</a:t>
            </a:r>
            <a:endParaRPr kumimoji="0" lang="zh-TW" altLang="en-US" sz="2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3131127" y="1417640"/>
            <a:ext cx="461818" cy="457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784868" y="1784352"/>
            <a:ext cx="461818" cy="457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936837" y="1151394"/>
            <a:ext cx="461818" cy="457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1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</a:t>
            </a:r>
            <a:r>
              <a:rPr lang="zh-TW" altLang="en-US" dirty="0"/>
              <a:t>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9949"/>
                <a:ext cx="8511309" cy="4525959"/>
              </a:xfrm>
            </p:spPr>
            <p:txBody>
              <a:bodyPr/>
              <a:lstStyle/>
              <a:p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承例題一，</a:t>
                </a:r>
                <a:endParaRPr lang="en-US" altLang="zh-TW" sz="2800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TW" sz="2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請分別將</a:t>
                </a:r>
                <a:r>
                  <a:rPr lang="en-US" altLang="zh-TW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個廣告費用代入迴歸方程式，求取對應的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sz="2800" i="1" kern="10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800" i="1" kern="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、以及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求取此</a:t>
                </a:r>
                <a:r>
                  <a:rPr lang="en-US" altLang="zh-TW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筆資料</a:t>
                </a: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的建議數 </a:t>
                </a:r>
                <a:r>
                  <a:rPr lang="en-US" altLang="zh-TW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zh-TW" altLang="zh-TW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  <m:sup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試求取迴</a:t>
                </a: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歸方程的判定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係數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en-US" altLang="zh-TW" sz="2800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試求取到</a:t>
                </a: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客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數量的</a:t>
                </a: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變異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數 </a:t>
                </a:r>
                <a:r>
                  <a:rPr lang="en-US" altLang="zh-TW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en-US" altLang="zh-TW" sz="2800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求取</a:t>
                </a:r>
                <a:r>
                  <a:rPr lang="en-US" altLang="zh-TW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(b)(c)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TW" altLang="zh-TW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zh-TW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zh-TW" altLang="zh-TW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，並比較</a:t>
                </a:r>
                <a:r>
                  <a:rPr lang="en-US" altLang="zh-TW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所得答案，有何發現？</a:t>
                </a:r>
                <a:endParaRPr lang="zh-TW" altLang="en-US" sz="2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9949"/>
                <a:ext cx="8511309" cy="4525959"/>
              </a:xfrm>
              <a:blipFill>
                <a:blip r:embed="rId2"/>
                <a:stretch>
                  <a:fillRect l="-1289" t="-1482" r="-5659" b="-22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601" y="1188065"/>
            <a:ext cx="6407451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</a:t>
            </a:r>
            <a:r>
              <a:rPr lang="zh-TW" altLang="en-US" dirty="0"/>
              <a:t>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511309" cy="452595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由例題一得知，迴歸方程式為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=2.786</m:t>
                    </m:r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−0.179</m:t>
                    </m:r>
                  </m:oMath>
                </a14:m>
                <a:r>
                  <a:rPr lang="zh-TW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分別把廣告費</a:t>
                </a:r>
                <a:r>
                  <a:rPr lang="en-US" altLang="zh-TW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800" i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TW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代入下表，即可求出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sz="2800" i="1" kern="10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TW" sz="28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zh-TW" sz="28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800" kern="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。</a:t>
                </a:r>
                <a:endParaRPr lang="en-US" altLang="zh-TW" sz="2800" kern="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800" kern="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800" kern="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800" kern="1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800" kern="100" dirty="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zh-TW" sz="2800" kern="1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800" kern="1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zh-TW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zh-TW" altLang="zh-TW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  <m:sup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可運用</a:t>
                </a:r>
                <a:r>
                  <a:rPr lang="en-US" altLang="zh-TW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Excel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求出，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zh-TW" altLang="zh-TW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  <m:sup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=0.543326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en-US" altLang="zh-TW" sz="2800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2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en-US" sz="2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511309" cy="4525959"/>
              </a:xfrm>
              <a:blipFill>
                <a:blip r:embed="rId2"/>
                <a:stretch>
                  <a:fillRect l="-1289" t="-1213" r="-55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274" y="3090756"/>
            <a:ext cx="6407451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</a:t>
            </a:r>
            <a:r>
              <a:rPr lang="zh-TW" altLang="en-US" dirty="0"/>
              <a:t>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511309" cy="4525959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lphaLcParenR" startAt="2"/>
                </a:pP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求取迴</a:t>
                </a: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歸方程的判定</a:t>
                </a:r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係數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en-US" altLang="zh-TW" sz="2800" dirty="0" smtClean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sz="2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由例題一得知</a:t>
                </a:r>
                <a:r>
                  <a:rPr lang="zh-TW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TW" altLang="zh-TW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TW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，判定係數公式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TW" altLang="zh-TW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𝑆𝑆𝑅</m:t>
                        </m:r>
                      </m:num>
                      <m:den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𝑆𝑆𝑇</m:t>
                        </m:r>
                      </m:den>
                    </m:f>
                  </m:oMath>
                </a14:m>
                <a:endParaRPr lang="en-US" altLang="zh-TW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zh-TW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𝑆𝑆𝑇</m:t>
                      </m:r>
                      <m:r>
                        <a:rPr lang="en-US" altLang="zh-TW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zh-TW" altLang="zh-TW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zh-TW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TW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TW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zh-TW" altLang="zh-TW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zh-TW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3.2−4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TW" altLang="zh-TW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zh-TW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4.8−4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zh-TW" altLang="zh-TW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zh-TW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3.9−4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=3.1</m:t>
                          </m:r>
                        </m:e>
                      </m:nary>
                    </m:oMath>
                  </m:oMathPara>
                </a14:m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𝑆𝑆𝑅</m:t>
                      </m:r>
                      <m:r>
                        <a:rPr lang="en-US" altLang="zh-TW" sz="1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TW" altLang="zh-TW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zh-TW" altLang="zh-TW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zh-TW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zh-TW" altLang="zh-TW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altLang="zh-TW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TW" altLang="zh-TW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zh-TW" altLang="zh-TW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zh-TW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2.8856−4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TW" altLang="zh-TW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zh-TW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4.2786−4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zh-TW" altLang="zh-TW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TW" altLang="zh-TW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4.2786−4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=2.1733</m:t>
                          </m:r>
                        </m:e>
                      </m:nary>
                    </m:oMath>
                  </m:oMathPara>
                </a14:m>
                <a:endParaRPr lang="en-US" altLang="zh-TW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zh-TW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2.1733</m:t>
                          </m:r>
                        </m:num>
                        <m:den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3.1</m:t>
                          </m:r>
                        </m:den>
                      </m:f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≈0.701</m:t>
                      </m:r>
                    </m:oMath>
                  </m:oMathPara>
                </a14:m>
                <a:endParaRPr lang="zh-TW" altLang="zh-TW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zh-TW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zh-TW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511309" cy="4525959"/>
              </a:xfrm>
              <a:blipFill>
                <a:blip r:embed="rId2"/>
                <a:stretch>
                  <a:fillRect l="-1433" t="-1482" b="-7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0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790AF23-C6AF-4601-977E-BF4B17444047}" type="slidenum">
              <a:rPr lang="zh-TW" altLang="en-US"/>
              <a:pPr/>
              <a:t>27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06399" y="969960"/>
                <a:ext cx="8483599" cy="5095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spcBef>
                    <a:spcPts val="800"/>
                  </a:spcBef>
                  <a:spcAft>
                    <a:spcPts val="1200"/>
                  </a:spcAft>
                  <a:buSzPct val="100000"/>
                  <a:buFont typeface="+mj-lt"/>
                  <a:buAutoNum type="alphaLcParenR" startAt="3"/>
                </a:pPr>
                <a:r>
                  <a:rPr lang="zh-TW" altLang="en-US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求取到客數量的變異數 </a:t>
                </a:r>
                <a:r>
                  <a:rPr lang="en-US" altLang="zh-TW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) </a:t>
                </a:r>
                <a:r>
                  <a:rPr lang="zh-TW" altLang="en-US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。</a:t>
                </a:r>
                <a:endParaRPr lang="en-US" altLang="zh-TW" sz="2800" dirty="0" smtClean="0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ea typeface="標楷體" pitchFamily="65"/>
                  <a:cs typeface="Times New Roman" panose="02020603050405020304" pitchFamily="18" charset="0"/>
                </a:endParaRPr>
              </a:p>
              <a:p>
                <a:pPr>
                  <a:spcBef>
                    <a:spcPts val="800"/>
                  </a:spcBef>
                  <a:buSzPct val="100000"/>
                </a:pPr>
                <a:r>
                  <a:rPr lang="en-US" altLang="zh-TW" sz="2800" dirty="0" smtClean="0">
                    <a:solidFill>
                      <a:prstClr val="black"/>
                    </a:solidFill>
                  </a:rPr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zh-TW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=0.775 (</a:t>
                </a:r>
                <a:r>
                  <a:rPr lang="zh-TW" altLang="en-US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可利用</a:t>
                </a:r>
                <a:r>
                  <a:rPr lang="en-US" altLang="zh-TW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Excel</a:t>
                </a:r>
                <a:r>
                  <a:rPr lang="zh-TW" altLang="en-US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協助求出</a:t>
                </a:r>
                <a:r>
                  <a:rPr lang="en-US" altLang="zh-TW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)</a:t>
                </a:r>
              </a:p>
              <a:p>
                <a:pPr marL="514350" lvl="0" indent="-514350">
                  <a:spcBef>
                    <a:spcPts val="800"/>
                  </a:spcBef>
                  <a:buSzPct val="100000"/>
                  <a:buFont typeface="+mj-lt"/>
                  <a:buAutoNum type="alphaLcParenR" startAt="4"/>
                </a:pPr>
                <a:r>
                  <a:rPr lang="zh-TW" altLang="en-US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求</a:t>
                </a:r>
                <a:r>
                  <a:rPr lang="zh-TW" altLang="en-US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取</a:t>
                </a:r>
                <a:r>
                  <a:rPr lang="en-US" altLang="zh-TW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(b)(c)</a:t>
                </a:r>
                <a:r>
                  <a:rPr lang="zh-TW" altLang="en-US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求出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TW" altLang="zh-TW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zh-TW" altLang="zh-TW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zh-TW" altLang="zh-TW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zh-TW" altLang="en-US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，並比較</a:t>
                </a:r>
                <a:r>
                  <a:rPr lang="en-US" altLang="zh-TW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(a)</a:t>
                </a:r>
                <a:r>
                  <a:rPr lang="zh-TW" altLang="en-US" sz="28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所得答案，有何發現</a:t>
                </a:r>
                <a:r>
                  <a:rPr lang="zh-TW" altLang="en-US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？</a:t>
                </a:r>
                <a:endParaRPr lang="en-US" altLang="zh-TW" sz="2800" dirty="0" smtClean="0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ea typeface="標楷體" pitchFamily="65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800"/>
                  </a:spcBef>
                  <a:buSzPct val="100000"/>
                </a:pPr>
                <a:r>
                  <a:rPr lang="en-US" altLang="zh-TW" sz="2800" dirty="0" smtClean="0">
                    <a:solidFill>
                      <a:prstClr val="black"/>
                    </a:solidFill>
                  </a:rPr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TW" altLang="zh-TW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zh-TW" altLang="zh-TW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zh-TW" altLang="zh-TW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0.543326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0.775</m:t>
                        </m:r>
                      </m:den>
                    </m:f>
                  </m:oMath>
                </a14:m>
                <a:r>
                  <a:rPr lang="en-US" altLang="zh-TW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 ≈ 0.701</a:t>
                </a:r>
                <a:r>
                  <a:rPr lang="zh-TW" altLang="en-US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，由此驗證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TW" altLang="zh-TW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zh-TW" altLang="zh-TW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sub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zh-TW" altLang="zh-TW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 = </a:t>
                </a:r>
                <a:r>
                  <a:rPr lang="en-US" altLang="zh-TW" sz="2800" i="1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R</a:t>
                </a:r>
                <a:r>
                  <a:rPr lang="en-US" altLang="zh-TW" sz="2800" baseline="300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2</a:t>
                </a:r>
                <a:r>
                  <a:rPr lang="zh-TW" altLang="en-US" sz="2800" baseline="300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，</a:t>
                </a:r>
                <a:endParaRPr lang="en-US" altLang="zh-TW" sz="2800" baseline="30000" dirty="0" smtClean="0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ea typeface="標楷體" pitchFamily="65"/>
                  <a:cs typeface="Times New Roman" panose="02020603050405020304" pitchFamily="18" charset="0"/>
                </a:endParaRPr>
              </a:p>
              <a:p>
                <a:pPr lvl="0">
                  <a:spcBef>
                    <a:spcPts val="1200"/>
                  </a:spcBef>
                  <a:buSzPct val="100000"/>
                </a:pPr>
                <a:r>
                  <a:rPr lang="zh-TW" altLang="en-US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將</a:t>
                </a:r>
                <a:r>
                  <a:rPr lang="en-US" altLang="zh-TW" sz="2800" i="1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x</a:t>
                </a:r>
                <a:r>
                  <a:rPr lang="zh-TW" altLang="en-US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帶入迴歸方程式後所得到的依變數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zh-TW" altLang="en-US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的樣本變異數。由此可知，</a:t>
                </a:r>
                <a:r>
                  <a:rPr lang="en-US" altLang="zh-TW" sz="2800" i="1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R</a:t>
                </a:r>
                <a:r>
                  <a:rPr lang="en-US" altLang="zh-TW" sz="2800" baseline="300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2</a:t>
                </a:r>
                <a:r>
                  <a:rPr lang="zh-TW" altLang="en-US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為迴歸線上的依變數變異數的比值，故判定係數是用來衡量迴歸方程可解釋原資料的變異數百分比，有些教科書稱</a:t>
                </a:r>
                <a:r>
                  <a:rPr lang="en-US" altLang="zh-TW" sz="2800" i="1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R</a:t>
                </a:r>
                <a:r>
                  <a:rPr lang="en-US" altLang="zh-TW" sz="2800" baseline="30000" dirty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2</a:t>
                </a:r>
                <a:r>
                  <a:rPr lang="zh-TW" altLang="en-US" sz="2800" dirty="0" smtClean="0">
                    <a:solidFill>
                      <a:srgbClr val="E7E6E6">
                        <a:lumMod val="10000"/>
                      </a:srgbClr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為迴歸方程的解釋變異量。</a:t>
                </a:r>
                <a:endParaRPr lang="en-US" altLang="zh-TW" sz="2800" dirty="0" smtClean="0">
                  <a:solidFill>
                    <a:srgbClr val="E7E6E6">
                      <a:lumMod val="10000"/>
                    </a:srgbClr>
                  </a:solidFill>
                  <a:latin typeface="Times New Roman" panose="02020603050405020304" pitchFamily="18" charset="0"/>
                  <a:ea typeface="標楷體" pitchFamily="65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" y="969960"/>
                <a:ext cx="8483599" cy="5095369"/>
              </a:xfrm>
              <a:prstGeom prst="rect">
                <a:avLst/>
              </a:prstGeom>
              <a:blipFill>
                <a:blip r:embed="rId2"/>
                <a:stretch>
                  <a:fillRect l="-1510" t="-1077" r="-5679" b="-23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0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檢定</a:t>
            </a:r>
            <a:endParaRPr lang="zh-TW" altLang="en-US" dirty="0"/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迴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歸分析的兩個</a:t>
            </a: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假設</a:t>
            </a:r>
            <a:endParaRPr kumimoji="1" lang="en-US" altLang="zh-TW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變異數分析表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en-US" altLang="zh-TW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en-US" altLang="zh-TW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en-US" altLang="zh-TW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en-US" altLang="zh-TW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en-US" altLang="zh-TW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若                  ，</a:t>
            </a:r>
            <a:r>
              <a:rPr kumimoji="1" lang="zh-TW" altLang="en-US" dirty="0">
                <a:latin typeface="Times New Roman"/>
                <a:ea typeface="標楷體"/>
                <a:cs typeface="+mn-cs"/>
              </a:rPr>
              <a:t>那麼結論為拒絕虛無假設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Arial" panose="020B0604020202020204" pitchFamily="34" charset="0"/>
              <a:buChar char="–"/>
            </a:pPr>
            <a:endParaRPr kumimoji="1" lang="zh-TW" altLang="en-US" dirty="0" smtClean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endParaRPr kumimoji="1" lang="zh-TW" altLang="zh-TW" dirty="0">
              <a:latin typeface="Times New Roman"/>
              <a:ea typeface="標楷體"/>
              <a:cs typeface="+mn-cs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4716463" y="1989138"/>
          <a:ext cx="360045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Equation" r:id="rId5" imgW="1765300" imgH="482600" progId="">
                  <p:embed/>
                </p:oleObj>
              </mc:Choice>
              <mc:Fallback>
                <p:oleObj name="Equation" r:id="rId5" imgW="1765300" imgH="482600" progId="">
                  <p:embed/>
                  <p:pic>
                    <p:nvPicPr>
                      <p:cNvPr id="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89138"/>
                        <a:ext cx="3600450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1784639" y="5784613"/>
          <a:ext cx="14398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Equation" r:id="rId7" imgW="748975" imgH="253890" progId="">
                  <p:embed/>
                </p:oleObj>
              </mc:Choice>
              <mc:Fallback>
                <p:oleObj name="Equation" r:id="rId7" imgW="748975" imgH="253890" progId="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639" y="5784613"/>
                        <a:ext cx="143986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" y="3517310"/>
            <a:ext cx="71342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004887" y="3517310"/>
            <a:ext cx="7067695" cy="1871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5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例題三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419949"/>
            <a:ext cx="8511309" cy="4525959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承例題一，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試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建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構變異數分析表，並使用顯著水準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的條件下，檢定廣告費用是否可以有效的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預測到客數量？</a:t>
            </a:r>
            <a:endParaRPr lang="zh-TW" alt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2" y="2822041"/>
            <a:ext cx="7819768" cy="35894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6073" y="4433456"/>
            <a:ext cx="7204363" cy="12838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697018" y="6086764"/>
            <a:ext cx="5643418" cy="249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1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迴歸分析簡介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analysis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 smtClean="0"/>
              <a:t>迴</a:t>
            </a:r>
            <a:r>
              <a:rPr lang="zh-TW" altLang="en-US" dirty="0"/>
              <a:t>歸</a:t>
            </a:r>
            <a:r>
              <a:rPr lang="zh-TW" altLang="en-US" dirty="0" smtClean="0"/>
              <a:t>分析</a:t>
            </a:r>
            <a:endParaRPr lang="en-US" altLang="zh-TW" dirty="0" smtClean="0"/>
          </a:p>
          <a:p>
            <a:r>
              <a:rPr lang="zh-TW" altLang="en-US" dirty="0" smtClean="0"/>
              <a:t>專有</a:t>
            </a:r>
            <a:r>
              <a:rPr lang="zh-TW" altLang="en-US" dirty="0"/>
              <a:t>名詞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zh-TW" dirty="0" smtClean="0">
                <a:latin typeface="Times New Roman"/>
                <a:ea typeface="標楷體"/>
                <a:cs typeface="+mn-cs"/>
              </a:rPr>
              <a:t>自變數</a:t>
            </a:r>
            <a:r>
              <a:rPr kumimoji="1" lang="en-US" altLang="zh-TW" dirty="0" smtClean="0">
                <a:latin typeface="Times New Roman"/>
                <a:ea typeface="標楷體"/>
                <a:cs typeface="+mn-cs"/>
              </a:rPr>
              <a:t> </a:t>
            </a:r>
            <a:r>
              <a:rPr kumimoji="1" lang="en-US" altLang="zh-TW" i="1" dirty="0" smtClean="0">
                <a:latin typeface="Times New Roman"/>
                <a:ea typeface="標楷體"/>
                <a:cs typeface="+mn-cs"/>
              </a:rPr>
              <a:t>X</a:t>
            </a:r>
            <a:endParaRPr kumimoji="1" lang="zh-TW" altLang="zh-TW" i="1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zh-TW" dirty="0">
                <a:latin typeface="Times New Roman"/>
                <a:ea typeface="標楷體"/>
                <a:cs typeface="+mn-cs"/>
              </a:rPr>
              <a:t>又稱為解釋變數</a:t>
            </a:r>
            <a:endParaRPr kumimoji="1" lang="en-US" altLang="zh-TW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zh-TW" dirty="0">
                <a:latin typeface="Times New Roman"/>
                <a:ea typeface="標楷體"/>
                <a:cs typeface="+mn-cs"/>
              </a:rPr>
              <a:t>在因果關係中扮演「因」的角色</a:t>
            </a:r>
            <a:endParaRPr kumimoji="1" lang="en-US" altLang="zh-TW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zh-TW" dirty="0">
                <a:latin typeface="Times New Roman"/>
                <a:ea typeface="標楷體"/>
                <a:cs typeface="+mn-cs"/>
              </a:rPr>
              <a:t>自變數發生在前</a:t>
            </a:r>
            <a:endParaRPr kumimoji="1" lang="en-US" altLang="zh-TW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en-US" altLang="zh-TW" dirty="0" smtClean="0">
                <a:latin typeface="Times New Roman"/>
                <a:ea typeface="標楷體"/>
                <a:cs typeface="+mn-cs"/>
              </a:rPr>
              <a:t> ex. </a:t>
            </a:r>
            <a:r>
              <a:rPr kumimoji="1" lang="zh-TW" altLang="zh-TW" dirty="0" smtClean="0">
                <a:latin typeface="Times New Roman"/>
                <a:ea typeface="標楷體"/>
                <a:cs typeface="+mn-cs"/>
              </a:rPr>
              <a:t>廣告</a:t>
            </a:r>
            <a:r>
              <a:rPr kumimoji="1" lang="zh-TW" altLang="zh-TW" dirty="0">
                <a:latin typeface="Times New Roman"/>
                <a:ea typeface="標楷體"/>
                <a:cs typeface="+mn-cs"/>
              </a:rPr>
              <a:t>費用是否會增加銷售量，廣告費用就是自變數</a:t>
            </a: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0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重點摘述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49218"/>
            <a:ext cx="8229600" cy="4525959"/>
          </a:xfrm>
        </p:spPr>
        <p:txBody>
          <a:bodyPr/>
          <a:lstStyle/>
          <a:p>
            <a:pPr lvl="0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最小平方法</a:t>
            </a:r>
            <a:endParaRPr lang="en-US" altLang="zh-TW" strike="sngStrike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迴歸分析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zh-TW" dirty="0" smtClean="0">
                <a:latin typeface="Times New Roman"/>
                <a:ea typeface="標楷體"/>
              </a:rPr>
              <a:t>自變數</a:t>
            </a:r>
            <a:r>
              <a:rPr kumimoji="1" lang="en-US" altLang="zh-TW" dirty="0" smtClean="0">
                <a:latin typeface="Times New Roman"/>
                <a:ea typeface="標楷體"/>
              </a:rPr>
              <a:t> </a:t>
            </a:r>
            <a:r>
              <a:rPr kumimoji="1" lang="en-US" altLang="zh-TW" i="1" dirty="0" smtClean="0">
                <a:latin typeface="Times New Roman"/>
                <a:ea typeface="標楷體"/>
              </a:rPr>
              <a:t>X</a:t>
            </a:r>
            <a:r>
              <a:rPr kumimoji="1" lang="zh-TW" altLang="en-US" i="1" dirty="0" smtClean="0">
                <a:latin typeface="Times New Roman"/>
                <a:ea typeface="標楷體"/>
              </a:rPr>
              <a:t>、</a:t>
            </a:r>
            <a:r>
              <a:rPr kumimoji="1" lang="zh-TW" altLang="en-US" dirty="0">
                <a:latin typeface="Times New Roman"/>
                <a:ea typeface="標楷體"/>
              </a:rPr>
              <a:t>依</a:t>
            </a:r>
            <a:r>
              <a:rPr kumimoji="1" lang="zh-TW" altLang="zh-TW" dirty="0">
                <a:latin typeface="Times New Roman"/>
                <a:ea typeface="標楷體"/>
              </a:rPr>
              <a:t>變數</a:t>
            </a:r>
            <a:r>
              <a:rPr kumimoji="1" lang="en-US" altLang="zh-TW" dirty="0">
                <a:latin typeface="Times New Roman"/>
                <a:ea typeface="標楷體"/>
              </a:rPr>
              <a:t> </a:t>
            </a:r>
            <a:r>
              <a:rPr kumimoji="1" lang="en-US" altLang="zh-TW" i="1" dirty="0" smtClean="0">
                <a:latin typeface="Times New Roman"/>
                <a:ea typeface="標楷體"/>
              </a:rPr>
              <a:t>Y</a:t>
            </a:r>
          </a:p>
          <a:p>
            <a:pPr lvl="1"/>
            <a:r>
              <a:rPr kumimoji="1" lang="zh-TW" altLang="en-US" dirty="0">
                <a:latin typeface="Times New Roman"/>
                <a:ea typeface="標楷體"/>
              </a:rPr>
              <a:t>自變數與依變數都為連續型態的資料</a:t>
            </a:r>
          </a:p>
          <a:p>
            <a:pPr lvl="1"/>
            <a:r>
              <a:rPr kumimoji="1" lang="zh-TW" altLang="en-US" dirty="0" smtClean="0">
                <a:latin typeface="Times New Roman"/>
                <a:ea typeface="標楷體"/>
              </a:rPr>
              <a:t>簡單迴</a:t>
            </a:r>
            <a:r>
              <a:rPr kumimoji="1" lang="zh-TW" altLang="en-US" dirty="0">
                <a:latin typeface="Times New Roman"/>
                <a:ea typeface="標楷體"/>
              </a:rPr>
              <a:t>歸、二元迴歸</a:t>
            </a:r>
            <a:r>
              <a:rPr kumimoji="1" lang="zh-TW" altLang="en-US" dirty="0" smtClean="0">
                <a:latin typeface="Times New Roman"/>
                <a:ea typeface="標楷體"/>
              </a:rPr>
              <a:t>、多元</a:t>
            </a:r>
            <a:r>
              <a:rPr kumimoji="1" lang="zh-TW" altLang="en-US" dirty="0">
                <a:latin typeface="Times New Roman"/>
                <a:ea typeface="標楷體"/>
              </a:rPr>
              <a:t>迴歸</a:t>
            </a:r>
            <a:r>
              <a:rPr kumimoji="1" lang="zh-TW" altLang="en-US" dirty="0" smtClean="0">
                <a:latin typeface="Times New Roman"/>
                <a:ea typeface="標楷體"/>
              </a:rPr>
              <a:t>、多變量迴歸、線性迴歸、非線性迴歸</a:t>
            </a:r>
            <a:endParaRPr kumimoji="1" lang="en-US" altLang="zh-TW" dirty="0" smtClean="0">
              <a:latin typeface="Times New Roman"/>
              <a:ea typeface="標楷體"/>
            </a:endParaRPr>
          </a:p>
          <a:p>
            <a:pPr lvl="1"/>
            <a:r>
              <a:rPr kumimoji="1" lang="zh-TW" altLang="en-US" dirty="0">
                <a:latin typeface="Times New Roman"/>
                <a:ea typeface="標楷體"/>
              </a:rPr>
              <a:t>與</a:t>
            </a:r>
            <a:r>
              <a:rPr kumimoji="1" lang="zh-TW" altLang="en-US" dirty="0" smtClean="0">
                <a:latin typeface="Times New Roman"/>
                <a:ea typeface="標楷體"/>
              </a:rPr>
              <a:t>其他</a:t>
            </a:r>
            <a:r>
              <a:rPr kumimoji="1" lang="zh-TW" altLang="en-US" dirty="0">
                <a:latin typeface="Times New Roman"/>
                <a:ea typeface="標楷體"/>
              </a:rPr>
              <a:t>不同研究方法的搭配運用</a:t>
            </a:r>
          </a:p>
          <a:p>
            <a:pPr lvl="0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簡單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線性迴歸模型配適度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整體性的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衡量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en-US" dirty="0">
                <a:latin typeface="Times New Roman"/>
                <a:ea typeface="標楷體"/>
              </a:rPr>
              <a:t>判定係數 </a:t>
            </a:r>
            <a:r>
              <a:rPr kumimoji="1" lang="en-US" altLang="zh-TW" i="1" dirty="0" smtClean="0">
                <a:latin typeface="Times New Roman"/>
                <a:ea typeface="標楷體"/>
              </a:rPr>
              <a:t>R</a:t>
            </a:r>
            <a:r>
              <a:rPr kumimoji="1" lang="en-US" altLang="zh-TW" baseline="30000" dirty="0" smtClean="0">
                <a:latin typeface="Times New Roman"/>
                <a:ea typeface="標楷體"/>
              </a:rPr>
              <a:t>2</a:t>
            </a:r>
            <a:r>
              <a:rPr kumimoji="1" lang="zh-TW" altLang="en-US" baseline="30000" dirty="0" smtClean="0">
                <a:latin typeface="Times New Roman"/>
                <a:ea typeface="標楷體"/>
              </a:rPr>
              <a:t>、</a:t>
            </a:r>
            <a:r>
              <a:rPr kumimoji="1" lang="en-US" altLang="zh-TW" dirty="0">
                <a:solidFill>
                  <a:schemeClr val="tx1"/>
                </a:solidFill>
                <a:latin typeface="Times New Roman"/>
                <a:ea typeface="標楷體"/>
              </a:rPr>
              <a:t>F</a:t>
            </a:r>
            <a:r>
              <a:rPr kumimoji="1" lang="zh-TW" altLang="en-US" dirty="0" smtClean="0">
                <a:solidFill>
                  <a:schemeClr val="tx1"/>
                </a:solidFill>
                <a:latin typeface="Times New Roman"/>
                <a:ea typeface="標楷體"/>
              </a:rPr>
              <a:t>檢定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重點摘述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49218"/>
            <a:ext cx="8229600" cy="4525959"/>
          </a:xfrm>
        </p:spPr>
        <p:txBody>
          <a:bodyPr/>
          <a:lstStyle/>
          <a:p>
            <a:pPr lvl="0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簡單線性迴歸模型配適度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個別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變數衡量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自變數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對依變數的配適情況，個別變數的衡量採用</a:t>
            </a:r>
            <a:r>
              <a:rPr lang="en-US" altLang="zh-TW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檢定來檢定斜率項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迴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歸模型的基本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假設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試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算</a:t>
            </a:r>
            <a:endParaRPr lang="en-US" altLang="zh-TW" strike="sngStrike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Excel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例題實作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kumimoji="1" lang="zh-TW" altLang="en-US" dirty="0" smtClean="0">
                <a:latin typeface="Times New Roman"/>
                <a:ea typeface="標楷體"/>
              </a:rPr>
              <a:t>運動議題分享</a:t>
            </a:r>
            <a:endParaRPr kumimoji="1" lang="zh-TW" altLang="zh-TW" i="1" dirty="0" smtClean="0">
              <a:latin typeface="Times New Roman"/>
              <a:ea typeface="標楷體"/>
            </a:endParaRPr>
          </a:p>
          <a:p>
            <a:pPr lvl="0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期刊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論文案例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分享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總結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謝</a:t>
            </a:r>
            <a:r>
              <a:rPr lang="zh-TW" altLang="en-US" dirty="0" smtClean="0"/>
              <a:t>謝聆聽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988489" y="5940475"/>
            <a:ext cx="715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本簡報感謝國立臺灣師範大學「高等教育深耕計畫」以及教育部支持。</a:t>
            </a:r>
          </a:p>
        </p:txBody>
      </p:sp>
    </p:spTree>
    <p:extLst>
      <p:ext uri="{BB962C8B-B14F-4D97-AF65-F5344CB8AC3E}">
        <p14:creationId xmlns:p14="http://schemas.microsoft.com/office/powerpoint/2010/main" val="34910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迴歸分析簡介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迴歸分析專有名詞</a:t>
            </a:r>
            <a:endParaRPr lang="zh-TW" altLang="en-US" dirty="0"/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依</a:t>
            </a:r>
            <a:r>
              <a:rPr kumimoji="1" lang="zh-TW" altLang="zh-TW" dirty="0" smtClean="0">
                <a:latin typeface="Times New Roman"/>
                <a:ea typeface="標楷體"/>
                <a:cs typeface="+mn-cs"/>
              </a:rPr>
              <a:t>變數</a:t>
            </a:r>
            <a:r>
              <a:rPr kumimoji="1" lang="en-US" altLang="zh-TW" dirty="0" smtClean="0">
                <a:latin typeface="Times New Roman"/>
                <a:ea typeface="標楷體"/>
                <a:cs typeface="+mn-cs"/>
              </a:rPr>
              <a:t> </a:t>
            </a:r>
            <a:r>
              <a:rPr kumimoji="1" lang="en-US" altLang="zh-TW" i="1" dirty="0" smtClean="0">
                <a:latin typeface="Times New Roman"/>
                <a:ea typeface="標楷體"/>
                <a:cs typeface="+mn-cs"/>
              </a:rPr>
              <a:t>Y</a:t>
            </a:r>
            <a:endParaRPr kumimoji="1" lang="zh-TW" altLang="zh-TW" i="1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又</a:t>
            </a:r>
            <a:r>
              <a:rPr kumimoji="1" lang="zh-TW" altLang="en-US" dirty="0" smtClean="0">
                <a:latin typeface="Times New Roman"/>
                <a:ea typeface="標楷體"/>
                <a:cs typeface="+mn-cs"/>
              </a:rPr>
              <a:t>稱為應變數</a:t>
            </a:r>
            <a:endParaRPr kumimoji="1" lang="zh-TW" altLang="en-US" dirty="0">
              <a:latin typeface="Times New Roman"/>
              <a:ea typeface="標楷體"/>
              <a:cs typeface="+mn-cs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會隨自變數變動而變動的變數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在因果關係中扮演「果」的角色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SzTx/>
              <a:buFont typeface="Wingdings" panose="05000000000000000000" pitchFamily="2" charset="2"/>
              <a:buChar char="p"/>
            </a:pPr>
            <a:r>
              <a:rPr kumimoji="1" lang="zh-TW" altLang="en-US" dirty="0">
                <a:latin typeface="Times New Roman"/>
                <a:ea typeface="標楷體"/>
                <a:cs typeface="+mn-cs"/>
              </a:rPr>
              <a:t>依變數發生在後</a:t>
            </a:r>
          </a:p>
          <a:p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7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迴</a:t>
            </a:r>
            <a:r>
              <a:rPr lang="zh-TW" altLang="en-US" dirty="0"/>
              <a:t>歸分析簡介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chemeClr val="tx1"/>
                </a:solidFill>
              </a:rPr>
              <a:t>獨立</a:t>
            </a:r>
            <a:r>
              <a:rPr lang="zh-TW" altLang="zh-TW" dirty="0">
                <a:solidFill>
                  <a:schemeClr val="tx1"/>
                </a:solidFill>
              </a:rPr>
              <a:t>樣本</a:t>
            </a:r>
            <a:r>
              <a:rPr lang="en-US" altLang="zh-TW" i="1" dirty="0">
                <a:solidFill>
                  <a:schemeClr val="tx1"/>
                </a:solidFill>
              </a:rPr>
              <a:t>t</a:t>
            </a:r>
            <a:r>
              <a:rPr lang="zh-TW" altLang="zh-TW" dirty="0">
                <a:solidFill>
                  <a:schemeClr val="tx1"/>
                </a:solidFill>
              </a:rPr>
              <a:t>檢定</a:t>
            </a:r>
            <a:r>
              <a:rPr lang="zh-TW" altLang="zh-TW" dirty="0"/>
              <a:t>以及</a:t>
            </a:r>
            <a:r>
              <a:rPr lang="zh-TW" altLang="zh-TW" dirty="0">
                <a:solidFill>
                  <a:schemeClr val="tx1"/>
                </a:solidFill>
              </a:rPr>
              <a:t>變異數分析</a:t>
            </a:r>
            <a:r>
              <a:rPr lang="zh-TW" altLang="zh-TW" dirty="0"/>
              <a:t>都是探討解釋變數為類別變數，對連續型態的依變數是否有影響的統計方法</a:t>
            </a:r>
            <a:endParaRPr lang="en-US" altLang="zh-TW" dirty="0"/>
          </a:p>
          <a:p>
            <a:endParaRPr lang="zh-TW" altLang="en-US" dirty="0"/>
          </a:p>
          <a:p>
            <a:endParaRPr lang="en-US" altLang="zh-TW" dirty="0" smtClean="0"/>
          </a:p>
          <a:p>
            <a:r>
              <a:rPr lang="zh-TW" altLang="en-US" dirty="0" smtClean="0"/>
              <a:t>如果</a:t>
            </a:r>
            <a:r>
              <a:rPr lang="zh-TW" altLang="en-US" dirty="0"/>
              <a:t>解釋變數與依變數都為</a:t>
            </a:r>
            <a:r>
              <a:rPr lang="zh-TW" altLang="en-US" u="sng" dirty="0"/>
              <a:t>連續型態</a:t>
            </a:r>
            <a:r>
              <a:rPr lang="zh-TW" altLang="en-US" dirty="0"/>
              <a:t>的資料，那麼就必須改用迴歸分析</a:t>
            </a:r>
          </a:p>
          <a:p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5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迴</a:t>
            </a:r>
            <a:r>
              <a:rPr lang="zh-TW" altLang="en-US" dirty="0"/>
              <a:t>歸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迴歸分析</a:t>
                </a: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Wingdings" panose="05000000000000000000" pitchFamily="2" charset="2"/>
                  <a:buChar char="p"/>
                </a:pPr>
                <a:r>
                  <a:rPr kumimoji="1" lang="zh-TW" altLang="en-US" dirty="0" smtClean="0">
                    <a:latin typeface="Times New Roman"/>
                    <a:ea typeface="標楷體"/>
                    <a:cs typeface="+mn-cs"/>
                  </a:rPr>
                  <a:t>利用自變數</a:t>
                </a:r>
                <a:r>
                  <a:rPr kumimoji="1" lang="en-US" altLang="zh-TW" i="1" dirty="0" smtClean="0">
                    <a:latin typeface="Times New Roman"/>
                    <a:ea typeface="標楷體"/>
                    <a:cs typeface="+mn-cs"/>
                  </a:rPr>
                  <a:t>X</a:t>
                </a:r>
                <a:r>
                  <a:rPr kumimoji="1" lang="zh-TW" altLang="en-US" dirty="0" smtClean="0">
                    <a:latin typeface="Times New Roman"/>
                    <a:ea typeface="標楷體"/>
                    <a:cs typeface="+mn-cs"/>
                  </a:rPr>
                  <a:t>所挑選出的值，估計依變數</a:t>
                </a:r>
                <a:r>
                  <a:rPr kumimoji="1" lang="en-US" altLang="zh-TW" i="1" dirty="0" smtClean="0">
                    <a:latin typeface="Times New Roman"/>
                    <a:ea typeface="標楷體"/>
                    <a:cs typeface="+mn-cs"/>
                  </a:rPr>
                  <a:t>Y</a:t>
                </a:r>
                <a:r>
                  <a:rPr kumimoji="1" lang="zh-TW" altLang="en-US" dirty="0" smtClean="0">
                    <a:latin typeface="Times New Roman"/>
                    <a:ea typeface="標楷體"/>
                    <a:cs typeface="+mn-cs"/>
                  </a:rPr>
                  <a:t>值，如此概念建構方程式的方法稱為</a:t>
                </a:r>
                <a:r>
                  <a:rPr lang="zh-TW" altLang="en-US" dirty="0" smtClean="0">
                    <a:solidFill>
                      <a:srgbClr val="0000FF"/>
                    </a:solidFill>
                    <a:latin typeface="標楷體" pitchFamily="65"/>
                    <a:ea typeface="標楷體" pitchFamily="65"/>
                    <a:cs typeface="標楷體" pitchFamily="65"/>
                  </a:rPr>
                  <a:t>迴歸分析</a:t>
                </a:r>
                <a:r>
                  <a:rPr kumimoji="1" lang="zh-TW" altLang="en-US" dirty="0" smtClean="0">
                    <a:latin typeface="Times New Roman"/>
                    <a:ea typeface="標楷體"/>
                    <a:cs typeface="+mn-cs"/>
                  </a:rPr>
                  <a:t>，其中用來定義兩變數間線性關係的方程式稱為</a:t>
                </a:r>
                <a:r>
                  <a:rPr lang="zh-TW" altLang="en-US" dirty="0" smtClean="0">
                    <a:solidFill>
                      <a:srgbClr val="0000FF"/>
                    </a:solidFill>
                    <a:latin typeface="標楷體" pitchFamily="65"/>
                    <a:ea typeface="標楷體" pitchFamily="65"/>
                    <a:cs typeface="標楷體" pitchFamily="65"/>
                  </a:rPr>
                  <a:t>迴歸方程式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標楷體" pitchFamily="65"/>
                    <a:ea typeface="標楷體" pitchFamily="65"/>
                    <a:cs typeface="標楷體" pitchFamily="65"/>
                  </a:rPr>
                  <a:t>。</a:t>
                </a:r>
                <a:endParaRPr lang="en-US" altLang="zh-TW" dirty="0" smtClean="0">
                  <a:solidFill>
                    <a:schemeClr val="tx1"/>
                  </a:solidFill>
                  <a:latin typeface="標楷體" pitchFamily="65"/>
                  <a:ea typeface="標楷體" pitchFamily="65"/>
                  <a:cs typeface="標楷體" pitchFamily="65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Wingdings" panose="05000000000000000000" pitchFamily="2" charset="2"/>
                  <a:buChar char="p"/>
                </a:pPr>
                <a:endParaRPr lang="en-US" altLang="zh-TW" dirty="0" smtClean="0">
                  <a:solidFill>
                    <a:schemeClr val="tx1"/>
                  </a:solidFill>
                  <a:latin typeface="標楷體" pitchFamily="65"/>
                  <a:ea typeface="標楷體" pitchFamily="65"/>
                  <a:cs typeface="標楷體" pitchFamily="65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–"/>
                </a:pPr>
                <a:r>
                  <a:rPr kumimoji="1" lang="zh-TW" altLang="en-US" sz="2600" dirty="0" smtClean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將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sz="2600" i="1">
                            <a:solidFill>
                              <a:srgbClr val="0000FF"/>
                            </a:solidFill>
                            <a:latin typeface="Cambria Math"/>
                            <a:ea typeface="標楷體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sz="2600" i="1">
                            <a:solidFill>
                              <a:srgbClr val="0000FF"/>
                            </a:solidFill>
                            <a:latin typeface="Cambria Math"/>
                            <a:ea typeface="標楷體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TW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,…,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sz="2600" i="1">
                            <a:solidFill>
                              <a:srgbClr val="0000FF"/>
                            </a:solidFill>
                            <a:latin typeface="Cambria Math"/>
                            <a:ea typeface="標楷體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zh-TW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zh-TW" altLang="en-US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 視為座標上的點，然後求一條直線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y</m:t>
                    </m:r>
                    <m:r>
                      <a:rPr kumimoji="1" lang="en-US" altLang="zh-TW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zh-TW" alt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𝛼</m:t>
                    </m:r>
                    <m:r>
                      <a:rPr kumimoji="1" lang="en-US" altLang="zh-TW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zh-TW" altLang="en-US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𝛽</m:t>
                    </m:r>
                    <m:r>
                      <a:rPr kumimoji="1" lang="en-US" altLang="zh-TW" sz="2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r>
                  <a:rPr kumimoji="1" lang="zh-TW" altLang="en-US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，</a:t>
                </a:r>
                <a:r>
                  <a:rPr kumimoji="1" lang="zh-TW" altLang="en-US" sz="2600" dirty="0" smtClean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使得圖</a:t>
                </a:r>
                <a:r>
                  <a:rPr kumimoji="1" lang="zh-TW" altLang="en-US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中 </a:t>
                </a:r>
                <a:r>
                  <a:rPr kumimoji="1" lang="en-US" altLang="zh-TW" sz="2600" i="1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n</a:t>
                </a:r>
                <a:r>
                  <a:rPr kumimoji="1" lang="en-US" altLang="zh-TW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 </a:t>
                </a:r>
                <a:r>
                  <a:rPr kumimoji="1" lang="zh-TW" altLang="en-US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段鉛直線段長度平方和為最小，此直線即稱為迴歸直線 </a:t>
                </a:r>
                <a:endParaRPr kumimoji="1" lang="zh-TW" altLang="zh-TW" sz="2600" dirty="0">
                  <a:latin typeface="Times New Roman"/>
                  <a:ea typeface="標楷體"/>
                  <a:cs typeface="+mn-cs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0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910" y="2216729"/>
            <a:ext cx="3013552" cy="22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952109"/>
            <a:ext cx="8229600" cy="4525959"/>
          </a:xfrm>
        </p:spPr>
        <p:txBody>
          <a:bodyPr/>
          <a:lstStyle/>
          <a:p>
            <a:r>
              <a:rPr lang="zh-TW" altLang="en-US" dirty="0"/>
              <a:t>迴歸分析的種類</a:t>
            </a:r>
          </a:p>
          <a:p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群組 112"/>
          <p:cNvGrpSpPr/>
          <p:nvPr/>
        </p:nvGrpSpPr>
        <p:grpSpPr>
          <a:xfrm>
            <a:off x="83128" y="1887165"/>
            <a:ext cx="4445463" cy="1094293"/>
            <a:chOff x="858810" y="1534582"/>
            <a:chExt cx="5166071" cy="1094293"/>
          </a:xfrm>
        </p:grpSpPr>
        <p:grpSp>
          <p:nvGrpSpPr>
            <p:cNvPr id="114" name="Group 38"/>
            <p:cNvGrpSpPr/>
            <p:nvPr/>
          </p:nvGrpSpPr>
          <p:grpSpPr>
            <a:xfrm>
              <a:off x="858810" y="1540580"/>
              <a:ext cx="5166071" cy="1088295"/>
              <a:chOff x="644107" y="1330751"/>
              <a:chExt cx="3874553" cy="81622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Rounded Rectangle 37"/>
              <p:cNvSpPr/>
              <p:nvPr/>
            </p:nvSpPr>
            <p:spPr>
              <a:xfrm>
                <a:off x="644107" y="1384863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Rounded Rectangle 32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Isosceles Triangle 36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5" name="Oval 124"/>
            <p:cNvSpPr>
              <a:spLocks noChangeAspect="1"/>
            </p:cNvSpPr>
            <p:nvPr/>
          </p:nvSpPr>
          <p:spPr bwMode="auto">
            <a:xfrm>
              <a:off x="4829272" y="1613509"/>
              <a:ext cx="822960" cy="82296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1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6" name="Freeform 128"/>
            <p:cNvSpPr>
              <a:spLocks noChangeAspect="1"/>
            </p:cNvSpPr>
            <p:nvPr/>
          </p:nvSpPr>
          <p:spPr bwMode="auto">
            <a:xfrm rot="10800000">
              <a:off x="961042" y="1638310"/>
              <a:ext cx="400191" cy="820684"/>
            </a:xfrm>
            <a:custGeom>
              <a:avLst/>
              <a:gdLst>
                <a:gd name="connsiteX0" fmla="*/ 0 w 400191"/>
                <a:gd name="connsiteY0" fmla="*/ 0 h 820684"/>
                <a:gd name="connsiteX1" fmla="*/ 71639 w 400191"/>
                <a:gd name="connsiteY1" fmla="*/ 7222 h 820684"/>
                <a:gd name="connsiteX2" fmla="*/ 400191 w 400191"/>
                <a:gd name="connsiteY2" fmla="*/ 410342 h 820684"/>
                <a:gd name="connsiteX3" fmla="*/ 71639 w 400191"/>
                <a:gd name="connsiteY3" fmla="*/ 813462 h 820684"/>
                <a:gd name="connsiteX4" fmla="*/ 0 w 400191"/>
                <a:gd name="connsiteY4" fmla="*/ 820684 h 82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191" h="820684">
                  <a:moveTo>
                    <a:pt x="0" y="0"/>
                  </a:moveTo>
                  <a:lnTo>
                    <a:pt x="71639" y="7222"/>
                  </a:lnTo>
                  <a:cubicBezTo>
                    <a:pt x="259143" y="45591"/>
                    <a:pt x="400191" y="211495"/>
                    <a:pt x="400191" y="410342"/>
                  </a:cubicBezTo>
                  <a:cubicBezTo>
                    <a:pt x="400191" y="609189"/>
                    <a:pt x="259143" y="775093"/>
                    <a:pt x="71639" y="813462"/>
                  </a:cubicBezTo>
                  <a:lnTo>
                    <a:pt x="0" y="820684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7" name="Text Box 10"/>
            <p:cNvSpPr txBox="1">
              <a:spLocks noChangeArrowheads="1"/>
            </p:cNvSpPr>
            <p:nvPr/>
          </p:nvSpPr>
          <p:spPr bwMode="auto">
            <a:xfrm>
              <a:off x="1608682" y="1534582"/>
              <a:ext cx="3183029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簡單迴歸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只有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一個自變數與一個依</a:t>
              </a:r>
              <a:r>
                <a: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變數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21" name="群組 120"/>
          <p:cNvGrpSpPr/>
          <p:nvPr/>
        </p:nvGrpSpPr>
        <p:grpSpPr>
          <a:xfrm>
            <a:off x="83128" y="3302389"/>
            <a:ext cx="4445463" cy="1088295"/>
            <a:chOff x="858810" y="2949806"/>
            <a:chExt cx="5166071" cy="1088295"/>
          </a:xfrm>
        </p:grpSpPr>
        <p:grpSp>
          <p:nvGrpSpPr>
            <p:cNvPr id="122" name="Group 47"/>
            <p:cNvGrpSpPr/>
            <p:nvPr/>
          </p:nvGrpSpPr>
          <p:grpSpPr>
            <a:xfrm>
              <a:off x="858810" y="2949806"/>
              <a:ext cx="5166071" cy="1088295"/>
              <a:chOff x="644107" y="1330751"/>
              <a:chExt cx="3874553" cy="81622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6" name="Rounded Rectangle 48"/>
              <p:cNvSpPr/>
              <p:nvPr/>
            </p:nvSpPr>
            <p:spPr>
              <a:xfrm>
                <a:off x="644107" y="1384863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Rounded Rectangle 49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Isosceles Triangle 50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3" name="Oval 120"/>
            <p:cNvSpPr>
              <a:spLocks noChangeAspect="1"/>
            </p:cNvSpPr>
            <p:nvPr/>
          </p:nvSpPr>
          <p:spPr bwMode="auto">
            <a:xfrm>
              <a:off x="4825578" y="3032940"/>
              <a:ext cx="822960" cy="82296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24" name="Freeform 129"/>
            <p:cNvSpPr>
              <a:spLocks noChangeAspect="1"/>
            </p:cNvSpPr>
            <p:nvPr/>
          </p:nvSpPr>
          <p:spPr bwMode="auto">
            <a:xfrm rot="10800000">
              <a:off x="961042" y="3044229"/>
              <a:ext cx="400191" cy="820684"/>
            </a:xfrm>
            <a:custGeom>
              <a:avLst/>
              <a:gdLst>
                <a:gd name="connsiteX0" fmla="*/ 0 w 400191"/>
                <a:gd name="connsiteY0" fmla="*/ 0 h 820684"/>
                <a:gd name="connsiteX1" fmla="*/ 71639 w 400191"/>
                <a:gd name="connsiteY1" fmla="*/ 7222 h 820684"/>
                <a:gd name="connsiteX2" fmla="*/ 400191 w 400191"/>
                <a:gd name="connsiteY2" fmla="*/ 410342 h 820684"/>
                <a:gd name="connsiteX3" fmla="*/ 71639 w 400191"/>
                <a:gd name="connsiteY3" fmla="*/ 813462 h 820684"/>
                <a:gd name="connsiteX4" fmla="*/ 0 w 400191"/>
                <a:gd name="connsiteY4" fmla="*/ 820684 h 82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191" h="820684">
                  <a:moveTo>
                    <a:pt x="0" y="0"/>
                  </a:moveTo>
                  <a:lnTo>
                    <a:pt x="71639" y="7222"/>
                  </a:lnTo>
                  <a:cubicBezTo>
                    <a:pt x="259143" y="45591"/>
                    <a:pt x="400191" y="211495"/>
                    <a:pt x="400191" y="410342"/>
                  </a:cubicBezTo>
                  <a:cubicBezTo>
                    <a:pt x="400191" y="609189"/>
                    <a:pt x="259143" y="775093"/>
                    <a:pt x="71639" y="813462"/>
                  </a:cubicBezTo>
                  <a:lnTo>
                    <a:pt x="0" y="820684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25" name="Text Box 10"/>
            <p:cNvSpPr txBox="1">
              <a:spLocks noChangeArrowheads="1"/>
            </p:cNvSpPr>
            <p:nvPr/>
          </p:nvSpPr>
          <p:spPr bwMode="auto">
            <a:xfrm>
              <a:off x="1608682" y="2949806"/>
              <a:ext cx="3183029" cy="76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二元迴歸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兩個自變數與一個依變數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29" name="群組 128"/>
          <p:cNvGrpSpPr/>
          <p:nvPr/>
        </p:nvGrpSpPr>
        <p:grpSpPr>
          <a:xfrm>
            <a:off x="83128" y="4716472"/>
            <a:ext cx="4445463" cy="1093967"/>
            <a:chOff x="858810" y="4363889"/>
            <a:chExt cx="5166071" cy="1093967"/>
          </a:xfrm>
        </p:grpSpPr>
        <p:grpSp>
          <p:nvGrpSpPr>
            <p:cNvPr id="130" name="Group 55"/>
            <p:cNvGrpSpPr/>
            <p:nvPr/>
          </p:nvGrpSpPr>
          <p:grpSpPr>
            <a:xfrm>
              <a:off x="858810" y="4369561"/>
              <a:ext cx="5166071" cy="1088295"/>
              <a:chOff x="644107" y="1330751"/>
              <a:chExt cx="3874553" cy="81622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Rounded Rectangle 59"/>
              <p:cNvSpPr/>
              <p:nvPr/>
            </p:nvSpPr>
            <p:spPr>
              <a:xfrm>
                <a:off x="644107" y="1384863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Rounded Rectangle 63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Isosceles Triangle 68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1" name="Oval 121"/>
            <p:cNvSpPr>
              <a:spLocks noChangeAspect="1"/>
            </p:cNvSpPr>
            <p:nvPr/>
          </p:nvSpPr>
          <p:spPr bwMode="auto">
            <a:xfrm>
              <a:off x="4825578" y="4466002"/>
              <a:ext cx="822960" cy="82296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32" name="Freeform 130"/>
            <p:cNvSpPr>
              <a:spLocks noChangeAspect="1"/>
            </p:cNvSpPr>
            <p:nvPr/>
          </p:nvSpPr>
          <p:spPr bwMode="auto">
            <a:xfrm rot="10800000">
              <a:off x="963586" y="4466002"/>
              <a:ext cx="400191" cy="820684"/>
            </a:xfrm>
            <a:custGeom>
              <a:avLst/>
              <a:gdLst>
                <a:gd name="connsiteX0" fmla="*/ 0 w 400191"/>
                <a:gd name="connsiteY0" fmla="*/ 0 h 820684"/>
                <a:gd name="connsiteX1" fmla="*/ 71639 w 400191"/>
                <a:gd name="connsiteY1" fmla="*/ 7222 h 820684"/>
                <a:gd name="connsiteX2" fmla="*/ 400191 w 400191"/>
                <a:gd name="connsiteY2" fmla="*/ 410342 h 820684"/>
                <a:gd name="connsiteX3" fmla="*/ 71639 w 400191"/>
                <a:gd name="connsiteY3" fmla="*/ 813462 h 820684"/>
                <a:gd name="connsiteX4" fmla="*/ 0 w 400191"/>
                <a:gd name="connsiteY4" fmla="*/ 820684 h 82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191" h="820684">
                  <a:moveTo>
                    <a:pt x="0" y="0"/>
                  </a:moveTo>
                  <a:lnTo>
                    <a:pt x="71639" y="7222"/>
                  </a:lnTo>
                  <a:cubicBezTo>
                    <a:pt x="259143" y="45591"/>
                    <a:pt x="400191" y="211495"/>
                    <a:pt x="400191" y="410342"/>
                  </a:cubicBezTo>
                  <a:cubicBezTo>
                    <a:pt x="400191" y="609189"/>
                    <a:pt x="259143" y="775093"/>
                    <a:pt x="71639" y="813462"/>
                  </a:cubicBezTo>
                  <a:lnTo>
                    <a:pt x="0" y="820684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33" name="Text Box 10"/>
            <p:cNvSpPr txBox="1">
              <a:spLocks noChangeArrowheads="1"/>
            </p:cNvSpPr>
            <p:nvPr/>
          </p:nvSpPr>
          <p:spPr bwMode="auto">
            <a:xfrm>
              <a:off x="1608682" y="4363889"/>
              <a:ext cx="3183029" cy="763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多元迴歸</a:t>
              </a: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多個自變數與一個依變數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37" name="群組 136"/>
          <p:cNvGrpSpPr/>
          <p:nvPr/>
        </p:nvGrpSpPr>
        <p:grpSpPr>
          <a:xfrm>
            <a:off x="4669985" y="2555156"/>
            <a:ext cx="4372416" cy="1109356"/>
            <a:chOff x="6166274" y="2202573"/>
            <a:chExt cx="5166071" cy="1109356"/>
          </a:xfrm>
        </p:grpSpPr>
        <p:grpSp>
          <p:nvGrpSpPr>
            <p:cNvPr id="138" name="Group 73"/>
            <p:cNvGrpSpPr/>
            <p:nvPr/>
          </p:nvGrpSpPr>
          <p:grpSpPr>
            <a:xfrm flipH="1">
              <a:off x="6166274" y="2223634"/>
              <a:ext cx="5166071" cy="1088295"/>
              <a:chOff x="644107" y="1330751"/>
              <a:chExt cx="3874553" cy="81622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Rounded Rectangle 74"/>
              <p:cNvSpPr/>
              <p:nvPr/>
            </p:nvSpPr>
            <p:spPr>
              <a:xfrm>
                <a:off x="644107" y="1384863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Rounded Rectangle 75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Isosceles Triangle 76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9" name="Freeform 125"/>
            <p:cNvSpPr>
              <a:spLocks noChangeAspect="1"/>
            </p:cNvSpPr>
            <p:nvPr/>
          </p:nvSpPr>
          <p:spPr bwMode="auto">
            <a:xfrm>
              <a:off x="10817471" y="2322502"/>
              <a:ext cx="400191" cy="820684"/>
            </a:xfrm>
            <a:custGeom>
              <a:avLst/>
              <a:gdLst>
                <a:gd name="connsiteX0" fmla="*/ 0 w 400191"/>
                <a:gd name="connsiteY0" fmla="*/ 0 h 820684"/>
                <a:gd name="connsiteX1" fmla="*/ 71639 w 400191"/>
                <a:gd name="connsiteY1" fmla="*/ 7222 h 820684"/>
                <a:gd name="connsiteX2" fmla="*/ 400191 w 400191"/>
                <a:gd name="connsiteY2" fmla="*/ 410342 h 820684"/>
                <a:gd name="connsiteX3" fmla="*/ 71639 w 400191"/>
                <a:gd name="connsiteY3" fmla="*/ 813462 h 820684"/>
                <a:gd name="connsiteX4" fmla="*/ 0 w 400191"/>
                <a:gd name="connsiteY4" fmla="*/ 820684 h 82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191" h="820684">
                  <a:moveTo>
                    <a:pt x="0" y="0"/>
                  </a:moveTo>
                  <a:lnTo>
                    <a:pt x="71639" y="7222"/>
                  </a:lnTo>
                  <a:cubicBezTo>
                    <a:pt x="259143" y="45591"/>
                    <a:pt x="400191" y="211495"/>
                    <a:pt x="400191" y="410342"/>
                  </a:cubicBezTo>
                  <a:cubicBezTo>
                    <a:pt x="400191" y="609189"/>
                    <a:pt x="259143" y="775093"/>
                    <a:pt x="71639" y="813462"/>
                  </a:cubicBezTo>
                  <a:lnTo>
                    <a:pt x="0" y="820684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40" name="Oval 119"/>
            <p:cNvSpPr>
              <a:spLocks noChangeAspect="1"/>
            </p:cNvSpPr>
            <p:nvPr/>
          </p:nvSpPr>
          <p:spPr bwMode="auto">
            <a:xfrm>
              <a:off x="6514104" y="2320226"/>
              <a:ext cx="822960" cy="82296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4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41" name="Text Box 10"/>
            <p:cNvSpPr txBox="1">
              <a:spLocks noChangeArrowheads="1"/>
            </p:cNvSpPr>
            <p:nvPr/>
          </p:nvSpPr>
          <p:spPr bwMode="auto">
            <a:xfrm>
              <a:off x="7535173" y="2202573"/>
              <a:ext cx="3183028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多變量迴歸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一個或多個自變數與多個依變數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45" name="群組 144"/>
          <p:cNvGrpSpPr/>
          <p:nvPr/>
        </p:nvGrpSpPr>
        <p:grpSpPr>
          <a:xfrm>
            <a:off x="4669985" y="3981508"/>
            <a:ext cx="4372416" cy="1092230"/>
            <a:chOff x="6166274" y="3628925"/>
            <a:chExt cx="5166071" cy="1092230"/>
          </a:xfrm>
        </p:grpSpPr>
        <p:grpSp>
          <p:nvGrpSpPr>
            <p:cNvPr id="146" name="Group 81"/>
            <p:cNvGrpSpPr/>
            <p:nvPr/>
          </p:nvGrpSpPr>
          <p:grpSpPr>
            <a:xfrm flipH="1">
              <a:off x="6166274" y="3632860"/>
              <a:ext cx="5166071" cy="1088295"/>
              <a:chOff x="644107" y="1330751"/>
              <a:chExt cx="3874553" cy="81622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Rounded Rectangle 82"/>
              <p:cNvSpPr/>
              <p:nvPr/>
            </p:nvSpPr>
            <p:spPr>
              <a:xfrm>
                <a:off x="644107" y="1384863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2046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Rounded Rectangle 83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2F56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Isosceles Triangle 84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rgbClr val="2F56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7" name="Oval 122"/>
            <p:cNvSpPr>
              <a:spLocks noChangeAspect="1"/>
            </p:cNvSpPr>
            <p:nvPr/>
          </p:nvSpPr>
          <p:spPr bwMode="auto">
            <a:xfrm>
              <a:off x="6512452" y="3741499"/>
              <a:ext cx="822960" cy="82296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5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48" name="Freeform 126"/>
            <p:cNvSpPr>
              <a:spLocks noChangeAspect="1"/>
            </p:cNvSpPr>
            <p:nvPr/>
          </p:nvSpPr>
          <p:spPr bwMode="auto">
            <a:xfrm>
              <a:off x="10817470" y="3730590"/>
              <a:ext cx="400191" cy="820684"/>
            </a:xfrm>
            <a:custGeom>
              <a:avLst/>
              <a:gdLst>
                <a:gd name="connsiteX0" fmla="*/ 0 w 400191"/>
                <a:gd name="connsiteY0" fmla="*/ 0 h 820684"/>
                <a:gd name="connsiteX1" fmla="*/ 71639 w 400191"/>
                <a:gd name="connsiteY1" fmla="*/ 7222 h 820684"/>
                <a:gd name="connsiteX2" fmla="*/ 400191 w 400191"/>
                <a:gd name="connsiteY2" fmla="*/ 410342 h 820684"/>
                <a:gd name="connsiteX3" fmla="*/ 71639 w 400191"/>
                <a:gd name="connsiteY3" fmla="*/ 813462 h 820684"/>
                <a:gd name="connsiteX4" fmla="*/ 0 w 400191"/>
                <a:gd name="connsiteY4" fmla="*/ 820684 h 82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191" h="820684">
                  <a:moveTo>
                    <a:pt x="0" y="0"/>
                  </a:moveTo>
                  <a:lnTo>
                    <a:pt x="71639" y="7222"/>
                  </a:lnTo>
                  <a:cubicBezTo>
                    <a:pt x="259143" y="45591"/>
                    <a:pt x="400191" y="211495"/>
                    <a:pt x="400191" y="410342"/>
                  </a:cubicBezTo>
                  <a:cubicBezTo>
                    <a:pt x="400191" y="609189"/>
                    <a:pt x="259143" y="775093"/>
                    <a:pt x="71639" y="813462"/>
                  </a:cubicBezTo>
                  <a:lnTo>
                    <a:pt x="0" y="820684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49" name="Text Box 10"/>
            <p:cNvSpPr txBox="1">
              <a:spLocks noChangeArrowheads="1"/>
            </p:cNvSpPr>
            <p:nvPr/>
          </p:nvSpPr>
          <p:spPr bwMode="auto">
            <a:xfrm>
              <a:off x="7533521" y="3628925"/>
              <a:ext cx="3183028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線性迴歸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自變數與依變數的次數均為一次方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53" name="群組 152"/>
          <p:cNvGrpSpPr/>
          <p:nvPr/>
        </p:nvGrpSpPr>
        <p:grpSpPr>
          <a:xfrm>
            <a:off x="4669985" y="5405198"/>
            <a:ext cx="4372416" cy="1088295"/>
            <a:chOff x="6166274" y="5052615"/>
            <a:chExt cx="5166071" cy="1088295"/>
          </a:xfrm>
        </p:grpSpPr>
        <p:grpSp>
          <p:nvGrpSpPr>
            <p:cNvPr id="154" name="Group 89"/>
            <p:cNvGrpSpPr/>
            <p:nvPr/>
          </p:nvGrpSpPr>
          <p:grpSpPr>
            <a:xfrm flipH="1">
              <a:off x="6166274" y="5052615"/>
              <a:ext cx="5166071" cy="1088295"/>
              <a:chOff x="644107" y="1330751"/>
              <a:chExt cx="3874553" cy="81622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Rounded Rectangle 90"/>
              <p:cNvSpPr/>
              <p:nvPr/>
            </p:nvSpPr>
            <p:spPr>
              <a:xfrm>
                <a:off x="644107" y="1384863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rgbClr val="3857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Rounded Rectangle 91"/>
              <p:cNvSpPr/>
              <p:nvPr/>
            </p:nvSpPr>
            <p:spPr>
              <a:xfrm>
                <a:off x="644107" y="1330751"/>
                <a:ext cx="3725972" cy="762109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Isosceles Triangle 92"/>
              <p:cNvSpPr/>
              <p:nvPr/>
            </p:nvSpPr>
            <p:spPr>
              <a:xfrm rot="5400000">
                <a:off x="4322531" y="1607670"/>
                <a:ext cx="183987" cy="208271"/>
              </a:xfrm>
              <a:prstGeom prst="triangle">
                <a:avLst/>
              </a:prstGeom>
              <a:solidFill>
                <a:srgbClr val="5482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5" name="Oval 123"/>
            <p:cNvSpPr>
              <a:spLocks noChangeAspect="1"/>
            </p:cNvSpPr>
            <p:nvPr/>
          </p:nvSpPr>
          <p:spPr bwMode="auto">
            <a:xfrm>
              <a:off x="6519174" y="5148060"/>
              <a:ext cx="822960" cy="82296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none" lIns="121920" tIns="60960" rIns="121920" bIns="6096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6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56" name="Freeform 127"/>
            <p:cNvSpPr>
              <a:spLocks noChangeAspect="1"/>
            </p:cNvSpPr>
            <p:nvPr/>
          </p:nvSpPr>
          <p:spPr bwMode="auto">
            <a:xfrm>
              <a:off x="10817470" y="5150345"/>
              <a:ext cx="400191" cy="820684"/>
            </a:xfrm>
            <a:custGeom>
              <a:avLst/>
              <a:gdLst>
                <a:gd name="connsiteX0" fmla="*/ 0 w 400191"/>
                <a:gd name="connsiteY0" fmla="*/ 0 h 820684"/>
                <a:gd name="connsiteX1" fmla="*/ 71639 w 400191"/>
                <a:gd name="connsiteY1" fmla="*/ 7222 h 820684"/>
                <a:gd name="connsiteX2" fmla="*/ 400191 w 400191"/>
                <a:gd name="connsiteY2" fmla="*/ 410342 h 820684"/>
                <a:gd name="connsiteX3" fmla="*/ 71639 w 400191"/>
                <a:gd name="connsiteY3" fmla="*/ 813462 h 820684"/>
                <a:gd name="connsiteX4" fmla="*/ 0 w 400191"/>
                <a:gd name="connsiteY4" fmla="*/ 820684 h 82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191" h="820684">
                  <a:moveTo>
                    <a:pt x="0" y="0"/>
                  </a:moveTo>
                  <a:lnTo>
                    <a:pt x="71639" y="7222"/>
                  </a:lnTo>
                  <a:cubicBezTo>
                    <a:pt x="259143" y="45591"/>
                    <a:pt x="400191" y="211495"/>
                    <a:pt x="400191" y="410342"/>
                  </a:cubicBezTo>
                  <a:cubicBezTo>
                    <a:pt x="400191" y="609189"/>
                    <a:pt x="259143" y="775093"/>
                    <a:pt x="71639" y="813462"/>
                  </a:cubicBezTo>
                  <a:lnTo>
                    <a:pt x="0" y="820684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57" name="Text Box 10"/>
            <p:cNvSpPr txBox="1">
              <a:spLocks noChangeArrowheads="1"/>
            </p:cNvSpPr>
            <p:nvPr/>
          </p:nvSpPr>
          <p:spPr bwMode="auto">
            <a:xfrm>
              <a:off x="7540243" y="5063514"/>
              <a:ext cx="3183028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非線性迴歸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自變數與依變數的次數為二次方或以上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61" name="Group 21"/>
          <p:cNvGrpSpPr/>
          <p:nvPr/>
        </p:nvGrpSpPr>
        <p:grpSpPr>
          <a:xfrm>
            <a:off x="4549182" y="1731891"/>
            <a:ext cx="102145" cy="5029200"/>
            <a:chOff x="6045472" y="1379308"/>
            <a:chExt cx="102145" cy="5029200"/>
          </a:xfrm>
          <a:solidFill>
            <a:schemeClr val="bg1">
              <a:lumMod val="75000"/>
            </a:schemeClr>
          </a:solidFill>
        </p:grpSpPr>
        <p:cxnSp>
          <p:nvCxnSpPr>
            <p:cNvPr id="162" name="Straight Connector 67"/>
            <p:cNvCxnSpPr/>
            <p:nvPr/>
          </p:nvCxnSpPr>
          <p:spPr>
            <a:xfrm flipV="1">
              <a:off x="6096000" y="1379308"/>
              <a:ext cx="0" cy="502920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prstDash val="sysDot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Flowchart: Connector 20"/>
            <p:cNvSpPr>
              <a:spLocks noChangeAspect="1"/>
            </p:cNvSpPr>
            <p:nvPr/>
          </p:nvSpPr>
          <p:spPr>
            <a:xfrm flipV="1">
              <a:off x="6050280" y="2002932"/>
              <a:ext cx="91440" cy="9144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lowchart: Connector 137"/>
            <p:cNvSpPr>
              <a:spLocks noChangeAspect="1"/>
            </p:cNvSpPr>
            <p:nvPr/>
          </p:nvSpPr>
          <p:spPr>
            <a:xfrm flipV="1">
              <a:off x="6045472" y="2672276"/>
              <a:ext cx="91440" cy="9144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lowchart: Connector 138"/>
            <p:cNvSpPr>
              <a:spLocks noChangeAspect="1"/>
            </p:cNvSpPr>
            <p:nvPr/>
          </p:nvSpPr>
          <p:spPr>
            <a:xfrm flipV="1">
              <a:off x="6054448" y="3408851"/>
              <a:ext cx="91440" cy="9144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lowchart: Connector 139"/>
            <p:cNvSpPr>
              <a:spLocks noChangeAspect="1"/>
            </p:cNvSpPr>
            <p:nvPr/>
          </p:nvSpPr>
          <p:spPr>
            <a:xfrm flipV="1">
              <a:off x="6050986" y="4095212"/>
              <a:ext cx="91440" cy="9144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lowchart: Connector 140"/>
            <p:cNvSpPr>
              <a:spLocks noChangeAspect="1"/>
            </p:cNvSpPr>
            <p:nvPr/>
          </p:nvSpPr>
          <p:spPr>
            <a:xfrm flipV="1">
              <a:off x="6056177" y="4832676"/>
              <a:ext cx="91440" cy="9144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lowchart: Connector 141"/>
            <p:cNvSpPr>
              <a:spLocks noChangeAspect="1"/>
            </p:cNvSpPr>
            <p:nvPr/>
          </p:nvSpPr>
          <p:spPr>
            <a:xfrm flipV="1">
              <a:off x="6048520" y="5519872"/>
              <a:ext cx="91440" cy="9144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迴</a:t>
            </a:r>
            <a:r>
              <a:rPr lang="zh-TW" altLang="en-US" dirty="0"/>
              <a:t>歸分析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59"/>
              </a:xfrm>
            </p:spPr>
            <p:txBody>
              <a:bodyPr/>
              <a:lstStyle/>
              <a:p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迴歸分析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regression analysis)</a:t>
                </a:r>
                <a:endParaRPr lang="zh-TW" alt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Wingdings" panose="05000000000000000000" pitchFamily="2" charset="2"/>
                  <a:buChar char="p"/>
                </a:pPr>
                <a:endParaRPr lang="en-US" altLang="zh-TW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itchFamily="65"/>
                  <a:cs typeface="Times New Roman" panose="02020603050405020304" pitchFamily="18" charset="0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Wingdings" panose="05000000000000000000" pitchFamily="2" charset="2"/>
                  <a:buChar char="p"/>
                </a:pPr>
                <a:r>
                  <a:rPr lang="zh-TW" alt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最小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平方法 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標楷體" pitchFamily="65"/>
                    <a:cs typeface="Times New Roman" panose="02020603050405020304" pitchFamily="18" charset="0"/>
                  </a:rPr>
                  <a:t>(least squares principle)</a:t>
                </a: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–"/>
                </a:pPr>
                <a:r>
                  <a:rPr kumimoji="1" lang="zh-TW" altLang="en-US" dirty="0">
                    <a:latin typeface="Times New Roman"/>
                    <a:ea typeface="標楷體"/>
                    <a:cs typeface="+mn-cs"/>
                  </a:rPr>
                  <a:t>利用實際</a:t>
                </a:r>
                <a:r>
                  <a:rPr kumimoji="1" lang="en-US" altLang="zh-TW" i="1" dirty="0">
                    <a:latin typeface="Times New Roman"/>
                    <a:ea typeface="標楷體"/>
                    <a:cs typeface="+mn-cs"/>
                  </a:rPr>
                  <a:t>Y</a:t>
                </a:r>
                <a:r>
                  <a:rPr kumimoji="1" lang="zh-TW" altLang="en-US" dirty="0">
                    <a:latin typeface="Times New Roman"/>
                    <a:ea typeface="標楷體"/>
                    <a:cs typeface="+mn-cs"/>
                  </a:rPr>
                  <a:t>值與預測</a:t>
                </a:r>
                <a:r>
                  <a:rPr kumimoji="1" lang="en-US" altLang="zh-TW" i="1" dirty="0">
                    <a:latin typeface="Times New Roman"/>
                    <a:ea typeface="標楷體"/>
                    <a:cs typeface="+mn-cs"/>
                  </a:rPr>
                  <a:t>Y</a:t>
                </a:r>
                <a:r>
                  <a:rPr kumimoji="1" lang="zh-TW" altLang="en-US" dirty="0">
                    <a:latin typeface="Times New Roman"/>
                    <a:ea typeface="標楷體"/>
                    <a:cs typeface="+mn-cs"/>
                  </a:rPr>
                  <a:t>值之間垂直距的平方和最小化，</a:t>
                </a:r>
                <a:r>
                  <a:rPr kumimoji="1" lang="zh-TW" altLang="en-US" dirty="0" smtClean="0">
                    <a:latin typeface="Times New Roman"/>
                    <a:ea typeface="標楷體"/>
                    <a:cs typeface="+mn-cs"/>
                  </a:rPr>
                  <a:t>進而求</a:t>
                </a:r>
                <a:r>
                  <a:rPr kumimoji="1" lang="zh-TW" altLang="en-US" dirty="0">
                    <a:latin typeface="Times New Roman"/>
                    <a:ea typeface="標楷體"/>
                    <a:cs typeface="+mn-cs"/>
                  </a:rPr>
                  <a:t>取迴歸方程式的</a:t>
                </a:r>
                <a:r>
                  <a:rPr kumimoji="1" lang="zh-TW" altLang="en-US" dirty="0" smtClean="0">
                    <a:latin typeface="Times New Roman"/>
                    <a:ea typeface="標楷體"/>
                    <a:cs typeface="+mn-cs"/>
                  </a:rPr>
                  <a:t>方法。</a:t>
                </a:r>
                <a:endParaRPr kumimoji="1" lang="en-US" altLang="zh-TW" dirty="0" smtClean="0">
                  <a:latin typeface="Times New Roman"/>
                  <a:ea typeface="標楷體"/>
                  <a:cs typeface="+mn-cs"/>
                </a:endParaRPr>
              </a:p>
              <a:p>
                <a:pPr marL="457200" lvl="1" indent="0" fontAlgn="base">
                  <a:spcBef>
                    <a:spcPct val="20000"/>
                  </a:spcBef>
                  <a:spcAft>
                    <a:spcPct val="0"/>
                  </a:spcAft>
                  <a:buSzTx/>
                  <a:buNone/>
                </a:pPr>
                <a:r>
                  <a:rPr kumimoji="1" lang="zh-TW" altLang="en-US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給定</a:t>
                </a:r>
                <a:r>
                  <a:rPr kumimoji="1" lang="en-US" altLang="zh-TW" sz="2600" i="1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n</a:t>
                </a:r>
                <a:r>
                  <a:rPr kumimoji="1" lang="zh-TW" altLang="en-US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個</a:t>
                </a:r>
                <a:r>
                  <a:rPr kumimoji="1" lang="zh-TW" altLang="en-US" sz="2600" dirty="0" smtClean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二維數據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sz="2600" i="1">
                            <a:solidFill>
                              <a:srgbClr val="0000FF"/>
                            </a:solidFill>
                            <a:latin typeface="Cambria Math"/>
                            <a:ea typeface="標楷體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TW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sz="2600" i="1">
                            <a:solidFill>
                              <a:srgbClr val="0000FF"/>
                            </a:solidFill>
                            <a:latin typeface="Cambria Math"/>
                            <a:ea typeface="標楷體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TW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TW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,…,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TW" sz="2600" i="1">
                            <a:solidFill>
                              <a:srgbClr val="0000FF"/>
                            </a:solidFill>
                            <a:latin typeface="Cambria Math"/>
                            <a:ea typeface="標楷體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kumimoji="1" lang="en-US" altLang="zh-TW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TW" sz="2600" dirty="0">
                  <a:solidFill>
                    <a:srgbClr val="0000FF"/>
                  </a:solidFill>
                  <a:latin typeface="Times New Roman"/>
                  <a:ea typeface="標楷體"/>
                  <a:cs typeface="+mn-cs"/>
                </a:endParaRPr>
              </a:p>
              <a:p>
                <a:pPr marL="457200" lvl="1" indent="0" fontAlgn="base">
                  <a:spcBef>
                    <a:spcPct val="20000"/>
                  </a:spcBef>
                  <a:spcAft>
                    <a:spcPct val="0"/>
                  </a:spcAft>
                  <a:buSzTx/>
                  <a:buNone/>
                </a:pPr>
                <a:r>
                  <a:rPr kumimoji="1" lang="zh-TW" altLang="en-US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欲求取線性函數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TW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y</m:t>
                    </m:r>
                    <m:r>
                      <a:rPr kumimoji="1" lang="en-US" altLang="zh-TW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=</m:t>
                    </m:r>
                    <m:r>
                      <a:rPr kumimoji="1" lang="en-US" altLang="zh-TW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1" lang="en-US" altLang="zh-TW" sz="2600" i="1">
                            <a:solidFill>
                              <a:srgbClr val="0000FF"/>
                            </a:solidFill>
                            <a:latin typeface="Cambria Math"/>
                            <a:ea typeface="標楷體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zh-TW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1" lang="en-US" altLang="zh-TW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=</m:t>
                    </m:r>
                    <m:r>
                      <a:rPr kumimoji="1" lang="zh-TW" altLang="en-US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𝛼</m:t>
                    </m:r>
                    <m:r>
                      <a:rPr kumimoji="1" lang="en-US" altLang="zh-TW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+</m:t>
                    </m:r>
                    <m:r>
                      <a:rPr kumimoji="1" lang="zh-TW" altLang="en-US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𝛽</m:t>
                    </m:r>
                    <m:r>
                      <a:rPr kumimoji="1" lang="en-US" altLang="zh-TW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𝑥</m:t>
                    </m:r>
                  </m:oMath>
                </a14:m>
                <a:r>
                  <a:rPr kumimoji="1" lang="zh-TW" altLang="en-US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 使得誤差</a:t>
                </a:r>
                <a:r>
                  <a:rPr kumimoji="1" lang="zh-TW" altLang="en-US" sz="2600" dirty="0" smtClean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平方和最小</a:t>
                </a:r>
                <a:r>
                  <a:rPr kumimoji="1" lang="en-US" altLang="zh-TW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/>
                </a:r>
                <a:br>
                  <a:rPr kumimoji="1" lang="en-US" altLang="zh-TW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</a:br>
                <a:r>
                  <a:rPr kumimoji="1" lang="zh-TW" altLang="en-US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即誤差</a:t>
                </a:r>
                <a14:m>
                  <m:oMath xmlns:m="http://schemas.openxmlformats.org/officeDocument/2006/math">
                    <m:r>
                      <a:rPr kumimoji="1" lang="en-US" altLang="zh-TW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𝐸</m:t>
                    </m:r>
                    <m:r>
                      <a:rPr kumimoji="1" lang="en-US" altLang="zh-TW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1" lang="en-US" altLang="zh-TW" sz="2600" i="1">
                            <a:solidFill>
                              <a:srgbClr val="0000FF"/>
                            </a:solidFill>
                            <a:latin typeface="Cambria Math"/>
                            <a:ea typeface="標楷體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1" lang="en-US" altLang="zh-TW" sz="2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標楷體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標楷體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6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標楷體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zh-TW" sz="26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標楷體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zh-TW" sz="26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標楷體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zh-TW" sz="2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標楷體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6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標楷體"/>
                                        <a:cs typeface="+mn-cs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1" lang="en-US" altLang="zh-TW" sz="26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標楷體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kumimoji="1" lang="en-US" altLang="zh-TW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zh-TW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1" lang="en-US" altLang="zh-TW" sz="2600" i="1">
                            <a:solidFill>
                              <a:srgbClr val="0000FF"/>
                            </a:solidFill>
                            <a:latin typeface="Cambria Math"/>
                            <a:ea typeface="標楷體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1" lang="en-US" altLang="zh-TW" sz="2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標楷體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標楷體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6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標楷體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zh-TW" sz="26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標楷體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sz="2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標楷體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6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標楷體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zh-TW" sz="26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標楷體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zh-TW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en-US" altLang="zh-TW" sz="26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/>
                        <a:cs typeface="+mn-cs"/>
                      </a:rPr>
                      <m:t>+…</m:t>
                    </m:r>
                    <m:sSup>
                      <m:sSupPr>
                        <m:ctrlPr>
                          <a:rPr kumimoji="1" lang="en-US" altLang="zh-TW" sz="2600" i="1">
                            <a:solidFill>
                              <a:srgbClr val="0000FF"/>
                            </a:solidFill>
                            <a:latin typeface="Cambria Math"/>
                            <a:ea typeface="標楷體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TW" sz="2600" i="1">
                                <a:solidFill>
                                  <a:srgbClr val="0000FF"/>
                                </a:solidFill>
                                <a:latin typeface="Cambria Math"/>
                                <a:ea typeface="標楷體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1" lang="en-US" altLang="zh-TW" sz="2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標楷體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TW" sz="26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標楷體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TW" sz="26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標楷體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zh-TW" sz="260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標楷體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zh-TW" sz="26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TW" sz="2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標楷體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TW" sz="26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標楷體"/>
                                    <a:cs typeface="+mn-cs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zh-TW" sz="26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標楷體"/>
                                    <a:cs typeface="+mn-cs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1" lang="en-US" altLang="zh-TW" sz="2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zh-TW" altLang="en-US" sz="2600" dirty="0">
                    <a:solidFill>
                      <a:srgbClr val="0000FF"/>
                    </a:solidFill>
                    <a:latin typeface="Times New Roman"/>
                    <a:ea typeface="標楷體"/>
                    <a:cs typeface="+mn-cs"/>
                  </a:rPr>
                  <a:t> 為最小</a:t>
                </a: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–"/>
                </a:pPr>
                <a:endParaRPr kumimoji="1" lang="zh-TW" altLang="en-US" dirty="0">
                  <a:latin typeface="Times New Roman"/>
                  <a:ea typeface="標楷體"/>
                  <a:cs typeface="+mn-cs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Arial" panose="020B0604020202020204" pitchFamily="34" charset="0"/>
                  <a:buChar char="–"/>
                </a:pPr>
                <a:endParaRPr kumimoji="1" lang="zh-TW" altLang="en-US" dirty="0" smtClean="0">
                  <a:latin typeface="Times New Roman"/>
                  <a:ea typeface="標楷體"/>
                  <a:cs typeface="+mn-cs"/>
                </a:endParaRPr>
              </a:p>
              <a:p>
                <a:pPr lvl="1" fontAlgn="base">
                  <a:spcBef>
                    <a:spcPct val="20000"/>
                  </a:spcBef>
                  <a:spcAft>
                    <a:spcPct val="0"/>
                  </a:spcAft>
                  <a:buSzTx/>
                  <a:buFont typeface="Wingdings" panose="05000000000000000000" pitchFamily="2" charset="2"/>
                  <a:buChar char="p"/>
                </a:pPr>
                <a:endParaRPr kumimoji="1" lang="zh-TW" altLang="zh-TW" dirty="0">
                  <a:latin typeface="Times New Roman"/>
                  <a:ea typeface="標楷體"/>
                  <a:cs typeface="+mn-cs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59"/>
              </a:xfrm>
              <a:blipFill>
                <a:blip r:embed="rId2"/>
                <a:stretch>
                  <a:fillRect l="-1704" t="-1887" b="-9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8218" y="1043709"/>
            <a:ext cx="3111016" cy="256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最小平方法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863781" cy="4525959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令線性迴歸方程式的一般形式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TW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zh-TW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kumimoji="1" lang="en-US" altLang="zh-TW" dirty="0" smtClean="0">
                  <a:latin typeface="Times New Roman"/>
                  <a:ea typeface="標楷體"/>
                  <a:cs typeface="+mn-cs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zh-TW" sz="2000" i="1" smtClean="0">
                              <a:latin typeface="Cambria Math"/>
                              <a:ea typeface="標楷體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/>
                                  <a:ea typeface="標楷體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zh-TW" sz="2000" i="1" smtClean="0">
                                      <a:latin typeface="Cambria Math"/>
                                      <a:ea typeface="標楷體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標楷體"/>
                                      <a:cs typeface="+mn-cs"/>
                                    </a:rPr>
                                    <m:t>𝑌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標楷體"/>
                                      <a:cs typeface="+mn-cs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TW" sz="2000" b="0" i="1" smtClean="0">
                                          <a:latin typeface="Cambria Math"/>
                                          <a:ea typeface="標楷體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標楷體"/>
                                          <a:cs typeface="+mn-cs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標楷體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標楷體"/>
                              <a:cs typeface="+mn-cs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zh-TW" sz="2000" b="0" i="1" smtClean="0">
                                  <a:latin typeface="Cambria Math"/>
                                  <a:ea typeface="標楷體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1" lang="en-US" altLang="zh-TW" sz="2000" b="0" i="1" smtClean="0">
                                      <a:latin typeface="Cambria Math"/>
                                      <a:ea typeface="標楷體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TW" sz="2000" b="0" i="1" smtClean="0">
                                          <a:latin typeface="Cambria Math"/>
                                          <a:ea typeface="標楷體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標楷體"/>
                                          <a:cs typeface="+mn-cs"/>
                                        </a:rPr>
                                        <m:t>𝑌</m:t>
                                      </m:r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標楷體"/>
                                          <a:cs typeface="+mn-cs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TW" sz="2000" b="0" i="1" smtClean="0">
                                              <a:latin typeface="Cambria Math"/>
                                              <a:ea typeface="標楷體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zh-TW" altLang="en-US" sz="2000" b="0" i="1" smtClean="0">
                                              <a:latin typeface="Cambria Math" panose="02040503050406030204" pitchFamily="18" charset="0"/>
                                              <a:ea typeface="標楷體"/>
                                              <a:cs typeface="+mn-cs"/>
                                            </a:rPr>
                                            <m:t>𝛼</m:t>
                                          </m:r>
                                          <m:r>
                                            <a:rPr kumimoji="1" lang="en-US" altLang="zh-TW" sz="2000" b="0" i="1" smtClean="0">
                                              <a:latin typeface="Cambria Math" panose="02040503050406030204" pitchFamily="18" charset="0"/>
                                              <a:ea typeface="標楷體"/>
                                              <a:cs typeface="+mn-cs"/>
                                            </a:rPr>
                                            <m:t>+</m:t>
                                          </m:r>
                                          <m:r>
                                            <a:rPr kumimoji="1" lang="zh-TW" altLang="en-US" sz="2000" b="0" i="1" smtClean="0">
                                              <a:latin typeface="Cambria Math" panose="02040503050406030204" pitchFamily="18" charset="0"/>
                                              <a:ea typeface="標楷體"/>
                                              <a:cs typeface="+mn-cs"/>
                                            </a:rPr>
                                            <m:t>𝛽</m:t>
                                          </m:r>
                                          <m:r>
                                            <a:rPr kumimoji="1" lang="en-US" altLang="zh-TW" sz="2000" b="0" i="1" smtClean="0">
                                              <a:latin typeface="Cambria Math" panose="02040503050406030204" pitchFamily="18" charset="0"/>
                                              <a:ea typeface="標楷體"/>
                                              <a:cs typeface="+mn-cs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標楷體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kumimoji="1" lang="en-US" altLang="zh-TW" sz="2000" dirty="0" smtClean="0">
                  <a:latin typeface="Times New Roman"/>
                  <a:ea typeface="標楷體"/>
                  <a:cs typeface="+mn-cs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標楷體"/>
                        </a:rPr>
                        <m:t>                         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zh-TW" sz="2000" i="1">
                              <a:latin typeface="Cambria Math"/>
                              <a:ea typeface="標楷體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/>
                                  <a:ea typeface="標楷體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𝑌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標楷體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zh-TW" sz="2000" b="0" i="1" smtClean="0">
                                  <a:latin typeface="Cambria Math"/>
                                  <a:ea typeface="標楷體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1" lang="en-US" altLang="zh-TW" sz="2000" b="0" i="1" smtClean="0">
                                      <a:latin typeface="Cambria Math"/>
                                      <a:ea typeface="標楷體"/>
                                    </a:rPr>
                                  </m:ctrlPr>
                                </m:sSupPr>
                                <m:e>
                                  <m:r>
                                    <a:rPr kumimoji="1" lang="zh-TW" altLang="en-US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𝛼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+</m:t>
                                  </m:r>
                                  <m:r>
                                    <a:rPr kumimoji="1" lang="zh-TW" altLang="en-US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𝛽</m:t>
                                  </m:r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−2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kumimoji="1" lang="en-US" altLang="zh-TW" sz="2000" b="0" i="1" smtClean="0">
                                      <a:latin typeface="Cambria Math"/>
                                      <a:ea typeface="標楷體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kumimoji="1" lang="en-US" altLang="zh-TW" sz="2000" b="0" i="1" smtClean="0">
                                          <a:latin typeface="Cambria Math"/>
                                          <a:ea typeface="標楷體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zh-TW" altLang="en-US" sz="2000" b="0" i="1" smtClean="0">
                                          <a:latin typeface="Cambria Math" panose="02040503050406030204" pitchFamily="18" charset="0"/>
                                          <a:ea typeface="標楷體"/>
                                        </a:rPr>
                                        <m:t>𝛼</m:t>
                                      </m:r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標楷體"/>
                                        </a:rPr>
                                        <m:t>+</m:t>
                                      </m:r>
                                      <m:r>
                                        <a:rPr kumimoji="1" lang="zh-TW" altLang="en-US" sz="2000" b="0" i="1" smtClean="0">
                                          <a:latin typeface="Cambria Math" panose="02040503050406030204" pitchFamily="18" charset="0"/>
                                          <a:ea typeface="標楷體"/>
                                        </a:rPr>
                                        <m:t>𝛽</m:t>
                                      </m:r>
                                      <m:r>
                                        <a:rPr kumimoji="1" lang="en-US" altLang="zh-TW" sz="2000" b="0" i="1" smtClean="0">
                                          <a:latin typeface="Cambria Math" panose="02040503050406030204" pitchFamily="18" charset="0"/>
                                          <a:ea typeface="標楷體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kumimoji="1" lang="en-US" altLang="zh-TW" sz="2000" dirty="0" smtClean="0">
                  <a:latin typeface="Times New Roman"/>
                  <a:ea typeface="標楷體"/>
                  <a:cs typeface="+mn-cs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標楷體"/>
                        </a:rPr>
                        <m:t>                         </m:t>
                      </m:r>
                      <m:r>
                        <a:rPr kumimoji="1" lang="en-US" altLang="zh-TW" sz="2000" i="1">
                          <a:latin typeface="Cambria Math" panose="02040503050406030204" pitchFamily="18" charset="0"/>
                          <a:ea typeface="標楷體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zh-TW" sz="2000" i="1">
                              <a:latin typeface="Cambria Math"/>
                              <a:ea typeface="標楷體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zh-TW" sz="2000" i="1">
                                  <a:latin typeface="Cambria Math"/>
                                  <a:ea typeface="標楷體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標楷體"/>
                                </a:rPr>
                                <m:t>𝑌</m:t>
                              </m:r>
                            </m:e>
                            <m:sup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標楷體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標楷體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zh-TW" sz="2000" i="1" smtClean="0">
                                  <a:latin typeface="Cambria Math"/>
                                  <a:ea typeface="標楷體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1" lang="en-US" altLang="zh-TW" sz="2000" i="1" smtClean="0">
                                      <a:latin typeface="Cambria Math"/>
                                      <a:ea typeface="標楷體"/>
                                    </a:rPr>
                                  </m:ctrlPr>
                                </m:sSupPr>
                                <m:e>
                                  <m:r>
                                    <a:rPr kumimoji="1" lang="zh-TW" altLang="en-US" sz="200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標楷體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zh-TW" sz="2000" b="0" i="1" smtClean="0">
                                  <a:latin typeface="Cambria Math"/>
                                  <a:ea typeface="標楷體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1" lang="en-US" altLang="zh-TW" sz="2000" b="0" i="1" smtClean="0">
                                      <a:latin typeface="Cambria Math"/>
                                      <a:ea typeface="標楷體"/>
                                    </a:rPr>
                                  </m:ctrlPr>
                                </m:sSupPr>
                                <m:e>
                                  <m:r>
                                    <a:rPr kumimoji="1" lang="zh-TW" altLang="en-US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1" lang="en-US" altLang="zh-TW" sz="2000" b="0" i="1" smtClean="0">
                                      <a:latin typeface="Cambria Math"/>
                                      <a:ea typeface="標楷體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標楷體"/>
                            </a:rPr>
                            <m:t>+2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zh-TW" sz="2000" b="0" i="1" smtClean="0">
                                  <a:latin typeface="Cambria Math"/>
                                  <a:ea typeface="標楷體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zh-TW" altLang="en-US" sz="2000" b="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𝛼𝛽</m:t>
                              </m:r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𝑋</m:t>
                              </m:r>
                            </m:e>
                          </m:nary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標楷體"/>
                            </a:rPr>
                            <m:t>−2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zh-TW" sz="2000" b="0" i="1" smtClean="0">
                                  <a:latin typeface="Cambria Math"/>
                                  <a:ea typeface="標楷體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zh-TW" altLang="en-US" sz="2000" b="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𝛼</m:t>
                              </m:r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𝑌</m:t>
                              </m:r>
                            </m:e>
                          </m:nary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標楷體"/>
                            </a:rPr>
                            <m:t>−2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zh-TW" sz="2000" b="0" i="1" smtClean="0">
                                  <a:latin typeface="Cambria Math"/>
                                  <a:ea typeface="標楷體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zh-TW" altLang="en-US" sz="2000" b="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𝛽</m:t>
                              </m:r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𝑋𝑌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en-US" altLang="zh-TW" sz="2000" dirty="0" smtClean="0">
                  <a:latin typeface="Times New Roman"/>
                  <a:ea typeface="標楷體"/>
                  <a:cs typeface="+mn-cs"/>
                </a:endParaRPr>
              </a:p>
              <a:p>
                <a:pPr marL="0" lv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標楷體"/>
                        </a:rPr>
                        <m:t>                         </m:t>
                      </m:r>
                      <m:r>
                        <a:rPr kumimoji="1" lang="en-US" altLang="zh-TW" sz="2000" i="1">
                          <a:latin typeface="Cambria Math" panose="02040503050406030204" pitchFamily="18" charset="0"/>
                          <a:ea typeface="標楷體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zh-TW" sz="2000" i="1">
                              <a:latin typeface="Cambria Math"/>
                              <a:ea typeface="標楷體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zh-TW" sz="2000" i="1">
                                  <a:latin typeface="Cambria Math"/>
                                  <a:ea typeface="標楷體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標楷體"/>
                                </a:rPr>
                                <m:t>𝑌</m:t>
                              </m:r>
                            </m:e>
                            <m:sup>
                              <m:r>
                                <a:rPr kumimoji="1" lang="en-US" altLang="zh-TW" sz="2000" i="1">
                                  <a:latin typeface="Cambria Math" panose="02040503050406030204" pitchFamily="18" charset="0"/>
                                  <a:ea typeface="標楷體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標楷體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1" lang="en-US" altLang="zh-TW" sz="2000" i="1">
                                  <a:latin typeface="Cambria Math"/>
                                  <a:ea typeface="標楷體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kumimoji="1" lang="en-US" altLang="zh-TW" sz="2000" i="1">
                                      <a:latin typeface="Cambria Math"/>
                                      <a:ea typeface="標楷體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TW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𝑛</m:t>
                                  </m:r>
                                  <m:r>
                                    <a:rPr kumimoji="1" lang="zh-TW" altLang="en-US" sz="2000" b="0" i="1" smtClean="0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kumimoji="1" lang="en-US" altLang="zh-TW" sz="2000" i="1">
                                      <a:latin typeface="Cambria Math" panose="02040503050406030204" pitchFamily="18" charset="0"/>
                                      <a:ea typeface="標楷體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kumimoji="1" lang="en-US" altLang="zh-TW" sz="2000" i="1">
                              <a:latin typeface="Cambria Math" panose="02040503050406030204" pitchFamily="18" charset="0"/>
                              <a:ea typeface="標楷體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/>
                                  <a:ea typeface="標楷體"/>
                                </a:rPr>
                              </m:ctrlPr>
                            </m:sSupPr>
                            <m:e>
                              <m:r>
                                <a:rPr kumimoji="1" lang="zh-TW" altLang="en-US" sz="200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𝛽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zh-TW" sz="2000" i="1" smtClean="0">
                              <a:latin typeface="Cambria Math"/>
                              <a:ea typeface="標楷體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zh-TW" sz="2000" i="1" smtClean="0">
                                  <a:latin typeface="Cambria Math"/>
                                  <a:ea typeface="標楷體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𝑋</m:t>
                              </m:r>
                            </m:e>
                            <m:sup>
                              <m:r>
                                <a:rPr kumimoji="1" lang="en-US" altLang="zh-TW" sz="2000" b="0" i="1" smtClean="0">
                                  <a:latin typeface="Cambria Math" panose="02040503050406030204" pitchFamily="18" charset="0"/>
                                  <a:ea typeface="標楷體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標楷體"/>
                        </a:rPr>
                        <m:t>+2</m:t>
                      </m:r>
                      <m:r>
                        <a:rPr kumimoji="1" lang="zh-TW" altLang="en-US" sz="2000" b="0" i="1" smtClean="0">
                          <a:latin typeface="Cambria Math" panose="02040503050406030204" pitchFamily="18" charset="0"/>
                          <a:ea typeface="標楷體"/>
                        </a:rPr>
                        <m:t>𝛼𝛽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zh-TW" altLang="en-US" sz="2000" b="0" i="1" smtClean="0">
                              <a:latin typeface="Cambria Math"/>
                              <a:ea typeface="標楷體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標楷體"/>
                            </a:rPr>
                            <m:t>𝑋</m:t>
                          </m:r>
                        </m:e>
                      </m:nary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標楷體"/>
                        </a:rPr>
                        <m:t>−2</m:t>
                      </m:r>
                      <m:r>
                        <a:rPr kumimoji="1" lang="zh-TW" altLang="en-US" sz="2000" b="0" i="1" smtClean="0">
                          <a:latin typeface="Cambria Math" panose="02040503050406030204" pitchFamily="18" charset="0"/>
                          <a:ea typeface="標楷體"/>
                        </a:rPr>
                        <m:t>𝛼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zh-TW" altLang="en-US" sz="2000" b="0" i="1" smtClean="0">
                              <a:latin typeface="Cambria Math"/>
                              <a:ea typeface="標楷體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標楷體"/>
                            </a:rPr>
                            <m:t>𝑌</m:t>
                          </m:r>
                        </m:e>
                      </m:nary>
                      <m:r>
                        <a:rPr kumimoji="1" lang="en-US" altLang="zh-TW" sz="2000" b="0" i="1" smtClean="0">
                          <a:latin typeface="Cambria Math" panose="02040503050406030204" pitchFamily="18" charset="0"/>
                          <a:ea typeface="標楷體"/>
                        </a:rPr>
                        <m:t>−2</m:t>
                      </m:r>
                      <m:r>
                        <a:rPr kumimoji="1" lang="zh-TW" altLang="en-US" sz="2000" b="0" i="1" smtClean="0">
                          <a:latin typeface="Cambria Math" panose="02040503050406030204" pitchFamily="18" charset="0"/>
                          <a:ea typeface="標楷體"/>
                        </a:rPr>
                        <m:t>𝛽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zh-TW" altLang="en-US" sz="2000" b="0" i="1" smtClean="0">
                              <a:latin typeface="Cambria Math"/>
                              <a:ea typeface="標楷體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zh-TW" sz="2000" b="0" i="1" smtClean="0">
                              <a:latin typeface="Cambria Math" panose="02040503050406030204" pitchFamily="18" charset="0"/>
                              <a:ea typeface="標楷體"/>
                            </a:rPr>
                            <m:t>𝑋𝑌</m:t>
                          </m:r>
                        </m:e>
                      </m:nary>
                    </m:oMath>
                  </m:oMathPara>
                </a14:m>
                <a:endParaRPr kumimoji="1" lang="en-US" altLang="zh-TW" sz="2000" b="0" dirty="0" smtClean="0">
                  <a:latin typeface="Times New Roman"/>
                  <a:ea typeface="標楷體"/>
                </a:endParaRPr>
              </a:p>
              <a:p>
                <a:pPr marL="0" lvl="0" indent="0">
                  <a:buNone/>
                </a:pPr>
                <a:r>
                  <a:rPr kumimoji="1" lang="zh-TW" altLang="en-US" sz="2800" dirty="0">
                    <a:latin typeface="Times New Roman"/>
                    <a:ea typeface="標楷體"/>
                  </a:rPr>
                  <a:t>對</a:t>
                </a:r>
                <a14:m>
                  <m:oMath xmlns:m="http://schemas.openxmlformats.org/officeDocument/2006/math">
                    <m:r>
                      <a:rPr kumimoji="1" lang="zh-TW" altLang="en-US" sz="2800" i="1">
                        <a:latin typeface="Cambria Math" panose="02040503050406030204" pitchFamily="18" charset="0"/>
                        <a:ea typeface="標楷體"/>
                      </a:rPr>
                      <m:t>𝛼</m:t>
                    </m:r>
                  </m:oMath>
                </a14:m>
                <a:r>
                  <a:rPr kumimoji="1" lang="zh-TW" altLang="en-US" sz="2800" dirty="0">
                    <a:latin typeface="Times New Roman"/>
                    <a:ea typeface="標楷體"/>
                  </a:rPr>
                  <a:t>微分並令其</a:t>
                </a:r>
                <a:r>
                  <a:rPr kumimoji="1" lang="en-US" altLang="zh-TW" sz="2800" dirty="0">
                    <a:latin typeface="Times New Roman"/>
                    <a:ea typeface="標楷體"/>
                  </a:rPr>
                  <a:t>0</a:t>
                </a:r>
                <a:r>
                  <a:rPr kumimoji="1" lang="zh-TW" altLang="en-US" sz="2800" dirty="0">
                    <a:latin typeface="Times New Roman"/>
                    <a:ea typeface="標楷體"/>
                  </a:rPr>
                  <a:t>可得→ </a:t>
                </a:r>
                <a14:m>
                  <m:oMath xmlns:m="http://schemas.openxmlformats.org/officeDocument/2006/math"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2</m:t>
                    </m:r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𝑛</m:t>
                    </m:r>
                    <m:r>
                      <a:rPr kumimoji="1" lang="zh-TW" altLang="en-US" sz="2800" i="1">
                        <a:latin typeface="Cambria Math" panose="02040503050406030204" pitchFamily="18" charset="0"/>
                        <a:ea typeface="標楷體"/>
                      </a:rPr>
                      <m:t>𝛼</m:t>
                    </m:r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+2</m:t>
                    </m:r>
                    <m:r>
                      <a:rPr kumimoji="1" lang="zh-TW" altLang="en-US" sz="2800" i="1">
                        <a:latin typeface="Cambria Math" panose="02040503050406030204" pitchFamily="18" charset="0"/>
                        <a:ea typeface="標楷體"/>
                      </a:rPr>
                      <m:t>𝛽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zh-TW" altLang="en-US" sz="2800" i="1">
                            <a:latin typeface="Cambria Math"/>
                            <a:ea typeface="標楷體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zh-TW" sz="2800" i="1">
                            <a:latin typeface="Cambria Math" panose="02040503050406030204" pitchFamily="18" charset="0"/>
                            <a:ea typeface="標楷體"/>
                          </a:rPr>
                          <m:t>𝑋</m:t>
                        </m:r>
                      </m:e>
                    </m:nary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−2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zh-TW" altLang="en-US" sz="2800" i="1">
                            <a:latin typeface="Cambria Math"/>
                            <a:ea typeface="標楷體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zh-TW" sz="2800" i="1">
                            <a:latin typeface="Cambria Math" panose="02040503050406030204" pitchFamily="18" charset="0"/>
                            <a:ea typeface="標楷體"/>
                          </a:rPr>
                          <m:t>𝑌</m:t>
                        </m:r>
                      </m:e>
                    </m:nary>
                  </m:oMath>
                </a14:m>
                <a:r>
                  <a:rPr kumimoji="1" lang="en-US" altLang="zh-TW" sz="2800" dirty="0">
                    <a:latin typeface="Times New Roman"/>
                    <a:ea typeface="標楷體"/>
                  </a:rPr>
                  <a:t>=0</a:t>
                </a:r>
              </a:p>
              <a:p>
                <a:pPr marL="0" indent="0">
                  <a:buNone/>
                </a:pPr>
                <a:r>
                  <a:rPr kumimoji="1" lang="zh-TW" altLang="en-US" sz="2800" dirty="0">
                    <a:latin typeface="Times New Roman"/>
                    <a:ea typeface="標楷體"/>
                  </a:rPr>
                  <a:t>                                    </a:t>
                </a:r>
                <a:r>
                  <a:rPr kumimoji="1" lang="zh-TW" altLang="en-US" sz="2800" dirty="0" smtClean="0">
                    <a:latin typeface="Times New Roman"/>
                    <a:ea typeface="標楷體"/>
                  </a:rPr>
                  <a:t>→ </a:t>
                </a:r>
                <a14:m>
                  <m:oMath xmlns:m="http://schemas.openxmlformats.org/officeDocument/2006/math"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𝑛</m:t>
                    </m:r>
                    <m:r>
                      <a:rPr kumimoji="1" lang="zh-TW" altLang="en-US" sz="2800" i="1">
                        <a:latin typeface="Cambria Math" panose="02040503050406030204" pitchFamily="18" charset="0"/>
                        <a:ea typeface="標楷體"/>
                      </a:rPr>
                      <m:t>𝛼</m:t>
                    </m:r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+</m:t>
                    </m:r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𝑛</m:t>
                    </m:r>
                    <m:r>
                      <a:rPr kumimoji="1" lang="zh-TW" altLang="en-US" sz="2800" i="1">
                        <a:latin typeface="Cambria Math" panose="02040503050406030204" pitchFamily="18" charset="0"/>
                        <a:ea typeface="標楷體"/>
                      </a:rPr>
                      <m:t>𝛽</m:t>
                    </m:r>
                    <m:acc>
                      <m:accPr>
                        <m:chr m:val="̅"/>
                        <m:ctrlPr>
                          <a:rPr kumimoji="1" lang="zh-TW" altLang="en-US" sz="2800" i="1">
                            <a:latin typeface="Cambria Math"/>
                            <a:ea typeface="標楷體"/>
                          </a:rPr>
                        </m:ctrlPr>
                      </m:accPr>
                      <m:e>
                        <m:r>
                          <a:rPr kumimoji="1" lang="en-US" altLang="zh-TW" sz="2800" i="1">
                            <a:latin typeface="Cambria Math" panose="02040503050406030204" pitchFamily="18" charset="0"/>
                            <a:ea typeface="標楷體"/>
                          </a:rPr>
                          <m:t>𝑋</m:t>
                        </m:r>
                      </m:e>
                    </m:acc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−</m:t>
                    </m:r>
                    <m:r>
                      <a:rPr kumimoji="1" lang="en-US" altLang="zh-TW" sz="2800" i="1">
                        <a:latin typeface="Cambria Math" panose="02040503050406030204" pitchFamily="18" charset="0"/>
                        <a:ea typeface="標楷體"/>
                      </a:rPr>
                      <m:t>𝑛</m:t>
                    </m:r>
                    <m:acc>
                      <m:accPr>
                        <m:chr m:val="̅"/>
                        <m:ctrlPr>
                          <a:rPr kumimoji="1" lang="en-US" altLang="zh-TW" sz="2800" i="1">
                            <a:latin typeface="Cambria Math"/>
                            <a:ea typeface="標楷體"/>
                          </a:rPr>
                        </m:ctrlPr>
                      </m:accPr>
                      <m:e>
                        <m:r>
                          <a:rPr kumimoji="1" lang="en-US" altLang="zh-TW" sz="2800" i="1">
                            <a:latin typeface="Cambria Math" panose="02040503050406030204" pitchFamily="18" charset="0"/>
                            <a:ea typeface="標楷體"/>
                          </a:rPr>
                          <m:t>𝑌</m:t>
                        </m:r>
                      </m:e>
                    </m:acc>
                  </m:oMath>
                </a14:m>
                <a:r>
                  <a:rPr kumimoji="1" lang="en-US" altLang="zh-TW" sz="2800" dirty="0">
                    <a:latin typeface="Times New Roman"/>
                    <a:ea typeface="標楷體"/>
                  </a:rPr>
                  <a:t>=0</a:t>
                </a:r>
              </a:p>
              <a:p>
                <a:pPr marL="457200" lvl="1" indent="0" fontAlgn="base">
                  <a:spcBef>
                    <a:spcPct val="20000"/>
                  </a:spcBef>
                  <a:spcAft>
                    <a:spcPct val="0"/>
                  </a:spcAft>
                  <a:buSzTx/>
                  <a:buNone/>
                </a:pPr>
                <a:endParaRPr kumimoji="1" lang="zh-TW" altLang="zh-TW" dirty="0">
                  <a:latin typeface="Times New Roman"/>
                  <a:ea typeface="標楷體"/>
                  <a:cs typeface="+mn-cs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863781" cy="4525959"/>
              </a:xfrm>
              <a:blipFill>
                <a:blip r:embed="rId2"/>
                <a:stretch>
                  <a:fillRect l="-1582" t="-1482" b="-121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2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1967</TotalTime>
  <Words>2151</Words>
  <Application>Microsoft Office PowerPoint</Application>
  <PresentationFormat>如螢幕大小 (4:3)</PresentationFormat>
  <Paragraphs>279</Paragraphs>
  <Slides>32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37" baseType="lpstr">
      <vt:lpstr>課程名稱</vt:lpstr>
      <vt:lpstr>1_Office 佈景主題</vt:lpstr>
      <vt:lpstr>2_Office 佈景主題</vt:lpstr>
      <vt:lpstr>Visio</vt:lpstr>
      <vt:lpstr>Equation</vt:lpstr>
      <vt:lpstr>預測與解釋-迴歸分析一</vt:lpstr>
      <vt:lpstr>相關分析與簡單線性迴歸</vt:lpstr>
      <vt:lpstr>迴歸分析簡介</vt:lpstr>
      <vt:lpstr>迴歸分析簡介</vt:lpstr>
      <vt:lpstr>迴歸分析簡介</vt:lpstr>
      <vt:lpstr>迴歸分析</vt:lpstr>
      <vt:lpstr>PowerPoint 簡報</vt:lpstr>
      <vt:lpstr>迴歸分析</vt:lpstr>
      <vt:lpstr>最小平方法</vt:lpstr>
      <vt:lpstr>最小平方法</vt:lpstr>
      <vt:lpstr>最小平方法</vt:lpstr>
      <vt:lpstr>最小平方法</vt:lpstr>
      <vt:lpstr>最小平方法</vt:lpstr>
      <vt:lpstr>最小平方法</vt:lpstr>
      <vt:lpstr>簡單線性迴歸分析</vt:lpstr>
      <vt:lpstr>簡單線性迴歸分析</vt:lpstr>
      <vt:lpstr>例題一</vt:lpstr>
      <vt:lpstr>例題一</vt:lpstr>
      <vt:lpstr>例題一</vt:lpstr>
      <vt:lpstr>簡單線性迴歸模型配適度的評斷</vt:lpstr>
      <vt:lpstr>PowerPoint 簡報</vt:lpstr>
      <vt:lpstr>PowerPoint 簡報</vt:lpstr>
      <vt:lpstr>PowerPoint 簡報</vt:lpstr>
      <vt:lpstr>例題二</vt:lpstr>
      <vt:lpstr>例題二</vt:lpstr>
      <vt:lpstr>例題二</vt:lpstr>
      <vt:lpstr>PowerPoint 簡報</vt:lpstr>
      <vt:lpstr>PowerPoint 簡報</vt:lpstr>
      <vt:lpstr>例題三</vt:lpstr>
      <vt:lpstr>重點摘述</vt:lpstr>
      <vt:lpstr>重點摘述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BPC</cp:lastModifiedBy>
  <cp:revision>215</cp:revision>
  <dcterms:created xsi:type="dcterms:W3CDTF">2017-11-07T02:54:43Z</dcterms:created>
  <dcterms:modified xsi:type="dcterms:W3CDTF">2018-08-17T04:08:27Z</dcterms:modified>
</cp:coreProperties>
</file>