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6" r:id="rId3"/>
    <p:sldId id="304" r:id="rId4"/>
    <p:sldId id="298" r:id="rId5"/>
    <p:sldId id="301" r:id="rId6"/>
    <p:sldId id="300" r:id="rId7"/>
    <p:sldId id="283" r:id="rId8"/>
    <p:sldId id="306" r:id="rId9"/>
    <p:sldId id="305" r:id="rId10"/>
    <p:sldId id="302" r:id="rId11"/>
    <p:sldId id="303" r:id="rId12"/>
    <p:sldId id="308" r:id="rId13"/>
    <p:sldId id="307" r:id="rId14"/>
    <p:sldId id="311" r:id="rId15"/>
    <p:sldId id="264" r:id="rId16"/>
    <p:sldId id="310" r:id="rId17"/>
    <p:sldId id="284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04" autoAdjust="0"/>
  </p:normalViewPr>
  <p:slideViewPr>
    <p:cSldViewPr snapToGrid="0">
      <p:cViewPr>
        <p:scale>
          <a:sx n="72" d="100"/>
          <a:sy n="72" d="100"/>
        </p:scale>
        <p:origin x="-124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17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613A1-E6B8-474A-BE5B-6865DFB19F02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64B12-A408-4414-9DA5-9B6909ED8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6778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7F9E37-BFC4-4932-AE2E-D5A16DF18971}" type="datetime1">
              <a:rPr lang="en-US"/>
              <a:pPr lvl="0"/>
              <a:t>8/17/2018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E45E90-1DB4-4B82-8E8A-CD2FCFC11F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3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4735E3-C2C6-4131-9071-66E7CB42A45F}" type="datetime1">
              <a:rPr lang="en-US"/>
              <a:pPr lvl="0"/>
              <a:t>8/17/2018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8F1439-EE78-46AE-A120-2F9912D3117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7277E9-FDB8-4C94-933F-7E120B06E0DB}" type="datetime1">
              <a:rPr lang="en-US"/>
              <a:pPr lvl="0"/>
              <a:t>8/17/2018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264F07-8D40-46C5-AC8C-31230415A5E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6302A4-809C-4B78-AEE1-538ACE7FE3DF}" type="datetime1">
              <a:rPr lang="en-US"/>
              <a:pPr lvl="0"/>
              <a:t>8/17/2018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5C0395-D23A-44D3-82C0-4590073AED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3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54010A-69A2-453C-B970-F31B61FE0B97}" type="datetime1">
              <a:rPr lang="en-US"/>
              <a:pPr lvl="0"/>
              <a:t>8/17/2018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912FB0-2E0B-4C7D-89B7-C016A647C26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3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A7D63C-113F-4143-AF97-5A6A748FA55D}" type="datetime1">
              <a:rPr lang="en-US"/>
              <a:pPr lvl="0"/>
              <a:t>8/17/2018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C74A30-8353-4862-B702-976BAC0E8F5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1E306D-C01A-4CC3-8837-C48E8C87B1BA}" type="datetime1">
              <a:rPr lang="en-US"/>
              <a:pPr lvl="0"/>
              <a:t>8/17/2018</a:t>
            </a:fld>
            <a:endParaRPr lang="en-US"/>
          </a:p>
        </p:txBody>
      </p:sp>
      <p:sp>
        <p:nvSpPr>
          <p:cNvPr id="8" name="頁尾版面配置區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CD0521-1776-48F2-8FB8-C1E263F51F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38CB1A-A07A-4B43-83A0-A8E07EA398DB}" type="datetime1">
              <a:rPr lang="en-US"/>
              <a:pPr lvl="0"/>
              <a:t>8/17/2018</a:t>
            </a:fld>
            <a:endParaRPr lang="en-US"/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2A85B7-C58A-4350-BFB6-40B5FB091D4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7DCB87-B56A-43D8-A16D-E7982FF73CF2}" type="datetime1">
              <a:rPr lang="en-US"/>
              <a:pPr lvl="0"/>
              <a:t>8/17/2018</a:t>
            </a:fld>
            <a:endParaRPr lang="en-US"/>
          </a:p>
        </p:txBody>
      </p:sp>
      <p:sp>
        <p:nvSpPr>
          <p:cNvPr id="3" name="頁尾版面配置區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786742-364C-42B1-8E4A-2F680DEA73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55889F-CC49-4950-A2F5-43F1D94B1C24}" type="datetime1">
              <a:rPr lang="en-US"/>
              <a:pPr lvl="0"/>
              <a:t>8/17/2018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FC8CB1-943C-4FEC-AE98-0A0E426A14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D13BD4-9237-498C-96EB-6FD6DC6A2E4B}" type="datetime1">
              <a:rPr lang="en-US"/>
              <a:pPr lvl="0"/>
              <a:t>8/17/2018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EB9646-D5C1-49A7-8BC7-64424560F63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C0C4949E-7836-4454-A5D1-8B546E1F9C33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759863" y="2459703"/>
            <a:ext cx="7772400" cy="1470026"/>
          </a:xfrm>
        </p:spPr>
        <p:txBody>
          <a:bodyPr/>
          <a:lstStyle/>
          <a:p>
            <a:pPr lvl="0"/>
            <a:r>
              <a:rPr lang="zh-TW" altLang="en-US" dirty="0" smtClean="0"/>
              <a:t>到底有沒有關係</a:t>
            </a:r>
            <a:r>
              <a:rPr lang="en-US" altLang="zh-TW" dirty="0" smtClean="0"/>
              <a:t>-</a:t>
            </a:r>
            <a:r>
              <a:rPr lang="zh-TW" altLang="en-US" dirty="0" smtClean="0"/>
              <a:t>相關分析二</a:t>
            </a:r>
            <a:endParaRPr lang="zh-TW" dirty="0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497692" y="3971874"/>
            <a:ext cx="6400800" cy="648071"/>
          </a:xfrm>
        </p:spPr>
        <p:txBody>
          <a:bodyPr/>
          <a:lstStyle/>
          <a:p>
            <a:pPr lvl="0"/>
            <a:r>
              <a:rPr lang="zh-TW" altLang="en-US" smtClean="0"/>
              <a:t>林文斌</a:t>
            </a:r>
            <a:endParaRPr lang="en-US" dirty="0"/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例題六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</a:rPr>
              <a:t>某連鎖健身集團的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  <a:t>行銷部經理，想要瞭解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</a:rPr>
              <a:t>該集團投入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  <a:t>的廣告費用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</a:rPr>
              <a:t>與各據點到客數之間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  <a:t>的相關情形為何？於是記錄了五個月的廣告費用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</a:rPr>
              <a:t>與到客數量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  <a:t>，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</a:rPr>
              <a:t>如下表：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</a:br>
            <a:endParaRPr lang="zh-TW" alt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400654"/>
              </p:ext>
            </p:extLst>
          </p:nvPr>
        </p:nvGraphicFramePr>
        <p:xfrm>
          <a:off x="1274619" y="3595254"/>
          <a:ext cx="6369048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508">
                  <a:extLst>
                    <a:ext uri="{9D8B030D-6E8A-4147-A177-3AD203B41FA5}">
                      <a16:colId xmlns:a16="http://schemas.microsoft.com/office/drawing/2014/main" xmlns="" val="946357942"/>
                    </a:ext>
                  </a:extLst>
                </a:gridCol>
                <a:gridCol w="1061508">
                  <a:extLst>
                    <a:ext uri="{9D8B030D-6E8A-4147-A177-3AD203B41FA5}">
                      <a16:colId xmlns:a16="http://schemas.microsoft.com/office/drawing/2014/main" xmlns="" val="401040355"/>
                    </a:ext>
                  </a:extLst>
                </a:gridCol>
                <a:gridCol w="1061508">
                  <a:extLst>
                    <a:ext uri="{9D8B030D-6E8A-4147-A177-3AD203B41FA5}">
                      <a16:colId xmlns:a16="http://schemas.microsoft.com/office/drawing/2014/main" xmlns="" val="1933297467"/>
                    </a:ext>
                  </a:extLst>
                </a:gridCol>
                <a:gridCol w="1061508">
                  <a:extLst>
                    <a:ext uri="{9D8B030D-6E8A-4147-A177-3AD203B41FA5}">
                      <a16:colId xmlns:a16="http://schemas.microsoft.com/office/drawing/2014/main" xmlns="" val="1611133349"/>
                    </a:ext>
                  </a:extLst>
                </a:gridCol>
                <a:gridCol w="1061508">
                  <a:extLst>
                    <a:ext uri="{9D8B030D-6E8A-4147-A177-3AD203B41FA5}">
                      <a16:colId xmlns:a16="http://schemas.microsoft.com/office/drawing/2014/main" xmlns="" val="3972046810"/>
                    </a:ext>
                  </a:extLst>
                </a:gridCol>
                <a:gridCol w="1061508">
                  <a:extLst>
                    <a:ext uri="{9D8B030D-6E8A-4147-A177-3AD203B41FA5}">
                      <a16:colId xmlns:a16="http://schemas.microsoft.com/office/drawing/2014/main" xmlns="" val="3222680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一月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二月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三月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四月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五月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1993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廣告費</a:t>
                      </a: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百萬元</a:t>
                      </a: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1.1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1.6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1.4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1.8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1.6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8983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到客數</a:t>
                      </a: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萬人</a:t>
                      </a: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3.2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4.8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3.1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5.0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3.9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7873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1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例題六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altLang="zh-TW" sz="28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altLang="zh-TW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</a:br>
            <a:endParaRPr lang="zh-TW" alt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457200" y="1474394"/>
            <a:ext cx="82296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 dirty="0"/>
              <a:t>Excel</a:t>
            </a:r>
            <a:r>
              <a:rPr kumimoji="0" lang="zh-TW" altLang="zh-TW" sz="1800" b="1" dirty="0" smtClean="0"/>
              <a:t>指令</a:t>
            </a:r>
            <a:r>
              <a:rPr kumimoji="0" lang="zh-TW" altLang="en-US" sz="1800" b="1" dirty="0" smtClean="0"/>
              <a:t>：</a:t>
            </a:r>
            <a:endParaRPr kumimoji="0" lang="zh-TW" altLang="zh-TW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 smtClean="0"/>
              <a:t>PEARSON</a:t>
            </a:r>
            <a:r>
              <a:rPr kumimoji="0" lang="zh-TW" altLang="en-US" sz="1800" dirty="0" smtClean="0"/>
              <a:t> </a:t>
            </a:r>
            <a:r>
              <a:rPr kumimoji="0" lang="en-US" altLang="zh-TW" sz="1800" dirty="0" smtClean="0"/>
              <a:t>(</a:t>
            </a:r>
            <a:r>
              <a:rPr kumimoji="0" lang="zh-TW" altLang="zh-TW" sz="1800" dirty="0"/>
              <a:t>範圍</a:t>
            </a:r>
            <a:r>
              <a:rPr kumimoji="0" lang="en-US" altLang="zh-TW" sz="1800" dirty="0"/>
              <a:t>1,</a:t>
            </a:r>
            <a:r>
              <a:rPr kumimoji="0" lang="zh-TW" altLang="zh-TW" sz="1800" dirty="0"/>
              <a:t>範圍</a:t>
            </a:r>
            <a:r>
              <a:rPr kumimoji="0" lang="en-US" altLang="zh-TW" sz="1800" dirty="0"/>
              <a:t>2)</a:t>
            </a:r>
            <a:r>
              <a:rPr kumimoji="0" lang="zh-TW" altLang="zh-TW" sz="1800" dirty="0"/>
              <a:t>：求出範圍</a:t>
            </a:r>
            <a:r>
              <a:rPr kumimoji="0" lang="en-US" altLang="zh-TW" sz="1800" dirty="0"/>
              <a:t>1</a:t>
            </a:r>
            <a:r>
              <a:rPr kumimoji="0" lang="zh-TW" altLang="zh-TW" sz="1800" dirty="0"/>
              <a:t>與範圍</a:t>
            </a:r>
            <a:r>
              <a:rPr kumimoji="0" lang="en-US" altLang="zh-TW" sz="1800" dirty="0"/>
              <a:t>2</a:t>
            </a:r>
            <a:r>
              <a:rPr kumimoji="0" lang="zh-TW" altLang="zh-TW" sz="1800" dirty="0"/>
              <a:t>兩組資料的皮</a:t>
            </a:r>
            <a:r>
              <a:rPr kumimoji="0" lang="zh-TW" altLang="zh-TW" sz="1800" dirty="0" smtClean="0"/>
              <a:t>爾</a:t>
            </a:r>
            <a:r>
              <a:rPr kumimoji="0" lang="zh-TW" altLang="en-US" sz="1800" dirty="0" smtClean="0"/>
              <a:t>森</a:t>
            </a:r>
            <a:r>
              <a:rPr kumimoji="0" lang="zh-TW" altLang="zh-TW" sz="1800" dirty="0" smtClean="0"/>
              <a:t>相關</a:t>
            </a:r>
            <a:r>
              <a:rPr kumimoji="0" lang="zh-TW" altLang="zh-TW" sz="1800" dirty="0"/>
              <a:t>係數</a:t>
            </a:r>
            <a:endParaRPr kumimoji="0" lang="zh-TW" altLang="en-US" sz="18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7" y="2410553"/>
            <a:ext cx="4899894" cy="222386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876800"/>
            <a:ext cx="4899893" cy="153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期刊論文案例</a:t>
            </a:r>
            <a:r>
              <a:rPr lang="zh-TW" altLang="en-US" dirty="0"/>
              <a:t>分享</a:t>
            </a:r>
            <a:r>
              <a:rPr lang="zh-TW" altLang="en-US" dirty="0" smtClean="0"/>
              <a:t>一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7199" y="1538713"/>
            <a:ext cx="8229600" cy="4525959"/>
          </a:xfrm>
        </p:spPr>
        <p:txBody>
          <a:bodyPr/>
          <a:lstStyle/>
          <a:p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廖清海、陳景森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張志成 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。運動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表現與報紙曝光率之關聯性探討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以蘋果日報刊載第三屆超級籃球聯賽照片為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例。</a:t>
            </a:r>
            <a:r>
              <a:rPr lang="zh-TW" altLang="en-US" sz="28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體育學報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TW" sz="28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63-76. doi:10.6222/pej.4001.200703.1106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</a:br>
            <a:endParaRPr lang="zh-TW" alt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0" y="1569559"/>
            <a:ext cx="8151090" cy="436018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10" y="1618894"/>
            <a:ext cx="8151090" cy="479254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246909" y="3703782"/>
            <a:ext cx="6788727" cy="11637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10" y="1569559"/>
            <a:ext cx="8151090" cy="4841884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10" y="1560944"/>
            <a:ext cx="8151089" cy="4784437"/>
          </a:xfrm>
          <a:prstGeom prst="rect">
            <a:avLst/>
          </a:prstGeom>
        </p:spPr>
      </p:pic>
      <p:sp>
        <p:nvSpPr>
          <p:cNvPr id="28" name="橢圓 27"/>
          <p:cNvSpPr/>
          <p:nvPr/>
        </p:nvSpPr>
        <p:spPr>
          <a:xfrm>
            <a:off x="2105890" y="4251376"/>
            <a:ext cx="1930401" cy="8394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710" y="1569560"/>
            <a:ext cx="8151089" cy="1842914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746" y="3412475"/>
            <a:ext cx="8003309" cy="3065030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595746" y="2179782"/>
            <a:ext cx="8003309" cy="10621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595746" y="3482109"/>
            <a:ext cx="8003309" cy="7692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595745" y="4655126"/>
            <a:ext cx="8003309" cy="17563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3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期刊論文案例分享二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7200" y="1552142"/>
            <a:ext cx="8229600" cy="4525959"/>
          </a:xfrm>
        </p:spPr>
        <p:txBody>
          <a:bodyPr/>
          <a:lstStyle/>
          <a:p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張曉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昀、鄭世忠、吳婉鈴、張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碧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峰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(2016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。比較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有無肩內轉角度缺損投手之肩關節活動度及肩部穩定性的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差異。</a:t>
            </a:r>
            <a:r>
              <a:rPr lang="zh-TW" altLang="en-US" sz="28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體育學報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TW" sz="28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303-315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doi:10.3966/102472972016094903005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</a:br>
            <a:endParaRPr lang="zh-TW" alt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8" y="1588610"/>
            <a:ext cx="7952509" cy="396244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17" y="1588610"/>
            <a:ext cx="7952509" cy="460899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364509" y="3666836"/>
            <a:ext cx="1487055" cy="2216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824181" y="4710545"/>
            <a:ext cx="5417128" cy="2586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888" y="1607432"/>
            <a:ext cx="3897748" cy="450626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1164" y="1588610"/>
            <a:ext cx="3897749" cy="460899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63417" y="2161309"/>
            <a:ext cx="3823856" cy="16163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461164" y="4193309"/>
            <a:ext cx="3897749" cy="1932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264" y="1630125"/>
            <a:ext cx="7946660" cy="4525959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414" y="1595015"/>
            <a:ext cx="4128657" cy="463905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2071" y="1699050"/>
            <a:ext cx="3823853" cy="2078228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1275" y="3716320"/>
            <a:ext cx="3823853" cy="2433968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63416" y="4599709"/>
            <a:ext cx="4003966" cy="12838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4682836" y="3802931"/>
            <a:ext cx="554182" cy="3417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4742875" y="5089284"/>
            <a:ext cx="2641600" cy="267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6664039" y="4428640"/>
            <a:ext cx="738909" cy="9410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8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期刊論文案例分享三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7200" y="1552142"/>
            <a:ext cx="8229600" cy="4525959"/>
          </a:xfrm>
        </p:spPr>
        <p:txBody>
          <a:bodyPr/>
          <a:lstStyle/>
          <a:p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Chen, C. M. (2010). Role of tourism in connecting Taiwan and China: Assessing 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tourists‘ 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perceptions of the Kinmen–Xiamen links. </a:t>
            </a:r>
            <a:r>
              <a:rPr lang="en-US" altLang="zh-TW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 Management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(3), 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421-424.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(SSCI)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doi:10.1016/j.tourman.2009.04.010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</a:br>
            <a:endParaRPr lang="zh-TW" alt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9" y="1283854"/>
            <a:ext cx="8035636" cy="5043055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872355" y="2729926"/>
            <a:ext cx="458633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臺灣與大陸觀光連結的角色：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72356" y="3219299"/>
            <a:ext cx="458633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檢測金門廈門小三通觀光客認知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09" y="1316707"/>
            <a:ext cx="3906982" cy="501020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291" y="1360173"/>
            <a:ext cx="4022437" cy="4966736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637309" y="4729018"/>
            <a:ext cx="3777673" cy="5264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4572000" y="1360173"/>
            <a:ext cx="3925455" cy="25652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08" y="1283854"/>
            <a:ext cx="8031019" cy="2890496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09601" y="1681019"/>
            <a:ext cx="2438400" cy="226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090" y="4074347"/>
            <a:ext cx="8035637" cy="2252562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531090" y="4174350"/>
            <a:ext cx="2932546" cy="342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090" y="1281045"/>
            <a:ext cx="8035637" cy="2070696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707" y="3351741"/>
            <a:ext cx="8031020" cy="3156610"/>
          </a:xfrm>
          <a:prstGeom prst="rect">
            <a:avLst/>
          </a:prstGeom>
        </p:spPr>
      </p:pic>
      <p:grpSp>
        <p:nvGrpSpPr>
          <p:cNvPr id="41" name="群組 40"/>
          <p:cNvGrpSpPr/>
          <p:nvPr/>
        </p:nvGrpSpPr>
        <p:grpSpPr>
          <a:xfrm>
            <a:off x="535706" y="1681019"/>
            <a:ext cx="8186857" cy="3754544"/>
            <a:chOff x="535706" y="1681019"/>
            <a:chExt cx="8186857" cy="3754544"/>
          </a:xfrm>
        </p:grpSpPr>
        <p:sp>
          <p:nvSpPr>
            <p:cNvPr id="35" name="矩形 34"/>
            <p:cNvSpPr/>
            <p:nvPr/>
          </p:nvSpPr>
          <p:spPr>
            <a:xfrm>
              <a:off x="7989455" y="1681019"/>
              <a:ext cx="508000" cy="74302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535706" y="4604566"/>
              <a:ext cx="8186857" cy="83099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4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相反</a:t>
              </a:r>
              <a:r>
                <a:rPr lang="zh-TW" altLang="en-US" sz="24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的，對於大陸的印象，無論</a:t>
              </a:r>
              <a:r>
                <a:rPr lang="zh-TW" altLang="en-US" sz="24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有無旅行經驗至金門與廈門</a:t>
              </a:r>
              <a:endPara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r>
                <a:rPr lang="zh-TW" altLang="en-US" sz="24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，統計結果呈現顯著，對於小三通的發展是有助益的。</a:t>
              </a:r>
              <a:endParaRPr lang="zh-TW" altLang="en-US" sz="24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531090" y="2552922"/>
            <a:ext cx="8186857" cy="1969473"/>
            <a:chOff x="531090" y="2552922"/>
            <a:chExt cx="8186857" cy="1969473"/>
          </a:xfrm>
        </p:grpSpPr>
        <p:sp>
          <p:nvSpPr>
            <p:cNvPr id="37" name="文字方塊 36"/>
            <p:cNvSpPr txBox="1"/>
            <p:nvPr/>
          </p:nvSpPr>
          <p:spPr>
            <a:xfrm>
              <a:off x="531090" y="3691398"/>
              <a:ext cx="8186857" cy="83099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4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關於金門與廈門關係</a:t>
              </a:r>
              <a:r>
                <a:rPr lang="zh-TW" altLang="en-US" sz="24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的</a:t>
              </a:r>
              <a:r>
                <a:rPr lang="zh-TW" altLang="en-US" sz="24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相關分析，無論有無到過廈門，統計</a:t>
              </a:r>
              <a:endPara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r>
                <a:rPr lang="zh-TW" altLang="en-US" sz="24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結果並未顯著。</a:t>
              </a:r>
              <a:endParaRPr lang="zh-TW" altLang="en-US" sz="24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7991763" y="2552922"/>
              <a:ext cx="508000" cy="74302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795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1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重點摘述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76927"/>
            <a:ext cx="8492836" cy="4525959"/>
          </a:xfrm>
        </p:spPr>
        <p:txBody>
          <a:bodyPr/>
          <a:lstStyle/>
          <a:p>
            <a:pPr lvl="0"/>
            <a:r>
              <a:rPr lang="zh-TW" altLang="en-US" dirty="0" smtClean="0"/>
              <a:t>皮</a:t>
            </a:r>
            <a:r>
              <a:rPr lang="zh-TW" altLang="en-US" dirty="0"/>
              <a:t>爾森積差相關</a:t>
            </a:r>
            <a:endParaRPr lang="en-US" altLang="zh-TW" dirty="0" smtClean="0"/>
          </a:p>
          <a:p>
            <a:pPr lvl="1"/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正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相關 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身高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體重有顯著正相關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負相關 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運動時間與體重有顯著負相關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零相關 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喝飲料數量與數學成績沒有相關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 smtClean="0"/>
              <a:t>兩個相關係數的差異檢定</a:t>
            </a:r>
            <a:r>
              <a:rPr lang="en-US" altLang="zh-TW" dirty="0" smtClean="0"/>
              <a:t>(</a:t>
            </a:r>
            <a:r>
              <a:rPr lang="en-US" altLang="zh-TW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TW" altLang="en-US" dirty="0" smtClean="0"/>
              <a:t>檢定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有時必須比較兩個相關係數的差異是否顯著；必須考量這兩個相關係數來自</a:t>
            </a:r>
            <a:r>
              <a:rPr lang="zh-TW" altLang="en-US" sz="2600" b="1" u="sng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獨立樣本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2600" b="1" u="sng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相依樣本</a:t>
            </a:r>
            <a:endParaRPr lang="en-US" altLang="zh-TW" sz="2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獨立樣本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。如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[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男生和女生 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兩組人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身高上有無差異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]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；或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[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實驗組合控制組 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兩組人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反應時間有無差異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]</a:t>
            </a:r>
          </a:p>
          <a:p>
            <a:pPr lvl="1"/>
            <a:r>
              <a:rPr lang="zh-TW" alt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相依樣本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。如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[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期中考和期末考成績有無差異 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期中和期末來自同一組人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)]</a:t>
            </a:r>
          </a:p>
          <a:p>
            <a:pPr lvl="1"/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073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重點摘述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76927"/>
            <a:ext cx="8492836" cy="4525959"/>
          </a:xfrm>
        </p:spPr>
        <p:txBody>
          <a:bodyPr/>
          <a:lstStyle/>
          <a:p>
            <a:pPr lvl="0"/>
            <a:r>
              <a:rPr lang="zh-TW" altLang="en-US" dirty="0" smtClean="0"/>
              <a:t>相關分析之運用與實作</a:t>
            </a:r>
            <a:endParaRPr lang="en-US" altLang="zh-TW" dirty="0" smtClean="0"/>
          </a:p>
          <a:p>
            <a:pPr lvl="1"/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實際操作與範例</a:t>
            </a:r>
            <a:endParaRPr lang="en-US" altLang="zh-TW" sz="2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運動賽事與案例實作分析</a:t>
            </a:r>
            <a:endParaRPr lang="en-US" altLang="zh-TW" sz="2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學術期刊論文分享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57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謝謝聆聽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988489" y="5940475"/>
            <a:ext cx="7155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本簡報感謝國立臺灣師範大學「高等教育深耕計畫」以及教育部支持。</a:t>
            </a:r>
          </a:p>
        </p:txBody>
      </p:sp>
    </p:spTree>
    <p:extLst>
      <p:ext uri="{BB962C8B-B14F-4D97-AF65-F5344CB8AC3E}">
        <p14:creationId xmlns:p14="http://schemas.microsoft.com/office/powerpoint/2010/main" val="156859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相關分析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reeform 167"/>
          <p:cNvSpPr>
            <a:spLocks noEditPoints="1"/>
          </p:cNvSpPr>
          <p:nvPr/>
        </p:nvSpPr>
        <p:spPr bwMode="auto">
          <a:xfrm>
            <a:off x="2197677" y="3985898"/>
            <a:ext cx="331707" cy="334360"/>
          </a:xfrm>
          <a:custGeom>
            <a:avLst/>
            <a:gdLst/>
            <a:ahLst/>
            <a:cxnLst>
              <a:cxn ang="0">
                <a:pos x="58" y="47"/>
              </a:cxn>
              <a:cxn ang="0">
                <a:pos x="47" y="58"/>
              </a:cxn>
              <a:cxn ang="0">
                <a:pos x="11" y="58"/>
              </a:cxn>
              <a:cxn ang="0">
                <a:pos x="0" y="47"/>
              </a:cxn>
              <a:cxn ang="0">
                <a:pos x="0" y="10"/>
              </a:cxn>
              <a:cxn ang="0">
                <a:pos x="11" y="0"/>
              </a:cxn>
              <a:cxn ang="0">
                <a:pos x="47" y="0"/>
              </a:cxn>
              <a:cxn ang="0">
                <a:pos x="58" y="10"/>
              </a:cxn>
              <a:cxn ang="0">
                <a:pos x="58" y="47"/>
              </a:cxn>
              <a:cxn ang="0">
                <a:pos x="49" y="21"/>
              </a:cxn>
              <a:cxn ang="0">
                <a:pos x="49" y="17"/>
              </a:cxn>
              <a:cxn ang="0">
                <a:pos x="45" y="13"/>
              </a:cxn>
              <a:cxn ang="0">
                <a:pos x="42" y="13"/>
              </a:cxn>
              <a:cxn ang="0">
                <a:pos x="24" y="31"/>
              </a:cxn>
              <a:cxn ang="0">
                <a:pos x="16" y="23"/>
              </a:cxn>
              <a:cxn ang="0">
                <a:pos x="13" y="23"/>
              </a:cxn>
              <a:cxn ang="0">
                <a:pos x="9" y="27"/>
              </a:cxn>
              <a:cxn ang="0">
                <a:pos x="9" y="30"/>
              </a:cxn>
              <a:cxn ang="0">
                <a:pos x="22" y="44"/>
              </a:cxn>
              <a:cxn ang="0">
                <a:pos x="26" y="44"/>
              </a:cxn>
              <a:cxn ang="0">
                <a:pos x="49" y="21"/>
              </a:cxn>
            </a:cxnLst>
            <a:rect l="0" t="0" r="r" b="b"/>
            <a:pathLst>
              <a:path w="58" h="58">
                <a:moveTo>
                  <a:pt x="58" y="47"/>
                </a:moveTo>
                <a:cubicBezTo>
                  <a:pt x="58" y="53"/>
                  <a:pt x="53" y="58"/>
                  <a:pt x="47" y="58"/>
                </a:cubicBezTo>
                <a:cubicBezTo>
                  <a:pt x="11" y="58"/>
                  <a:pt x="11" y="58"/>
                  <a:pt x="11" y="58"/>
                </a:cubicBezTo>
                <a:cubicBezTo>
                  <a:pt x="5" y="58"/>
                  <a:pt x="0" y="53"/>
                  <a:pt x="0" y="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53" y="0"/>
                  <a:pt x="58" y="4"/>
                  <a:pt x="58" y="10"/>
                </a:cubicBezTo>
                <a:lnTo>
                  <a:pt x="58" y="47"/>
                </a:lnTo>
                <a:close/>
                <a:moveTo>
                  <a:pt x="49" y="21"/>
                </a:moveTo>
                <a:cubicBezTo>
                  <a:pt x="50" y="20"/>
                  <a:pt x="50" y="18"/>
                  <a:pt x="49" y="17"/>
                </a:cubicBezTo>
                <a:cubicBezTo>
                  <a:pt x="45" y="13"/>
                  <a:pt x="45" y="13"/>
                  <a:pt x="45" y="13"/>
                </a:cubicBezTo>
                <a:cubicBezTo>
                  <a:pt x="44" y="12"/>
                  <a:pt x="43" y="12"/>
                  <a:pt x="42" y="13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2"/>
                  <a:pt x="14" y="22"/>
                  <a:pt x="13" y="23"/>
                </a:cubicBezTo>
                <a:cubicBezTo>
                  <a:pt x="9" y="27"/>
                  <a:pt x="9" y="27"/>
                  <a:pt x="9" y="27"/>
                </a:cubicBezTo>
                <a:cubicBezTo>
                  <a:pt x="8" y="28"/>
                  <a:pt x="8" y="29"/>
                  <a:pt x="9" y="30"/>
                </a:cubicBezTo>
                <a:cubicBezTo>
                  <a:pt x="22" y="44"/>
                  <a:pt x="22" y="44"/>
                  <a:pt x="22" y="44"/>
                </a:cubicBezTo>
                <a:cubicBezTo>
                  <a:pt x="23" y="45"/>
                  <a:pt x="25" y="45"/>
                  <a:pt x="26" y="44"/>
                </a:cubicBezTo>
                <a:lnTo>
                  <a:pt x="49" y="21"/>
                </a:lnTo>
                <a:close/>
              </a:path>
            </a:pathLst>
          </a:custGeom>
          <a:solidFill>
            <a:srgbClr val="5B9BD5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grpSp>
        <p:nvGrpSpPr>
          <p:cNvPr id="9" name="Group 29"/>
          <p:cNvGrpSpPr/>
          <p:nvPr/>
        </p:nvGrpSpPr>
        <p:grpSpPr>
          <a:xfrm>
            <a:off x="2548733" y="3762044"/>
            <a:ext cx="2073990" cy="2831545"/>
            <a:chOff x="914400" y="1623310"/>
            <a:chExt cx="2850697" cy="785652"/>
          </a:xfrm>
        </p:grpSpPr>
        <p:sp>
          <p:nvSpPr>
            <p:cNvPr id="10" name="TextBox 30"/>
            <p:cNvSpPr txBox="1"/>
            <p:nvPr/>
          </p:nvSpPr>
          <p:spPr>
            <a:xfrm flipH="1">
              <a:off x="945697" y="1768485"/>
              <a:ext cx="2819400" cy="640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spcBef>
                  <a:spcPct val="20000"/>
                </a:spcBef>
                <a:defRPr/>
              </a:pPr>
              <a:r>
                <a:rPr lang="en-US" altLang="zh-TW" sz="24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Correlation analysis</a:t>
              </a:r>
              <a:r>
                <a:rPr lang="zh-TW" altLang="en-US" sz="24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是分析變異數間關係的方向與程度大小的統計</a:t>
              </a:r>
              <a:r>
                <a:rPr lang="zh-TW" altLang="en-US" sz="2400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方法</a:t>
              </a:r>
              <a:endParaRPr lang="zh-TW" alt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31"/>
            <p:cNvSpPr/>
            <p:nvPr/>
          </p:nvSpPr>
          <p:spPr>
            <a:xfrm>
              <a:off x="914400" y="1623310"/>
              <a:ext cx="2510029" cy="1622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相關分析</a:t>
              </a:r>
              <a:endParaRPr 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2578380" y="1635789"/>
            <a:ext cx="1554349" cy="1931287"/>
            <a:chOff x="1454420" y="2276379"/>
            <a:chExt cx="1554349" cy="1931287"/>
          </a:xfrm>
        </p:grpSpPr>
        <p:sp>
          <p:nvSpPr>
            <p:cNvPr id="13" name="Freeform 91"/>
            <p:cNvSpPr>
              <a:spLocks/>
            </p:cNvSpPr>
            <p:nvPr/>
          </p:nvSpPr>
          <p:spPr bwMode="auto">
            <a:xfrm>
              <a:off x="1458656" y="3652843"/>
              <a:ext cx="292236" cy="186352"/>
            </a:xfrm>
            <a:custGeom>
              <a:avLst/>
              <a:gdLst/>
              <a:ahLst/>
              <a:cxnLst>
                <a:cxn ang="0">
                  <a:pos x="86" y="43"/>
                </a:cxn>
                <a:cxn ang="0">
                  <a:pos x="75" y="54"/>
                </a:cxn>
                <a:cxn ang="0">
                  <a:pos x="11" y="54"/>
                </a:cxn>
                <a:cxn ang="0">
                  <a:pos x="0" y="43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75" y="0"/>
                </a:cxn>
                <a:cxn ang="0">
                  <a:pos x="86" y="10"/>
                </a:cxn>
                <a:cxn ang="0">
                  <a:pos x="86" y="43"/>
                </a:cxn>
              </a:cxnLst>
              <a:rect l="0" t="0" r="r" b="b"/>
              <a:pathLst>
                <a:path w="86" h="54">
                  <a:moveTo>
                    <a:pt x="86" y="43"/>
                  </a:moveTo>
                  <a:cubicBezTo>
                    <a:pt x="86" y="49"/>
                    <a:pt x="81" y="54"/>
                    <a:pt x="75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5" y="54"/>
                    <a:pt x="0" y="49"/>
                    <a:pt x="0" y="4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1" y="0"/>
                    <a:pt x="86" y="5"/>
                    <a:pt x="86" y="10"/>
                  </a:cubicBezTo>
                  <a:lnTo>
                    <a:pt x="86" y="4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14" name="Group 91"/>
            <p:cNvGrpSpPr/>
            <p:nvPr/>
          </p:nvGrpSpPr>
          <p:grpSpPr>
            <a:xfrm>
              <a:off x="1454420" y="2276379"/>
              <a:ext cx="1554349" cy="1931287"/>
              <a:chOff x="1454420" y="2276379"/>
              <a:chExt cx="1554349" cy="1931287"/>
            </a:xfrm>
          </p:grpSpPr>
          <p:grpSp>
            <p:nvGrpSpPr>
              <p:cNvPr id="19" name="Group 160"/>
              <p:cNvGrpSpPr/>
              <p:nvPr/>
            </p:nvGrpSpPr>
            <p:grpSpPr>
              <a:xfrm>
                <a:off x="1454420" y="3746020"/>
                <a:ext cx="1418820" cy="461646"/>
                <a:chOff x="2063177" y="2469112"/>
                <a:chExt cx="1047298" cy="340763"/>
              </a:xfrm>
              <a:gradFill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</p:grpSpPr>
            <p:sp>
              <p:nvSpPr>
                <p:cNvPr id="22" name="Rectangle 75"/>
                <p:cNvSpPr>
                  <a:spLocks noChangeArrowheads="1"/>
                </p:cNvSpPr>
                <p:nvPr/>
              </p:nvSpPr>
              <p:spPr bwMode="auto">
                <a:xfrm>
                  <a:off x="2069429" y="2469112"/>
                  <a:ext cx="1034793" cy="28449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3" name="Oval 76"/>
                <p:cNvSpPr>
                  <a:spLocks noChangeArrowheads="1"/>
                </p:cNvSpPr>
                <p:nvPr/>
              </p:nvSpPr>
              <p:spPr bwMode="auto">
                <a:xfrm>
                  <a:off x="2063177" y="2728592"/>
                  <a:ext cx="81283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4" name="Oval 77"/>
                <p:cNvSpPr>
                  <a:spLocks noChangeArrowheads="1"/>
                </p:cNvSpPr>
                <p:nvPr/>
              </p:nvSpPr>
              <p:spPr bwMode="auto">
                <a:xfrm>
                  <a:off x="2135082" y="2728592"/>
                  <a:ext cx="78157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5" name="Oval 78"/>
                <p:cNvSpPr>
                  <a:spLocks noChangeArrowheads="1"/>
                </p:cNvSpPr>
                <p:nvPr/>
              </p:nvSpPr>
              <p:spPr bwMode="auto">
                <a:xfrm>
                  <a:off x="2200732" y="2728592"/>
                  <a:ext cx="81283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6" name="Oval 79"/>
                <p:cNvSpPr>
                  <a:spLocks noChangeArrowheads="1"/>
                </p:cNvSpPr>
                <p:nvPr/>
              </p:nvSpPr>
              <p:spPr bwMode="auto">
                <a:xfrm>
                  <a:off x="2269510" y="2728592"/>
                  <a:ext cx="81283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7" name="Oval 80"/>
                <p:cNvSpPr>
                  <a:spLocks noChangeArrowheads="1"/>
                </p:cNvSpPr>
                <p:nvPr/>
              </p:nvSpPr>
              <p:spPr bwMode="auto">
                <a:xfrm>
                  <a:off x="2341415" y="2728592"/>
                  <a:ext cx="81283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8" name="Oval 81"/>
                <p:cNvSpPr>
                  <a:spLocks noChangeArrowheads="1"/>
                </p:cNvSpPr>
                <p:nvPr/>
              </p:nvSpPr>
              <p:spPr bwMode="auto">
                <a:xfrm>
                  <a:off x="2410193" y="2728592"/>
                  <a:ext cx="78157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9" name="Oval 82"/>
                <p:cNvSpPr>
                  <a:spLocks noChangeArrowheads="1"/>
                </p:cNvSpPr>
                <p:nvPr/>
              </p:nvSpPr>
              <p:spPr bwMode="auto">
                <a:xfrm>
                  <a:off x="2475843" y="2728592"/>
                  <a:ext cx="81283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0" name="Oval 83"/>
                <p:cNvSpPr>
                  <a:spLocks noChangeArrowheads="1"/>
                </p:cNvSpPr>
                <p:nvPr/>
              </p:nvSpPr>
              <p:spPr bwMode="auto">
                <a:xfrm>
                  <a:off x="2547748" y="2728592"/>
                  <a:ext cx="81283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1" name="Oval 84"/>
                <p:cNvSpPr>
                  <a:spLocks noChangeArrowheads="1"/>
                </p:cNvSpPr>
                <p:nvPr/>
              </p:nvSpPr>
              <p:spPr bwMode="auto">
                <a:xfrm>
                  <a:off x="2616526" y="2728592"/>
                  <a:ext cx="78157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2" name="Oval 85"/>
                <p:cNvSpPr>
                  <a:spLocks noChangeArrowheads="1"/>
                </p:cNvSpPr>
                <p:nvPr/>
              </p:nvSpPr>
              <p:spPr bwMode="auto">
                <a:xfrm>
                  <a:off x="2682176" y="2728592"/>
                  <a:ext cx="81283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3" name="Oval 86"/>
                <p:cNvSpPr>
                  <a:spLocks noChangeArrowheads="1"/>
                </p:cNvSpPr>
                <p:nvPr/>
              </p:nvSpPr>
              <p:spPr bwMode="auto">
                <a:xfrm>
                  <a:off x="2754081" y="2728592"/>
                  <a:ext cx="81283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4" name="Oval 87"/>
                <p:cNvSpPr>
                  <a:spLocks noChangeArrowheads="1"/>
                </p:cNvSpPr>
                <p:nvPr/>
              </p:nvSpPr>
              <p:spPr bwMode="auto">
                <a:xfrm>
                  <a:off x="2822859" y="2728592"/>
                  <a:ext cx="81283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5" name="Oval 88"/>
                <p:cNvSpPr>
                  <a:spLocks noChangeArrowheads="1"/>
                </p:cNvSpPr>
                <p:nvPr/>
              </p:nvSpPr>
              <p:spPr bwMode="auto">
                <a:xfrm>
                  <a:off x="2891636" y="2728592"/>
                  <a:ext cx="78157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6" name="Oval 89"/>
                <p:cNvSpPr>
                  <a:spLocks noChangeArrowheads="1"/>
                </p:cNvSpPr>
                <p:nvPr/>
              </p:nvSpPr>
              <p:spPr bwMode="auto">
                <a:xfrm>
                  <a:off x="2960414" y="2728592"/>
                  <a:ext cx="81283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37" name="Oval 90"/>
                <p:cNvSpPr>
                  <a:spLocks noChangeArrowheads="1"/>
                </p:cNvSpPr>
                <p:nvPr/>
              </p:nvSpPr>
              <p:spPr bwMode="auto">
                <a:xfrm>
                  <a:off x="3029192" y="2728592"/>
                  <a:ext cx="81283" cy="81283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</p:grpSp>
          <p:sp>
            <p:nvSpPr>
              <p:cNvPr id="20" name="Freeform 95"/>
              <p:cNvSpPr>
                <a:spLocks/>
              </p:cNvSpPr>
              <p:nvPr/>
            </p:nvSpPr>
            <p:spPr bwMode="auto">
              <a:xfrm>
                <a:off x="1454420" y="2276379"/>
                <a:ext cx="1554349" cy="1562818"/>
              </a:xfrm>
              <a:custGeom>
                <a:avLst/>
                <a:gdLst/>
                <a:ahLst/>
                <a:cxnLst>
                  <a:cxn ang="0">
                    <a:pos x="403" y="0"/>
                  </a:cxn>
                  <a:cxn ang="0">
                    <a:pos x="98" y="0"/>
                  </a:cxn>
                  <a:cxn ang="0">
                    <a:pos x="93" y="0"/>
                  </a:cxn>
                  <a:cxn ang="0">
                    <a:pos x="0" y="0"/>
                  </a:cxn>
                  <a:cxn ang="0">
                    <a:pos x="45" y="34"/>
                  </a:cxn>
                  <a:cxn ang="0">
                    <a:pos x="45" y="49"/>
                  </a:cxn>
                  <a:cxn ang="0">
                    <a:pos x="45" y="53"/>
                  </a:cxn>
                  <a:cxn ang="0">
                    <a:pos x="45" y="404"/>
                  </a:cxn>
                  <a:cxn ang="0">
                    <a:pos x="45" y="408"/>
                  </a:cxn>
                  <a:cxn ang="0">
                    <a:pos x="45" y="408"/>
                  </a:cxn>
                  <a:cxn ang="0">
                    <a:pos x="7" y="457"/>
                  </a:cxn>
                  <a:cxn ang="0">
                    <a:pos x="130" y="457"/>
                  </a:cxn>
                  <a:cxn ang="0">
                    <a:pos x="130" y="456"/>
                  </a:cxn>
                  <a:cxn ang="0">
                    <a:pos x="403" y="456"/>
                  </a:cxn>
                  <a:cxn ang="0">
                    <a:pos x="455" y="404"/>
                  </a:cxn>
                  <a:cxn ang="0">
                    <a:pos x="455" y="53"/>
                  </a:cxn>
                  <a:cxn ang="0">
                    <a:pos x="403" y="0"/>
                  </a:cxn>
                </a:cxnLst>
                <a:rect l="0" t="0" r="r" b="b"/>
                <a:pathLst>
                  <a:path w="455" h="457">
                    <a:moveTo>
                      <a:pt x="403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6" y="0"/>
                      <a:pt x="95" y="0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" y="1"/>
                      <a:pt x="45" y="34"/>
                      <a:pt x="45" y="34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5" y="50"/>
                      <a:pt x="45" y="52"/>
                      <a:pt x="45" y="53"/>
                    </a:cubicBezTo>
                    <a:cubicBezTo>
                      <a:pt x="45" y="404"/>
                      <a:pt x="45" y="404"/>
                      <a:pt x="45" y="404"/>
                    </a:cubicBezTo>
                    <a:cubicBezTo>
                      <a:pt x="45" y="405"/>
                      <a:pt x="45" y="407"/>
                      <a:pt x="45" y="408"/>
                    </a:cubicBezTo>
                    <a:cubicBezTo>
                      <a:pt x="45" y="408"/>
                      <a:pt x="45" y="408"/>
                      <a:pt x="45" y="408"/>
                    </a:cubicBezTo>
                    <a:cubicBezTo>
                      <a:pt x="45" y="408"/>
                      <a:pt x="46" y="457"/>
                      <a:pt x="7" y="457"/>
                    </a:cubicBezTo>
                    <a:cubicBezTo>
                      <a:pt x="130" y="457"/>
                      <a:pt x="130" y="457"/>
                      <a:pt x="130" y="457"/>
                    </a:cubicBezTo>
                    <a:cubicBezTo>
                      <a:pt x="130" y="456"/>
                      <a:pt x="130" y="456"/>
                      <a:pt x="130" y="456"/>
                    </a:cubicBezTo>
                    <a:cubicBezTo>
                      <a:pt x="403" y="456"/>
                      <a:pt x="403" y="456"/>
                      <a:pt x="403" y="456"/>
                    </a:cubicBezTo>
                    <a:cubicBezTo>
                      <a:pt x="432" y="456"/>
                      <a:pt x="455" y="433"/>
                      <a:pt x="455" y="404"/>
                    </a:cubicBezTo>
                    <a:cubicBezTo>
                      <a:pt x="455" y="53"/>
                      <a:pt x="455" y="53"/>
                      <a:pt x="455" y="53"/>
                    </a:cubicBezTo>
                    <a:cubicBezTo>
                      <a:pt x="455" y="24"/>
                      <a:pt x="432" y="0"/>
                      <a:pt x="4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" name="Freeform 96"/>
              <p:cNvSpPr>
                <a:spLocks/>
              </p:cNvSpPr>
              <p:nvPr/>
            </p:nvSpPr>
            <p:spPr bwMode="auto">
              <a:xfrm>
                <a:off x="1742418" y="2547437"/>
                <a:ext cx="1130821" cy="1130821"/>
              </a:xfrm>
              <a:custGeom>
                <a:avLst/>
                <a:gdLst/>
                <a:ahLst/>
                <a:cxnLst>
                  <a:cxn ang="0">
                    <a:pos x="331" y="320"/>
                  </a:cxn>
                  <a:cxn ang="0">
                    <a:pos x="321" y="331"/>
                  </a:cxn>
                  <a:cxn ang="0">
                    <a:pos x="11" y="331"/>
                  </a:cxn>
                  <a:cxn ang="0">
                    <a:pos x="0" y="320"/>
                  </a:cxn>
                  <a:cxn ang="0">
                    <a:pos x="0" y="10"/>
                  </a:cxn>
                  <a:cxn ang="0">
                    <a:pos x="11" y="0"/>
                  </a:cxn>
                  <a:cxn ang="0">
                    <a:pos x="321" y="0"/>
                  </a:cxn>
                  <a:cxn ang="0">
                    <a:pos x="331" y="10"/>
                  </a:cxn>
                  <a:cxn ang="0">
                    <a:pos x="331" y="320"/>
                  </a:cxn>
                </a:cxnLst>
                <a:rect l="0" t="0" r="r" b="b"/>
                <a:pathLst>
                  <a:path w="331" h="331">
                    <a:moveTo>
                      <a:pt x="331" y="320"/>
                    </a:moveTo>
                    <a:cubicBezTo>
                      <a:pt x="331" y="326"/>
                      <a:pt x="326" y="331"/>
                      <a:pt x="321" y="331"/>
                    </a:cubicBezTo>
                    <a:cubicBezTo>
                      <a:pt x="11" y="331"/>
                      <a:pt x="11" y="331"/>
                      <a:pt x="11" y="331"/>
                    </a:cubicBezTo>
                    <a:cubicBezTo>
                      <a:pt x="5" y="331"/>
                      <a:pt x="0" y="326"/>
                      <a:pt x="0" y="32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321" y="0"/>
                      <a:pt x="321" y="0"/>
                      <a:pt x="321" y="0"/>
                    </a:cubicBezTo>
                    <a:cubicBezTo>
                      <a:pt x="326" y="0"/>
                      <a:pt x="331" y="5"/>
                      <a:pt x="331" y="10"/>
                    </a:cubicBezTo>
                    <a:lnTo>
                      <a:pt x="331" y="32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15" name="Group 348"/>
            <p:cNvGrpSpPr/>
            <p:nvPr/>
          </p:nvGrpSpPr>
          <p:grpSpPr>
            <a:xfrm>
              <a:off x="1888347" y="2692307"/>
              <a:ext cx="823030" cy="772151"/>
              <a:chOff x="3919538" y="1693863"/>
              <a:chExt cx="436563" cy="409575"/>
            </a:xfrm>
            <a:solidFill>
              <a:schemeClr val="accent1"/>
            </a:solidFill>
          </p:grpSpPr>
          <p:sp>
            <p:nvSpPr>
              <p:cNvPr id="16" name="Freeform 272"/>
              <p:cNvSpPr>
                <a:spLocks noEditPoints="1"/>
              </p:cNvSpPr>
              <p:nvPr/>
            </p:nvSpPr>
            <p:spPr bwMode="auto">
              <a:xfrm>
                <a:off x="3919538" y="1693863"/>
                <a:ext cx="436563" cy="409575"/>
              </a:xfrm>
              <a:custGeom>
                <a:avLst/>
                <a:gdLst/>
                <a:ahLst/>
                <a:cxnLst>
                  <a:cxn ang="0">
                    <a:pos x="107" y="24"/>
                  </a:cxn>
                  <a:cxn ang="0">
                    <a:pos x="112" y="19"/>
                  </a:cxn>
                  <a:cxn ang="0">
                    <a:pos x="93" y="10"/>
                  </a:cxn>
                  <a:cxn ang="0">
                    <a:pos x="90" y="0"/>
                  </a:cxn>
                  <a:cxn ang="0">
                    <a:pos x="73" y="10"/>
                  </a:cxn>
                  <a:cxn ang="0">
                    <a:pos x="56" y="13"/>
                  </a:cxn>
                  <a:cxn ang="0">
                    <a:pos x="14" y="95"/>
                  </a:cxn>
                  <a:cxn ang="0">
                    <a:pos x="98" y="63"/>
                  </a:cxn>
                  <a:cxn ang="0">
                    <a:pos x="107" y="44"/>
                  </a:cxn>
                  <a:cxn ang="0">
                    <a:pos x="107" y="44"/>
                  </a:cxn>
                  <a:cxn ang="0">
                    <a:pos x="116" y="26"/>
                  </a:cxn>
                  <a:cxn ang="0">
                    <a:pos x="27" y="80"/>
                  </a:cxn>
                  <a:cxn ang="0">
                    <a:pos x="28" y="39"/>
                  </a:cxn>
                  <a:cxn ang="0">
                    <a:pos x="46" y="38"/>
                  </a:cxn>
                  <a:cxn ang="0">
                    <a:pos x="17" y="30"/>
                  </a:cxn>
                  <a:cxn ang="0">
                    <a:pos x="14" y="34"/>
                  </a:cxn>
                  <a:cxn ang="0">
                    <a:pos x="14" y="34"/>
                  </a:cxn>
                  <a:cxn ang="0">
                    <a:pos x="22" y="82"/>
                  </a:cxn>
                  <a:cxn ang="0">
                    <a:pos x="24" y="86"/>
                  </a:cxn>
                  <a:cxn ang="0">
                    <a:pos x="46" y="81"/>
                  </a:cxn>
                  <a:cxn ang="0">
                    <a:pos x="51" y="18"/>
                  </a:cxn>
                  <a:cxn ang="0">
                    <a:pos x="51" y="18"/>
                  </a:cxn>
                  <a:cxn ang="0">
                    <a:pos x="59" y="44"/>
                  </a:cxn>
                  <a:cxn ang="0">
                    <a:pos x="54" y="52"/>
                  </a:cxn>
                  <a:cxn ang="0">
                    <a:pos x="50" y="61"/>
                  </a:cxn>
                  <a:cxn ang="0">
                    <a:pos x="69" y="61"/>
                  </a:cxn>
                  <a:cxn ang="0">
                    <a:pos x="70" y="80"/>
                  </a:cxn>
                  <a:cxn ang="0">
                    <a:pos x="51" y="81"/>
                  </a:cxn>
                  <a:cxn ang="0">
                    <a:pos x="79" y="92"/>
                  </a:cxn>
                  <a:cxn ang="0">
                    <a:pos x="79" y="92"/>
                  </a:cxn>
                  <a:cxn ang="0">
                    <a:pos x="90" y="67"/>
                  </a:cxn>
                  <a:cxn ang="0">
                    <a:pos x="105" y="39"/>
                  </a:cxn>
                  <a:cxn ang="0">
                    <a:pos x="103" y="40"/>
                  </a:cxn>
                  <a:cxn ang="0">
                    <a:pos x="103" y="42"/>
                  </a:cxn>
                  <a:cxn ang="0">
                    <a:pos x="107" y="50"/>
                  </a:cxn>
                  <a:cxn ang="0">
                    <a:pos x="92" y="53"/>
                  </a:cxn>
                  <a:cxn ang="0">
                    <a:pos x="88" y="63"/>
                  </a:cxn>
                  <a:cxn ang="0">
                    <a:pos x="75" y="56"/>
                  </a:cxn>
                  <a:cxn ang="0">
                    <a:pos x="70" y="53"/>
                  </a:cxn>
                  <a:cxn ang="0">
                    <a:pos x="64" y="43"/>
                  </a:cxn>
                  <a:cxn ang="0">
                    <a:pos x="63" y="42"/>
                  </a:cxn>
                  <a:cxn ang="0">
                    <a:pos x="54" y="39"/>
                  </a:cxn>
                  <a:cxn ang="0">
                    <a:pos x="63" y="27"/>
                  </a:cxn>
                  <a:cxn ang="0">
                    <a:pos x="62" y="27"/>
                  </a:cxn>
                  <a:cxn ang="0">
                    <a:pos x="63" y="26"/>
                  </a:cxn>
                  <a:cxn ang="0">
                    <a:pos x="64" y="24"/>
                  </a:cxn>
                  <a:cxn ang="0">
                    <a:pos x="70" y="14"/>
                  </a:cxn>
                  <a:cxn ang="0">
                    <a:pos x="75" y="14"/>
                  </a:cxn>
                  <a:cxn ang="0">
                    <a:pos x="88" y="5"/>
                  </a:cxn>
                  <a:cxn ang="0">
                    <a:pos x="89" y="13"/>
                  </a:cxn>
                  <a:cxn ang="0">
                    <a:pos x="100" y="10"/>
                  </a:cxn>
                  <a:cxn ang="0">
                    <a:pos x="102" y="24"/>
                  </a:cxn>
                  <a:cxn ang="0">
                    <a:pos x="102" y="26"/>
                  </a:cxn>
                  <a:cxn ang="0">
                    <a:pos x="112" y="39"/>
                  </a:cxn>
                </a:cxnLst>
                <a:rect l="0" t="0" r="r" b="b"/>
                <a:pathLst>
                  <a:path w="116" h="109">
                    <a:moveTo>
                      <a:pt x="114" y="24"/>
                    </a:moveTo>
                    <a:cubicBezTo>
                      <a:pt x="107" y="24"/>
                      <a:pt x="107" y="24"/>
                      <a:pt x="107" y="24"/>
                    </a:cubicBezTo>
                    <a:cubicBezTo>
                      <a:pt x="107" y="24"/>
                      <a:pt x="107" y="24"/>
                      <a:pt x="107" y="24"/>
                    </a:cubicBezTo>
                    <a:cubicBezTo>
                      <a:pt x="107" y="24"/>
                      <a:pt x="107" y="24"/>
                      <a:pt x="107" y="24"/>
                    </a:cubicBezTo>
                    <a:cubicBezTo>
                      <a:pt x="107" y="24"/>
                      <a:pt x="107" y="24"/>
                      <a:pt x="107" y="24"/>
                    </a:cubicBezTo>
                    <a:cubicBezTo>
                      <a:pt x="107" y="24"/>
                      <a:pt x="107" y="24"/>
                      <a:pt x="107" y="24"/>
                    </a:cubicBezTo>
                    <a:cubicBezTo>
                      <a:pt x="107" y="24"/>
                      <a:pt x="107" y="24"/>
                      <a:pt x="107" y="24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3" y="18"/>
                      <a:pt x="113" y="16"/>
                      <a:pt x="112" y="15"/>
                    </a:cubicBezTo>
                    <a:cubicBezTo>
                      <a:pt x="101" y="5"/>
                      <a:pt x="101" y="5"/>
                      <a:pt x="101" y="5"/>
                    </a:cubicBezTo>
                    <a:cubicBezTo>
                      <a:pt x="100" y="4"/>
                      <a:pt x="99" y="4"/>
                      <a:pt x="98" y="5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1"/>
                      <a:pt x="92" y="0"/>
                      <a:pt x="90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4" y="0"/>
                      <a:pt x="73" y="1"/>
                      <a:pt x="73" y="2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7" y="4"/>
                      <a:pt x="65" y="4"/>
                      <a:pt x="64" y="5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4" y="12"/>
                      <a:pt x="51" y="12"/>
                      <a:pt x="48" y="12"/>
                    </a:cubicBezTo>
                    <a:cubicBezTo>
                      <a:pt x="35" y="12"/>
                      <a:pt x="23" y="18"/>
                      <a:pt x="14" y="26"/>
                    </a:cubicBezTo>
                    <a:cubicBezTo>
                      <a:pt x="5" y="35"/>
                      <a:pt x="0" y="47"/>
                      <a:pt x="0" y="61"/>
                    </a:cubicBezTo>
                    <a:cubicBezTo>
                      <a:pt x="0" y="74"/>
                      <a:pt x="5" y="86"/>
                      <a:pt x="14" y="95"/>
                    </a:cubicBezTo>
                    <a:cubicBezTo>
                      <a:pt x="23" y="104"/>
                      <a:pt x="35" y="109"/>
                      <a:pt x="48" y="109"/>
                    </a:cubicBezTo>
                    <a:cubicBezTo>
                      <a:pt x="62" y="109"/>
                      <a:pt x="74" y="104"/>
                      <a:pt x="83" y="95"/>
                    </a:cubicBezTo>
                    <a:cubicBezTo>
                      <a:pt x="91" y="87"/>
                      <a:pt x="97" y="75"/>
                      <a:pt x="97" y="62"/>
                    </a:cubicBezTo>
                    <a:cubicBezTo>
                      <a:pt x="98" y="63"/>
                      <a:pt x="98" y="63"/>
                      <a:pt x="98" y="63"/>
                    </a:cubicBezTo>
                    <a:cubicBezTo>
                      <a:pt x="99" y="64"/>
                      <a:pt x="100" y="64"/>
                      <a:pt x="101" y="63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13" y="51"/>
                      <a:pt x="113" y="50"/>
                      <a:pt x="112" y="49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5" y="44"/>
                      <a:pt x="116" y="42"/>
                      <a:pt x="116" y="41"/>
                    </a:cubicBezTo>
                    <a:cubicBezTo>
                      <a:pt x="116" y="26"/>
                      <a:pt x="116" y="26"/>
                      <a:pt x="116" y="26"/>
                    </a:cubicBezTo>
                    <a:cubicBezTo>
                      <a:pt x="116" y="25"/>
                      <a:pt x="115" y="24"/>
                      <a:pt x="114" y="24"/>
                    </a:cubicBezTo>
                    <a:close/>
                    <a:moveTo>
                      <a:pt x="46" y="61"/>
                    </a:moveTo>
                    <a:cubicBezTo>
                      <a:pt x="46" y="66"/>
                      <a:pt x="46" y="71"/>
                      <a:pt x="46" y="76"/>
                    </a:cubicBezTo>
                    <a:cubicBezTo>
                      <a:pt x="40" y="77"/>
                      <a:pt x="33" y="78"/>
                      <a:pt x="27" y="80"/>
                    </a:cubicBezTo>
                    <a:cubicBezTo>
                      <a:pt x="24" y="74"/>
                      <a:pt x="23" y="68"/>
                      <a:pt x="24" y="62"/>
                    </a:cubicBezTo>
                    <a:cubicBezTo>
                      <a:pt x="31" y="61"/>
                      <a:pt x="38" y="61"/>
                      <a:pt x="46" y="61"/>
                    </a:cubicBezTo>
                    <a:close/>
                    <a:moveTo>
                      <a:pt x="24" y="57"/>
                    </a:moveTo>
                    <a:cubicBezTo>
                      <a:pt x="24" y="51"/>
                      <a:pt x="26" y="45"/>
                      <a:pt x="28" y="39"/>
                    </a:cubicBezTo>
                    <a:cubicBezTo>
                      <a:pt x="34" y="41"/>
                      <a:pt x="40" y="42"/>
                      <a:pt x="46" y="43"/>
                    </a:cubicBezTo>
                    <a:cubicBezTo>
                      <a:pt x="46" y="47"/>
                      <a:pt x="46" y="52"/>
                      <a:pt x="46" y="56"/>
                    </a:cubicBezTo>
                    <a:cubicBezTo>
                      <a:pt x="38" y="56"/>
                      <a:pt x="31" y="56"/>
                      <a:pt x="24" y="57"/>
                    </a:cubicBezTo>
                    <a:close/>
                    <a:moveTo>
                      <a:pt x="46" y="38"/>
                    </a:moveTo>
                    <a:cubicBezTo>
                      <a:pt x="41" y="38"/>
                      <a:pt x="36" y="37"/>
                      <a:pt x="30" y="35"/>
                    </a:cubicBezTo>
                    <a:cubicBezTo>
                      <a:pt x="34" y="28"/>
                      <a:pt x="40" y="22"/>
                      <a:pt x="46" y="19"/>
                    </a:cubicBezTo>
                    <a:cubicBezTo>
                      <a:pt x="46" y="25"/>
                      <a:pt x="46" y="31"/>
                      <a:pt x="46" y="38"/>
                    </a:cubicBezTo>
                    <a:close/>
                    <a:moveTo>
                      <a:pt x="17" y="30"/>
                    </a:moveTo>
                    <a:cubicBezTo>
                      <a:pt x="23" y="24"/>
                      <a:pt x="30" y="20"/>
                      <a:pt x="38" y="18"/>
                    </a:cubicBezTo>
                    <a:cubicBezTo>
                      <a:pt x="33" y="22"/>
                      <a:pt x="29" y="28"/>
                      <a:pt x="26" y="34"/>
                    </a:cubicBezTo>
                    <a:cubicBezTo>
                      <a:pt x="23" y="32"/>
                      <a:pt x="20" y="31"/>
                      <a:pt x="17" y="30"/>
                    </a:cubicBezTo>
                    <a:close/>
                    <a:moveTo>
                      <a:pt x="14" y="34"/>
                    </a:moveTo>
                    <a:cubicBezTo>
                      <a:pt x="17" y="35"/>
                      <a:pt x="21" y="37"/>
                      <a:pt x="24" y="38"/>
                    </a:cubicBezTo>
                    <a:cubicBezTo>
                      <a:pt x="21" y="44"/>
                      <a:pt x="19" y="50"/>
                      <a:pt x="19" y="57"/>
                    </a:cubicBezTo>
                    <a:cubicBezTo>
                      <a:pt x="14" y="57"/>
                      <a:pt x="9" y="58"/>
                      <a:pt x="5" y="58"/>
                    </a:cubicBezTo>
                    <a:cubicBezTo>
                      <a:pt x="5" y="49"/>
                      <a:pt x="9" y="40"/>
                      <a:pt x="14" y="34"/>
                    </a:cubicBezTo>
                    <a:close/>
                    <a:moveTo>
                      <a:pt x="13" y="86"/>
                    </a:moveTo>
                    <a:cubicBezTo>
                      <a:pt x="8" y="80"/>
                      <a:pt x="5" y="72"/>
                      <a:pt x="5" y="63"/>
                    </a:cubicBezTo>
                    <a:cubicBezTo>
                      <a:pt x="9" y="63"/>
                      <a:pt x="14" y="62"/>
                      <a:pt x="19" y="62"/>
                    </a:cubicBezTo>
                    <a:cubicBezTo>
                      <a:pt x="19" y="69"/>
                      <a:pt x="20" y="75"/>
                      <a:pt x="22" y="82"/>
                    </a:cubicBezTo>
                    <a:cubicBezTo>
                      <a:pt x="19" y="83"/>
                      <a:pt x="16" y="85"/>
                      <a:pt x="13" y="86"/>
                    </a:cubicBezTo>
                    <a:close/>
                    <a:moveTo>
                      <a:pt x="17" y="92"/>
                    </a:moveTo>
                    <a:cubicBezTo>
                      <a:pt x="17" y="91"/>
                      <a:pt x="16" y="91"/>
                      <a:pt x="16" y="90"/>
                    </a:cubicBezTo>
                    <a:cubicBezTo>
                      <a:pt x="19" y="89"/>
                      <a:pt x="21" y="87"/>
                      <a:pt x="24" y="86"/>
                    </a:cubicBezTo>
                    <a:cubicBezTo>
                      <a:pt x="27" y="93"/>
                      <a:pt x="32" y="99"/>
                      <a:pt x="38" y="103"/>
                    </a:cubicBezTo>
                    <a:cubicBezTo>
                      <a:pt x="30" y="101"/>
                      <a:pt x="23" y="97"/>
                      <a:pt x="17" y="92"/>
                    </a:cubicBezTo>
                    <a:close/>
                    <a:moveTo>
                      <a:pt x="29" y="85"/>
                    </a:moveTo>
                    <a:cubicBezTo>
                      <a:pt x="35" y="83"/>
                      <a:pt x="40" y="82"/>
                      <a:pt x="46" y="81"/>
                    </a:cubicBezTo>
                    <a:cubicBezTo>
                      <a:pt x="46" y="83"/>
                      <a:pt x="46" y="83"/>
                      <a:pt x="46" y="83"/>
                    </a:cubicBezTo>
                    <a:cubicBezTo>
                      <a:pt x="46" y="89"/>
                      <a:pt x="46" y="96"/>
                      <a:pt x="46" y="103"/>
                    </a:cubicBezTo>
                    <a:cubicBezTo>
                      <a:pt x="38" y="98"/>
                      <a:pt x="32" y="92"/>
                      <a:pt x="29" y="85"/>
                    </a:cubicBezTo>
                    <a:close/>
                    <a:moveTo>
                      <a:pt x="51" y="18"/>
                    </a:moveTo>
                    <a:cubicBezTo>
                      <a:pt x="53" y="20"/>
                      <a:pt x="56" y="22"/>
                      <a:pt x="58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1" y="22"/>
                      <a:pt x="51" y="20"/>
                      <a:pt x="51" y="18"/>
                    </a:cubicBezTo>
                    <a:close/>
                    <a:moveTo>
                      <a:pt x="50" y="43"/>
                    </a:moveTo>
                    <a:cubicBezTo>
                      <a:pt x="51" y="43"/>
                      <a:pt x="51" y="44"/>
                      <a:pt x="51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3" y="50"/>
                      <a:pt x="53" y="51"/>
                      <a:pt x="54" y="52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6"/>
                      <a:pt x="53" y="56"/>
                      <a:pt x="50" y="56"/>
                    </a:cubicBezTo>
                    <a:cubicBezTo>
                      <a:pt x="50" y="52"/>
                      <a:pt x="50" y="48"/>
                      <a:pt x="50" y="43"/>
                    </a:cubicBezTo>
                    <a:close/>
                    <a:moveTo>
                      <a:pt x="50" y="61"/>
                    </a:moveTo>
                    <a:cubicBezTo>
                      <a:pt x="55" y="61"/>
                      <a:pt x="59" y="61"/>
                      <a:pt x="63" y="61"/>
                    </a:cubicBezTo>
                    <a:cubicBezTo>
                      <a:pt x="64" y="63"/>
                      <a:pt x="64" y="63"/>
                      <a:pt x="64" y="63"/>
                    </a:cubicBezTo>
                    <a:cubicBezTo>
                      <a:pt x="65" y="64"/>
                      <a:pt x="67" y="64"/>
                      <a:pt x="68" y="63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70" y="62"/>
                      <a:pt x="72" y="62"/>
                      <a:pt x="73" y="62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3" y="65"/>
                      <a:pt x="73" y="66"/>
                      <a:pt x="73" y="66"/>
                    </a:cubicBezTo>
                    <a:cubicBezTo>
                      <a:pt x="73" y="71"/>
                      <a:pt x="72" y="75"/>
                      <a:pt x="70" y="80"/>
                    </a:cubicBezTo>
                    <a:cubicBezTo>
                      <a:pt x="64" y="78"/>
                      <a:pt x="57" y="77"/>
                      <a:pt x="51" y="76"/>
                    </a:cubicBezTo>
                    <a:cubicBezTo>
                      <a:pt x="51" y="71"/>
                      <a:pt x="50" y="66"/>
                      <a:pt x="50" y="61"/>
                    </a:cubicBezTo>
                    <a:close/>
                    <a:moveTo>
                      <a:pt x="51" y="83"/>
                    </a:moveTo>
                    <a:cubicBezTo>
                      <a:pt x="51" y="81"/>
                      <a:pt x="51" y="81"/>
                      <a:pt x="51" y="81"/>
                    </a:cubicBezTo>
                    <a:cubicBezTo>
                      <a:pt x="57" y="81"/>
                      <a:pt x="62" y="82"/>
                      <a:pt x="68" y="84"/>
                    </a:cubicBezTo>
                    <a:cubicBezTo>
                      <a:pt x="65" y="92"/>
                      <a:pt x="59" y="98"/>
                      <a:pt x="51" y="103"/>
                    </a:cubicBezTo>
                    <a:cubicBezTo>
                      <a:pt x="51" y="96"/>
                      <a:pt x="51" y="89"/>
                      <a:pt x="51" y="83"/>
                    </a:cubicBezTo>
                    <a:close/>
                    <a:moveTo>
                      <a:pt x="79" y="92"/>
                    </a:moveTo>
                    <a:cubicBezTo>
                      <a:pt x="74" y="97"/>
                      <a:pt x="67" y="101"/>
                      <a:pt x="59" y="103"/>
                    </a:cubicBezTo>
                    <a:cubicBezTo>
                      <a:pt x="65" y="98"/>
                      <a:pt x="70" y="92"/>
                      <a:pt x="73" y="86"/>
                    </a:cubicBezTo>
                    <a:cubicBezTo>
                      <a:pt x="76" y="87"/>
                      <a:pt x="78" y="88"/>
                      <a:pt x="81" y="90"/>
                    </a:cubicBezTo>
                    <a:cubicBezTo>
                      <a:pt x="80" y="91"/>
                      <a:pt x="80" y="91"/>
                      <a:pt x="79" y="92"/>
                    </a:cubicBezTo>
                    <a:close/>
                    <a:moveTo>
                      <a:pt x="84" y="86"/>
                    </a:moveTo>
                    <a:cubicBezTo>
                      <a:pt x="81" y="84"/>
                      <a:pt x="78" y="83"/>
                      <a:pt x="75" y="82"/>
                    </a:cubicBezTo>
                    <a:cubicBezTo>
                      <a:pt x="76" y="77"/>
                      <a:pt x="77" y="72"/>
                      <a:pt x="78" y="67"/>
                    </a:cubicBezTo>
                    <a:cubicBezTo>
                      <a:pt x="90" y="67"/>
                      <a:pt x="90" y="67"/>
                      <a:pt x="90" y="67"/>
                    </a:cubicBezTo>
                    <a:cubicBezTo>
                      <a:pt x="91" y="67"/>
                      <a:pt x="91" y="67"/>
                      <a:pt x="92" y="67"/>
                    </a:cubicBezTo>
                    <a:cubicBezTo>
                      <a:pt x="91" y="74"/>
                      <a:pt x="88" y="81"/>
                      <a:pt x="84" y="86"/>
                    </a:cubicBezTo>
                    <a:close/>
                    <a:moveTo>
                      <a:pt x="112" y="39"/>
                    </a:moveTo>
                    <a:cubicBezTo>
                      <a:pt x="105" y="39"/>
                      <a:pt x="105" y="39"/>
                      <a:pt x="105" y="39"/>
                    </a:cubicBezTo>
                    <a:cubicBezTo>
                      <a:pt x="104" y="39"/>
                      <a:pt x="103" y="39"/>
                      <a:pt x="103" y="40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03" y="40"/>
                      <a:pt x="103" y="40"/>
                      <a:pt x="103" y="40"/>
                    </a:cubicBezTo>
                    <a:cubicBezTo>
                      <a:pt x="103" y="41"/>
                      <a:pt x="103" y="41"/>
                      <a:pt x="102" y="42"/>
                    </a:cubicBezTo>
                    <a:cubicBezTo>
                      <a:pt x="102" y="42"/>
                      <a:pt x="102" y="42"/>
                      <a:pt x="102" y="42"/>
                    </a:cubicBezTo>
                    <a:cubicBezTo>
                      <a:pt x="103" y="42"/>
                      <a:pt x="103" y="42"/>
                      <a:pt x="103" y="42"/>
                    </a:cubicBezTo>
                    <a:cubicBezTo>
                      <a:pt x="103" y="42"/>
                      <a:pt x="103" y="42"/>
                      <a:pt x="103" y="42"/>
                    </a:cubicBezTo>
                    <a:cubicBezTo>
                      <a:pt x="102" y="42"/>
                      <a:pt x="102" y="42"/>
                      <a:pt x="102" y="42"/>
                    </a:cubicBezTo>
                    <a:cubicBezTo>
                      <a:pt x="102" y="42"/>
                      <a:pt x="102" y="43"/>
                      <a:pt x="102" y="43"/>
                    </a:cubicBezTo>
                    <a:cubicBezTo>
                      <a:pt x="101" y="44"/>
                      <a:pt x="101" y="45"/>
                      <a:pt x="102" y="46"/>
                    </a:cubicBezTo>
                    <a:cubicBezTo>
                      <a:pt x="107" y="50"/>
                      <a:pt x="107" y="50"/>
                      <a:pt x="107" y="50"/>
                    </a:cubicBezTo>
                    <a:cubicBezTo>
                      <a:pt x="100" y="58"/>
                      <a:pt x="100" y="58"/>
                      <a:pt x="100" y="58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94" y="52"/>
                      <a:pt x="93" y="52"/>
                      <a:pt x="92" y="53"/>
                    </a:cubicBezTo>
                    <a:cubicBezTo>
                      <a:pt x="92" y="53"/>
                      <a:pt x="92" y="53"/>
                      <a:pt x="92" y="53"/>
                    </a:cubicBezTo>
                    <a:cubicBezTo>
                      <a:pt x="92" y="53"/>
                      <a:pt x="91" y="53"/>
                      <a:pt x="91" y="53"/>
                    </a:cubicBezTo>
                    <a:cubicBezTo>
                      <a:pt x="90" y="53"/>
                      <a:pt x="90" y="54"/>
                      <a:pt x="90" y="54"/>
                    </a:cubicBezTo>
                    <a:cubicBezTo>
                      <a:pt x="89" y="54"/>
                      <a:pt x="88" y="55"/>
                      <a:pt x="88" y="56"/>
                    </a:cubicBezTo>
                    <a:cubicBezTo>
                      <a:pt x="88" y="63"/>
                      <a:pt x="88" y="63"/>
                      <a:pt x="88" y="63"/>
                    </a:cubicBezTo>
                    <a:cubicBezTo>
                      <a:pt x="78" y="63"/>
                      <a:pt x="78" y="63"/>
                      <a:pt x="78" y="63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78" y="55"/>
                      <a:pt x="77" y="54"/>
                      <a:pt x="76" y="54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6" y="54"/>
                      <a:pt x="76" y="54"/>
                      <a:pt x="76" y="54"/>
                    </a:cubicBezTo>
                    <a:cubicBezTo>
                      <a:pt x="76" y="54"/>
                      <a:pt x="75" y="54"/>
                      <a:pt x="75" y="53"/>
                    </a:cubicBezTo>
                    <a:cubicBezTo>
                      <a:pt x="74" y="53"/>
                      <a:pt x="74" y="53"/>
                      <a:pt x="73" y="53"/>
                    </a:cubicBezTo>
                    <a:cubicBezTo>
                      <a:pt x="72" y="52"/>
                      <a:pt x="71" y="52"/>
                      <a:pt x="70" y="53"/>
                    </a:cubicBezTo>
                    <a:cubicBezTo>
                      <a:pt x="66" y="58"/>
                      <a:pt x="66" y="58"/>
                      <a:pt x="66" y="58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4" y="45"/>
                      <a:pt x="64" y="44"/>
                      <a:pt x="64" y="43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4" y="43"/>
                      <a:pt x="63" y="42"/>
                      <a:pt x="63" y="42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62" y="40"/>
                      <a:pt x="61" y="39"/>
                      <a:pt x="60" y="39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1" y="29"/>
                      <a:pt x="62" y="28"/>
                      <a:pt x="63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7"/>
                      <a:pt x="63" y="26"/>
                      <a:pt x="63" y="26"/>
                    </a:cubicBezTo>
                    <a:cubicBezTo>
                      <a:pt x="63" y="26"/>
                      <a:pt x="63" y="26"/>
                      <a:pt x="63" y="26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3" y="26"/>
                      <a:pt x="63" y="26"/>
                      <a:pt x="63" y="26"/>
                    </a:cubicBezTo>
                    <a:cubicBezTo>
                      <a:pt x="63" y="25"/>
                      <a:pt x="63" y="25"/>
                      <a:pt x="64" y="24"/>
                    </a:cubicBezTo>
                    <a:cubicBezTo>
                      <a:pt x="64" y="23"/>
                      <a:pt x="64" y="22"/>
                      <a:pt x="63" y="21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71" y="15"/>
                      <a:pt x="72" y="15"/>
                      <a:pt x="73" y="15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4" y="14"/>
                      <a:pt x="74" y="14"/>
                      <a:pt x="75" y="14"/>
                    </a:cubicBezTo>
                    <a:cubicBezTo>
                      <a:pt x="75" y="14"/>
                      <a:pt x="75" y="14"/>
                      <a:pt x="76" y="14"/>
                    </a:cubicBezTo>
                    <a:cubicBezTo>
                      <a:pt x="77" y="13"/>
                      <a:pt x="78" y="12"/>
                      <a:pt x="78" y="11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8" y="12"/>
                      <a:pt x="88" y="13"/>
                      <a:pt x="89" y="13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90" y="14"/>
                      <a:pt x="90" y="14"/>
                      <a:pt x="91" y="14"/>
                    </a:cubicBezTo>
                    <a:cubicBezTo>
                      <a:pt x="91" y="14"/>
                      <a:pt x="92" y="14"/>
                      <a:pt x="92" y="15"/>
                    </a:cubicBezTo>
                    <a:cubicBezTo>
                      <a:pt x="93" y="15"/>
                      <a:pt x="94" y="15"/>
                      <a:pt x="95" y="14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1" y="22"/>
                      <a:pt x="101" y="23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103" y="26"/>
                      <a:pt x="103" y="26"/>
                      <a:pt x="103" y="27"/>
                    </a:cubicBezTo>
                    <a:cubicBezTo>
                      <a:pt x="103" y="28"/>
                      <a:pt x="104" y="29"/>
                      <a:pt x="105" y="29"/>
                    </a:cubicBezTo>
                    <a:cubicBezTo>
                      <a:pt x="112" y="29"/>
                      <a:pt x="112" y="29"/>
                      <a:pt x="112" y="29"/>
                    </a:cubicBezTo>
                    <a:lnTo>
                      <a:pt x="112" y="3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" name="Freeform 273"/>
              <p:cNvSpPr>
                <a:spLocks noEditPoints="1"/>
              </p:cNvSpPr>
              <p:nvPr/>
            </p:nvSpPr>
            <p:spPr bwMode="auto">
              <a:xfrm>
                <a:off x="4186238" y="1776413"/>
                <a:ext cx="90488" cy="857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" y="3"/>
                  </a:cxn>
                  <a:cxn ang="0">
                    <a:pos x="0" y="12"/>
                  </a:cxn>
                  <a:cxn ang="0">
                    <a:pos x="3" y="20"/>
                  </a:cxn>
                  <a:cxn ang="0">
                    <a:pos x="12" y="23"/>
                  </a:cxn>
                  <a:cxn ang="0">
                    <a:pos x="20" y="20"/>
                  </a:cxn>
                  <a:cxn ang="0">
                    <a:pos x="24" y="12"/>
                  </a:cxn>
                  <a:cxn ang="0">
                    <a:pos x="20" y="3"/>
                  </a:cxn>
                  <a:cxn ang="0">
                    <a:pos x="12" y="0"/>
                  </a:cxn>
                  <a:cxn ang="0">
                    <a:pos x="17" y="17"/>
                  </a:cxn>
                  <a:cxn ang="0">
                    <a:pos x="12" y="19"/>
                  </a:cxn>
                  <a:cxn ang="0">
                    <a:pos x="7" y="17"/>
                  </a:cxn>
                  <a:cxn ang="0">
                    <a:pos x="5" y="12"/>
                  </a:cxn>
                  <a:cxn ang="0">
                    <a:pos x="7" y="7"/>
                  </a:cxn>
                  <a:cxn ang="0">
                    <a:pos x="12" y="5"/>
                  </a:cxn>
                  <a:cxn ang="0">
                    <a:pos x="17" y="7"/>
                  </a:cxn>
                  <a:cxn ang="0">
                    <a:pos x="19" y="12"/>
                  </a:cxn>
                  <a:cxn ang="0">
                    <a:pos x="17" y="17"/>
                  </a:cxn>
                </a:cxnLst>
                <a:rect l="0" t="0" r="r" b="b"/>
                <a:pathLst>
                  <a:path w="24" h="23">
                    <a:moveTo>
                      <a:pt x="12" y="0"/>
                    </a:moveTo>
                    <a:cubicBezTo>
                      <a:pt x="8" y="0"/>
                      <a:pt x="6" y="1"/>
                      <a:pt x="3" y="3"/>
                    </a:cubicBezTo>
                    <a:cubicBezTo>
                      <a:pt x="1" y="5"/>
                      <a:pt x="0" y="8"/>
                      <a:pt x="0" y="12"/>
                    </a:cubicBezTo>
                    <a:cubicBezTo>
                      <a:pt x="0" y="15"/>
                      <a:pt x="1" y="18"/>
                      <a:pt x="3" y="20"/>
                    </a:cubicBezTo>
                    <a:cubicBezTo>
                      <a:pt x="6" y="22"/>
                      <a:pt x="8" y="23"/>
                      <a:pt x="12" y="23"/>
                    </a:cubicBezTo>
                    <a:cubicBezTo>
                      <a:pt x="15" y="23"/>
                      <a:pt x="18" y="22"/>
                      <a:pt x="20" y="20"/>
                    </a:cubicBezTo>
                    <a:cubicBezTo>
                      <a:pt x="22" y="18"/>
                      <a:pt x="24" y="15"/>
                      <a:pt x="24" y="12"/>
                    </a:cubicBezTo>
                    <a:cubicBezTo>
                      <a:pt x="24" y="8"/>
                      <a:pt x="22" y="5"/>
                      <a:pt x="20" y="3"/>
                    </a:cubicBezTo>
                    <a:cubicBezTo>
                      <a:pt x="18" y="1"/>
                      <a:pt x="15" y="0"/>
                      <a:pt x="12" y="0"/>
                    </a:cubicBezTo>
                    <a:close/>
                    <a:moveTo>
                      <a:pt x="17" y="17"/>
                    </a:moveTo>
                    <a:cubicBezTo>
                      <a:pt x="15" y="18"/>
                      <a:pt x="14" y="19"/>
                      <a:pt x="12" y="19"/>
                    </a:cubicBezTo>
                    <a:cubicBezTo>
                      <a:pt x="10" y="19"/>
                      <a:pt x="8" y="18"/>
                      <a:pt x="7" y="17"/>
                    </a:cubicBezTo>
                    <a:cubicBezTo>
                      <a:pt x="6" y="15"/>
                      <a:pt x="5" y="14"/>
                      <a:pt x="5" y="12"/>
                    </a:cubicBezTo>
                    <a:cubicBezTo>
                      <a:pt x="5" y="10"/>
                      <a:pt x="6" y="8"/>
                      <a:pt x="7" y="7"/>
                    </a:cubicBezTo>
                    <a:cubicBezTo>
                      <a:pt x="8" y="5"/>
                      <a:pt x="10" y="5"/>
                      <a:pt x="12" y="5"/>
                    </a:cubicBezTo>
                    <a:cubicBezTo>
                      <a:pt x="14" y="5"/>
                      <a:pt x="15" y="5"/>
                      <a:pt x="17" y="7"/>
                    </a:cubicBezTo>
                    <a:cubicBezTo>
                      <a:pt x="18" y="8"/>
                      <a:pt x="19" y="10"/>
                      <a:pt x="19" y="12"/>
                    </a:cubicBezTo>
                    <a:cubicBezTo>
                      <a:pt x="19" y="14"/>
                      <a:pt x="18" y="15"/>
                      <a:pt x="17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" name="Freeform 274"/>
              <p:cNvSpPr>
                <a:spLocks/>
              </p:cNvSpPr>
              <p:nvPr/>
            </p:nvSpPr>
            <p:spPr bwMode="auto">
              <a:xfrm>
                <a:off x="4152901" y="1795463"/>
                <a:ext cx="3175" cy="158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</p:grpSp>
      <p:pic>
        <p:nvPicPr>
          <p:cNvPr id="38" name="Picture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75" y="1244600"/>
            <a:ext cx="2072184" cy="4360333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39" name="Group 62"/>
          <p:cNvGrpSpPr/>
          <p:nvPr/>
        </p:nvGrpSpPr>
        <p:grpSpPr>
          <a:xfrm>
            <a:off x="4921985" y="1646017"/>
            <a:ext cx="1554349" cy="1931303"/>
            <a:chOff x="4049389" y="2276379"/>
            <a:chExt cx="1554349" cy="1931303"/>
          </a:xfrm>
        </p:grpSpPr>
        <p:grpSp>
          <p:nvGrpSpPr>
            <p:cNvPr id="40" name="Group 159"/>
            <p:cNvGrpSpPr/>
            <p:nvPr/>
          </p:nvGrpSpPr>
          <p:grpSpPr>
            <a:xfrm>
              <a:off x="4049389" y="3746034"/>
              <a:ext cx="1414584" cy="461648"/>
              <a:chOff x="3357448" y="2469112"/>
              <a:chExt cx="1044171" cy="340763"/>
            </a:xfrm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p:grpSpPr>
          <p:sp>
            <p:nvSpPr>
              <p:cNvPr id="49" name="Rectangle 97"/>
              <p:cNvSpPr>
                <a:spLocks noChangeArrowheads="1"/>
              </p:cNvSpPr>
              <p:nvPr/>
            </p:nvSpPr>
            <p:spPr bwMode="auto">
              <a:xfrm>
                <a:off x="3360575" y="2469112"/>
                <a:ext cx="1037918" cy="28449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" name="Oval 98"/>
              <p:cNvSpPr>
                <a:spLocks noChangeArrowheads="1"/>
              </p:cNvSpPr>
              <p:nvPr/>
            </p:nvSpPr>
            <p:spPr bwMode="auto">
              <a:xfrm>
                <a:off x="3357448" y="2728592"/>
                <a:ext cx="81283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" name="Oval 99"/>
              <p:cNvSpPr>
                <a:spLocks noChangeArrowheads="1"/>
              </p:cNvSpPr>
              <p:nvPr/>
            </p:nvSpPr>
            <p:spPr bwMode="auto">
              <a:xfrm>
                <a:off x="3426226" y="2728592"/>
                <a:ext cx="78157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" name="Oval 100"/>
              <p:cNvSpPr>
                <a:spLocks noChangeArrowheads="1"/>
              </p:cNvSpPr>
              <p:nvPr/>
            </p:nvSpPr>
            <p:spPr bwMode="auto">
              <a:xfrm>
                <a:off x="3491878" y="2728592"/>
                <a:ext cx="81283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" name="Oval 101"/>
              <p:cNvSpPr>
                <a:spLocks noChangeArrowheads="1"/>
              </p:cNvSpPr>
              <p:nvPr/>
            </p:nvSpPr>
            <p:spPr bwMode="auto">
              <a:xfrm>
                <a:off x="3563781" y="2728592"/>
                <a:ext cx="81283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" name="Oval 102"/>
              <p:cNvSpPr>
                <a:spLocks noChangeArrowheads="1"/>
              </p:cNvSpPr>
              <p:nvPr/>
            </p:nvSpPr>
            <p:spPr bwMode="auto">
              <a:xfrm>
                <a:off x="3632559" y="2728592"/>
                <a:ext cx="78157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" name="Oval 103"/>
              <p:cNvSpPr>
                <a:spLocks noChangeArrowheads="1"/>
              </p:cNvSpPr>
              <p:nvPr/>
            </p:nvSpPr>
            <p:spPr bwMode="auto">
              <a:xfrm>
                <a:off x="3698211" y="2728592"/>
                <a:ext cx="81283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" name="Oval 104"/>
              <p:cNvSpPr>
                <a:spLocks noChangeArrowheads="1"/>
              </p:cNvSpPr>
              <p:nvPr/>
            </p:nvSpPr>
            <p:spPr bwMode="auto">
              <a:xfrm>
                <a:off x="3770114" y="2728592"/>
                <a:ext cx="81283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" name="Oval 105"/>
              <p:cNvSpPr>
                <a:spLocks noChangeArrowheads="1"/>
              </p:cNvSpPr>
              <p:nvPr/>
            </p:nvSpPr>
            <p:spPr bwMode="auto">
              <a:xfrm>
                <a:off x="3838892" y="2728592"/>
                <a:ext cx="81283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" name="Oval 106"/>
              <p:cNvSpPr>
                <a:spLocks noChangeArrowheads="1"/>
              </p:cNvSpPr>
              <p:nvPr/>
            </p:nvSpPr>
            <p:spPr bwMode="auto">
              <a:xfrm>
                <a:off x="3907670" y="2728592"/>
                <a:ext cx="78157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" name="Oval 107"/>
              <p:cNvSpPr>
                <a:spLocks noChangeArrowheads="1"/>
              </p:cNvSpPr>
              <p:nvPr/>
            </p:nvSpPr>
            <p:spPr bwMode="auto">
              <a:xfrm>
                <a:off x="3976447" y="2728592"/>
                <a:ext cx="81283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" name="Oval 108"/>
              <p:cNvSpPr>
                <a:spLocks noChangeArrowheads="1"/>
              </p:cNvSpPr>
              <p:nvPr/>
            </p:nvSpPr>
            <p:spPr bwMode="auto">
              <a:xfrm>
                <a:off x="4045225" y="2728592"/>
                <a:ext cx="81283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" name="Oval 109"/>
              <p:cNvSpPr>
                <a:spLocks noChangeArrowheads="1"/>
              </p:cNvSpPr>
              <p:nvPr/>
            </p:nvSpPr>
            <p:spPr bwMode="auto">
              <a:xfrm>
                <a:off x="4114003" y="2728592"/>
                <a:ext cx="81283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2" name="Oval 110"/>
              <p:cNvSpPr>
                <a:spLocks noChangeArrowheads="1"/>
              </p:cNvSpPr>
              <p:nvPr/>
            </p:nvSpPr>
            <p:spPr bwMode="auto">
              <a:xfrm>
                <a:off x="4182780" y="2728592"/>
                <a:ext cx="81283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3" name="Oval 111"/>
              <p:cNvSpPr>
                <a:spLocks noChangeArrowheads="1"/>
              </p:cNvSpPr>
              <p:nvPr/>
            </p:nvSpPr>
            <p:spPr bwMode="auto">
              <a:xfrm>
                <a:off x="4251558" y="2728592"/>
                <a:ext cx="81283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" name="Oval 112"/>
              <p:cNvSpPr>
                <a:spLocks noChangeArrowheads="1"/>
              </p:cNvSpPr>
              <p:nvPr/>
            </p:nvSpPr>
            <p:spPr bwMode="auto">
              <a:xfrm>
                <a:off x="4320336" y="2728592"/>
                <a:ext cx="81283" cy="8128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41" name="Freeform 113"/>
            <p:cNvSpPr>
              <a:spLocks/>
            </p:cNvSpPr>
            <p:nvPr/>
          </p:nvSpPr>
          <p:spPr bwMode="auto">
            <a:xfrm>
              <a:off x="4053625" y="3652843"/>
              <a:ext cx="288000" cy="186352"/>
            </a:xfrm>
            <a:custGeom>
              <a:avLst/>
              <a:gdLst/>
              <a:ahLst/>
              <a:cxnLst>
                <a:cxn ang="0">
                  <a:pos x="85" y="43"/>
                </a:cxn>
                <a:cxn ang="0">
                  <a:pos x="74" y="54"/>
                </a:cxn>
                <a:cxn ang="0">
                  <a:pos x="10" y="54"/>
                </a:cxn>
                <a:cxn ang="0">
                  <a:pos x="0" y="43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74" y="0"/>
                </a:cxn>
                <a:cxn ang="0">
                  <a:pos x="85" y="10"/>
                </a:cxn>
                <a:cxn ang="0">
                  <a:pos x="85" y="43"/>
                </a:cxn>
              </a:cxnLst>
              <a:rect l="0" t="0" r="r" b="b"/>
              <a:pathLst>
                <a:path w="85" h="54">
                  <a:moveTo>
                    <a:pt x="85" y="43"/>
                  </a:moveTo>
                  <a:cubicBezTo>
                    <a:pt x="85" y="49"/>
                    <a:pt x="80" y="54"/>
                    <a:pt x="74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0" y="49"/>
                    <a:pt x="0" y="4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0" y="0"/>
                    <a:pt x="85" y="5"/>
                    <a:pt x="85" y="10"/>
                  </a:cubicBezTo>
                  <a:lnTo>
                    <a:pt x="85" y="4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114"/>
            <p:cNvSpPr>
              <a:spLocks/>
            </p:cNvSpPr>
            <p:nvPr/>
          </p:nvSpPr>
          <p:spPr bwMode="auto">
            <a:xfrm>
              <a:off x="4049389" y="2276379"/>
              <a:ext cx="1554349" cy="1562818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97" y="0"/>
                </a:cxn>
                <a:cxn ang="0">
                  <a:pos x="93" y="0"/>
                </a:cxn>
                <a:cxn ang="0">
                  <a:pos x="0" y="0"/>
                </a:cxn>
                <a:cxn ang="0">
                  <a:pos x="44" y="34"/>
                </a:cxn>
                <a:cxn ang="0">
                  <a:pos x="44" y="49"/>
                </a:cxn>
                <a:cxn ang="0">
                  <a:pos x="44" y="53"/>
                </a:cxn>
                <a:cxn ang="0">
                  <a:pos x="44" y="404"/>
                </a:cxn>
                <a:cxn ang="0">
                  <a:pos x="44" y="408"/>
                </a:cxn>
                <a:cxn ang="0">
                  <a:pos x="44" y="408"/>
                </a:cxn>
                <a:cxn ang="0">
                  <a:pos x="6" y="457"/>
                </a:cxn>
                <a:cxn ang="0">
                  <a:pos x="130" y="457"/>
                </a:cxn>
                <a:cxn ang="0">
                  <a:pos x="129" y="456"/>
                </a:cxn>
                <a:cxn ang="0">
                  <a:pos x="402" y="456"/>
                </a:cxn>
                <a:cxn ang="0">
                  <a:pos x="455" y="404"/>
                </a:cxn>
                <a:cxn ang="0">
                  <a:pos x="455" y="53"/>
                </a:cxn>
                <a:cxn ang="0">
                  <a:pos x="402" y="0"/>
                </a:cxn>
              </a:cxnLst>
              <a:rect l="0" t="0" r="r" b="b"/>
              <a:pathLst>
                <a:path w="455" h="457">
                  <a:moveTo>
                    <a:pt x="402" y="0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6" y="0"/>
                    <a:pt x="94" y="0"/>
                    <a:pt x="9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" y="1"/>
                    <a:pt x="44" y="34"/>
                    <a:pt x="44" y="34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2"/>
                    <a:pt x="44" y="53"/>
                  </a:cubicBezTo>
                  <a:cubicBezTo>
                    <a:pt x="44" y="404"/>
                    <a:pt x="44" y="404"/>
                    <a:pt x="44" y="404"/>
                  </a:cubicBezTo>
                  <a:cubicBezTo>
                    <a:pt x="44" y="405"/>
                    <a:pt x="44" y="407"/>
                    <a:pt x="44" y="408"/>
                  </a:cubicBezTo>
                  <a:cubicBezTo>
                    <a:pt x="44" y="408"/>
                    <a:pt x="44" y="408"/>
                    <a:pt x="44" y="408"/>
                  </a:cubicBezTo>
                  <a:cubicBezTo>
                    <a:pt x="44" y="408"/>
                    <a:pt x="45" y="457"/>
                    <a:pt x="6" y="457"/>
                  </a:cubicBezTo>
                  <a:cubicBezTo>
                    <a:pt x="130" y="457"/>
                    <a:pt x="130" y="457"/>
                    <a:pt x="130" y="457"/>
                  </a:cubicBezTo>
                  <a:cubicBezTo>
                    <a:pt x="129" y="456"/>
                    <a:pt x="129" y="456"/>
                    <a:pt x="129" y="456"/>
                  </a:cubicBezTo>
                  <a:cubicBezTo>
                    <a:pt x="402" y="456"/>
                    <a:pt x="402" y="456"/>
                    <a:pt x="402" y="456"/>
                  </a:cubicBezTo>
                  <a:cubicBezTo>
                    <a:pt x="431" y="456"/>
                    <a:pt x="455" y="433"/>
                    <a:pt x="455" y="404"/>
                  </a:cubicBezTo>
                  <a:cubicBezTo>
                    <a:pt x="455" y="53"/>
                    <a:pt x="455" y="53"/>
                    <a:pt x="455" y="53"/>
                  </a:cubicBezTo>
                  <a:cubicBezTo>
                    <a:pt x="455" y="24"/>
                    <a:pt x="43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115"/>
            <p:cNvSpPr>
              <a:spLocks/>
            </p:cNvSpPr>
            <p:nvPr/>
          </p:nvSpPr>
          <p:spPr bwMode="auto">
            <a:xfrm>
              <a:off x="4333154" y="2547437"/>
              <a:ext cx="1130821" cy="1130821"/>
            </a:xfrm>
            <a:custGeom>
              <a:avLst/>
              <a:gdLst/>
              <a:ahLst/>
              <a:cxnLst>
                <a:cxn ang="0">
                  <a:pos x="331" y="320"/>
                </a:cxn>
                <a:cxn ang="0">
                  <a:pos x="321" y="331"/>
                </a:cxn>
                <a:cxn ang="0">
                  <a:pos x="11" y="331"/>
                </a:cxn>
                <a:cxn ang="0">
                  <a:pos x="0" y="320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321" y="0"/>
                </a:cxn>
                <a:cxn ang="0">
                  <a:pos x="331" y="10"/>
                </a:cxn>
                <a:cxn ang="0">
                  <a:pos x="331" y="320"/>
                </a:cxn>
              </a:cxnLst>
              <a:rect l="0" t="0" r="r" b="b"/>
              <a:pathLst>
                <a:path w="331" h="331">
                  <a:moveTo>
                    <a:pt x="331" y="320"/>
                  </a:moveTo>
                  <a:cubicBezTo>
                    <a:pt x="331" y="326"/>
                    <a:pt x="327" y="331"/>
                    <a:pt x="321" y="331"/>
                  </a:cubicBezTo>
                  <a:cubicBezTo>
                    <a:pt x="11" y="331"/>
                    <a:pt x="11" y="331"/>
                    <a:pt x="11" y="331"/>
                  </a:cubicBezTo>
                  <a:cubicBezTo>
                    <a:pt x="5" y="331"/>
                    <a:pt x="0" y="326"/>
                    <a:pt x="0" y="32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321" y="0"/>
                    <a:pt x="321" y="0"/>
                    <a:pt x="321" y="0"/>
                  </a:cubicBezTo>
                  <a:cubicBezTo>
                    <a:pt x="327" y="0"/>
                    <a:pt x="331" y="5"/>
                    <a:pt x="331" y="10"/>
                  </a:cubicBezTo>
                  <a:lnTo>
                    <a:pt x="331" y="32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44" name="Group 347"/>
            <p:cNvGrpSpPr/>
            <p:nvPr/>
          </p:nvGrpSpPr>
          <p:grpSpPr>
            <a:xfrm>
              <a:off x="4474609" y="2775792"/>
              <a:ext cx="820036" cy="652434"/>
              <a:chOff x="4814888" y="1727201"/>
              <a:chExt cx="434975" cy="346075"/>
            </a:xfrm>
            <a:solidFill>
              <a:schemeClr val="accent2"/>
            </a:solidFill>
          </p:grpSpPr>
          <p:sp>
            <p:nvSpPr>
              <p:cNvPr id="45" name="Freeform 275"/>
              <p:cNvSpPr>
                <a:spLocks noEditPoints="1"/>
              </p:cNvSpPr>
              <p:nvPr/>
            </p:nvSpPr>
            <p:spPr bwMode="auto">
              <a:xfrm>
                <a:off x="4814888" y="1727201"/>
                <a:ext cx="434975" cy="346075"/>
              </a:xfrm>
              <a:custGeom>
                <a:avLst/>
                <a:gdLst/>
                <a:ahLst/>
                <a:cxnLst>
                  <a:cxn ang="0">
                    <a:pos x="78" y="17"/>
                  </a:cxn>
                  <a:cxn ang="0">
                    <a:pos x="0" y="30"/>
                  </a:cxn>
                  <a:cxn ang="0">
                    <a:pos x="5" y="72"/>
                  </a:cxn>
                  <a:cxn ang="0">
                    <a:pos x="38" y="60"/>
                  </a:cxn>
                  <a:cxn ang="0">
                    <a:pos x="77" y="77"/>
                  </a:cxn>
                  <a:cxn ang="0">
                    <a:pos x="108" y="91"/>
                  </a:cxn>
                  <a:cxn ang="0">
                    <a:pos x="106" y="66"/>
                  </a:cxn>
                  <a:cxn ang="0">
                    <a:pos x="34" y="47"/>
                  </a:cxn>
                  <a:cxn ang="0">
                    <a:pos x="34" y="48"/>
                  </a:cxn>
                  <a:cxn ang="0">
                    <a:pos x="34" y="48"/>
                  </a:cxn>
                  <a:cxn ang="0">
                    <a:pos x="13" y="47"/>
                  </a:cxn>
                  <a:cxn ang="0">
                    <a:pos x="4" y="30"/>
                  </a:cxn>
                  <a:cxn ang="0">
                    <a:pos x="72" y="17"/>
                  </a:cxn>
                  <a:cxn ang="0">
                    <a:pos x="71" y="17"/>
                  </a:cxn>
                  <a:cxn ang="0">
                    <a:pos x="71" y="17"/>
                  </a:cxn>
                  <a:cxn ang="0">
                    <a:pos x="70" y="17"/>
                  </a:cxn>
                  <a:cxn ang="0">
                    <a:pos x="69" y="17"/>
                  </a:cxn>
                  <a:cxn ang="0">
                    <a:pos x="68" y="17"/>
                  </a:cxn>
                  <a:cxn ang="0">
                    <a:pos x="67" y="17"/>
                  </a:cxn>
                  <a:cxn ang="0">
                    <a:pos x="66" y="17"/>
                  </a:cxn>
                  <a:cxn ang="0">
                    <a:pos x="65" y="17"/>
                  </a:cxn>
                  <a:cxn ang="0">
                    <a:pos x="64" y="18"/>
                  </a:cxn>
                  <a:cxn ang="0">
                    <a:pos x="64" y="18"/>
                  </a:cxn>
                  <a:cxn ang="0">
                    <a:pos x="63" y="18"/>
                  </a:cxn>
                  <a:cxn ang="0">
                    <a:pos x="62" y="18"/>
                  </a:cxn>
                  <a:cxn ang="0">
                    <a:pos x="61" y="18"/>
                  </a:cxn>
                  <a:cxn ang="0">
                    <a:pos x="60" y="19"/>
                  </a:cxn>
                  <a:cxn ang="0">
                    <a:pos x="59" y="19"/>
                  </a:cxn>
                  <a:cxn ang="0">
                    <a:pos x="58" y="19"/>
                  </a:cxn>
                  <a:cxn ang="0">
                    <a:pos x="58" y="19"/>
                  </a:cxn>
                  <a:cxn ang="0">
                    <a:pos x="57" y="20"/>
                  </a:cxn>
                  <a:cxn ang="0">
                    <a:pos x="56" y="20"/>
                  </a:cxn>
                  <a:cxn ang="0">
                    <a:pos x="56" y="20"/>
                  </a:cxn>
                  <a:cxn ang="0">
                    <a:pos x="55" y="21"/>
                  </a:cxn>
                  <a:cxn ang="0">
                    <a:pos x="54" y="21"/>
                  </a:cxn>
                  <a:cxn ang="0">
                    <a:pos x="53" y="21"/>
                  </a:cxn>
                  <a:cxn ang="0">
                    <a:pos x="52" y="22"/>
                  </a:cxn>
                  <a:cxn ang="0">
                    <a:pos x="52" y="22"/>
                  </a:cxn>
                  <a:cxn ang="0">
                    <a:pos x="51" y="22"/>
                  </a:cxn>
                  <a:cxn ang="0">
                    <a:pos x="50" y="23"/>
                  </a:cxn>
                  <a:cxn ang="0">
                    <a:pos x="49" y="23"/>
                  </a:cxn>
                  <a:cxn ang="0">
                    <a:pos x="49" y="24"/>
                  </a:cxn>
                  <a:cxn ang="0">
                    <a:pos x="48" y="24"/>
                  </a:cxn>
                  <a:cxn ang="0">
                    <a:pos x="48" y="24"/>
                  </a:cxn>
                  <a:cxn ang="0">
                    <a:pos x="47" y="25"/>
                  </a:cxn>
                  <a:cxn ang="0">
                    <a:pos x="46" y="25"/>
                  </a:cxn>
                  <a:cxn ang="0">
                    <a:pos x="102" y="66"/>
                  </a:cxn>
                  <a:cxn ang="0">
                    <a:pos x="77" y="72"/>
                  </a:cxn>
                  <a:cxn ang="0">
                    <a:pos x="49" y="65"/>
                  </a:cxn>
                  <a:cxn ang="0">
                    <a:pos x="41" y="57"/>
                  </a:cxn>
                  <a:cxn ang="0">
                    <a:pos x="38" y="47"/>
                  </a:cxn>
                  <a:cxn ang="0">
                    <a:pos x="75" y="21"/>
                  </a:cxn>
                  <a:cxn ang="0">
                    <a:pos x="76" y="21"/>
                  </a:cxn>
                  <a:cxn ang="0">
                    <a:pos x="76" y="21"/>
                  </a:cxn>
                  <a:cxn ang="0">
                    <a:pos x="76" y="21"/>
                  </a:cxn>
                  <a:cxn ang="0">
                    <a:pos x="76" y="21"/>
                  </a:cxn>
                  <a:cxn ang="0">
                    <a:pos x="109" y="56"/>
                  </a:cxn>
                </a:cxnLst>
                <a:rect l="0" t="0" r="r" b="b"/>
                <a:pathLst>
                  <a:path w="116" h="92">
                    <a:moveTo>
                      <a:pt x="113" y="58"/>
                    </a:moveTo>
                    <a:cubicBezTo>
                      <a:pt x="115" y="54"/>
                      <a:pt x="116" y="51"/>
                      <a:pt x="116" y="47"/>
                    </a:cubicBezTo>
                    <a:cubicBezTo>
                      <a:pt x="116" y="38"/>
                      <a:pt x="111" y="31"/>
                      <a:pt x="104" y="25"/>
                    </a:cubicBezTo>
                    <a:cubicBezTo>
                      <a:pt x="97" y="20"/>
                      <a:pt x="88" y="17"/>
                      <a:pt x="78" y="17"/>
                    </a:cubicBezTo>
                    <a:cubicBezTo>
                      <a:pt x="74" y="12"/>
                      <a:pt x="69" y="8"/>
                      <a:pt x="63" y="5"/>
                    </a:cubicBezTo>
                    <a:cubicBezTo>
                      <a:pt x="57" y="2"/>
                      <a:pt x="49" y="0"/>
                      <a:pt x="41" y="0"/>
                    </a:cubicBezTo>
                    <a:cubicBezTo>
                      <a:pt x="30" y="0"/>
                      <a:pt x="19" y="3"/>
                      <a:pt x="12" y="8"/>
                    </a:cubicBezTo>
                    <a:cubicBezTo>
                      <a:pt x="4" y="14"/>
                      <a:pt x="0" y="22"/>
                      <a:pt x="0" y="30"/>
                    </a:cubicBezTo>
                    <a:cubicBezTo>
                      <a:pt x="0" y="34"/>
                      <a:pt x="1" y="38"/>
                      <a:pt x="2" y="41"/>
                    </a:cubicBezTo>
                    <a:cubicBezTo>
                      <a:pt x="4" y="44"/>
                      <a:pt x="7" y="47"/>
                      <a:pt x="9" y="50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4" y="73"/>
                      <a:pt x="5" y="74"/>
                      <a:pt x="6" y="75"/>
                    </a:cubicBezTo>
                    <a:cubicBezTo>
                      <a:pt x="7" y="75"/>
                      <a:pt x="7" y="75"/>
                      <a:pt x="8" y="74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40" y="63"/>
                      <a:pt x="43" y="66"/>
                      <a:pt x="46" y="68"/>
                    </a:cubicBezTo>
                    <a:cubicBezTo>
                      <a:pt x="54" y="74"/>
                      <a:pt x="64" y="77"/>
                      <a:pt x="75" y="77"/>
                    </a:cubicBezTo>
                    <a:cubicBezTo>
                      <a:pt x="76" y="77"/>
                      <a:pt x="76" y="77"/>
                      <a:pt x="77" y="77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78" y="77"/>
                      <a:pt x="78" y="77"/>
                      <a:pt x="78" y="77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9" y="91"/>
                      <a:pt x="109" y="92"/>
                      <a:pt x="110" y="91"/>
                    </a:cubicBezTo>
                    <a:cubicBezTo>
                      <a:pt x="111" y="91"/>
                      <a:pt x="112" y="90"/>
                      <a:pt x="111" y="89"/>
                    </a:cubicBezTo>
                    <a:cubicBezTo>
                      <a:pt x="111" y="89"/>
                      <a:pt x="111" y="89"/>
                      <a:pt x="111" y="89"/>
                    </a:cubicBezTo>
                    <a:cubicBezTo>
                      <a:pt x="106" y="66"/>
                      <a:pt x="106" y="66"/>
                      <a:pt x="106" y="66"/>
                    </a:cubicBezTo>
                    <a:cubicBezTo>
                      <a:pt x="109" y="64"/>
                      <a:pt x="112" y="61"/>
                      <a:pt x="113" y="58"/>
                    </a:cubicBezTo>
                    <a:close/>
                    <a:moveTo>
                      <a:pt x="34" y="47"/>
                    </a:moveTo>
                    <a:cubicBezTo>
                      <a:pt x="34" y="47"/>
                      <a:pt x="34" y="47"/>
                      <a:pt x="34" y="47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51"/>
                      <a:pt x="35" y="53"/>
                      <a:pt x="36" y="56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8"/>
                      <a:pt x="14" y="48"/>
                      <a:pt x="13" y="47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0" y="45"/>
                      <a:pt x="8" y="42"/>
                      <a:pt x="6" y="39"/>
                    </a:cubicBezTo>
                    <a:cubicBezTo>
                      <a:pt x="5" y="36"/>
                      <a:pt x="4" y="33"/>
                      <a:pt x="4" y="30"/>
                    </a:cubicBezTo>
                    <a:cubicBezTo>
                      <a:pt x="4" y="23"/>
                      <a:pt x="8" y="17"/>
                      <a:pt x="15" y="12"/>
                    </a:cubicBezTo>
                    <a:cubicBezTo>
                      <a:pt x="21" y="7"/>
                      <a:pt x="31" y="4"/>
                      <a:pt x="41" y="4"/>
                    </a:cubicBezTo>
                    <a:cubicBezTo>
                      <a:pt x="48" y="4"/>
                      <a:pt x="55" y="6"/>
                      <a:pt x="61" y="9"/>
                    </a:cubicBezTo>
                    <a:cubicBezTo>
                      <a:pt x="66" y="11"/>
                      <a:pt x="69" y="13"/>
                      <a:pt x="72" y="17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2"/>
                      <a:pt x="51" y="23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39" y="31"/>
                      <a:pt x="34" y="38"/>
                      <a:pt x="34" y="47"/>
                    </a:cubicBezTo>
                    <a:close/>
                    <a:moveTo>
                      <a:pt x="104" y="65"/>
                    </a:moveTo>
                    <a:cubicBezTo>
                      <a:pt x="103" y="64"/>
                      <a:pt x="103" y="64"/>
                      <a:pt x="103" y="64"/>
                    </a:cubicBezTo>
                    <a:cubicBezTo>
                      <a:pt x="102" y="64"/>
                      <a:pt x="102" y="65"/>
                      <a:pt x="102" y="66"/>
                    </a:cubicBezTo>
                    <a:cubicBezTo>
                      <a:pt x="106" y="85"/>
                      <a:pt x="106" y="85"/>
                      <a:pt x="106" y="85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0" y="72"/>
                      <a:pt x="79" y="72"/>
                      <a:pt x="79" y="72"/>
                    </a:cubicBezTo>
                    <a:cubicBezTo>
                      <a:pt x="78" y="72"/>
                      <a:pt x="77" y="72"/>
                      <a:pt x="77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6" y="72"/>
                      <a:pt x="76" y="72"/>
                      <a:pt x="75" y="72"/>
                    </a:cubicBezTo>
                    <a:cubicBezTo>
                      <a:pt x="65" y="72"/>
                      <a:pt x="55" y="69"/>
                      <a:pt x="49" y="65"/>
                    </a:cubicBezTo>
                    <a:cubicBezTo>
                      <a:pt x="46" y="62"/>
                      <a:pt x="43" y="60"/>
                      <a:pt x="41" y="57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39" y="54"/>
                      <a:pt x="38" y="5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8" y="40"/>
                      <a:pt x="42" y="33"/>
                      <a:pt x="49" y="29"/>
                    </a:cubicBezTo>
                    <a:cubicBezTo>
                      <a:pt x="55" y="24"/>
                      <a:pt x="65" y="21"/>
                      <a:pt x="75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86" y="21"/>
                      <a:pt x="95" y="24"/>
                      <a:pt x="101" y="29"/>
                    </a:cubicBezTo>
                    <a:cubicBezTo>
                      <a:pt x="108" y="33"/>
                      <a:pt x="112" y="40"/>
                      <a:pt x="112" y="47"/>
                    </a:cubicBezTo>
                    <a:cubicBezTo>
                      <a:pt x="112" y="50"/>
                      <a:pt x="111" y="53"/>
                      <a:pt x="109" y="56"/>
                    </a:cubicBezTo>
                    <a:cubicBezTo>
                      <a:pt x="108" y="59"/>
                      <a:pt x="106" y="61"/>
                      <a:pt x="103" y="64"/>
                    </a:cubicBezTo>
                    <a:lnTo>
                      <a:pt x="104" y="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" name="Freeform 276"/>
              <p:cNvSpPr>
                <a:spLocks noEditPoints="1"/>
              </p:cNvSpPr>
              <p:nvPr/>
            </p:nvSpPr>
            <p:spPr bwMode="auto">
              <a:xfrm>
                <a:off x="4999038" y="1873251"/>
                <a:ext cx="60325" cy="57150"/>
              </a:xfrm>
              <a:custGeom>
                <a:avLst/>
                <a:gdLst/>
                <a:ahLst/>
                <a:cxnLst>
                  <a:cxn ang="0">
                    <a:pos x="14" y="2"/>
                  </a:cxn>
                  <a:cxn ang="0">
                    <a:pos x="8" y="0"/>
                  </a:cxn>
                  <a:cxn ang="0">
                    <a:pos x="3" y="2"/>
                  </a:cxn>
                  <a:cxn ang="0">
                    <a:pos x="0" y="8"/>
                  </a:cxn>
                  <a:cxn ang="0">
                    <a:pos x="3" y="13"/>
                  </a:cxn>
                  <a:cxn ang="0">
                    <a:pos x="4" y="12"/>
                  </a:cxn>
                  <a:cxn ang="0">
                    <a:pos x="3" y="13"/>
                  </a:cxn>
                  <a:cxn ang="0">
                    <a:pos x="8" y="15"/>
                  </a:cxn>
                  <a:cxn ang="0">
                    <a:pos x="14" y="13"/>
                  </a:cxn>
                  <a:cxn ang="0">
                    <a:pos x="14" y="13"/>
                  </a:cxn>
                  <a:cxn ang="0">
                    <a:pos x="12" y="12"/>
                  </a:cxn>
                  <a:cxn ang="0">
                    <a:pos x="14" y="13"/>
                  </a:cxn>
                  <a:cxn ang="0">
                    <a:pos x="16" y="8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1" y="10"/>
                  </a:cxn>
                  <a:cxn ang="0">
                    <a:pos x="11" y="10"/>
                  </a:cxn>
                  <a:cxn ang="0">
                    <a:pos x="10" y="10"/>
                  </a:cxn>
                  <a:cxn ang="0">
                    <a:pos x="8" y="11"/>
                  </a:cxn>
                  <a:cxn ang="0">
                    <a:pos x="6" y="10"/>
                  </a:cxn>
                  <a:cxn ang="0">
                    <a:pos x="6" y="10"/>
                  </a:cxn>
                  <a:cxn ang="0">
                    <a:pos x="5" y="8"/>
                  </a:cxn>
                  <a:cxn ang="0">
                    <a:pos x="6" y="5"/>
                  </a:cxn>
                  <a:cxn ang="0">
                    <a:pos x="8" y="4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2" y="8"/>
                  </a:cxn>
                  <a:cxn ang="0">
                    <a:pos x="11" y="10"/>
                  </a:cxn>
                </a:cxnLst>
                <a:rect l="0" t="0" r="r" b="b"/>
                <a:pathLst>
                  <a:path w="16" h="15">
                    <a:moveTo>
                      <a:pt x="14" y="2"/>
                    </a:moveTo>
                    <a:cubicBezTo>
                      <a:pt x="12" y="1"/>
                      <a:pt x="10" y="0"/>
                      <a:pt x="8" y="0"/>
                    </a:cubicBezTo>
                    <a:cubicBezTo>
                      <a:pt x="6" y="0"/>
                      <a:pt x="4" y="1"/>
                      <a:pt x="3" y="2"/>
                    </a:cubicBezTo>
                    <a:cubicBezTo>
                      <a:pt x="1" y="4"/>
                      <a:pt x="0" y="6"/>
                      <a:pt x="0" y="8"/>
                    </a:cubicBezTo>
                    <a:cubicBezTo>
                      <a:pt x="0" y="10"/>
                      <a:pt x="1" y="12"/>
                      <a:pt x="3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5"/>
                      <a:pt x="6" y="15"/>
                      <a:pt x="8" y="15"/>
                    </a:cubicBezTo>
                    <a:cubicBezTo>
                      <a:pt x="10" y="15"/>
                      <a:pt x="12" y="15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6"/>
                      <a:pt x="15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lose/>
                    <a:moveTo>
                      <a:pt x="11" y="10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1"/>
                      <a:pt x="8" y="11"/>
                    </a:cubicBezTo>
                    <a:cubicBezTo>
                      <a:pt x="7" y="11"/>
                      <a:pt x="6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8"/>
                    </a:cubicBezTo>
                    <a:cubicBezTo>
                      <a:pt x="5" y="7"/>
                      <a:pt x="5" y="6"/>
                      <a:pt x="6" y="5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9" y="4"/>
                      <a:pt x="10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2" y="7"/>
                      <a:pt x="12" y="8"/>
                    </a:cubicBezTo>
                    <a:cubicBezTo>
                      <a:pt x="12" y="9"/>
                      <a:pt x="11" y="9"/>
                      <a:pt x="11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" name="Freeform 277"/>
              <p:cNvSpPr>
                <a:spLocks noEditPoints="1"/>
              </p:cNvSpPr>
              <p:nvPr/>
            </p:nvSpPr>
            <p:spPr bwMode="auto">
              <a:xfrm>
                <a:off x="5133976" y="1873251"/>
                <a:ext cx="57150" cy="57150"/>
              </a:xfrm>
              <a:custGeom>
                <a:avLst/>
                <a:gdLst/>
                <a:ahLst/>
                <a:cxnLst>
                  <a:cxn ang="0">
                    <a:pos x="13" y="2"/>
                  </a:cxn>
                  <a:cxn ang="0">
                    <a:pos x="7" y="0"/>
                  </a:cxn>
                  <a:cxn ang="0">
                    <a:pos x="2" y="2"/>
                  </a:cxn>
                  <a:cxn ang="0">
                    <a:pos x="0" y="8"/>
                  </a:cxn>
                  <a:cxn ang="0">
                    <a:pos x="2" y="13"/>
                  </a:cxn>
                  <a:cxn ang="0">
                    <a:pos x="2" y="13"/>
                  </a:cxn>
                  <a:cxn ang="0">
                    <a:pos x="3" y="12"/>
                  </a:cxn>
                  <a:cxn ang="0">
                    <a:pos x="2" y="13"/>
                  </a:cxn>
                  <a:cxn ang="0">
                    <a:pos x="7" y="15"/>
                  </a:cxn>
                  <a:cxn ang="0">
                    <a:pos x="13" y="13"/>
                  </a:cxn>
                  <a:cxn ang="0">
                    <a:pos x="13" y="13"/>
                  </a:cxn>
                  <a:cxn ang="0">
                    <a:pos x="11" y="12"/>
                  </a:cxn>
                  <a:cxn ang="0">
                    <a:pos x="13" y="13"/>
                  </a:cxn>
                  <a:cxn ang="0">
                    <a:pos x="15" y="8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5" y="5"/>
                  </a:cxn>
                  <a:cxn ang="0">
                    <a:pos x="7" y="4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1" y="8"/>
                  </a:cxn>
                  <a:cxn ang="0">
                    <a:pos x="10" y="10"/>
                  </a:cxn>
                </a:cxnLst>
                <a:rect l="0" t="0" r="r" b="b"/>
                <a:pathLst>
                  <a:path w="15" h="15">
                    <a:moveTo>
                      <a:pt x="13" y="2"/>
                    </a:moveTo>
                    <a:cubicBezTo>
                      <a:pt x="11" y="1"/>
                      <a:pt x="9" y="0"/>
                      <a:pt x="7" y="0"/>
                    </a:cubicBezTo>
                    <a:cubicBezTo>
                      <a:pt x="5" y="0"/>
                      <a:pt x="3" y="1"/>
                      <a:pt x="2" y="2"/>
                    </a:cubicBezTo>
                    <a:cubicBezTo>
                      <a:pt x="0" y="4"/>
                      <a:pt x="0" y="6"/>
                      <a:pt x="0" y="8"/>
                    </a:cubicBezTo>
                    <a:cubicBezTo>
                      <a:pt x="0" y="10"/>
                      <a:pt x="0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5"/>
                      <a:pt x="5" y="15"/>
                      <a:pt x="7" y="15"/>
                    </a:cubicBezTo>
                    <a:cubicBezTo>
                      <a:pt x="9" y="15"/>
                      <a:pt x="11" y="15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6"/>
                      <a:pt x="14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lose/>
                    <a:moveTo>
                      <a:pt x="10" y="10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8" y="11"/>
                      <a:pt x="7" y="11"/>
                    </a:cubicBezTo>
                    <a:cubicBezTo>
                      <a:pt x="6" y="11"/>
                      <a:pt x="6" y="11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7"/>
                      <a:pt x="4" y="6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1" y="7"/>
                      <a:pt x="11" y="8"/>
                    </a:cubicBezTo>
                    <a:cubicBezTo>
                      <a:pt x="11" y="9"/>
                      <a:pt x="10" y="9"/>
                      <a:pt x="10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" name="Freeform 278"/>
              <p:cNvSpPr>
                <a:spLocks noEditPoints="1"/>
              </p:cNvSpPr>
              <p:nvPr/>
            </p:nvSpPr>
            <p:spPr bwMode="auto">
              <a:xfrm>
                <a:off x="5065713" y="1873251"/>
                <a:ext cx="57150" cy="57150"/>
              </a:xfrm>
              <a:custGeom>
                <a:avLst/>
                <a:gdLst/>
                <a:ahLst/>
                <a:cxnLst>
                  <a:cxn ang="0">
                    <a:pos x="13" y="2"/>
                  </a:cxn>
                  <a:cxn ang="0">
                    <a:pos x="8" y="0"/>
                  </a:cxn>
                  <a:cxn ang="0">
                    <a:pos x="2" y="2"/>
                  </a:cxn>
                  <a:cxn ang="0">
                    <a:pos x="0" y="8"/>
                  </a:cxn>
                  <a:cxn ang="0">
                    <a:pos x="2" y="13"/>
                  </a:cxn>
                  <a:cxn ang="0">
                    <a:pos x="4" y="12"/>
                  </a:cxn>
                  <a:cxn ang="0">
                    <a:pos x="2" y="13"/>
                  </a:cxn>
                  <a:cxn ang="0">
                    <a:pos x="8" y="15"/>
                  </a:cxn>
                  <a:cxn ang="0">
                    <a:pos x="13" y="13"/>
                  </a:cxn>
                  <a:cxn ang="0">
                    <a:pos x="13" y="13"/>
                  </a:cxn>
                  <a:cxn ang="0">
                    <a:pos x="12" y="12"/>
                  </a:cxn>
                  <a:cxn ang="0">
                    <a:pos x="13" y="13"/>
                  </a:cxn>
                  <a:cxn ang="0">
                    <a:pos x="15" y="8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8" y="11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5" y="5"/>
                  </a:cxn>
                  <a:cxn ang="0">
                    <a:pos x="8" y="4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1" y="8"/>
                  </a:cxn>
                  <a:cxn ang="0">
                    <a:pos x="10" y="10"/>
                  </a:cxn>
                </a:cxnLst>
                <a:rect l="0" t="0" r="r" b="b"/>
                <a:pathLst>
                  <a:path w="15" h="15">
                    <a:moveTo>
                      <a:pt x="13" y="2"/>
                    </a:moveTo>
                    <a:cubicBezTo>
                      <a:pt x="12" y="1"/>
                      <a:pt x="10" y="0"/>
                      <a:pt x="8" y="0"/>
                    </a:cubicBezTo>
                    <a:cubicBezTo>
                      <a:pt x="6" y="0"/>
                      <a:pt x="4" y="1"/>
                      <a:pt x="2" y="2"/>
                    </a:cubicBezTo>
                    <a:cubicBezTo>
                      <a:pt x="1" y="4"/>
                      <a:pt x="0" y="6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4" y="15"/>
                      <a:pt x="6" y="15"/>
                      <a:pt x="8" y="15"/>
                    </a:cubicBezTo>
                    <a:cubicBezTo>
                      <a:pt x="10" y="15"/>
                      <a:pt x="12" y="15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5" y="12"/>
                      <a:pt x="15" y="10"/>
                      <a:pt x="15" y="8"/>
                    </a:cubicBezTo>
                    <a:cubicBezTo>
                      <a:pt x="15" y="6"/>
                      <a:pt x="15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lose/>
                    <a:moveTo>
                      <a:pt x="10" y="10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9" y="11"/>
                      <a:pt x="8" y="11"/>
                    </a:cubicBezTo>
                    <a:cubicBezTo>
                      <a:pt x="7" y="11"/>
                      <a:pt x="6" y="11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9"/>
                      <a:pt x="4" y="8"/>
                    </a:cubicBezTo>
                    <a:cubicBezTo>
                      <a:pt x="4" y="7"/>
                      <a:pt x="5" y="6"/>
                      <a:pt x="5" y="5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9" y="4"/>
                      <a:pt x="9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1" y="7"/>
                      <a:pt x="11" y="8"/>
                    </a:cubicBezTo>
                    <a:cubicBezTo>
                      <a:pt x="11" y="9"/>
                      <a:pt x="11" y="9"/>
                      <a:pt x="10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</p:grpSp>
      <p:sp>
        <p:nvSpPr>
          <p:cNvPr id="65" name="Freeform 167"/>
          <p:cNvSpPr>
            <a:spLocks noEditPoints="1"/>
          </p:cNvSpPr>
          <p:nvPr/>
        </p:nvSpPr>
        <p:spPr bwMode="auto">
          <a:xfrm>
            <a:off x="4465291" y="3996126"/>
            <a:ext cx="331707" cy="334360"/>
          </a:xfrm>
          <a:custGeom>
            <a:avLst/>
            <a:gdLst/>
            <a:ahLst/>
            <a:cxnLst>
              <a:cxn ang="0">
                <a:pos x="58" y="47"/>
              </a:cxn>
              <a:cxn ang="0">
                <a:pos x="47" y="58"/>
              </a:cxn>
              <a:cxn ang="0">
                <a:pos x="11" y="58"/>
              </a:cxn>
              <a:cxn ang="0">
                <a:pos x="0" y="47"/>
              </a:cxn>
              <a:cxn ang="0">
                <a:pos x="0" y="10"/>
              </a:cxn>
              <a:cxn ang="0">
                <a:pos x="11" y="0"/>
              </a:cxn>
              <a:cxn ang="0">
                <a:pos x="47" y="0"/>
              </a:cxn>
              <a:cxn ang="0">
                <a:pos x="58" y="10"/>
              </a:cxn>
              <a:cxn ang="0">
                <a:pos x="58" y="47"/>
              </a:cxn>
              <a:cxn ang="0">
                <a:pos x="49" y="21"/>
              </a:cxn>
              <a:cxn ang="0">
                <a:pos x="49" y="17"/>
              </a:cxn>
              <a:cxn ang="0">
                <a:pos x="45" y="13"/>
              </a:cxn>
              <a:cxn ang="0">
                <a:pos x="42" y="13"/>
              </a:cxn>
              <a:cxn ang="0">
                <a:pos x="24" y="31"/>
              </a:cxn>
              <a:cxn ang="0">
                <a:pos x="16" y="23"/>
              </a:cxn>
              <a:cxn ang="0">
                <a:pos x="13" y="23"/>
              </a:cxn>
              <a:cxn ang="0">
                <a:pos x="9" y="27"/>
              </a:cxn>
              <a:cxn ang="0">
                <a:pos x="9" y="30"/>
              </a:cxn>
              <a:cxn ang="0">
                <a:pos x="22" y="44"/>
              </a:cxn>
              <a:cxn ang="0">
                <a:pos x="26" y="44"/>
              </a:cxn>
              <a:cxn ang="0">
                <a:pos x="49" y="21"/>
              </a:cxn>
            </a:cxnLst>
            <a:rect l="0" t="0" r="r" b="b"/>
            <a:pathLst>
              <a:path w="58" h="58">
                <a:moveTo>
                  <a:pt x="58" y="47"/>
                </a:moveTo>
                <a:cubicBezTo>
                  <a:pt x="58" y="53"/>
                  <a:pt x="53" y="58"/>
                  <a:pt x="47" y="58"/>
                </a:cubicBezTo>
                <a:cubicBezTo>
                  <a:pt x="11" y="58"/>
                  <a:pt x="11" y="58"/>
                  <a:pt x="11" y="58"/>
                </a:cubicBezTo>
                <a:cubicBezTo>
                  <a:pt x="5" y="58"/>
                  <a:pt x="0" y="53"/>
                  <a:pt x="0" y="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53" y="0"/>
                  <a:pt x="58" y="4"/>
                  <a:pt x="58" y="10"/>
                </a:cubicBezTo>
                <a:lnTo>
                  <a:pt x="58" y="47"/>
                </a:lnTo>
                <a:close/>
                <a:moveTo>
                  <a:pt x="49" y="21"/>
                </a:moveTo>
                <a:cubicBezTo>
                  <a:pt x="50" y="20"/>
                  <a:pt x="50" y="18"/>
                  <a:pt x="49" y="17"/>
                </a:cubicBezTo>
                <a:cubicBezTo>
                  <a:pt x="45" y="13"/>
                  <a:pt x="45" y="13"/>
                  <a:pt x="45" y="13"/>
                </a:cubicBezTo>
                <a:cubicBezTo>
                  <a:pt x="44" y="12"/>
                  <a:pt x="43" y="12"/>
                  <a:pt x="42" y="13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2"/>
                  <a:pt x="14" y="22"/>
                  <a:pt x="13" y="23"/>
                </a:cubicBezTo>
                <a:cubicBezTo>
                  <a:pt x="9" y="27"/>
                  <a:pt x="9" y="27"/>
                  <a:pt x="9" y="27"/>
                </a:cubicBezTo>
                <a:cubicBezTo>
                  <a:pt x="8" y="28"/>
                  <a:pt x="8" y="29"/>
                  <a:pt x="9" y="30"/>
                </a:cubicBezTo>
                <a:cubicBezTo>
                  <a:pt x="22" y="44"/>
                  <a:pt x="22" y="44"/>
                  <a:pt x="22" y="44"/>
                </a:cubicBezTo>
                <a:cubicBezTo>
                  <a:pt x="23" y="45"/>
                  <a:pt x="25" y="45"/>
                  <a:pt x="26" y="44"/>
                </a:cubicBezTo>
                <a:lnTo>
                  <a:pt x="49" y="21"/>
                </a:lnTo>
                <a:close/>
              </a:path>
            </a:pathLst>
          </a:custGeom>
          <a:solidFill>
            <a:srgbClr val="FF3300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66" name="Group 116"/>
          <p:cNvGrpSpPr/>
          <p:nvPr/>
        </p:nvGrpSpPr>
        <p:grpSpPr>
          <a:xfrm>
            <a:off x="4782492" y="3772271"/>
            <a:ext cx="2051218" cy="1981925"/>
            <a:chOff x="867866" y="1623310"/>
            <a:chExt cx="2819400" cy="549913"/>
          </a:xfrm>
        </p:grpSpPr>
        <p:sp>
          <p:nvSpPr>
            <p:cNvPr id="67" name="TextBox 117"/>
            <p:cNvSpPr txBox="1"/>
            <p:nvPr/>
          </p:nvSpPr>
          <p:spPr>
            <a:xfrm flipH="1">
              <a:off x="867866" y="1768442"/>
              <a:ext cx="2819400" cy="404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spcBef>
                  <a:spcPct val="20000"/>
                </a:spcBef>
                <a:defRPr/>
              </a:pPr>
              <a:r>
                <a:rPr lang="zh-TW" altLang="en-US" sz="2400" dirty="0" smtClean="0">
                  <a:solidFill>
                    <a:schemeClr val="bg2">
                      <a:lumMod val="1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最常被</a:t>
              </a:r>
              <a:r>
                <a:rPr lang="zh-TW" altLang="en-US" sz="2400" dirty="0">
                  <a:solidFill>
                    <a:schemeClr val="bg2">
                      <a:lumMod val="1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使用的公式為皮爾森積差相關</a:t>
              </a:r>
              <a:r>
                <a:rPr lang="zh-TW" altLang="en-US" sz="2400" dirty="0" smtClean="0">
                  <a:solidFill>
                    <a:schemeClr val="bg2">
                      <a:lumMod val="1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係數</a:t>
              </a:r>
              <a:endParaRPr lang="zh-TW" altLang="en-US" sz="2400" dirty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defTabSz="1219170">
                <a:spcBef>
                  <a:spcPct val="20000"/>
                </a:spcBef>
                <a:defRPr/>
              </a:pPr>
              <a:endParaRPr lang="en-US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68" name="Rectangle 118"/>
            <p:cNvSpPr/>
            <p:nvPr/>
          </p:nvSpPr>
          <p:spPr>
            <a:xfrm>
              <a:off x="914400" y="1623310"/>
              <a:ext cx="2510032" cy="1622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最常用的</a:t>
              </a:r>
              <a:endParaRPr 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69" name="Picture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33" y="1246440"/>
            <a:ext cx="2258060" cy="4360333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78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前情提要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76927"/>
                <a:ext cx="8492836" cy="4525959"/>
              </a:xfrm>
            </p:spPr>
            <p:txBody>
              <a:bodyPr/>
              <a:lstStyle/>
              <a:p>
                <a:r>
                  <a:rPr lang="zh-TW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相關分析</a:t>
                </a:r>
                <a:endParaRPr lang="en-US" altLang="zh-TW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zh-TW" altLang="en-US" sz="26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皮爾森積差相關</a:t>
                </a:r>
              </a:p>
              <a:p>
                <a:pPr lvl="1"/>
                <a:r>
                  <a:rPr lang="zh-TW" altLang="en-US" sz="26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自變數、依變數、散佈圖、判定係數</a:t>
                </a:r>
                <a:endParaRPr lang="en-US" altLang="zh-TW" sz="26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r>
                  <a:rPr lang="zh-TW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判定係數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zh-TW" altLang="en-US" sz="24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母體相關係數用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ρ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TW" altLang="en-US" sz="24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表示，樣本相關係數則用</a:t>
                </a:r>
                <a14:m>
                  <m:oMath xmlns:m="http://schemas.openxmlformats.org/officeDocument/2006/math">
                    <m:r>
                      <a:rPr lang="zh-TW" altLang="en-US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zh-TW" altLang="en-US" sz="24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表示</a:t>
                </a:r>
                <a:endParaRPr lang="en-US" altLang="zh-TW" sz="24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2600" dirty="0" smtClean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表示</a:t>
                </a:r>
                <a:r>
                  <a:rPr lang="zh-TW" altLang="en-US" sz="26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變數的變異中，具有多少百分比可以由不同變數的變異解釋</a:t>
                </a:r>
              </a:p>
              <a:p>
                <a:r>
                  <a:rPr lang="zh-TW" altLang="en-US" dirty="0" smtClean="0"/>
                  <a:t>相關</a:t>
                </a:r>
                <a:r>
                  <a:rPr lang="zh-TW" altLang="en-US" dirty="0"/>
                  <a:t>係數的</a:t>
                </a:r>
                <a:r>
                  <a:rPr lang="en-US" altLang="zh-TW" i="1" dirty="0"/>
                  <a:t>t</a:t>
                </a:r>
                <a:r>
                  <a:rPr lang="zh-TW" altLang="en-US" dirty="0" smtClean="0"/>
                  <a:t>檢定</a:t>
                </a:r>
                <a:endParaRPr lang="en-US" altLang="zh-TW" dirty="0" smtClean="0"/>
              </a:p>
              <a:p>
                <a:pPr lvl="1"/>
                <a:r>
                  <a:rPr lang="zh-TW" altLang="en-US" sz="26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相關係數的</a:t>
                </a:r>
                <a:r>
                  <a:rPr lang="en-US" altLang="zh-TW" sz="2600" i="1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t</a:t>
                </a:r>
                <a:r>
                  <a:rPr lang="zh-TW" altLang="en-US" sz="26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統計量、相關係數</a:t>
                </a:r>
                <a:r>
                  <a:rPr lang="en-US" altLang="zh-TW" sz="2600" i="1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t</a:t>
                </a:r>
                <a:r>
                  <a:rPr lang="zh-TW" altLang="en-US" sz="26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檢定的統計假設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76927"/>
                <a:ext cx="8492836" cy="4525959"/>
              </a:xfrm>
              <a:blipFill>
                <a:blip r:embed="rId2"/>
                <a:stretch>
                  <a:fillRect l="-1651" t="-1750" b="-39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04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 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使用介紹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使用步驟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檔案→選項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 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增益集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 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選擇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”EXCEL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增益集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，並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點選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執行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 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勾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分析工具箱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即可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分析</a:t>
            </a:r>
            <a:r>
              <a:rPr lang="zh-TW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工具箱</a:t>
            </a:r>
            <a:r>
              <a:rPr lang="en-US" altLang="zh-TW" sz="28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VBA”</a:t>
            </a:r>
            <a:r>
              <a:rPr lang="zh-TW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是用巨集的方式來處理分析的，可以不需要勾選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，然後點選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確定→</a:t>
            </a:r>
            <a:endParaRPr lang="en-US" altLang="zh-TW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回到功能列中的</a:t>
            </a:r>
            <a:r>
              <a:rPr lang="en-US" altLang="zh-TW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r>
              <a:rPr lang="zh-TW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</a:t>
            </a:r>
            <a:r>
              <a:rPr lang="en-US" altLang="zh-TW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“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頁籤即可找到</a:t>
            </a:r>
            <a:r>
              <a:rPr lang="en-US" altLang="zh-TW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r>
              <a:rPr lang="zh-TW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資料分析</a:t>
            </a:r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8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30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8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91358" b="86902"/>
          <a:stretch/>
        </p:blipFill>
        <p:spPr>
          <a:xfrm>
            <a:off x="256822" y="274640"/>
            <a:ext cx="1648178" cy="13518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-1" r="90753" b="44707"/>
          <a:stretch/>
        </p:blipFill>
        <p:spPr>
          <a:xfrm>
            <a:off x="261917" y="1714902"/>
            <a:ext cx="1490890" cy="481883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r="54029"/>
          <a:stretch/>
        </p:blipFill>
        <p:spPr>
          <a:xfrm>
            <a:off x="2095308" y="231907"/>
            <a:ext cx="2767924" cy="46972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540" y="231907"/>
            <a:ext cx="2199854" cy="32906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/>
          <a:srcRect b="79931"/>
          <a:stretch/>
        </p:blipFill>
        <p:spPr>
          <a:xfrm>
            <a:off x="2095308" y="5111691"/>
            <a:ext cx="5901070" cy="137631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26350" y="533461"/>
            <a:ext cx="983627" cy="4170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537328" y="950559"/>
            <a:ext cx="124574" cy="51479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34394" y="6023728"/>
            <a:ext cx="1618413" cy="4642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 flipV="1">
            <a:off x="1583703" y="2224726"/>
            <a:ext cx="622169" cy="38225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2063271" y="1913807"/>
            <a:ext cx="1000440" cy="3203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>
            <a:off x="2894029" y="2224726"/>
            <a:ext cx="1178350" cy="21116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3075416" y="4232635"/>
            <a:ext cx="1819853" cy="4714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 flipV="1">
            <a:off x="4348732" y="950559"/>
            <a:ext cx="986839" cy="33538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4895269" y="533461"/>
            <a:ext cx="1606071" cy="4170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560966" y="552315"/>
            <a:ext cx="632802" cy="3126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>
            <a:off x="6701718" y="950559"/>
            <a:ext cx="551676" cy="45546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6843841" y="5533534"/>
            <a:ext cx="1014876" cy="1000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2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3" grpId="0" animBg="1"/>
      <p:bldP spid="2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例題四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</a:rPr>
              <a:t>請嘗試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</a:rPr>
              <a:t>計算，某連鎖運動用</a:t>
            </a:r>
            <a:r>
              <a:rPr lang="zh-TW" altLang="en-US" sz="2800" dirty="0">
                <a:solidFill>
                  <a:schemeClr val="bg2">
                    <a:lumMod val="10000"/>
                  </a:schemeClr>
                </a:solidFill>
              </a:rPr>
              <a:t>品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</a:rPr>
              <a:t>實體店鋪、各地區營運據點的廣告支出與營業額之間的相關性</a:t>
            </a:r>
            <a:endParaRPr lang="zh-TW" alt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647560"/>
              </p:ext>
            </p:extLst>
          </p:nvPr>
        </p:nvGraphicFramePr>
        <p:xfrm>
          <a:off x="1387836" y="3176920"/>
          <a:ext cx="6368328" cy="3043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27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7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27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4155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營業單位</a:t>
                      </a:r>
                      <a:endParaRPr lang="zh-TW" altLang="en-US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廣告支出</a:t>
                      </a:r>
                      <a:endParaRPr lang="zh-TW" altLang="en-US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年銷售額</a:t>
                      </a:r>
                      <a:endParaRPr lang="zh-TW" altLang="en-US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台北</a:t>
                      </a:r>
                      <a:endParaRPr lang="zh-TW" altLang="en-US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1400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16800</a:t>
                      </a:r>
                      <a:endParaRPr lang="en-US" altLang="zh-TW" sz="16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桃園</a:t>
                      </a:r>
                      <a:endParaRPr lang="zh-TW" altLang="en-US" sz="16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1100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15400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新苗</a:t>
                      </a:r>
                      <a:endParaRPr lang="zh-TW" altLang="en-US" sz="16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560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12300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台中</a:t>
                      </a:r>
                      <a:endParaRPr lang="zh-TW" altLang="en-US" sz="16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650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13200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彰雲</a:t>
                      </a:r>
                      <a:endParaRPr lang="zh-TW" altLang="en-US" sz="16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560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12800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台南</a:t>
                      </a:r>
                      <a:endParaRPr lang="zh-TW" altLang="en-US" sz="16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880</a:t>
                      </a:r>
                      <a:endParaRPr lang="en-US" altLang="zh-TW" sz="16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14400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高雄</a:t>
                      </a:r>
                      <a:endParaRPr lang="zh-TW" altLang="en-US" sz="1600" b="0" i="0" u="none" strike="noStrike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1200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16900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花東</a:t>
                      </a:r>
                      <a:endParaRPr lang="zh-TW" altLang="en-US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350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600" u="none" strike="noStrike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10300</a:t>
                      </a:r>
                      <a:endParaRPr lang="en-US" altLang="zh-TW" sz="1600" b="0" i="0" u="none" strike="noStrike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1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例題四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205" t="21852" r="83403" b="51858"/>
          <a:stretch/>
        </p:blipFill>
        <p:spPr>
          <a:xfrm>
            <a:off x="149055" y="213380"/>
            <a:ext cx="2797223" cy="242778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/>
          <a:srcRect t="3300" b="65035"/>
          <a:stretch/>
        </p:blipFill>
        <p:spPr>
          <a:xfrm>
            <a:off x="3093875" y="253514"/>
            <a:ext cx="5901070" cy="217160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608948" y="131975"/>
            <a:ext cx="631596" cy="4147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>
            <a:off x="6297991" y="339365"/>
            <a:ext cx="1602556" cy="2721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905260" y="472518"/>
            <a:ext cx="781540" cy="3215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790" y="2051440"/>
            <a:ext cx="3806921" cy="1968351"/>
          </a:xfrm>
          <a:prstGeom prst="rect">
            <a:avLst/>
          </a:prstGeom>
          <a:ln w="28575">
            <a:noFill/>
          </a:ln>
        </p:spPr>
      </p:pic>
      <p:cxnSp>
        <p:nvCxnSpPr>
          <p:cNvPr id="15" name="直線單箭頭接點 14"/>
          <p:cNvCxnSpPr/>
          <p:nvPr/>
        </p:nvCxnSpPr>
        <p:spPr>
          <a:xfrm flipH="1">
            <a:off x="7585747" y="846140"/>
            <a:ext cx="662707" cy="11630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5148864" y="2879041"/>
            <a:ext cx="895546" cy="2600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/>
          <p:nvPr/>
        </p:nvCxnSpPr>
        <p:spPr>
          <a:xfrm flipV="1">
            <a:off x="6044410" y="2507530"/>
            <a:ext cx="2204044" cy="5184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圖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0789" y="4125250"/>
            <a:ext cx="3972593" cy="2530074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244338" y="472518"/>
            <a:ext cx="1701940" cy="22025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cxnSp>
        <p:nvCxnSpPr>
          <p:cNvPr id="25" name="直線單箭頭接點 24"/>
          <p:cNvCxnSpPr/>
          <p:nvPr/>
        </p:nvCxnSpPr>
        <p:spPr>
          <a:xfrm>
            <a:off x="2966641" y="2507530"/>
            <a:ext cx="3792378" cy="20497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4933556" y="5194169"/>
            <a:ext cx="2343937" cy="329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cxnSp>
        <p:nvCxnSpPr>
          <p:cNvPr id="28" name="直線單箭頭接點 27"/>
          <p:cNvCxnSpPr/>
          <p:nvPr/>
        </p:nvCxnSpPr>
        <p:spPr>
          <a:xfrm flipV="1">
            <a:off x="7277493" y="4696313"/>
            <a:ext cx="829559" cy="5808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8078771" y="4376494"/>
            <a:ext cx="788940" cy="3840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8"/>
          <a:srcRect l="40593" t="14918" r="25728" b="71492"/>
          <a:stretch/>
        </p:blipFill>
        <p:spPr>
          <a:xfrm>
            <a:off x="6288563" y="3940920"/>
            <a:ext cx="1687399" cy="43363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9"/>
          <a:srcRect l="3833" t="28041" r="55271" b="61375"/>
          <a:stretch/>
        </p:blipFill>
        <p:spPr>
          <a:xfrm>
            <a:off x="457200" y="4409934"/>
            <a:ext cx="3880847" cy="1167286"/>
          </a:xfrm>
          <a:prstGeom prst="rect">
            <a:avLst/>
          </a:prstGeom>
        </p:spPr>
      </p:pic>
      <p:cxnSp>
        <p:nvCxnSpPr>
          <p:cNvPr id="36" name="直線單箭頭接點 35"/>
          <p:cNvCxnSpPr/>
          <p:nvPr/>
        </p:nvCxnSpPr>
        <p:spPr>
          <a:xfrm flipH="1">
            <a:off x="3344983" y="4568515"/>
            <a:ext cx="4733788" cy="6256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1642440" y="5041223"/>
            <a:ext cx="1385740" cy="4680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cxnSp>
        <p:nvCxnSpPr>
          <p:cNvPr id="40" name="直線單箭頭接點 39"/>
          <p:cNvCxnSpPr/>
          <p:nvPr/>
        </p:nvCxnSpPr>
        <p:spPr>
          <a:xfrm flipV="1">
            <a:off x="3049087" y="546755"/>
            <a:ext cx="2465135" cy="5625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文字方塊 40"/>
          <p:cNvSpPr txBox="1"/>
          <p:nvPr/>
        </p:nvSpPr>
        <p:spPr>
          <a:xfrm>
            <a:off x="2800441" y="68848"/>
            <a:ext cx="287129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點選功能表列中的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847893" y="775946"/>
            <a:ext cx="194796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點選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資料分析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5607777" y="2162955"/>
            <a:ext cx="194796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選擇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相關係數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5935749" y="5707809"/>
            <a:ext cx="289220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選擇資料輸入範圍以及勾選是否包含標題列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452775" y="5662388"/>
            <a:ext cx="388527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5.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解讀報表：廣告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支出與年銷售額的相關係數為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0.9751</a:t>
            </a:r>
            <a:endParaRPr lang="zh-TW" altLang="en-US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6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 animBg="1"/>
      <p:bldP spid="23" grpId="0" animBg="1"/>
      <p:bldP spid="26" grpId="0" animBg="1"/>
      <p:bldP spid="29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例題五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zh-TW" alt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世界盃足球賽</a:t>
            </a:r>
            <a:endParaRPr lang="zh-TW" alt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967"/>
            <a:ext cx="9144000" cy="461154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147"/>
            <a:ext cx="9144000" cy="462236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147"/>
            <a:ext cx="9144000" cy="462236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967"/>
            <a:ext cx="9144000" cy="461154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967"/>
            <a:ext cx="9144000" cy="461154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147"/>
            <a:ext cx="9144000" cy="46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2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世界盃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數據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(~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2018.7.1)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618" t="13381" r="78971" b="16099"/>
          <a:stretch/>
        </p:blipFill>
        <p:spPr>
          <a:xfrm>
            <a:off x="233919" y="1600200"/>
            <a:ext cx="2366682" cy="465268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5" name="群組 4"/>
          <p:cNvGrpSpPr/>
          <p:nvPr/>
        </p:nvGrpSpPr>
        <p:grpSpPr>
          <a:xfrm>
            <a:off x="841220" y="405129"/>
            <a:ext cx="8068861" cy="1753721"/>
            <a:chOff x="963080" y="233083"/>
            <a:chExt cx="8068861" cy="175372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/>
            <a:srcRect l="14826" t="1743" r="14781" b="83220"/>
            <a:stretch/>
          </p:blipFill>
          <p:spPr>
            <a:xfrm>
              <a:off x="963080" y="233083"/>
              <a:ext cx="8068861" cy="93275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183341" y="233083"/>
              <a:ext cx="591671" cy="29583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355106" y="403624"/>
              <a:ext cx="591671" cy="29583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9" name="直線單箭頭接點 8"/>
            <p:cNvCxnSpPr/>
            <p:nvPr/>
          </p:nvCxnSpPr>
          <p:spPr>
            <a:xfrm flipV="1">
              <a:off x="963080" y="551541"/>
              <a:ext cx="516096" cy="1435263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直線單箭頭接點 9"/>
            <p:cNvCxnSpPr/>
            <p:nvPr/>
          </p:nvCxnSpPr>
          <p:spPr>
            <a:xfrm>
              <a:off x="2012016" y="381000"/>
              <a:ext cx="6154831" cy="147919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" name="矩形 10"/>
            <p:cNvSpPr/>
            <p:nvPr/>
          </p:nvSpPr>
          <p:spPr>
            <a:xfrm>
              <a:off x="1875219" y="610300"/>
              <a:ext cx="2393299" cy="792789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1.</a:t>
              </a: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點選資料分析</a:t>
              </a:r>
              <a:endPara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資料</a:t>
              </a:r>
              <a:r>
                <a:rPr kumimoji="0" lang="en-US" altLang="zh-TW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&gt;</a:t>
              </a: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資料分析。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484682" y="782878"/>
            <a:ext cx="5906004" cy="2476760"/>
            <a:chOff x="2484682" y="782878"/>
            <a:chExt cx="5906004" cy="2476760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4682" y="1461950"/>
              <a:ext cx="3476847" cy="1797688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2520540" y="2187388"/>
              <a:ext cx="2705884" cy="24206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316071" y="1690689"/>
              <a:ext cx="645458" cy="29611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16" name="直線單箭頭接點 15"/>
            <p:cNvCxnSpPr/>
            <p:nvPr/>
          </p:nvCxnSpPr>
          <p:spPr>
            <a:xfrm flipH="1">
              <a:off x="6079529" y="782878"/>
              <a:ext cx="2275578" cy="1020462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矩形 16"/>
            <p:cNvSpPr/>
            <p:nvPr/>
          </p:nvSpPr>
          <p:spPr>
            <a:xfrm>
              <a:off x="5997387" y="1975164"/>
              <a:ext cx="2393299" cy="1117851"/>
            </a:xfrm>
            <a:prstGeom prst="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2.</a:t>
              </a: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相關分析</a:t>
              </a:r>
              <a:endPara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在分析工具箱中，點選相關係數。</a:t>
              </a: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57201" y="2508708"/>
            <a:ext cx="5622328" cy="4156121"/>
            <a:chOff x="457201" y="2508708"/>
            <a:chExt cx="5622328" cy="4156121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4682" y="4375336"/>
              <a:ext cx="3594847" cy="228949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3926542" y="4702830"/>
              <a:ext cx="1228164" cy="29611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520539" y="5345129"/>
              <a:ext cx="1585295" cy="29611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908613" y="5793785"/>
              <a:ext cx="1299882" cy="36496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263741" y="4631109"/>
              <a:ext cx="645458" cy="29611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24" name="直線單箭頭接點 23"/>
            <p:cNvCxnSpPr/>
            <p:nvPr/>
          </p:nvCxnSpPr>
          <p:spPr>
            <a:xfrm>
              <a:off x="3908613" y="2508708"/>
              <a:ext cx="102454" cy="1876533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5" name="矩形 24"/>
            <p:cNvSpPr/>
            <p:nvPr/>
          </p:nvSpPr>
          <p:spPr>
            <a:xfrm>
              <a:off x="457201" y="3778667"/>
              <a:ext cx="3360306" cy="1671873"/>
            </a:xfrm>
            <a:prstGeom prst="rect">
              <a:avLst/>
            </a:prstGeom>
            <a:gradFill rotWithShape="1">
              <a:gsLst>
                <a:gs pos="0">
                  <a:srgbClr val="A5A5A5">
                    <a:lumMod val="110000"/>
                    <a:satMod val="105000"/>
                    <a:tint val="67000"/>
                  </a:srgbClr>
                </a:gs>
                <a:gs pos="50000">
                  <a:srgbClr val="A5A5A5">
                    <a:lumMod val="105000"/>
                    <a:satMod val="103000"/>
                    <a:tint val="73000"/>
                  </a:srgbClr>
                </a:gs>
                <a:gs pos="100000">
                  <a:srgbClr val="A5A5A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3.</a:t>
              </a: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選擇欄位</a:t>
              </a:r>
              <a:endPara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輸入欄位包含所有數據資料</a:t>
              </a:r>
              <a:endPara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類別軸標記是在第一列上</a:t>
              </a:r>
              <a:endPara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輸出範圍 可以選擇該表的任一位置或是新工作表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5802545" y="3438772"/>
            <a:ext cx="3218887" cy="3226057"/>
            <a:chOff x="5802545" y="3438772"/>
            <a:chExt cx="3218887" cy="3226057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6"/>
            <a:srcRect l="32059" t="24002" r="46373" b="67846"/>
            <a:stretch/>
          </p:blipFill>
          <p:spPr>
            <a:xfrm>
              <a:off x="5802545" y="3438772"/>
              <a:ext cx="3174064" cy="649239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6914456" y="3839394"/>
              <a:ext cx="995083" cy="29611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628133" y="5190034"/>
              <a:ext cx="2393299" cy="1474795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4.</a:t>
              </a: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解讀報表</a:t>
              </a:r>
              <a:endPara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Goals scored </a:t>
              </a: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與</a:t>
              </a:r>
              <a:r>
                <a:rPr kumimoji="0" lang="en-US" altLang="zh-TW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Fouls Suffered </a:t>
              </a: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呈正相關，中度正相關</a:t>
              </a:r>
              <a:endPara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相關係數為</a:t>
              </a:r>
              <a:r>
                <a:rPr kumimoji="0" lang="en-US" altLang="zh-TW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0.476</a:t>
              </a:r>
              <a:endParaRPr kumimoji="0" lang="zh-TW" alt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30" name="直線單箭頭接點 29"/>
            <p:cNvCxnSpPr/>
            <p:nvPr/>
          </p:nvCxnSpPr>
          <p:spPr>
            <a:xfrm flipV="1">
              <a:off x="5802545" y="3959748"/>
              <a:ext cx="825588" cy="425494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直線單箭頭接點 30"/>
            <p:cNvCxnSpPr/>
            <p:nvPr/>
          </p:nvCxnSpPr>
          <p:spPr>
            <a:xfrm>
              <a:off x="7639384" y="4291819"/>
              <a:ext cx="89652" cy="822022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9024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課程名稱</Template>
  <TotalTime>1427</TotalTime>
  <Words>892</Words>
  <Application>Microsoft Office PowerPoint</Application>
  <PresentationFormat>如螢幕大小 (4:3)</PresentationFormat>
  <Paragraphs>124</Paragraphs>
  <Slides>17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課程名稱</vt:lpstr>
      <vt:lpstr>到底有沒有關係-相關分析二</vt:lpstr>
      <vt:lpstr>相關分析</vt:lpstr>
      <vt:lpstr>前情提要</vt:lpstr>
      <vt:lpstr>Excel 使用介紹</vt:lpstr>
      <vt:lpstr>PowerPoint 簡報</vt:lpstr>
      <vt:lpstr>例題四</vt:lpstr>
      <vt:lpstr>例題四</vt:lpstr>
      <vt:lpstr>例題五</vt:lpstr>
      <vt:lpstr>2018 世界盃數據 (~2018.7.1)</vt:lpstr>
      <vt:lpstr>例題六</vt:lpstr>
      <vt:lpstr>例題六</vt:lpstr>
      <vt:lpstr>期刊論文案例分享一</vt:lpstr>
      <vt:lpstr>期刊論文案例分享二</vt:lpstr>
      <vt:lpstr>期刊論文案例分享三</vt:lpstr>
      <vt:lpstr>重點摘述</vt:lpstr>
      <vt:lpstr>重點摘述</vt:lpstr>
      <vt:lpstr>謝謝聆聽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課程名稱</dc:title>
  <dc:creator>BPC</dc:creator>
  <cp:lastModifiedBy>BPC</cp:lastModifiedBy>
  <cp:revision>156</cp:revision>
  <dcterms:created xsi:type="dcterms:W3CDTF">2017-11-07T02:54:43Z</dcterms:created>
  <dcterms:modified xsi:type="dcterms:W3CDTF">2018-08-17T03:52:44Z</dcterms:modified>
</cp:coreProperties>
</file>