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52" r:id="rId2"/>
    <p:sldId id="443" r:id="rId3"/>
    <p:sldId id="462" r:id="rId4"/>
    <p:sldId id="420" r:id="rId5"/>
    <p:sldId id="419" r:id="rId6"/>
    <p:sldId id="421" r:id="rId7"/>
    <p:sldId id="425" r:id="rId8"/>
    <p:sldId id="426" r:id="rId9"/>
    <p:sldId id="423" r:id="rId10"/>
    <p:sldId id="422" r:id="rId11"/>
    <p:sldId id="454" r:id="rId12"/>
    <p:sldId id="449" r:id="rId13"/>
    <p:sldId id="450" r:id="rId14"/>
    <p:sldId id="445" r:id="rId15"/>
    <p:sldId id="431" r:id="rId16"/>
    <p:sldId id="461" r:id="rId17"/>
    <p:sldId id="446" r:id="rId18"/>
    <p:sldId id="432" r:id="rId19"/>
    <p:sldId id="434" r:id="rId20"/>
    <p:sldId id="435" r:id="rId21"/>
    <p:sldId id="457" r:id="rId22"/>
    <p:sldId id="458" r:id="rId23"/>
    <p:sldId id="430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-108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81D91-B4A0-487B-8991-58BDA70554F7}" type="datetimeFigureOut">
              <a:rPr lang="zh-TW" altLang="en-US" smtClean="0"/>
              <a:t>2018/7/3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5C277-A6ED-45AD-8B4E-D1A54637A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33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54E90A8-EB8D-453E-8613-27F67743D41B}" type="datetime1">
              <a:rPr lang="en-US"/>
              <a:pPr lvl="0"/>
              <a:t>7/3/2018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3856EA-DCA5-4A35-B604-E1041943B6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5A5555-C76B-4112-AAAA-E6F68C9E236F}" type="datetime1">
              <a:rPr lang="en-US"/>
              <a:pPr lvl="0"/>
              <a:t>7/3/2018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2EEE3B6-8F58-4241-8B16-FE8934ABA5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9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4C49F4-B0E2-4F16-8E0E-3AF303CF28DC}" type="datetime1">
              <a:rPr lang="en-US"/>
              <a:pPr lvl="0"/>
              <a:t>7/3/2018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224923E-D779-4ADD-8C92-51369931B21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3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41"/>
            <a:ext cx="8229600" cy="5643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dirty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838988"/>
            <a:ext cx="8229600" cy="5439264"/>
          </a:xfrm>
        </p:spPr>
        <p:txBody>
          <a:bodyPr/>
          <a:lstStyle>
            <a:lvl1pPr>
              <a:defRPr/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/>
            </a:lvl5pPr>
          </a:lstStyle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  <a:endParaRPr lang="en-US" dirty="0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CC522C-8A98-41EB-9A22-1CB2CB92C3C6}" type="datetime1">
              <a:rPr lang="en-US"/>
              <a:pPr lvl="0"/>
              <a:t>7/3/2018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001879-122A-41BF-9C25-94802BE7AB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9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531B54-BB9B-4875-A207-1D6ED0B8FA35}" type="datetime1">
              <a:rPr lang="en-US"/>
              <a:pPr lvl="0"/>
              <a:t>7/3/2018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F2804E-95E7-4E04-A692-7BF35168A00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B05B3E-3CC3-4B82-A0D8-6AC23003BF6F}" type="datetime1">
              <a:rPr lang="en-US"/>
              <a:pPr lvl="0"/>
              <a:t>7/3/2018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25DAAD-5587-4263-9D81-97CC173A1E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7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4A751C-6B43-4EB8-8F67-5BDDD91A7D36}" type="datetime1">
              <a:rPr lang="en-US"/>
              <a:pPr lvl="0"/>
              <a:t>7/3/2018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F20985-5DEB-47B0-A6CC-E754A84A044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602DE7-EB97-42A4-A31B-AEA80A53AAAA}" type="datetime1">
              <a:rPr lang="en-US"/>
              <a:pPr lvl="0"/>
              <a:t>7/3/2018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83C390-943C-4C11-9222-333F6E4CC19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0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2156763-1A13-4EC5-8D54-5E644CEABAF3}" type="datetime1">
              <a:rPr lang="en-US"/>
              <a:pPr lvl="0"/>
              <a:t>7/3/2018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6C4B2A-B94A-4600-AC47-9A82D8BC8DC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3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F89D2B-F5D6-4D48-B77E-1756C5408D5C}" type="datetime1">
              <a:rPr lang="en-US"/>
              <a:pPr lvl="0"/>
              <a:t>7/3/2018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0D7A4-8D03-4354-9CB7-3541AE3B9F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3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CA8848-2920-4A25-9D13-4E297CEB81D1}" type="datetime1">
              <a:rPr lang="en-US"/>
              <a:pPr lvl="0"/>
              <a:t>7/3/2018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47CEDA-B140-4B21-AA84-B391A65AA97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8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413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 dirty="0"/>
              <a:t>按一下以編輯母片標題樣式</a:t>
            </a:r>
            <a:endParaRPr lang="en-US" dirty="0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168000"/>
            <a:ext cx="8229600" cy="49581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  <a:endParaRPr lang="en-US" dirty="0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6E744CF0-60D5-4C27-B9C5-7C05AF2846C8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Times New Roman" panose="02020603050405020304" pitchFamily="18" charset="0"/>
          <a:ea typeface="標楷體" panose="03000509000000000000" pitchFamily="65" charset="-12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1030124/&#33216;&#22823;&#32908;&#25918;&#39686;.MP4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hyperlink" Target="1030124/&#24674;&#24489;&#26580;&#36575;&#24230;&#33287;&#38364;&#31680;&#27963;&#21205;&#24230;/3&#32929;&#26041;&#32908;&#25918;&#39686;.MP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hyperlink" Target="1030124/&#24674;&#24489;&#26580;&#36575;&#24230;&#33287;&#38364;&#31680;&#27963;&#21205;&#24230;/2&#33216;&#22823;&#32908;&#25918;&#39686;.MP4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1030124/&#24235;&#27663;&#25552;&#33216;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 altLang="en-US" dirty="0" smtClean="0"/>
              <a:t>運動傷害與</a:t>
            </a:r>
            <a:r>
              <a:rPr lang="zh-TW" altLang="en-US" dirty="0"/>
              <a:t>急救</a:t>
            </a:r>
            <a:endParaRPr lang="zh-TW" dirty="0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214292" y="4485715"/>
            <a:ext cx="6400800" cy="648071"/>
          </a:xfrm>
        </p:spPr>
        <p:txBody>
          <a:bodyPr/>
          <a:lstStyle/>
          <a:p>
            <a:pPr lvl="0"/>
            <a:r>
              <a:rPr lang="zh-TW" altLang="en-US" sz="2800" dirty="0" smtClean="0">
                <a:solidFill>
                  <a:schemeClr val="tx1"/>
                </a:solidFill>
              </a:rPr>
              <a:t>國立體育大學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0"/>
            <a:r>
              <a:rPr lang="zh-TW" altLang="en-US" sz="2800" dirty="0" smtClean="0">
                <a:solidFill>
                  <a:schemeClr val="tx1"/>
                </a:solidFill>
              </a:rPr>
              <a:t>運動保健學系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0"/>
            <a:r>
              <a:rPr lang="zh-TW" altLang="en-US" sz="2800" dirty="0" smtClean="0">
                <a:solidFill>
                  <a:schemeClr val="tx1"/>
                </a:solidFill>
              </a:rPr>
              <a:t>陳雅</a:t>
            </a:r>
            <a:r>
              <a:rPr lang="zh-TW" altLang="en-US" sz="2800" dirty="0">
                <a:solidFill>
                  <a:schemeClr val="tx1"/>
                </a:solidFill>
              </a:rPr>
              <a:t>琳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214292" y="2014489"/>
            <a:ext cx="6400800" cy="6480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b="1" i="0" u="none" strike="noStrike" kern="1200" cap="none" spc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"/>
              </a:rPr>
              <a:t>下肢常見運動傷害之</a:t>
            </a:r>
            <a:endParaRPr lang="en-US" altLang="zh-TW" sz="3200" b="1" i="0" u="none" strike="noStrike" kern="1200" cap="none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標楷體" panose="03000509000000000000" pitchFamily="65" charset="-120"/>
              <a:ea typeface="標楷體" panose="03000509000000000000" pitchFamily="65" charset="-120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altLang="en-US" sz="3200" b="1" i="0" u="none" strike="noStrike" kern="1200" cap="none" spc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"/>
              </a:rPr>
              <a:t>認識、預防與處理</a:t>
            </a:r>
            <a:endParaRPr lang="en-US" altLang="zh-TW" sz="3200" b="1" i="0" u="none" strike="noStrike" kern="1200" cap="none" spc="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標楷體" panose="03000509000000000000" pitchFamily="65" charset="-120"/>
              <a:ea typeface="標楷體" panose="03000509000000000000" pitchFamily="65" charset="-120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"/>
              </a:rPr>
              <a:t>(</a:t>
            </a:r>
            <a:r>
              <a:rPr lang="zh-TW" alt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"/>
              </a:rPr>
              <a:t>膝關節篇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"/>
              </a:rPr>
              <a:t>)</a:t>
            </a:r>
            <a:endParaRPr lang="en-US" sz="3200" b="1" i="0" u="none" strike="noStrike" kern="1200" cap="none" spc="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標楷體" panose="03000509000000000000" pitchFamily="65" charset="-120"/>
              <a:ea typeface="標楷體" panose="03000509000000000000" pitchFamily="65" charset="-120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2843982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20DBD78F-2A93-48F2-858A-157668A7AA28}" type="slidenum">
              <a:rPr lang="zh-CN" altLang="en-US" smtClean="0"/>
              <a:pPr eaLnBrk="1" hangingPunct="1"/>
              <a:t>10</a:t>
            </a:fld>
            <a:endParaRPr lang="en-US" altLang="zh-CN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纖維軟骨（半月板）</a:t>
            </a:r>
            <a:endParaRPr lang="en-US" altLang="zh-TW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4" y="1207008"/>
            <a:ext cx="8722488" cy="5390642"/>
          </a:xfrm>
        </p:spPr>
        <p:txBody>
          <a:bodyPr/>
          <a:lstStyle/>
          <a:p>
            <a:pPr eaLnBrk="1" hangingPunct="1"/>
            <a:r>
              <a:rPr lang="zh-TW" altLang="en-US" sz="2800" dirty="0" smtClean="0"/>
              <a:t>若有半月板摘除→接觸面積↓</a:t>
            </a:r>
          </a:p>
          <a:p>
            <a:pPr eaLnBrk="1" hangingPunct="1"/>
            <a:r>
              <a:rPr lang="zh-TW" altLang="en-US" sz="2800" dirty="0" smtClean="0"/>
              <a:t>接觸面位置會變化→增加其他軟骨及其下骨骼的壓力</a:t>
            </a:r>
          </a:p>
        </p:txBody>
      </p:sp>
      <p:pic>
        <p:nvPicPr>
          <p:cNvPr id="6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8483"/>
            <a:ext cx="4565016" cy="40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ãéª¨è»éª¨ç è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508" y="2358483"/>
            <a:ext cx="7035493" cy="409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1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35C466CE-C0E7-4661-90D9-A55BEB53765A}" type="slidenum">
              <a:rPr lang="zh-TW" altLang="en-US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987"/>
            <a:ext cx="914400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7460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大腿的軟組織</a:t>
            </a:r>
          </a:p>
        </p:txBody>
      </p:sp>
      <p:sp>
        <p:nvSpPr>
          <p:cNvPr id="34819" name="內容版面配置區 2"/>
          <p:cNvSpPr>
            <a:spLocks noGrp="1"/>
          </p:cNvSpPr>
          <p:nvPr>
            <p:ph sz="half" idx="1"/>
          </p:nvPr>
        </p:nvSpPr>
        <p:spPr>
          <a:xfrm>
            <a:off x="395288" y="1341438"/>
            <a:ext cx="4038600" cy="5111750"/>
          </a:xfrm>
        </p:spPr>
        <p:txBody>
          <a:bodyPr/>
          <a:lstStyle/>
          <a:p>
            <a:pPr eaLnBrk="1" hangingPunct="1"/>
            <a:r>
              <a:rPr lang="zh-TW" altLang="en-US" smtClean="0"/>
              <a:t>前側</a:t>
            </a:r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lvl="2" eaLnBrk="1" hangingPunct="1"/>
            <a:endParaRPr lang="en-US" altLang="zh-TW" smtClean="0"/>
          </a:p>
          <a:p>
            <a:pPr eaLnBrk="1" hangingPunct="1"/>
            <a:r>
              <a:rPr lang="zh-TW" altLang="en-US" smtClean="0"/>
              <a:t>內側</a:t>
            </a:r>
            <a:endParaRPr lang="en-US" altLang="zh-TW" smtClean="0"/>
          </a:p>
          <a:p>
            <a:pPr eaLnBrk="1" hangingPunct="1"/>
            <a:endParaRPr lang="en-US" altLang="zh-TW" smtClean="0"/>
          </a:p>
        </p:txBody>
      </p:sp>
      <p:sp>
        <p:nvSpPr>
          <p:cNvPr id="34820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後側</a:t>
            </a:r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en-US" smtClean="0"/>
              <a:t>外側</a:t>
            </a:r>
          </a:p>
        </p:txBody>
      </p:sp>
      <p:sp>
        <p:nvSpPr>
          <p:cNvPr id="34821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78DE08B0-E6B7-4519-85F2-B411279DAF8D}" type="slidenum">
              <a:rPr lang="zh-CN" altLang="en-US" smtClean="0"/>
              <a:pPr eaLnBrk="1" hangingPunct="1"/>
              <a:t>12</a:t>
            </a:fld>
            <a:endParaRPr lang="en-US" altLang="zh-CN" smtClean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 bwMode="auto">
          <a:xfrm>
            <a:off x="328613" y="1307304"/>
            <a:ext cx="4038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zh-TW" sz="2800" kern="0" dirty="0">
              <a:latin typeface="+mn-lt"/>
              <a:ea typeface="+mn-ea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zh-TW" altLang="en-US" sz="2800" kern="0" dirty="0">
                <a:solidFill>
                  <a:srgbClr val="C00000"/>
                </a:solidFill>
                <a:latin typeface="+mn-lt"/>
                <a:ea typeface="+mn-ea"/>
              </a:rPr>
              <a:t>股四頭肌</a:t>
            </a:r>
            <a:endParaRPr lang="en-US" altLang="zh-TW" sz="2800" kern="0" dirty="0">
              <a:solidFill>
                <a:srgbClr val="C00000"/>
              </a:solidFill>
              <a:latin typeface="+mn-lt"/>
              <a:ea typeface="+mn-ea"/>
            </a:endParaRPr>
          </a:p>
          <a:p>
            <a:pPr marL="1257300" lvl="2" indent="-342900">
              <a:spcBef>
                <a:spcPct val="20000"/>
              </a:spcBef>
              <a:buFontTx/>
              <a:buChar char="•"/>
              <a:defRPr/>
            </a:pPr>
            <a:r>
              <a:rPr lang="zh-TW" altLang="en-US" sz="2800" kern="0" dirty="0">
                <a:solidFill>
                  <a:srgbClr val="C00000"/>
                </a:solidFill>
                <a:latin typeface="+mn-lt"/>
                <a:ea typeface="+mn-ea"/>
              </a:rPr>
              <a:t>股外側（斜、長股中間、股直　　股內側（斜、長</a:t>
            </a:r>
            <a:endParaRPr lang="en-US" altLang="zh-TW" sz="2800" kern="0" dirty="0">
              <a:solidFill>
                <a:srgbClr val="C00000"/>
              </a:solidFill>
              <a:latin typeface="+mn-lt"/>
              <a:ea typeface="+mn-ea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zh-TW" altLang="en-US" sz="2800" kern="0" dirty="0">
                <a:solidFill>
                  <a:srgbClr val="FF0000"/>
                </a:solidFill>
                <a:latin typeface="+mn-lt"/>
                <a:ea typeface="+mn-ea"/>
              </a:rPr>
              <a:t>縫匠肌</a:t>
            </a:r>
            <a:endParaRPr lang="en-US" altLang="zh-TW" sz="2800" kern="0" dirty="0">
              <a:solidFill>
                <a:srgbClr val="FF0000"/>
              </a:solidFill>
              <a:latin typeface="+mn-lt"/>
              <a:ea typeface="+mn-ea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en-US" altLang="zh-TW" sz="2800" kern="0" dirty="0">
              <a:latin typeface="+mn-lt"/>
              <a:ea typeface="+mn-ea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zh-TW" altLang="en-US" sz="2800" kern="0" dirty="0">
                <a:solidFill>
                  <a:srgbClr val="C00000"/>
                </a:solidFill>
                <a:latin typeface="+mn-lt"/>
                <a:ea typeface="+mn-ea"/>
              </a:rPr>
              <a:t>內收長、短、大、股薄</a:t>
            </a:r>
            <a:endParaRPr lang="en-US" altLang="zh-TW" sz="2800" kern="0" dirty="0">
              <a:solidFill>
                <a:srgbClr val="C00000"/>
              </a:solidFill>
              <a:latin typeface="+mn-lt"/>
              <a:ea typeface="+mn-ea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lang="en-US" altLang="zh-TW" sz="2800" kern="0" dirty="0"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zh-TW" sz="2800" kern="0" dirty="0">
              <a:latin typeface="+mn-lt"/>
              <a:ea typeface="+mn-ea"/>
            </a:endParaRPr>
          </a:p>
        </p:txBody>
      </p:sp>
      <p:sp>
        <p:nvSpPr>
          <p:cNvPr id="7" name="內容版面配置區 4"/>
          <p:cNvSpPr txBox="1">
            <a:spLocks/>
          </p:cNvSpPr>
          <p:nvPr/>
        </p:nvSpPr>
        <p:spPr bwMode="auto">
          <a:xfrm>
            <a:off x="4433888" y="1571630"/>
            <a:ext cx="4572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zh-TW" sz="2800" kern="0" dirty="0">
              <a:latin typeface="+mn-lt"/>
              <a:ea typeface="+mn-ea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zh-TW" altLang="en-US" sz="2800" kern="0" dirty="0">
                <a:solidFill>
                  <a:srgbClr val="C00000"/>
                </a:solidFill>
                <a:latin typeface="+mn-lt"/>
                <a:ea typeface="+mn-ea"/>
              </a:rPr>
              <a:t>股二頭（長、短）</a:t>
            </a:r>
            <a:endParaRPr lang="en-US" altLang="zh-TW" sz="2800" kern="0" dirty="0">
              <a:solidFill>
                <a:srgbClr val="C00000"/>
              </a:solidFill>
              <a:latin typeface="+mn-lt"/>
              <a:ea typeface="+mn-ea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zh-TW" altLang="en-US" sz="2800" kern="0" dirty="0">
                <a:solidFill>
                  <a:srgbClr val="C00000"/>
                </a:solidFill>
                <a:latin typeface="+mn-lt"/>
                <a:ea typeface="+mn-ea"/>
              </a:rPr>
              <a:t>半腱、半膜</a:t>
            </a:r>
            <a:endParaRPr lang="en-US" altLang="zh-TW" sz="2800" kern="0" dirty="0">
              <a:solidFill>
                <a:srgbClr val="C00000"/>
              </a:solidFill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zh-TW" sz="2800" kern="0" dirty="0">
              <a:solidFill>
                <a:srgbClr val="C00000"/>
              </a:solidFill>
              <a:latin typeface="+mn-lt"/>
              <a:ea typeface="+mn-ea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altLang="zh-TW" sz="2800" kern="0" dirty="0">
              <a:solidFill>
                <a:srgbClr val="C00000"/>
              </a:solidFill>
              <a:latin typeface="+mn-lt"/>
              <a:ea typeface="+mn-ea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zh-TW" altLang="en-US" sz="2800" kern="0" dirty="0">
                <a:solidFill>
                  <a:srgbClr val="C00000"/>
                </a:solidFill>
                <a:latin typeface="+mn-lt"/>
                <a:ea typeface="+mn-ea"/>
              </a:rPr>
              <a:t>髂脛</a:t>
            </a:r>
            <a:r>
              <a:rPr lang="zh-TW" altLang="en-US" sz="2800" kern="0" dirty="0" smtClean="0">
                <a:solidFill>
                  <a:srgbClr val="C00000"/>
                </a:solidFill>
                <a:latin typeface="+mn-lt"/>
                <a:ea typeface="+mn-ea"/>
              </a:rPr>
              <a:t>束</a:t>
            </a:r>
            <a:endParaRPr lang="en-US" altLang="zh-TW" sz="2800" kern="0" dirty="0">
              <a:solidFill>
                <a:srgbClr val="C00000"/>
              </a:solidFill>
              <a:latin typeface="+mn-lt"/>
              <a:ea typeface="+mn-ea"/>
            </a:endParaRPr>
          </a:p>
          <a:p>
            <a:pPr>
              <a:spcBef>
                <a:spcPct val="20000"/>
              </a:spcBef>
              <a:defRPr/>
            </a:pPr>
            <a:endParaRPr lang="en-US" altLang="zh-TW" sz="2800" kern="0" dirty="0" smtClean="0">
              <a:solidFill>
                <a:srgbClr val="C00000"/>
              </a:solidFill>
              <a:latin typeface="+mn-lt"/>
              <a:ea typeface="+mn-ea"/>
            </a:endParaRPr>
          </a:p>
          <a:p>
            <a:pPr>
              <a:spcBef>
                <a:spcPct val="20000"/>
              </a:spcBef>
              <a:defRPr/>
            </a:pPr>
            <a:r>
              <a:rPr lang="zh-TW" altLang="en-US" sz="2800" b="1" kern="0" dirty="0" smtClean="0">
                <a:latin typeface="+mn-lt"/>
                <a:ea typeface="+mn-ea"/>
              </a:rPr>
              <a:t>鵝</a:t>
            </a:r>
            <a:r>
              <a:rPr lang="zh-TW" altLang="en-US" sz="2800" b="1" kern="0" dirty="0">
                <a:latin typeface="+mn-lt"/>
                <a:ea typeface="+mn-ea"/>
              </a:rPr>
              <a:t>掌肌</a:t>
            </a:r>
            <a:r>
              <a:rPr lang="zh-TW" altLang="en-US" sz="2800" b="1" kern="0" dirty="0" smtClean="0">
                <a:latin typeface="+mn-lt"/>
                <a:ea typeface="+mn-ea"/>
              </a:rPr>
              <a:t>群</a:t>
            </a:r>
            <a:endParaRPr lang="en-US" altLang="zh-TW" sz="2800" b="1" kern="0" dirty="0" smtClean="0">
              <a:latin typeface="+mn-lt"/>
              <a:ea typeface="+mn-ea"/>
            </a:endParaRPr>
          </a:p>
          <a:p>
            <a:pPr lvl="1">
              <a:spcBef>
                <a:spcPct val="20000"/>
              </a:spcBef>
              <a:defRPr/>
            </a:pPr>
            <a:r>
              <a:rPr lang="zh-TW" altLang="en-US" sz="2800" b="1" kern="0" dirty="0">
                <a:latin typeface="+mn-lt"/>
                <a:ea typeface="+mn-ea"/>
              </a:rPr>
              <a:t>半腱</a:t>
            </a:r>
            <a:r>
              <a:rPr lang="zh-TW" altLang="en-US" sz="2800" b="1" kern="0" dirty="0" smtClean="0">
                <a:latin typeface="+mn-lt"/>
                <a:ea typeface="+mn-ea"/>
              </a:rPr>
              <a:t>肌、股薄肌、縫匠肌</a:t>
            </a:r>
            <a:endParaRPr lang="en-US" altLang="zh-TW" sz="2800" b="1" kern="0" dirty="0" smtClean="0">
              <a:latin typeface="+mn-lt"/>
              <a:ea typeface="+mn-ea"/>
            </a:endParaRPr>
          </a:p>
        </p:txBody>
      </p:sp>
      <p:pic>
        <p:nvPicPr>
          <p:cNvPr id="67590" name="Picture 6" descr="ãè¡åé ­èãç¸«å è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7" r="2356"/>
          <a:stretch/>
        </p:blipFill>
        <p:spPr bwMode="auto">
          <a:xfrm>
            <a:off x="5281616" y="237050"/>
            <a:ext cx="38385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2" name="Picture 8" descr="ç¸éåç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4" y="3265740"/>
            <a:ext cx="4943475" cy="359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98" name="Picture 14" descr="ãè¿å¾è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3" y="645320"/>
            <a:ext cx="3370076" cy="349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00" name="Picture 16" descr="ãèèèé«å¾æ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0" y="3075500"/>
            <a:ext cx="4427212" cy="383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11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54F2FA3A-2CD8-4D8F-953C-F1F7CC1DE18C}" type="slidenum">
              <a:rPr lang="zh-CN" altLang="en-US" smtClean="0"/>
              <a:pPr eaLnBrk="1" hangingPunct="1"/>
              <a:t>13</a:t>
            </a:fld>
            <a:endParaRPr lang="en-US" altLang="zh-CN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 anserine</a:t>
            </a:r>
            <a:r>
              <a:rPr lang="zh-TW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鵝掌肌群</a:t>
            </a:r>
            <a:endParaRPr lang="zh-TW" altLang="zh-TW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縫匠肌</a:t>
            </a:r>
            <a:endParaRPr lang="en-US" altLang="zh-TW" smtClean="0"/>
          </a:p>
          <a:p>
            <a:pPr eaLnBrk="1" hangingPunct="1"/>
            <a:r>
              <a:rPr lang="zh-TW" altLang="en-US" smtClean="0"/>
              <a:t>股薄肌</a:t>
            </a:r>
          </a:p>
          <a:p>
            <a:pPr eaLnBrk="1" hangingPunct="1"/>
            <a:r>
              <a:rPr lang="zh-TW" altLang="en-US" smtClean="0"/>
              <a:t>半腱肌</a:t>
            </a:r>
            <a:endParaRPr lang="en-US" altLang="zh-TW" smtClean="0"/>
          </a:p>
        </p:txBody>
      </p:sp>
      <p:pic>
        <p:nvPicPr>
          <p:cNvPr id="38917" name="Picture 5" descr="ANd9GcS5KZOSfytjUmoUi2SlqTJ8RVCGy2VuhR5AxO7CnO9lYC1eLrf-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1131893"/>
            <a:ext cx="5589587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2" name="Picture 2" descr="ãé£æä¸­æç¡åæ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29" y="3776711"/>
            <a:ext cx="1915297" cy="2944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7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6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48CCD076-9E3C-4CEB-B7A3-3A3CAD381959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14</a:t>
            </a:fld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13" y="274640"/>
            <a:ext cx="4456176" cy="741360"/>
          </a:xfrm>
        </p:spPr>
        <p:txBody>
          <a:bodyPr/>
          <a:lstStyle/>
          <a:p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膝關節常見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慢性傷害</a:t>
            </a: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17933" y="1427165"/>
            <a:ext cx="4517136" cy="51117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慢性傷害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z="3200" dirty="0" smtClean="0">
                <a:hlinkClick r:id="" action="ppaction://noaction"/>
              </a:rPr>
              <a:t>肌腱炎</a:t>
            </a:r>
            <a:endParaRPr lang="en-US" altLang="zh-TW" sz="3200" dirty="0" smtClean="0"/>
          </a:p>
          <a:p>
            <a:pPr lvl="2">
              <a:lnSpc>
                <a:spcPct val="110000"/>
              </a:lnSpc>
            </a:pPr>
            <a:r>
              <a:rPr lang="zh-TW" altLang="en-US" sz="2800" dirty="0" smtClean="0"/>
              <a:t>膝後</a:t>
            </a:r>
            <a:r>
              <a:rPr lang="zh-TW" altLang="en-US" sz="2800" dirty="0"/>
              <a:t>外</a:t>
            </a:r>
            <a:r>
              <a:rPr lang="zh-TW" altLang="en-US" sz="2800" dirty="0" smtClean="0"/>
              <a:t>側／內側</a:t>
            </a:r>
            <a:endParaRPr lang="en-US" altLang="zh-TW" sz="2800" dirty="0" smtClean="0"/>
          </a:p>
          <a:p>
            <a:pPr lvl="2">
              <a:lnSpc>
                <a:spcPct val="110000"/>
              </a:lnSpc>
            </a:pPr>
            <a:r>
              <a:rPr lang="zh-TW" altLang="en-US" sz="2800" dirty="0" smtClean="0"/>
              <a:t>膝前下內側</a:t>
            </a:r>
            <a:endParaRPr lang="en-US" altLang="zh-TW" sz="2800" dirty="0" smtClean="0"/>
          </a:p>
          <a:p>
            <a:pPr lvl="2">
              <a:lnSpc>
                <a:spcPct val="110000"/>
              </a:lnSpc>
            </a:pPr>
            <a:r>
              <a:rPr lang="zh-TW" altLang="en-US" sz="2800" dirty="0" smtClean="0"/>
              <a:t>前側</a:t>
            </a:r>
            <a:r>
              <a:rPr lang="zh-TW" altLang="en-US" sz="2400" dirty="0" smtClean="0"/>
              <a:t>（下堂課再介紹）</a:t>
            </a:r>
            <a:endParaRPr lang="zh-TW" altLang="en-US" sz="2800" dirty="0"/>
          </a:p>
          <a:p>
            <a:pPr lvl="1" eaLnBrk="1" hangingPunct="1">
              <a:lnSpc>
                <a:spcPct val="110000"/>
              </a:lnSpc>
            </a:pP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髂脛束摩擦症候群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10000"/>
              </a:lnSpc>
            </a:pPr>
            <a:r>
              <a:rPr lang="zh-TW" altLang="en-US" sz="2800" dirty="0" smtClean="0"/>
              <a:t>膝外上側</a:t>
            </a:r>
            <a:endParaRPr lang="zh-TW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830" name="Picture 6" descr="ãé«èæ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64" y="3645409"/>
            <a:ext cx="4260536" cy="311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ãpes anserinus tendinitis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8" r="35802"/>
          <a:stretch/>
        </p:blipFill>
        <p:spPr bwMode="auto">
          <a:xfrm>
            <a:off x="6742177" y="523400"/>
            <a:ext cx="2401823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8" name="Picture 4" descr="ãpes anserinus tendinitis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02"/>
          <a:stretch/>
        </p:blipFill>
        <p:spPr bwMode="auto">
          <a:xfrm>
            <a:off x="4921058" y="0"/>
            <a:ext cx="2423034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18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44E55E97-42D6-4707-AF32-B8D847B08E9C}" type="slidenum">
              <a:rPr lang="zh-CN" altLang="en-US" smtClean="0"/>
              <a:pPr eaLnBrk="1" hangingPunct="1"/>
              <a:t>15</a:t>
            </a:fld>
            <a:endParaRPr lang="en-US" altLang="zh-CN" smtClean="0"/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/>
          </p:nvPr>
        </p:nvSpPr>
        <p:spPr>
          <a:xfrm>
            <a:off x="445008" y="388546"/>
            <a:ext cx="5626968" cy="564346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tx1"/>
                </a:solidFill>
              </a:rPr>
              <a:t>膝內後側疼痛</a:t>
            </a:r>
          </a:p>
        </p:txBody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24000"/>
            <a:ext cx="5162550" cy="5197480"/>
          </a:xfrm>
        </p:spPr>
        <p:txBody>
          <a:bodyPr/>
          <a:lstStyle/>
          <a:p>
            <a:pPr eaLnBrk="1" hangingPunct="1"/>
            <a:r>
              <a:rPr lang="zh-TW" altLang="en-US" sz="2800" dirty="0" smtClean="0"/>
              <a:t>腿後肌肌腱炎（後內、後外）</a:t>
            </a:r>
          </a:p>
          <a:p>
            <a:pPr eaLnBrk="1" hangingPunct="1">
              <a:buFontTx/>
              <a:buNone/>
            </a:pPr>
            <a:r>
              <a:rPr lang="zh-TW" altLang="en-US" sz="2800" dirty="0" smtClean="0"/>
              <a:t>　　反覆屈伸、伸展時受到拉力</a:t>
            </a:r>
            <a:endParaRPr lang="en-US" altLang="zh-TW" sz="2800" dirty="0" smtClean="0"/>
          </a:p>
          <a:p>
            <a:pPr eaLnBrk="1" hangingPunct="1">
              <a:buFontTx/>
              <a:buNone/>
            </a:pPr>
            <a:r>
              <a:rPr lang="zh-TW" altLang="en-US" sz="2800" dirty="0" smtClean="0"/>
              <a:t>　　腿後肌柔軟度、離心肌力</a:t>
            </a:r>
          </a:p>
          <a:p>
            <a:pPr eaLnBrk="1" hangingPunct="1"/>
            <a:endParaRPr lang="en-US" altLang="zh-TW" sz="2800" dirty="0" smtClean="0"/>
          </a:p>
          <a:p>
            <a:pPr eaLnBrk="1" hangingPunct="1"/>
            <a:r>
              <a:rPr lang="zh-TW" altLang="en-US" sz="2800" dirty="0" smtClean="0"/>
              <a:t>鵝掌肌群肌腱炎　（後內下）</a:t>
            </a:r>
          </a:p>
          <a:p>
            <a:pPr eaLnBrk="1" hangingPunct="1">
              <a:buFontTx/>
              <a:buNone/>
            </a:pPr>
            <a:r>
              <a:rPr lang="zh-TW" altLang="en-US" sz="2800" dirty="0" smtClean="0"/>
              <a:t>　　對抗外翻、</a:t>
            </a:r>
            <a:endParaRPr lang="en-US" altLang="zh-TW" sz="2800" dirty="0" smtClean="0"/>
          </a:p>
          <a:p>
            <a:pPr eaLnBrk="1" hangingPunct="1">
              <a:buFontTx/>
              <a:buNone/>
            </a:pPr>
            <a:r>
              <a:rPr lang="zh-TW" altLang="en-US" sz="2800" dirty="0" smtClean="0"/>
              <a:t>　　膝關節肌力不足</a:t>
            </a:r>
            <a:r>
              <a:rPr lang="zh-TW" altLang="zh-TW" sz="2800" dirty="0" smtClean="0"/>
              <a:t>、</a:t>
            </a:r>
            <a:r>
              <a:rPr lang="zh-TW" altLang="en-US" sz="2800" dirty="0" smtClean="0"/>
              <a:t>穩定不佳、</a:t>
            </a:r>
            <a:endParaRPr lang="en-US" altLang="zh-TW" sz="2800" dirty="0" smtClean="0"/>
          </a:p>
          <a:p>
            <a:pPr eaLnBrk="1" hangingPunct="1">
              <a:buFontTx/>
              <a:buNone/>
            </a:pPr>
            <a:r>
              <a:rPr lang="en-US" altLang="zh-TW" sz="2800" dirty="0"/>
              <a:t> </a:t>
            </a:r>
            <a:r>
              <a:rPr lang="en-US" altLang="zh-TW" sz="2800" dirty="0" smtClean="0"/>
              <a:t>   </a:t>
            </a:r>
            <a:r>
              <a:rPr lang="zh-TW" altLang="en-US" sz="2800" dirty="0" smtClean="0"/>
              <a:t>內側韌帶傷害</a:t>
            </a:r>
          </a:p>
          <a:p>
            <a:pPr eaLnBrk="1" hangingPunct="1">
              <a:buFontTx/>
              <a:buNone/>
            </a:pPr>
            <a:r>
              <a:rPr lang="zh-TW" altLang="en-US" sz="2800" dirty="0" smtClean="0"/>
              <a:t>    使肌群負荷過大</a:t>
            </a:r>
          </a:p>
        </p:txBody>
      </p:sp>
      <p:pic>
        <p:nvPicPr>
          <p:cNvPr id="5" name="Picture 5" descr="ANd9GcS5KZOSfytjUmoUi2SlqTJ8RVCGy2VuhR5AxO7CnO9lYC1eLrf-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2" y="4287553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45"/>
          <a:stretch/>
        </p:blipFill>
        <p:spPr bwMode="auto">
          <a:xfrm>
            <a:off x="6838950" y="952892"/>
            <a:ext cx="2305050" cy="2696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39"/>
          <a:stretch/>
        </p:blipFill>
        <p:spPr bwMode="auto">
          <a:xfrm>
            <a:off x="5563163" y="0"/>
            <a:ext cx="1980079" cy="2690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" name="Picture 2" descr="ãknee valgusãçåçæå°çµæ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0"/>
          <a:stretch/>
        </p:blipFill>
        <p:spPr bwMode="auto">
          <a:xfrm>
            <a:off x="5417835" y="2550434"/>
            <a:ext cx="1566444" cy="221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15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Side-step with resistance </a:t>
            </a:r>
            <a:r>
              <a:rPr lang="en-US" altLang="zh-TW" dirty="0" smtClean="0"/>
              <a:t>band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「Side-step with resistance band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5724128" cy="275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「Side-step with resistance band」的圖片搜尋結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2" r="13056"/>
          <a:stretch/>
        </p:blipFill>
        <p:spPr bwMode="auto">
          <a:xfrm>
            <a:off x="5650944" y="1893793"/>
            <a:ext cx="3462528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56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262198B3-B781-41B3-9926-5821344D6CBF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17</a:t>
            </a:fld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67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713" y="188913"/>
            <a:ext cx="6911975" cy="863600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膝外上側疼痛</a:t>
            </a:r>
            <a:r>
              <a:rPr lang="en-US" altLang="zh-TW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zh-TW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髂脛束摩擦症候群</a:t>
            </a:r>
          </a:p>
        </p:txBody>
      </p:sp>
      <p:sp>
        <p:nvSpPr>
          <p:cNvPr id="880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28928"/>
            <a:ext cx="4590288" cy="494932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起於闊筋膜張肌與臀大肌</a:t>
            </a:r>
            <a:endParaRPr lang="en-US" altLang="zh-TW" sz="28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　連接於脛骨粗隆外側的哥帝式結節</a:t>
            </a:r>
            <a:r>
              <a:rPr lang="en-US" altLang="zh-TW" sz="2000" dirty="0" err="1">
                <a:latin typeface="Times New Roman" pitchFamily="18" charset="0"/>
                <a:cs typeface="Times New Roman" panose="02020603050405020304" pitchFamily="18" charset="0"/>
              </a:rPr>
              <a:t>Gerdy’s</a:t>
            </a:r>
            <a:r>
              <a:rPr lang="en-US" altLang="zh-TW" sz="20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anose="02020603050405020304" pitchFamily="18" charset="0"/>
              </a:rPr>
              <a:t>tubercle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552013"/>
              </p:ext>
            </p:extLst>
          </p:nvPr>
        </p:nvGraphicFramePr>
        <p:xfrm>
          <a:off x="4815840" y="1052513"/>
          <a:ext cx="4438650" cy="594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5" name="PhotoImpact" r:id="rId3" imgW="4063492" imgH="5447619" progId="PI3.Image">
                  <p:embed/>
                </p:oleObj>
              </mc:Choice>
              <mc:Fallback>
                <p:oleObj name="PhotoImpact" r:id="rId3" imgW="4063492" imgH="5447619" progId="PI3.Image">
                  <p:embed/>
                  <p:pic>
                    <p:nvPicPr>
                      <p:cNvPr id="890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5840" y="1052513"/>
                        <a:ext cx="4438650" cy="594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1408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262198B3-B781-41B3-9926-5821344D6CBF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18</a:t>
            </a:fld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067" name="Rectangle 4"/>
          <p:cNvSpPr>
            <a:spLocks noGrp="1" noChangeArrowheads="1"/>
          </p:cNvSpPr>
          <p:nvPr>
            <p:ph type="title"/>
          </p:nvPr>
        </p:nvSpPr>
        <p:spPr>
          <a:xfrm>
            <a:off x="341377" y="188913"/>
            <a:ext cx="6210236" cy="863600"/>
          </a:xfrm>
        </p:spPr>
        <p:txBody>
          <a:bodyPr/>
          <a:lstStyle/>
          <a:p>
            <a:pPr eaLnBrk="1" hangingPunct="1"/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膝外上側疼痛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</a:t>
            </a: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髂脛束摩擦症候群</a:t>
            </a:r>
          </a:p>
        </p:txBody>
      </p:sp>
      <p:sp>
        <p:nvSpPr>
          <p:cNvPr id="88068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28928"/>
            <a:ext cx="5858256" cy="494932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2800" dirty="0" smtClean="0"/>
              <a:t>IT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band</a:t>
            </a:r>
            <a:r>
              <a:rPr lang="zh-TW" altLang="en-US" sz="2800" dirty="0" smtClean="0"/>
              <a:t>與</a:t>
            </a:r>
            <a:r>
              <a:rPr lang="zh-TW" altLang="en-US" sz="2800" dirty="0"/>
              <a:t>股骨外側上髁之摩擦</a:t>
            </a:r>
            <a:endParaRPr lang="en-US" altLang="zh-TW" sz="28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當膝屈曲時</a:t>
            </a:r>
            <a:r>
              <a:rPr lang="zh-TW" altLang="en-US" sz="2400" dirty="0" smtClean="0"/>
              <a:t>，</a:t>
            </a: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向後滑過股骨外上髁</a:t>
            </a:r>
          </a:p>
          <a:p>
            <a:pPr lvl="1">
              <a:lnSpc>
                <a:spcPct val="150000"/>
              </a:lnSpc>
            </a:pPr>
            <a:r>
              <a:rPr lang="zh-TW" altLang="en-US" sz="2400" dirty="0" smtClean="0">
                <a:latin typeface="Times New Roman" pitchFamily="18" charset="0"/>
                <a:cs typeface="Times New Roman" panose="02020603050405020304" pitchFamily="18" charset="0"/>
              </a:rPr>
              <a:t>當膝伸直時，向前滑過股骨外上髁</a:t>
            </a:r>
          </a:p>
          <a:p>
            <a:pPr eaLnBrk="1" hangingPunct="1">
              <a:lnSpc>
                <a:spcPct val="150000"/>
              </a:lnSpc>
            </a:pPr>
            <a:endParaRPr lang="en-US" altLang="zh-TW" sz="2800" dirty="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TW" altLang="en-US" sz="2800" dirty="0" smtClean="0">
                <a:latin typeface="Times New Roman" pitchFamily="18" charset="0"/>
                <a:cs typeface="Times New Roman" panose="02020603050405020304" pitchFamily="18" charset="0"/>
              </a:rPr>
              <a:t>負重時，會增加髖部大轉子與膝部股骨外上髁的壓迫與摩擦力。</a:t>
            </a: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439682"/>
              </p:ext>
            </p:extLst>
          </p:nvPr>
        </p:nvGraphicFramePr>
        <p:xfrm>
          <a:off x="6551612" y="0"/>
          <a:ext cx="2592388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0" name="PhotoImpact" r:id="rId3" imgW="4495238" imgH="3136508" progId="PI3.Image">
                  <p:embed/>
                </p:oleObj>
              </mc:Choice>
              <mc:Fallback>
                <p:oleObj name="PhotoImpact" r:id="rId3" imgW="4495238" imgH="3136508" progId="PI3.Image">
                  <p:embed/>
                  <p:pic>
                    <p:nvPicPr>
                      <p:cNvPr id="8909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772" r="50943" b="8743"/>
                      <a:stretch>
                        <a:fillRect/>
                      </a:stretch>
                    </p:blipFill>
                    <p:spPr bwMode="auto">
                      <a:xfrm>
                        <a:off x="6551612" y="0"/>
                        <a:ext cx="2592388" cy="364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380251"/>
              </p:ext>
            </p:extLst>
          </p:nvPr>
        </p:nvGraphicFramePr>
        <p:xfrm>
          <a:off x="6551612" y="3429000"/>
          <a:ext cx="25908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1" name="PhotoImpact" r:id="rId5" imgW="4495238" imgH="3136508" progId="PI3.Image">
                  <p:embed/>
                </p:oleObj>
              </mc:Choice>
              <mc:Fallback>
                <p:oleObj name="PhotoImpact" r:id="rId5" imgW="4495238" imgH="3136508" progId="PI3.Image">
                  <p:embed/>
                  <p:pic>
                    <p:nvPicPr>
                      <p:cNvPr id="8909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0360" t="5405" r="4382" b="8745"/>
                      <a:stretch>
                        <a:fillRect/>
                      </a:stretch>
                    </p:blipFill>
                    <p:spPr bwMode="auto">
                      <a:xfrm>
                        <a:off x="6551612" y="3429000"/>
                        <a:ext cx="25908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950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D2C5D41D-7AE0-4FD8-9295-C5B0BBCA7BE3}" type="slidenum">
              <a:rPr lang="zh-CN" altLang="en-US" smtClean="0"/>
              <a:pPr eaLnBrk="1" hangingPunct="1"/>
              <a:t>19</a:t>
            </a:fld>
            <a:endParaRPr lang="en-US" altLang="zh-CN" smtClean="0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髂脛束摩擦症候群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2608" y="1072896"/>
            <a:ext cx="8570976" cy="5205356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zh-TW" altLang="en-US" sz="2800" dirty="0" smtClean="0"/>
              <a:t>好發於跑者、自行車選手等需要反覆膝屈伸的運動</a:t>
            </a:r>
          </a:p>
          <a:p>
            <a:pPr eaLnBrk="1" hangingPunct="1">
              <a:lnSpc>
                <a:spcPct val="140000"/>
              </a:lnSpc>
            </a:pPr>
            <a:r>
              <a:rPr lang="zh-TW" altLang="en-US" sz="2800" dirty="0" smtClean="0"/>
              <a:t>原因：</a:t>
            </a:r>
            <a:endParaRPr lang="en-US" altLang="zh-TW" sz="2800" dirty="0" smtClean="0"/>
          </a:p>
          <a:p>
            <a:pPr lvl="1">
              <a:lnSpc>
                <a:spcPct val="140000"/>
              </a:lnSpc>
            </a:pPr>
            <a:r>
              <a:rPr lang="zh-TW" altLang="en-US" dirty="0" smtClean="0"/>
              <a:t>訓練因素：不平地面（路面略有高低）、下坡跑</a:t>
            </a:r>
            <a:endParaRPr lang="en-US" altLang="zh-TW" dirty="0" smtClean="0"/>
          </a:p>
          <a:p>
            <a:pPr lvl="1">
              <a:lnSpc>
                <a:spcPct val="140000"/>
              </a:lnSpc>
            </a:pPr>
            <a:r>
              <a:rPr lang="zh-TW" altLang="en-US" dirty="0" smtClean="0"/>
              <a:t>結構因素：</a:t>
            </a:r>
            <a:endParaRPr lang="en-US" altLang="zh-TW" dirty="0" smtClean="0"/>
          </a:p>
          <a:p>
            <a:pPr lvl="2">
              <a:lnSpc>
                <a:spcPct val="140000"/>
              </a:lnSpc>
            </a:pPr>
            <a:r>
              <a:rPr lang="zh-TW" altLang="en-US" sz="2800" dirty="0" smtClean="0"/>
              <a:t>髂脛束太緊</a:t>
            </a:r>
            <a:r>
              <a:rPr lang="zh-TW" altLang="zh-TW" sz="2800" dirty="0" smtClean="0"/>
              <a:t>、</a:t>
            </a:r>
            <a:r>
              <a:rPr lang="zh-TW" altLang="en-US" sz="2800" dirty="0" smtClean="0"/>
              <a:t>膝內翻</a:t>
            </a:r>
            <a:endParaRPr lang="en-US" altLang="zh-TW" sz="2800" dirty="0" smtClean="0"/>
          </a:p>
          <a:p>
            <a:pPr lvl="2">
              <a:lnSpc>
                <a:spcPct val="140000"/>
              </a:lnSpc>
            </a:pPr>
            <a:r>
              <a:rPr lang="zh-TW" altLang="en-US" sz="2800" dirty="0" smtClean="0"/>
              <a:t>足部過度旋前、膝外翻　</a:t>
            </a:r>
            <a:endParaRPr lang="en-US" altLang="zh-TW" sz="2800" dirty="0" smtClean="0"/>
          </a:p>
          <a:p>
            <a:pPr lvl="2">
              <a:lnSpc>
                <a:spcPct val="140000"/>
              </a:lnSpc>
            </a:pPr>
            <a:r>
              <a:rPr lang="zh-TW" altLang="en-US" sz="2800" dirty="0" smtClean="0"/>
              <a:t>股骨大轉子外凸</a:t>
            </a:r>
          </a:p>
        </p:txBody>
      </p:sp>
      <p:pic>
        <p:nvPicPr>
          <p:cNvPr id="5" name="Picture 8" descr="ãknee valgus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53" y="3340609"/>
            <a:ext cx="3933248" cy="293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1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6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48CCD076-9E3C-4CEB-B7A3-3A3CAD381959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2</a:t>
            </a:fld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脛骨股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骨</a:t>
            </a: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關節</a:t>
            </a: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常見傷害　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zh-TW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1438"/>
            <a:ext cx="4041775" cy="51117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急性傷害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半月板損傷</a:t>
            </a:r>
            <a:endParaRPr lang="en-US" altLang="zh-TW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69664" y="1341438"/>
            <a:ext cx="4517136" cy="51117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慢性傷害</a:t>
            </a:r>
          </a:p>
          <a:p>
            <a:pPr lvl="1" eaLnBrk="1" hangingPunct="1">
              <a:lnSpc>
                <a:spcPct val="110000"/>
              </a:lnSpc>
            </a:pPr>
            <a:r>
              <a:rPr lang="zh-TW" altLang="en-US" sz="3200" dirty="0" smtClean="0">
                <a:hlinkClick r:id="" action="ppaction://noaction"/>
              </a:rPr>
              <a:t>肌腱炎</a:t>
            </a:r>
            <a:endParaRPr lang="en-US" altLang="zh-TW" sz="3200" dirty="0" smtClean="0"/>
          </a:p>
          <a:p>
            <a:pPr lvl="2">
              <a:lnSpc>
                <a:spcPct val="110000"/>
              </a:lnSpc>
            </a:pPr>
            <a:r>
              <a:rPr lang="zh-TW" altLang="en-US" sz="2800" dirty="0"/>
              <a:t>後外側</a:t>
            </a:r>
            <a:endParaRPr lang="en-US" altLang="zh-TW" sz="2800" dirty="0"/>
          </a:p>
          <a:p>
            <a:pPr lvl="2">
              <a:lnSpc>
                <a:spcPct val="110000"/>
              </a:lnSpc>
            </a:pPr>
            <a:r>
              <a:rPr lang="zh-TW" altLang="en-US" sz="2800" dirty="0" smtClean="0"/>
              <a:t>後內側</a:t>
            </a:r>
            <a:endParaRPr lang="en-US" altLang="zh-TW" sz="2800" dirty="0" smtClean="0"/>
          </a:p>
          <a:p>
            <a:pPr lvl="2">
              <a:lnSpc>
                <a:spcPct val="110000"/>
              </a:lnSpc>
            </a:pPr>
            <a:r>
              <a:rPr lang="zh-TW" altLang="en-US" sz="2800" dirty="0" smtClean="0"/>
              <a:t>前內側</a:t>
            </a:r>
            <a:endParaRPr lang="en-US" altLang="zh-TW" sz="2800" dirty="0" smtClean="0"/>
          </a:p>
          <a:p>
            <a:pPr lvl="2">
              <a:lnSpc>
                <a:spcPct val="110000"/>
              </a:lnSpc>
            </a:pPr>
            <a:r>
              <a:rPr lang="zh-TW" altLang="en-US" sz="2800" dirty="0" smtClean="0"/>
              <a:t>前側</a:t>
            </a:r>
            <a:r>
              <a:rPr lang="zh-TW" altLang="en-US" sz="2400" dirty="0" smtClean="0"/>
              <a:t>（下堂課再介紹）</a:t>
            </a:r>
            <a:endParaRPr lang="zh-TW" altLang="en-US" sz="2800" dirty="0"/>
          </a:p>
          <a:p>
            <a:pPr lvl="1" eaLnBrk="1" hangingPunct="1">
              <a:lnSpc>
                <a:spcPct val="110000"/>
              </a:lnSpc>
            </a:pPr>
            <a:r>
              <a:rPr lang="zh-TW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髂脛束摩擦症候群</a:t>
            </a:r>
            <a:endParaRPr lang="zh-TW" alt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i8.wkimg.com/jib/img/folder/2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r="33680" b="10210"/>
          <a:stretch/>
        </p:blipFill>
        <p:spPr bwMode="auto">
          <a:xfrm>
            <a:off x="1115833" y="2780796"/>
            <a:ext cx="2395198" cy="33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93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9B04A6A2-6088-4967-BDF6-E4F5AB9410D1}" type="slidenum">
              <a:rPr lang="zh-CN" altLang="en-US" smtClean="0"/>
              <a:pPr eaLnBrk="1" hangingPunct="1"/>
              <a:t>20</a:t>
            </a:fld>
            <a:endParaRPr lang="en-US" altLang="zh-CN" smtClean="0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dirty="0" smtClean="0"/>
              <a:t>髂脛束摩擦症候群之處理</a:t>
            </a:r>
          </a:p>
        </p:txBody>
      </p:sp>
      <p:sp>
        <p:nvSpPr>
          <p:cNvPr id="9216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8784" y="917087"/>
            <a:ext cx="7644384" cy="5439264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zh-TW" altLang="en-US" sz="2800" dirty="0" smtClean="0"/>
              <a:t>減少活動量</a:t>
            </a:r>
            <a:endParaRPr lang="en-US" altLang="zh-TW" sz="2800" dirty="0" smtClean="0"/>
          </a:p>
          <a:p>
            <a:pPr lvl="1">
              <a:lnSpc>
                <a:spcPct val="160000"/>
              </a:lnSpc>
            </a:pPr>
            <a:r>
              <a:rPr lang="zh-TW" altLang="en-US" sz="2400" dirty="0" smtClean="0"/>
              <a:t>緩和摩擦發炎</a:t>
            </a:r>
          </a:p>
          <a:p>
            <a:pPr eaLnBrk="1" hangingPunct="1">
              <a:lnSpc>
                <a:spcPct val="160000"/>
              </a:lnSpc>
            </a:pPr>
            <a:r>
              <a:rPr lang="zh-TW" altLang="en-US" sz="2800" dirty="0"/>
              <a:t>減少</a:t>
            </a:r>
            <a:r>
              <a:rPr lang="zh-TW" altLang="en-US" sz="2800" dirty="0" smtClean="0"/>
              <a:t>髂脛束張力</a:t>
            </a:r>
          </a:p>
          <a:p>
            <a:pPr lvl="1">
              <a:lnSpc>
                <a:spcPct val="14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伸展臀肌</a:t>
            </a:r>
            <a:r>
              <a:rPr lang="zh-TW" altLang="en-US" dirty="0" smtClean="0">
                <a:solidFill>
                  <a:srgbClr val="FF0000"/>
                </a:solidFill>
              </a:rPr>
              <a:t>、闊筋</a:t>
            </a:r>
            <a:r>
              <a:rPr lang="zh-TW" altLang="en-US" dirty="0">
                <a:solidFill>
                  <a:srgbClr val="FF0000"/>
                </a:solidFill>
              </a:rPr>
              <a:t>膜張</a:t>
            </a:r>
            <a:r>
              <a:rPr lang="zh-TW" altLang="en-US" dirty="0" smtClean="0">
                <a:solidFill>
                  <a:srgbClr val="FF0000"/>
                </a:solidFill>
              </a:rPr>
              <a:t>肌、小腿肌群　　　　　　　　　　　　　　　　　　</a:t>
            </a:r>
            <a:r>
              <a:rPr lang="zh-TW" altLang="en-US" sz="2000" dirty="0" smtClean="0">
                <a:solidFill>
                  <a:srgbClr val="FF0000"/>
                </a:solidFill>
              </a:rPr>
              <a:t>（</a:t>
            </a:r>
            <a:r>
              <a:rPr lang="zh-TW" altLang="en-US" sz="2000" dirty="0" smtClean="0"/>
              <a:t>髂</a:t>
            </a:r>
            <a:r>
              <a:rPr lang="zh-TW" altLang="en-US" sz="2000" dirty="0"/>
              <a:t>脛束太緊</a:t>
            </a:r>
            <a:r>
              <a:rPr lang="zh-TW" altLang="zh-TW" sz="2000" dirty="0"/>
              <a:t>、</a:t>
            </a:r>
            <a:r>
              <a:rPr lang="zh-TW" altLang="en-US" sz="2000" dirty="0"/>
              <a:t>膝內</a:t>
            </a:r>
            <a:r>
              <a:rPr lang="zh-TW" altLang="en-US" sz="2000" dirty="0" smtClean="0"/>
              <a:t>翻）</a:t>
            </a:r>
            <a:r>
              <a:rPr lang="zh-TW" altLang="en-US" sz="2000" dirty="0"/>
              <a:t>　　</a:t>
            </a:r>
            <a:endParaRPr lang="en-US" altLang="zh-TW" dirty="0" smtClean="0"/>
          </a:p>
          <a:p>
            <a:pPr lvl="1">
              <a:lnSpc>
                <a:spcPct val="140000"/>
              </a:lnSpc>
            </a:pPr>
            <a:r>
              <a:rPr lang="zh-TW" altLang="en-US" dirty="0">
                <a:solidFill>
                  <a:srgbClr val="FF0000"/>
                </a:solidFill>
              </a:rPr>
              <a:t>強化臀肌、膝</a:t>
            </a:r>
            <a:r>
              <a:rPr lang="zh-TW" altLang="en-US" dirty="0" smtClean="0">
                <a:solidFill>
                  <a:srgbClr val="FF0000"/>
                </a:solidFill>
              </a:rPr>
              <a:t>內側　　　　　　　　　　　　　　　　　　　　　</a:t>
            </a:r>
            <a:r>
              <a:rPr lang="zh-TW" altLang="en-US" sz="2000" dirty="0" smtClean="0">
                <a:solidFill>
                  <a:srgbClr val="FF0000"/>
                </a:solidFill>
              </a:rPr>
              <a:t>（</a:t>
            </a:r>
            <a:r>
              <a:rPr lang="zh-TW" altLang="en-US" sz="2000" dirty="0" smtClean="0"/>
              <a:t>足部</a:t>
            </a:r>
            <a:r>
              <a:rPr lang="zh-TW" altLang="en-US" sz="2000" dirty="0"/>
              <a:t>過度旋前、膝外</a:t>
            </a:r>
            <a:r>
              <a:rPr lang="zh-TW" altLang="en-US" sz="2000" dirty="0" smtClean="0"/>
              <a:t>翻）</a:t>
            </a:r>
            <a:r>
              <a:rPr lang="zh-TW" altLang="en-US" sz="2000" dirty="0"/>
              <a:t>　</a:t>
            </a:r>
            <a:endParaRPr lang="zh-TW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30755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伸髖肌伸展</a:t>
            </a: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  <p:sp>
        <p:nvSpPr>
          <p:cNvPr id="23556" name="投影片編號版面配置區 3"/>
          <p:cNvSpPr>
            <a:spLocks noGrp="1"/>
          </p:cNvSpPr>
          <p:nvPr>
            <p:ph type="sldNum" sz="quarter" idx="4294967295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rgbClr val="FFCC99"/>
                </a:solidFill>
                <a:latin typeface="Arial" charset="0"/>
                <a:ea typeface="標楷體" pitchFamily="65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FFCC99"/>
                </a:solidFill>
                <a:latin typeface="Arial" charset="0"/>
                <a:ea typeface="標楷體" pitchFamily="65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rgbClr val="FFCC99"/>
                </a:solidFill>
                <a:latin typeface="Arial" charset="0"/>
                <a:ea typeface="標楷體" pitchFamily="65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FFCC99"/>
                </a:solidFill>
                <a:latin typeface="Arial" charset="0"/>
                <a:ea typeface="標楷體" pitchFamily="65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rgbClr val="FFCC99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CC99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CC99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CC99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FFCC99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D3D0082-2C02-4BA2-9243-D0E1CAFB8E69}" type="slidenum">
              <a:rPr lang="en-US" altLang="zh-TW" sz="1400" smtClean="0">
                <a:solidFill>
                  <a:schemeClr val="tx1"/>
                </a:solidFill>
                <a:ea typeface="新細明體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zh-TW" sz="1400" smtClean="0">
              <a:solidFill>
                <a:schemeClr val="tx1"/>
              </a:solidFill>
              <a:ea typeface="新細明體" charset="-120"/>
            </a:endParaRPr>
          </a:p>
        </p:txBody>
      </p:sp>
      <p:pic>
        <p:nvPicPr>
          <p:cNvPr id="23557" name="圖片 4" descr="照片 080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04" r="13553"/>
          <a:stretch/>
        </p:blipFill>
        <p:spPr bwMode="auto">
          <a:xfrm>
            <a:off x="5664938" y="0"/>
            <a:ext cx="3479062" cy="254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圖片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3"/>
          <a:stretch/>
        </p:blipFill>
        <p:spPr bwMode="auto">
          <a:xfrm>
            <a:off x="-180528" y="3130233"/>
            <a:ext cx="3116603" cy="372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「臀肌」的圖片搜尋結果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1" y="-15107"/>
            <a:ext cx="5457602" cy="313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itb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8" b="15338"/>
          <a:stretch>
            <a:fillRect/>
          </a:stretch>
        </p:blipFill>
        <p:spPr bwMode="auto">
          <a:xfrm>
            <a:off x="6588224" y="2540760"/>
            <a:ext cx="2555776" cy="433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群組 11"/>
          <p:cNvGrpSpPr>
            <a:grpSpLocks/>
          </p:cNvGrpSpPr>
          <p:nvPr/>
        </p:nvGrpSpPr>
        <p:grpSpPr bwMode="auto">
          <a:xfrm>
            <a:off x="2752893" y="3531644"/>
            <a:ext cx="3835331" cy="2925716"/>
            <a:chOff x="0" y="0"/>
            <a:chExt cx="8477505" cy="6858782"/>
          </a:xfrm>
        </p:grpSpPr>
        <p:pic>
          <p:nvPicPr>
            <p:cNvPr id="13" name="Picture 2" descr="K:\校外講座\1000127北市田徑協會\1030124\DSC00678.JPG">
              <a:hlinkClick r:id="rId8" action="ppaction://hlinkfile"/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289"/>
            <a:stretch/>
          </p:blipFill>
          <p:spPr bwMode="auto">
            <a:xfrm>
              <a:off x="0" y="0"/>
              <a:ext cx="8477505" cy="6858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手繪多邊形 13"/>
            <p:cNvSpPr/>
            <p:nvPr/>
          </p:nvSpPr>
          <p:spPr bwMode="auto">
            <a:xfrm>
              <a:off x="3357688" y="1050943"/>
              <a:ext cx="782451" cy="866040"/>
            </a:xfrm>
            <a:custGeom>
              <a:avLst/>
              <a:gdLst>
                <a:gd name="connsiteX0" fmla="*/ 0 w 782863"/>
                <a:gd name="connsiteY0" fmla="*/ 0 h 866274"/>
                <a:gd name="connsiteX1" fmla="*/ 697832 w 782863"/>
                <a:gd name="connsiteY1" fmla="*/ 312821 h 866274"/>
                <a:gd name="connsiteX2" fmla="*/ 745958 w 782863"/>
                <a:gd name="connsiteY2" fmla="*/ 866274 h 866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2863" h="866274">
                  <a:moveTo>
                    <a:pt x="0" y="0"/>
                  </a:moveTo>
                  <a:cubicBezTo>
                    <a:pt x="286753" y="84221"/>
                    <a:pt x="573506" y="168442"/>
                    <a:pt x="697832" y="312821"/>
                  </a:cubicBezTo>
                  <a:cubicBezTo>
                    <a:pt x="822158" y="457200"/>
                    <a:pt x="784058" y="661737"/>
                    <a:pt x="745958" y="866274"/>
                  </a:cubicBezTo>
                </a:path>
              </a:pathLst>
            </a:custGeom>
            <a:noFill/>
            <a:ln w="76200" cap="sq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schemeClr val="accent3"/>
                </a:solidFill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5943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/>
          </p:cNvSpPr>
          <p:nvPr>
            <p:ph type="title"/>
          </p:nvPr>
        </p:nvSpPr>
        <p:spPr>
          <a:xfrm>
            <a:off x="4573588" y="332358"/>
            <a:ext cx="4462908" cy="1080418"/>
          </a:xfrm>
        </p:spPr>
        <p:txBody>
          <a:bodyPr/>
          <a:lstStyle/>
          <a:p>
            <a:r>
              <a:rPr lang="zh-TW" altLang="en-US" dirty="0" smtClean="0"/>
              <a:t>臀肌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4000" dirty="0" smtClean="0"/>
              <a:t>應強調於強化訓練</a:t>
            </a:r>
          </a:p>
        </p:txBody>
      </p:sp>
      <p:sp>
        <p:nvSpPr>
          <p:cNvPr id="286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7C164F90-B012-426E-A328-0861EE526860}" type="slidenum">
              <a:rPr lang="zh-TW" altLang="en-US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28677" name="Picture 2" descr="http://graycook.com/wp-content/uploads/single-leg-bridge.jp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08" b="19380"/>
          <a:stretch/>
        </p:blipFill>
        <p:spPr bwMode="auto">
          <a:xfrm>
            <a:off x="3176" y="-1"/>
            <a:ext cx="4570412" cy="233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AutoShape 4" descr="data:image/jpeg;base64,/9j/4AAQSkZJRgABAQAAAQABAAD/2wCEAAkGBxQQEBUQDxQWFBQQFBAQFBQVFBUQEhAUFBQXFxUUFBQYHCggGBolHBUUITEhJSkrLi4uFx8zODMsNygtLiwBCgoKDg0OGhAQGzcgHiUsLCwsLCwsLSwsLCwsLCwsLCwsLCwuLCwsLCwsLCwsLCwsLCwsLCwsLCwsLCwsMywsLP/AABEIALEBHQMBIgACEQEDEQH/xAAcAAACAgMBAQAAAAAAAAAAAAAAAQQGAgMHBQj/xABBEAABAwIDBAcDCQcEAwAAAAABAAIDBBEFEiEGMUFhBxMiUXGBkTJSoRRCYoKSscHR4RUWI0NTovBjcrLxM4PC/8QAGQEBAAMBAQAAAAAAAAAAAAAAAAEEBQMC/8QAKxEAAgICAQQBAwQCAwAAAAAAAAECAwQRIRIxQVETFEKhIlJhcUOBJDIz/9oADAMBAAIRAxEAPwDtIWSQTXokE0k1BAwhCEAwhCEAIQhACEIQAmhCAEIQgBCEIBITSQAhCFABCEKQCEIQAhCEAkJpIAQhCAEk0IBIQhAYhNIJoSCaSaAE0k0IGhCEAIQhACEIQDQkhANCSEA0IQgEhCFABCEIAQhCkAhCEAIQhQBITSUgEIQgBCEIASTKSAwTWKyUkjTSQgGmkhQQZISQgGhCEAIQhACEIQAhJzgASTYDUk6AAcSVxDpD6R5pnyUlI4RQtc6N0jHh75wNLteNGtOu7XnwQFx226TYaIuhpbTzi4PGGIjeHkHtO+iPMhclqdtsQfJ1pq5GuJvZpytHIMAsAq9danu/zyQHUNm+lyoiIbWtFQzi9gDJh5aNd6DxXW8A2gp66PrKWQPAtmbuewng9m8bl8qtKn4VistNKJoHujkbuc02PgRucORQH1ehUXYHpDjr7QT2jqbWAvZk9hclnc7QnL6X4XpACEIQAhCSAaEkIBpIQgBCEIAQhJANJCEBrCYSTUkjTSCagDQsXOA3kDx0Wk10Y3vb6qdEElC0sq2Hc5vqo2N3dAWMcWmQsjDmmxGYi9jwJFxfmo7A21eIxROa2V4a59y0HeQN55DUanvUoFVqnw6JgEmXVsYBJv7BAJafMKVh+JCNmVwOQew4dqzeAcN4soB7iFjHKHC7SCNDpzWImaTa4vu3qQbELXPO2Npe8hrW6kk2AVGx/aJ9TeKnu2Lc5+50nh3N+9c7LIwW2dK6pTekZ7ZbTZw+kprOD2ujlfvFnCzmN79CQSuDYlSGGV0Tt7DbxHA+i69TUIZqqj0iYboyoaN38N/MH2T9481VqyHKzT7MtXY6jXx4KMtLytpXoYZs5U1TJJqeIvjhv1j7tAZlZnN7nuV4onmMWSxYslINsE5Y4OaSCCCCDYgjcQRuK7p0Z9IArAKWrcBUAdh50E4A/wCf3rgy2Qylrg5pIIIIINiCNxBG4qAfXSFz/o029Fc0U1SQKlguDuFQ0cR9McRx3jlf0AIQhACEIQAhCLoAQhCASE0kAIQi6A1prEKBjGKNp2X9p7tGM94957mjiVKTb0g2kts3YliUdOzPM6w4De5x7mjiqXiu2kr9KdvVt942Lz+AUibB5Zv49Q65OlzoGi25o4BVnHskfZYbnirtFMN88spX3TS44RqnxORxvJI4nmSpFNWNNs7jvHgq2+a6xEpV74l4KKufkvzjHkBjl7V7WJtv3fGy8ms2qdT6PdcNfG4jfox7XH1sVWm1J3KLVwtl9okHvXP6bfDOyyfR3Gse17WuZezwHte3LZzTvF763B+KwMw0Abca3NiMoA/7Oi59sHtI+jaKaqJfTn/xyjU09/mvG/Jxvw8N16E+duYOZLGSQJWuDmk2A7WXQbrf9rLsqcHpmjCxTW0YVTXODOos0hxcTfMQ3tHvsdb6G49F5LtrpBpBH2gSA54s0t3C7Qble66YFhLW9jUjhYHePGxKpRqmRg5zrusN+nJUsiyUddJexq4y31EipqJagh1S/NbUN0axvg0femx7RoFow6mnrCeoj7DTYucQGg9xPfyF1ZqHY0WvUSk/RjGVo+sdT8FUVNk+WW5W11rRW5qtrfaIWp+EzYjG6GOMhjxYyPBZGO4g27ViOF10SjwOnhN44mg+8Rnd9p1yvRVmvFSe2ytPL2tRRynA+hlgF66cvJ+ZD2Gt8XuFz6BdGwPBIKKH5PTMyR3LiCS8uc4WJcXEkk2C9BCtlM4v0odHbadhraBpEYJM0Qu7q769Yz6PeOHguWL66cLggi4NwRvBB4LgvSpsQKGQVNM0/J5iQWjUQP8Adv7p1t3Wt3IDnySEIDfSVLontkjcWvjcHtcNC1zTcEL6A2C6QYq9rIZj1dVaxabBkxHGM99tcvja6+eFtp53McHMJa5pDgQbFpBuCDwKA+uEKhdHG3za5jaepcG1LQBc2AqLD2h3OsLkenK+oBpIQgBCEIAQhCAEIQgBCEkJI88wja57zZrAXE9wA1VGgrPlEzqiXRt7NHutG5o+/wAVO6QsT6uJkIOspu7/AGt4epHoqRUYpZgY3QDfzV3Hp2uopZNyT0WraLajPH1bNBbhvuP1VCqZy83KxlqL7+K1R6m60KqlBcGfbc5cs2Mjut7aa4/zeptFS3XsRYWd/wDll6c0jkotlYfTqJNGQrdU4ZbVeLWUttCP0XqE0zxJNHmUlSWG3Aq47B1kFE52a4jqHNaTqWseSGtzNGmU39rhx0OlNlisUoa4xHvB0IOoI7iFzvq646LGPb0vZ2nEMNLGl0Li0gg9+gAGU8rDjdV+F9RPK6nbGwEWzSFjR2Tp2jucPDXRVPAdrpoXNaCJI7Oa0vc7rIwdzb6h7QfZBFxrrbRdXwCoZJF1jQMzrF57yseyqUO5sV2Ka4JeH0TIIxHGLAcrZid7jzKkJIXI6DQkhAZJJXRdANQccwqOsp5KaYXbK0t8D81wI3EGxU26LoD5Lr6V0Mr4X+1E98bv9zHFp+IUe66h017M9VMK+JvYn7MttzZRuP1gPUc1y0qQO6V0kKAbYahzHB7HFrmkFrmkhzSNxBG4rv8A0abe/tEfJ5wG1EbM2YezM1tg51uDtRcc7r57CuGwMMkUnyxmnVnKz6R0zeI4eZXmUlFbZ6hByekfSCFCwjEmVMTZY+OhHFjuLSpl1Ke0Q1ruNCV0XUgaErougGhY3RdAZJJXRdAck6Say9aW8ImRt8yMx/5KqPlurB0gNIrpSeJafLKFVozqtzHS+NGLk/8AozffgpdGOCh8VPoyrGuCnN8lmwWG9gfLmrzh+GggKm4I4aXXQcJnGWx3/fzWblSa7GhiRi+55+IYTYXAVPxWktvHguk1koyFULHH3vbmvONOTfJ6yoRiuCjYg2x0XiVJuvfxBuq8Sdmq1kuDIUn1EKEkO0XXOjbESR1bjy/JcmaztBdB2CJbK3mQqWXFOJrYcns6xdF1jdF1jmqZXRdYoQGV0XWKEBldF1ildAacSoY6mJ8E7Q+OQZXNPEcjwI4FcL2v6MKmle59K11RDvGQZpmD3XMGrrd7b35LvV0XQHyTPE6M5Xtc09zgWn0K0r6zrqGKcZZ4mSA2uHsa8G27eFQtoOiSlneZKZ5prt0jaA6LPwOurRyCgg47gOEuqpQ0aMGr3e6O4cyupR07WRtjjFmtAaB3AKuUdI6jkdTPbkdGbEd596/G+hurLROzBZeTZJy14NbHqjGO/LNuA4k+jkLhqwmz2+8OXMLptLUNlY2Rhu14uCuXVkR8lZdkmyRU47RAeS4DfYcPXeu+HOUm4lXNUYJSLjdF150Nab9vd39ynByvNaKSkn2M7pXWN0XUHoyui6xui6AySSuldAc66RMNzTdYPnNF/LT8FQ5KMgrsG1NLniDhrlOvgVzyqgsVq4ln6dGblV87PDjiJK9GlgWQjUiIq71Gc4LZ6+HDKrNSVlgNVUIZrKdFV81Xsh1HaufSWafELjKd/wAD4LwK94K1S1lxb/PJefUVXefP81FdWibLN9yHWMHD0XjVbRa69SolXhV81yrcUyrLSIRd2rq+dHzc07eRvv8ANc/vquqdF9FaN0xH0R48f85qtm6UNl7BbctHQbp3WoOTzLFNg2XRda8yMyA2XRda8yMyA2XSusC5RK3Eo4ReV7W9wJ1PgN5UN6CW+xNzJZl4A2tpuLnD/wBbvwC3M2kpnC/WgeIc0+hC8qyL8nt1TXg9jMjOvGdtHTf1R6OP4JM2jpj/ADWjxu37wnXH2R8cvR4HSVhd2trGDWOzJebCey4+B081WcKqrhdPfJFPG5uZr2PaWusQRYixuuY4dgTmVb6drg6JpzCUEOGQ7hp8/hZVsinrf6e5bovUItT7Fnw6k682Psj2j+HirDa2g3DTw5LVTsbGwMZoB6+JPEqLieLRwAB13PcDkiZ2pH+A4D6RsAruPRGmHP8AtmRlZEsizjt4R6IOik0VRbsO+rz5KlyGpmu6WbqG/NigsCB/qSuBLj/tyjx3rzRjElJI2QzPmia9vWMkyvc1pNi6NwAIIvre9xdc5ZVUpdKO9WHdFdTOiYni8dPl6y933sGi5Nt5+IVTxja98g6qNhjzC+fN2rBw0AFt4t8fFR9tcVikfTuhka+2cHKb2Btv9FEpXAkl3kqd90lLpXY1MaiLipNcnoQbaSQtbHIzrXOs1riSCD3OI+9e9QbWwyAGQiIkA9pwyg2uQXcFRcWrIo3B0jg0jUePeuYbS426aR2W4jDiG97gDvKmiyx8eDzkV1R58n1JFMHtD2EOa4BzXDUOBFwQe5Z5lxnog23DQKCoO9/8FxO7NYZNTuvuHNdhzK6UDVKA4Fp3EEFUTHMOMbiOG8HvCvjlBxClbK3K7yPEFd6rOiRyth1o5jKLLSZwN69faCiNPcu3cDwPgqTPVkm62qNWLaMTITg9eSzMnWZqLblVmVhHFbRXnvXf4it1ssZq7qNNVBeG+uJ4rQ+pJRVpEdUmT6qs4N/zwXmySLW6VZU8BkdlaP0UtqKPUK22S8IoH1EzYoxcuIHh3k8gu64TQtp4WQs3MaBfvPE+ZXOdnKf5MLxntuFnOGht3DkrEzE5ffd6rJym7Xx2NnGgqlz3LkE7qoDE5Pfd6p/tOT33eqqfA/ZZ+VFvui6p5xKT33eqRxCT33faKfAx8yLgvIrtpIIge1mI0yt4nuuV4nyx3vO9SoksTCblouePH1UPHl4Z6jdFd0Z4vtfI4lkYMXMg5vtOAA8gvIoqKWpJLbuc7fI8kNHPMd/kpE+HRu3i9t1ySB4Ba2ULW+yLeZXP6Fy/7SO/10YrUInoTbIStaDHK1zrdprhlBP0XfmF41Yx8J/jxuZztdh+sNFPIIG8+qjTMv7R+KiWBD3oiOdNeNkNlWzvCDM08QtE1FCe4nlc/ctBwZp9kP8AIkfiqs8auP8AkRbhkzl9jJkhZawsoMdW6mk62M8iODgtLsLLdxkHmD962wYaHe2XO8Tb7lxbVb2pb/o76+WPS46/s9Sp25dI4Q056vQZ5nAOIuPZjYdCfpHTkVnS1TI7ll3Ofq55u97z3ued/wCCiwYaxnsxN8ba+qnRs7wAFzvyHa+XwMfEjSuFybDVveDpYfFeTXUhc1wue0CF6pLR85Q62ta1pBI3KvHvwWeng8vCWNETS/2he/iDr+K9r9qxht2doj1XOcWx/K0xtve5tpZup3k8V4YxeTvudQD3XKtrGk3tlSeXGPCOoY3QxVTS6RzY3MBIcDlDQOLwb6aLms8QfxuQdbC3HgolTXSPN5XE7rX4DuCTH6EqzXW4LTKt10bHtLQOaWO58CNPO6+pNlcTFVRQTg5usjYXH6YFn355gV8xMdnGU7wND+C710R0kkOHBsoIDpHvYHCxDXAcOAJBPmuqODLoStTlmVExJj3RlsVsztLkkWB32sN66pbZ4b0UnbCq64ljdWsuB3OPFy5/U0Dwezr8F1F2y8rt7mDzcf8A5Wh+xbj89o8ifwWrVZVBaTMu2Fs3vp2csNPJ7p8rfmmIn+670XTXbEvH8wehSGxx4yD7JXdZVf7ji8ez9pzQQSH5h+5ZiilPzbeJC6W3Y/vk/t/VZDZD/U/t/VQ8qv2Pprf2nN48JefaIHhqvewynEYsArZ+6I/qH7P6rNuylv5n9v6rlLIqfk6Qptj4PLhlU2ORehHsx/qf2/qt7dnD/U/t/VcJW1+yzGFnlHnNcsrr1G7Pd7/gsv3e+n8P1Xj5Yez30S9HkFyxzL2f3d+n8EDZ4cXn0Cj5Yeyfjl6PEdKALkgeaj/LWm+UOdbuGnqrBLs60i2a45gaHvCiv2dOlnbuJ1PlfQeiqXZNieoLguUY9TW5y5K67Enn2Wgcy6/wCkU9NLLq52VvLRe7FgAGriHHnew8gt7sIzaOcQO5gDPjqVTbyJvl6Rb/AONWv0rbK4/D476yOd33N9Vg6jhbvViGzMHun7SX7r0/GO/i5x/FRLE39/4EcvX2/krT6uBnEKPLj0Q0a4BW9uzFMP5DPMLYMAg4RNUrDr8y/BDzZ+I/k5xPipc7suJB36Gyk01e1u+5+qfyXQm4HD/Sb6LYMHi/ps9F7eJT7ZCzrV4Rz84qOAd9k/ktMuKE7muP1SPvXSm4VF/TZ9kLY3DYh8xv2QoWJT/P4H113pfk5BUTTP3MtzLgPxUP9lSPN5Cbdw3ea7f8jj9xv2QshSs9xv2R+Ss1wor7RK1t19nDZyKPCQW5XMBHMA/etjcEaPZYB4ABdcbC0bmgeQWXVt7grP1K9FX4H7OQHAwd7Qfq3W6DABcHq724dWCDyII1XWLBK4R5Kf2j4H7KvguzdJYSMpo2P3H+E1pB5ablZ4YsosEXWQVV/wAFhfybiFgQt1iixQGiyVit+Xmlk5qdkGmxQWE8At+UJ5U2NEXqOQS+Tc1Ly80ixNjRE+T8/ggU6l5CjKo2NEYRLMRreAsgEJNGRFlIyosoBHsnZSMqWVAaLJZVIyoyoCMWoyKTlSyoCN1aWRSC1GVCSPkR1akZUihBo6tHVrcUkBrDE8qzSKAxslZZ5UZUBhZLKttkrISa8iOrWwpWQGGRPKssqeVCDYkhCkAUghCAaSEKAZhMIQgBCEIBoQhAMJhCEAIKEIAQhCASE0IDAoQhAIrFCEAkIQgEmEkIDJBQhAJNCEJEUkIQgFkUkID/2Q=="/>
          <p:cNvSpPr>
            <a:spLocks noChangeAspect="1" noChangeArrowheads="1"/>
          </p:cNvSpPr>
          <p:nvPr/>
        </p:nvSpPr>
        <p:spPr bwMode="auto">
          <a:xfrm>
            <a:off x="4541838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 b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1pPr>
            <a:lvl2pPr marL="742950" indent="-285750" algn="l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 b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2pPr>
            <a:lvl3pPr marL="1143000" indent="-228600" algn="l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 b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 b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b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b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b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b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 b="1">
                <a:solidFill>
                  <a:schemeClr val="tx1"/>
                </a:solidFill>
                <a:latin typeface="Tahoma" pitchFamily="34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 b="0">
              <a:latin typeface="Times New Roman" pitchFamily="18" charset="0"/>
              <a:ea typeface="新細明體" charset="-120"/>
            </a:endParaRPr>
          </a:p>
        </p:txBody>
      </p:sp>
      <p:pic>
        <p:nvPicPr>
          <p:cNvPr id="28679" name="Picture 6" descr="http://2.bp.blogspot.com/-oy-1OFgmlVI/UQmxiHifsDI/AAAAAAAAA-w/mAXHw8AnePk/s400/leg-exercises-tb-hamstring-bridge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55" y="2320372"/>
            <a:ext cx="4651145" cy="289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http://evolvefitnessandcoaching.com/wp-content/uploads/2014/06/Romanian-deadlif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2334638"/>
            <a:ext cx="4522786" cy="452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196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6562" name="Picture 2" descr="ãä¼æ¯ä¸ä¸ãçåçæå°çµæ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3" b="5909"/>
          <a:stretch/>
        </p:blipFill>
        <p:spPr bwMode="auto">
          <a:xfrm>
            <a:off x="1079500" y="781050"/>
            <a:ext cx="7324725" cy="549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6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75BA9D8C-4BAB-43FE-A493-C57DCAD3942C}" type="slidenum">
              <a:rPr lang="zh-CN" altLang="en-US" smtClean="0"/>
              <a:pPr eaLnBrk="1" hangingPunct="1"/>
              <a:t>3</a:t>
            </a:fld>
            <a:endParaRPr lang="en-US" altLang="zh-CN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/>
              <a:t>脛骨股骨關節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362950" cy="511175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sz="2400" dirty="0" smtClean="0"/>
              <a:t>在完全伸直時，承受著壓迫力量</a:t>
            </a:r>
          </a:p>
          <a:p>
            <a:pPr lvl="1" eaLnBrk="1" hangingPunct="1">
              <a:lnSpc>
                <a:spcPct val="120000"/>
              </a:lnSpc>
            </a:pPr>
            <a:r>
              <a:rPr lang="zh-TW" altLang="en-US" sz="2400" dirty="0" smtClean="0"/>
              <a:t>站立期時，約承受三倍體重</a:t>
            </a:r>
          </a:p>
          <a:p>
            <a:pPr lvl="1" eaLnBrk="1" hangingPunct="1">
              <a:lnSpc>
                <a:spcPct val="120000"/>
              </a:lnSpc>
            </a:pPr>
            <a:r>
              <a:rPr lang="zh-TW" altLang="en-US" sz="2400" dirty="0" smtClean="0"/>
              <a:t>登階時，約承受</a:t>
            </a:r>
            <a:r>
              <a:rPr lang="en-US" altLang="zh-TW" sz="2400" dirty="0" smtClean="0"/>
              <a:t>3-6</a:t>
            </a:r>
            <a:r>
              <a:rPr lang="zh-TW" altLang="en-US" sz="2400" dirty="0" smtClean="0"/>
              <a:t>倍體重壓力</a:t>
            </a:r>
          </a:p>
          <a:p>
            <a:pPr lvl="1" eaLnBrk="1" hangingPunct="1">
              <a:lnSpc>
                <a:spcPct val="120000"/>
              </a:lnSpc>
            </a:pPr>
            <a:r>
              <a:rPr lang="zh-TW" altLang="en-US" sz="2400" dirty="0" smtClean="0"/>
              <a:t>運動</a:t>
            </a:r>
            <a:r>
              <a:rPr lang="zh-TW" altLang="en-US" sz="2400" dirty="0" smtClean="0"/>
              <a:t>強度越大，會有更多的力量需負荷</a:t>
            </a:r>
          </a:p>
          <a:p>
            <a:pPr>
              <a:lnSpc>
                <a:spcPct val="110000"/>
              </a:lnSpc>
            </a:pPr>
            <a:endParaRPr lang="en-US" altLang="zh-TW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zh-TW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軟骨</a:t>
            </a:r>
            <a:r>
              <a:rPr lang="en-US" altLang="zh-TW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(menisci) </a:t>
            </a:r>
          </a:p>
          <a:p>
            <a:pPr lvl="1">
              <a:lnSpc>
                <a:spcPct val="110000"/>
              </a:lnSpc>
            </a:pPr>
            <a:r>
              <a:rPr lang="zh-TW" altLang="en-US" sz="2400" dirty="0"/>
              <a:t>位於脛骨股骨關節之間</a:t>
            </a:r>
            <a:r>
              <a:rPr lang="zh-TW" altLang="en-US" sz="2400" dirty="0" smtClean="0"/>
              <a:t>、位於</a:t>
            </a:r>
            <a:r>
              <a:rPr lang="zh-TW" altLang="en-US" sz="2400" dirty="0"/>
              <a:t>脛骨平台上方</a:t>
            </a:r>
          </a:p>
          <a:p>
            <a:pPr lvl="1">
              <a:lnSpc>
                <a:spcPct val="120000"/>
              </a:lnSpc>
            </a:pPr>
            <a:r>
              <a:rPr lang="zh-TW" altLang="en-US" sz="2400" dirty="0" smtClean="0"/>
              <a:t>半月板吸收</a:t>
            </a:r>
            <a:r>
              <a:rPr lang="en-US" altLang="zh-TW" sz="2400" dirty="0" smtClean="0"/>
              <a:t>45%</a:t>
            </a:r>
            <a:r>
              <a:rPr lang="zh-TW" altLang="en-US" sz="2400" dirty="0" smtClean="0"/>
              <a:t>的壓迫力，減少關節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骨頭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的</a:t>
            </a:r>
            <a:r>
              <a:rPr lang="zh-TW" altLang="en-US" sz="2400" dirty="0" smtClean="0"/>
              <a:t>壓力</a:t>
            </a:r>
            <a:endParaRPr lang="zh-TW" altLang="en-US" sz="2400" dirty="0" smtClean="0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4" t="31502" r="24432" b="12971"/>
          <a:stretch>
            <a:fillRect/>
          </a:stretch>
        </p:blipFill>
        <p:spPr bwMode="auto">
          <a:xfrm>
            <a:off x="7083425" y="838987"/>
            <a:ext cx="20605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063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7696E75E-9221-4F63-8F1F-6CA2641F5C7F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4</a:t>
            </a:fld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838988"/>
            <a:ext cx="8477250" cy="5439264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外厚，內薄，符合脛骨平台的形狀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形狀似半月狀，又稱為半月軟骨</a:t>
            </a:r>
          </a:p>
          <a:p>
            <a:pPr lvl="1" eaLnBrk="1" hangingPunct="1">
              <a:lnSpc>
                <a:spcPct val="120000"/>
              </a:lnSpc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內側為半月形，外側近乎圓形</a:t>
            </a:r>
          </a:p>
        </p:txBody>
      </p:sp>
      <p:sp>
        <p:nvSpPr>
          <p:cNvPr id="1536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纖維軟骨　</a:t>
            </a:r>
            <a:r>
              <a:rPr lang="en-US" altLang="zh-TW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menisci</a:t>
            </a:r>
          </a:p>
        </p:txBody>
      </p:sp>
      <p:sp>
        <p:nvSpPr>
          <p:cNvPr id="15365" name="AutoShape 11"/>
          <p:cNvSpPr>
            <a:spLocks noChangeArrowheads="1"/>
          </p:cNvSpPr>
          <p:nvPr/>
        </p:nvSpPr>
        <p:spPr bwMode="auto">
          <a:xfrm>
            <a:off x="6309059" y="2334828"/>
            <a:ext cx="1105280" cy="685813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i8.wkimg.com/jib/img/folder/29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r="33680" b="10210"/>
          <a:stretch/>
        </p:blipFill>
        <p:spPr bwMode="auto">
          <a:xfrm>
            <a:off x="1108389" y="2939057"/>
            <a:ext cx="2395198" cy="333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群組 1"/>
          <p:cNvGrpSpPr/>
          <p:nvPr/>
        </p:nvGrpSpPr>
        <p:grpSpPr>
          <a:xfrm>
            <a:off x="4034198" y="3193795"/>
            <a:ext cx="3919891" cy="2985916"/>
            <a:chOff x="5014559" y="2967273"/>
            <a:chExt cx="3919891" cy="2985916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" t="8788" r="189" b="3598"/>
            <a:stretch>
              <a:fillRect/>
            </a:stretch>
          </p:blipFill>
          <p:spPr bwMode="auto">
            <a:xfrm>
              <a:off x="5058824" y="2967273"/>
              <a:ext cx="3875626" cy="2911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7289420" y="3017156"/>
              <a:ext cx="6611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/>
              <a:r>
                <a:rPr lang="zh-TW" altLang="en-US" sz="2800" dirty="0">
                  <a:solidFill>
                    <a:schemeClr val="accent1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前</a:t>
              </a: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5014559" y="3411728"/>
              <a:ext cx="53975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/>
              <a:r>
                <a:rPr lang="zh-TW" altLang="en-US" sz="2800" dirty="0">
                  <a:solidFill>
                    <a:schemeClr val="accent1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內</a:t>
              </a:r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6622225" y="5434076"/>
              <a:ext cx="53975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/>
              <a:r>
                <a:rPr lang="zh-TW" altLang="en-US" sz="2800">
                  <a:solidFill>
                    <a:schemeClr val="accent1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後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8394700" y="3802126"/>
              <a:ext cx="53975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SimSun" pitchFamily="2" charset="-122"/>
                </a:defRPr>
              </a:lvl9pPr>
            </a:lstStyle>
            <a:p>
              <a:pPr eaLnBrk="1" hangingPunct="1"/>
              <a:r>
                <a:rPr lang="zh-TW" altLang="en-US" sz="2800" dirty="0">
                  <a:solidFill>
                    <a:schemeClr val="accent1"/>
                  </a:solidFill>
                  <a:latin typeface="Times New Roman" panose="02020603050405020304" pitchFamily="18" charset="0"/>
                  <a:ea typeface="標楷體" pitchFamily="65" charset="-120"/>
                  <a:cs typeface="Times New Roman" panose="02020603050405020304" pitchFamily="18" charset="0"/>
                </a:rPr>
                <a:t>外</a:t>
              </a:r>
            </a:p>
          </p:txBody>
        </p:sp>
      </p:grp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7597806" y="1978859"/>
            <a:ext cx="1413768" cy="107692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7"/>
          <p:cNvSpPr>
            <a:spLocks noChangeArrowheads="1"/>
          </p:cNvSpPr>
          <p:nvPr/>
        </p:nvSpPr>
        <p:spPr bwMode="auto">
          <a:xfrm>
            <a:off x="7543421" y="596148"/>
            <a:ext cx="1451512" cy="123604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rot="-160401">
            <a:off x="8438501" y="1461219"/>
            <a:ext cx="595703" cy="518683"/>
          </a:xfrm>
          <a:custGeom>
            <a:avLst/>
            <a:gdLst>
              <a:gd name="T0" fmla="*/ 2147483647 w 620"/>
              <a:gd name="T1" fmla="*/ 2147483647 h 438"/>
              <a:gd name="T2" fmla="*/ 2147483647 w 620"/>
              <a:gd name="T3" fmla="*/ 2147483647 h 438"/>
              <a:gd name="T4" fmla="*/ 2147483647 w 620"/>
              <a:gd name="T5" fmla="*/ 2147483647 h 438"/>
              <a:gd name="T6" fmla="*/ 2147483647 w 620"/>
              <a:gd name="T7" fmla="*/ 2147483647 h 438"/>
              <a:gd name="T8" fmla="*/ 2147483647 w 620"/>
              <a:gd name="T9" fmla="*/ 2147483647 h 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0"/>
              <a:gd name="T16" fmla="*/ 0 h 438"/>
              <a:gd name="T17" fmla="*/ 620 w 620"/>
              <a:gd name="T18" fmla="*/ 438 h 4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0" h="438">
                <a:moveTo>
                  <a:pt x="30" y="378"/>
                </a:moveTo>
                <a:cubicBezTo>
                  <a:pt x="60" y="393"/>
                  <a:pt x="438" y="438"/>
                  <a:pt x="529" y="378"/>
                </a:cubicBezTo>
                <a:cubicBezTo>
                  <a:pt x="620" y="318"/>
                  <a:pt x="604" y="30"/>
                  <a:pt x="574" y="15"/>
                </a:cubicBezTo>
                <a:cubicBezTo>
                  <a:pt x="544" y="0"/>
                  <a:pt x="438" y="227"/>
                  <a:pt x="347" y="287"/>
                </a:cubicBezTo>
                <a:cubicBezTo>
                  <a:pt x="256" y="347"/>
                  <a:pt x="0" y="363"/>
                  <a:pt x="30" y="378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7521884" y="1431235"/>
            <a:ext cx="570266" cy="558243"/>
          </a:xfrm>
          <a:custGeom>
            <a:avLst/>
            <a:gdLst>
              <a:gd name="T0" fmla="*/ 2147483647 w 620"/>
              <a:gd name="T1" fmla="*/ 2147483647 h 438"/>
              <a:gd name="T2" fmla="*/ 2147483647 w 620"/>
              <a:gd name="T3" fmla="*/ 2147483647 h 438"/>
              <a:gd name="T4" fmla="*/ 2147483647 w 620"/>
              <a:gd name="T5" fmla="*/ 2147483647 h 438"/>
              <a:gd name="T6" fmla="*/ 2147483647 w 620"/>
              <a:gd name="T7" fmla="*/ 2147483647 h 438"/>
              <a:gd name="T8" fmla="*/ 2147483647 w 620"/>
              <a:gd name="T9" fmla="*/ 2147483647 h 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0"/>
              <a:gd name="T16" fmla="*/ 0 h 438"/>
              <a:gd name="T17" fmla="*/ 620 w 620"/>
              <a:gd name="T18" fmla="*/ 438 h 4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0" h="438">
                <a:moveTo>
                  <a:pt x="30" y="378"/>
                </a:moveTo>
                <a:cubicBezTo>
                  <a:pt x="60" y="393"/>
                  <a:pt x="438" y="438"/>
                  <a:pt x="529" y="378"/>
                </a:cubicBezTo>
                <a:cubicBezTo>
                  <a:pt x="620" y="318"/>
                  <a:pt x="604" y="30"/>
                  <a:pt x="574" y="15"/>
                </a:cubicBezTo>
                <a:cubicBezTo>
                  <a:pt x="544" y="0"/>
                  <a:pt x="438" y="227"/>
                  <a:pt x="347" y="287"/>
                </a:cubicBezTo>
                <a:cubicBezTo>
                  <a:pt x="256" y="347"/>
                  <a:pt x="0" y="363"/>
                  <a:pt x="30" y="378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66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4BE976EE-5B88-4EDB-A6DE-0777D2D62EE1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5</a:t>
            </a:fld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7" y="997740"/>
            <a:ext cx="8507412" cy="511175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增加關節穩定性</a:t>
            </a:r>
          </a:p>
          <a:p>
            <a:pPr lvl="1" eaLnBrk="1" hangingPunct="1">
              <a:lnSpc>
                <a:spcPct val="130000"/>
              </a:lnSpc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填補因關節活動產生的空隙。</a:t>
            </a:r>
          </a:p>
          <a:p>
            <a:pPr lvl="1" eaLnBrk="1" hangingPunct="1">
              <a:lnSpc>
                <a:spcPct val="130000"/>
              </a:lnSpc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防止脛骨向前移動。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分散關節壓力</a:t>
            </a:r>
          </a:p>
          <a:p>
            <a:pPr lvl="1" eaLnBrk="1" hangingPunct="1">
              <a:lnSpc>
                <a:spcPct val="130000"/>
              </a:lnSpc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增加關節的接觸面積</a:t>
            </a:r>
          </a:p>
          <a:p>
            <a:pPr lvl="1" eaLnBrk="1" hangingPunct="1">
              <a:lnSpc>
                <a:spcPct val="130000"/>
              </a:lnSpc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幫助關節的潤滑與養份補充</a:t>
            </a:r>
          </a:p>
          <a:p>
            <a:pPr lvl="1" eaLnBrk="1" hangingPunct="1">
              <a:lnSpc>
                <a:spcPct val="130000"/>
              </a:lnSpc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減少活動時的摩擦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吸震：吸收</a:t>
            </a:r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脛骨股骨關節壓迫力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41"/>
            <a:ext cx="6096003" cy="564346"/>
          </a:xfrm>
        </p:spPr>
        <p:txBody>
          <a:bodyPr/>
          <a:lstStyle/>
          <a:p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纖維軟骨（半月板）</a:t>
            </a:r>
            <a:endParaRPr lang="zh-TW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280" name="Rectangle 16"/>
          <p:cNvSpPr>
            <a:spLocks noChangeArrowheads="1"/>
          </p:cNvSpPr>
          <p:nvPr/>
        </p:nvSpPr>
        <p:spPr bwMode="auto">
          <a:xfrm>
            <a:off x="6180137" y="2376487"/>
            <a:ext cx="2735262" cy="19446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281" name="Oval 17"/>
          <p:cNvSpPr>
            <a:spLocks noChangeArrowheads="1"/>
          </p:cNvSpPr>
          <p:nvPr/>
        </p:nvSpPr>
        <p:spPr bwMode="auto">
          <a:xfrm>
            <a:off x="6180137" y="0"/>
            <a:ext cx="2808287" cy="2232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284" name="Freeform 20"/>
          <p:cNvSpPr>
            <a:spLocks/>
          </p:cNvSpPr>
          <p:nvPr/>
        </p:nvSpPr>
        <p:spPr bwMode="auto">
          <a:xfrm rot="-160401">
            <a:off x="7910512" y="1438275"/>
            <a:ext cx="1152525" cy="936625"/>
          </a:xfrm>
          <a:custGeom>
            <a:avLst/>
            <a:gdLst>
              <a:gd name="T0" fmla="*/ 2147483647 w 620"/>
              <a:gd name="T1" fmla="*/ 2147483647 h 438"/>
              <a:gd name="T2" fmla="*/ 2147483647 w 620"/>
              <a:gd name="T3" fmla="*/ 2147483647 h 438"/>
              <a:gd name="T4" fmla="*/ 2147483647 w 620"/>
              <a:gd name="T5" fmla="*/ 2147483647 h 438"/>
              <a:gd name="T6" fmla="*/ 2147483647 w 620"/>
              <a:gd name="T7" fmla="*/ 2147483647 h 438"/>
              <a:gd name="T8" fmla="*/ 2147483647 w 620"/>
              <a:gd name="T9" fmla="*/ 2147483647 h 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0"/>
              <a:gd name="T16" fmla="*/ 0 h 438"/>
              <a:gd name="T17" fmla="*/ 620 w 620"/>
              <a:gd name="T18" fmla="*/ 438 h 4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0" h="438">
                <a:moveTo>
                  <a:pt x="30" y="378"/>
                </a:moveTo>
                <a:cubicBezTo>
                  <a:pt x="60" y="393"/>
                  <a:pt x="438" y="438"/>
                  <a:pt x="529" y="378"/>
                </a:cubicBezTo>
                <a:cubicBezTo>
                  <a:pt x="620" y="318"/>
                  <a:pt x="604" y="30"/>
                  <a:pt x="574" y="15"/>
                </a:cubicBezTo>
                <a:cubicBezTo>
                  <a:pt x="544" y="0"/>
                  <a:pt x="438" y="227"/>
                  <a:pt x="347" y="287"/>
                </a:cubicBezTo>
                <a:cubicBezTo>
                  <a:pt x="256" y="347"/>
                  <a:pt x="0" y="363"/>
                  <a:pt x="30" y="378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285" name="Freeform 21"/>
          <p:cNvSpPr>
            <a:spLocks/>
          </p:cNvSpPr>
          <p:nvPr/>
        </p:nvSpPr>
        <p:spPr bwMode="auto">
          <a:xfrm flipH="1">
            <a:off x="6084887" y="1368425"/>
            <a:ext cx="1103312" cy="1008062"/>
          </a:xfrm>
          <a:custGeom>
            <a:avLst/>
            <a:gdLst>
              <a:gd name="T0" fmla="*/ 2147483647 w 620"/>
              <a:gd name="T1" fmla="*/ 2147483647 h 438"/>
              <a:gd name="T2" fmla="*/ 2147483647 w 620"/>
              <a:gd name="T3" fmla="*/ 2147483647 h 438"/>
              <a:gd name="T4" fmla="*/ 2147483647 w 620"/>
              <a:gd name="T5" fmla="*/ 2147483647 h 438"/>
              <a:gd name="T6" fmla="*/ 2147483647 w 620"/>
              <a:gd name="T7" fmla="*/ 2147483647 h 438"/>
              <a:gd name="T8" fmla="*/ 2147483647 w 620"/>
              <a:gd name="T9" fmla="*/ 2147483647 h 4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0"/>
              <a:gd name="T16" fmla="*/ 0 h 438"/>
              <a:gd name="T17" fmla="*/ 620 w 620"/>
              <a:gd name="T18" fmla="*/ 438 h 4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0" h="438">
                <a:moveTo>
                  <a:pt x="30" y="378"/>
                </a:moveTo>
                <a:cubicBezTo>
                  <a:pt x="60" y="393"/>
                  <a:pt x="438" y="438"/>
                  <a:pt x="529" y="378"/>
                </a:cubicBezTo>
                <a:cubicBezTo>
                  <a:pt x="620" y="318"/>
                  <a:pt x="604" y="30"/>
                  <a:pt x="574" y="15"/>
                </a:cubicBezTo>
                <a:cubicBezTo>
                  <a:pt x="544" y="0"/>
                  <a:pt x="438" y="227"/>
                  <a:pt x="347" y="287"/>
                </a:cubicBezTo>
                <a:cubicBezTo>
                  <a:pt x="256" y="347"/>
                  <a:pt x="0" y="363"/>
                  <a:pt x="30" y="378"/>
                </a:cubicBezTo>
                <a:close/>
              </a:path>
            </a:pathLst>
          </a:cu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Line 22"/>
          <p:cNvSpPr>
            <a:spLocks noChangeShapeType="1"/>
          </p:cNvSpPr>
          <p:nvPr/>
        </p:nvSpPr>
        <p:spPr bwMode="auto">
          <a:xfrm>
            <a:off x="7584280" y="1906587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9" name="Line 23"/>
          <p:cNvSpPr>
            <a:spLocks noChangeShapeType="1"/>
          </p:cNvSpPr>
          <p:nvPr/>
        </p:nvSpPr>
        <p:spPr bwMode="auto">
          <a:xfrm>
            <a:off x="6899497" y="1762918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0" name="Line 24"/>
          <p:cNvSpPr>
            <a:spLocks noChangeShapeType="1"/>
          </p:cNvSpPr>
          <p:nvPr/>
        </p:nvSpPr>
        <p:spPr bwMode="auto">
          <a:xfrm>
            <a:off x="7259537" y="1870869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1" name="Line 25"/>
          <p:cNvSpPr>
            <a:spLocks noChangeShapeType="1"/>
          </p:cNvSpPr>
          <p:nvPr/>
        </p:nvSpPr>
        <p:spPr bwMode="auto">
          <a:xfrm>
            <a:off x="7912198" y="1870869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22" name="Line 26"/>
          <p:cNvSpPr>
            <a:spLocks noChangeShapeType="1"/>
          </p:cNvSpPr>
          <p:nvPr/>
        </p:nvSpPr>
        <p:spPr bwMode="auto">
          <a:xfrm>
            <a:off x="8267649" y="1762918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22" name="Picture 2" descr="ç¸éåç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7" y="3851677"/>
            <a:ext cx="3351311" cy="300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26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7696E75E-9221-4F63-8F1F-6CA2641F5C7F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6</a:t>
            </a:fld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外緣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有神經、血管分佈，其餘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2/3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則無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軟骨含水量達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74% </a:t>
            </a:r>
          </a:p>
        </p:txBody>
      </p:sp>
      <p:sp>
        <p:nvSpPr>
          <p:cNvPr id="15364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纖維軟骨（半月板</a:t>
            </a:r>
            <a:r>
              <a:rPr lang="zh-TW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TW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http://t0.gstatic.com/images?q=tbn:ANd9GcRYdm_HOBVmI7-Hs9SKVf6LX085ig40exqVqiy-Lf7c4pDK4TuMh92d3j40u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81"/>
          <a:stretch/>
        </p:blipFill>
        <p:spPr bwMode="auto">
          <a:xfrm>
            <a:off x="3170172" y="2184512"/>
            <a:ext cx="5973828" cy="423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menisc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32" t="12516" r="30220" b="74004"/>
          <a:stretch/>
        </p:blipFill>
        <p:spPr bwMode="auto">
          <a:xfrm>
            <a:off x="89198" y="2184512"/>
            <a:ext cx="3014995" cy="40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395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FE058782-B322-4D55-B7DA-62E040B952C1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7</a:t>
            </a:fld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半月板破裂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58240"/>
            <a:ext cx="8229600" cy="5120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傷害原因：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剪力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內側半月板－負重狀態，膝關節外翻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外側半月板－脛骨固定時，股骨的旋轉</a:t>
            </a:r>
            <a:endParaRPr lang="en-US" altLang="zh-TW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62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12296CCD-F381-4351-A4D1-0C49F98E5C5A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8</a:t>
            </a:fld>
            <a:endParaRPr lang="en-US" altLang="zh-CN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41"/>
            <a:ext cx="4691063" cy="564346"/>
          </a:xfrm>
        </p:spPr>
        <p:txBody>
          <a:bodyPr/>
          <a:lstStyle/>
          <a:p>
            <a:pPr algn="l" eaLnBrk="1" hangingPunct="1"/>
            <a:r>
              <a:rPr lang="zh-TW" alt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半月板破裂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7968"/>
            <a:ext cx="5699125" cy="5185220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橫向水平撕裂</a:t>
            </a:r>
          </a:p>
          <a:p>
            <a:pPr lvl="1" eaLnBrk="1" hangingPunct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足固定、膝屈曲時，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+ torsion</a:t>
            </a:r>
          </a:p>
          <a:p>
            <a:pPr eaLnBrk="1" hangingPunct="1"/>
            <a:r>
              <a:rPr lang="en-US" altLang="zh-TW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Bucket-handle</a:t>
            </a:r>
          </a:p>
          <a:p>
            <a:pPr lvl="1" eaLnBrk="1" hangingPunct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膝關節鎖在屈曲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10°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，約有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40%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的完全撕裂</a:t>
            </a:r>
          </a:p>
          <a:p>
            <a:pPr eaLnBrk="1" hangingPunct="1"/>
            <a:r>
              <a:rPr lang="zh-TW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縱向垂直撕裂</a:t>
            </a:r>
          </a:p>
          <a:p>
            <a:pPr lvl="1" eaLnBrk="1" hangingPunct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退化，好發於後內側</a:t>
            </a:r>
          </a:p>
          <a:p>
            <a:pPr lvl="1" eaLnBrk="1" hangingPunct="1"/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541" name="Picture 8" descr="http://www.howardluksmd.com/public/meniscus-tear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4" r="36522"/>
          <a:stretch>
            <a:fillRect/>
          </a:stretch>
        </p:blipFill>
        <p:spPr bwMode="auto">
          <a:xfrm>
            <a:off x="7164388" y="0"/>
            <a:ext cx="1728787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8" descr="http://www.howardluksmd.com/public/meniscus-tear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76" r="67801"/>
          <a:stretch>
            <a:fillRect/>
          </a:stretch>
        </p:blipFill>
        <p:spPr bwMode="auto">
          <a:xfrm>
            <a:off x="5148263" y="3789363"/>
            <a:ext cx="1935162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8" descr="http://www.howardluksmd.com/public/meniscus-tear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3" b="47005"/>
          <a:stretch>
            <a:fillRect/>
          </a:stretch>
        </p:blipFill>
        <p:spPr bwMode="auto">
          <a:xfrm>
            <a:off x="7083425" y="4076700"/>
            <a:ext cx="20605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4" name="Picture 8" descr="http://www.howardluksmd.com/public/meniscus-tear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3" t="48756" b="2489"/>
          <a:stretch>
            <a:fillRect/>
          </a:stretch>
        </p:blipFill>
        <p:spPr bwMode="auto">
          <a:xfrm>
            <a:off x="5148263" y="549275"/>
            <a:ext cx="206057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27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投影片編號版面配置區 5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/>
            <a:fld id="{AD97E37E-F131-412C-94F7-7EB1837A571F}" type="slidenum">
              <a:rPr lang="zh-CN" altLang="en-US" smtClean="0"/>
              <a:pPr eaLnBrk="1" hangingPunct="1"/>
              <a:t>9</a:t>
            </a:fld>
            <a:endParaRPr lang="en-US" altLang="zh-CN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半月板破裂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435975" cy="51117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zh-TW" altLang="en-US" dirty="0" smtClean="0"/>
              <a:t>年輕人的半月板傷害常伴隨韌帶扭傷而來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/>
              <a:t>嚴重傷害會造成碎片，有鎖 </a:t>
            </a:r>
            <a:r>
              <a:rPr lang="en-US" altLang="zh-TW" dirty="0" smtClean="0"/>
              <a:t>(</a:t>
            </a:r>
            <a:r>
              <a:rPr lang="zh-TW" altLang="en-US" dirty="0" smtClean="0"/>
              <a:t>卡</a:t>
            </a:r>
            <a:r>
              <a:rPr lang="en-US" altLang="zh-TW" dirty="0" smtClean="0"/>
              <a:t>)</a:t>
            </a:r>
            <a:r>
              <a:rPr lang="zh-TW" altLang="en-US" dirty="0" smtClean="0"/>
              <a:t>住的感覺。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/>
              <a:t>痛點在關節線上；全蹲或膝關節全彎有痛感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en-US" dirty="0" smtClean="0"/>
              <a:t>因痛，肌肉萎縮</a:t>
            </a:r>
          </a:p>
        </p:txBody>
      </p:sp>
    </p:spTree>
    <p:extLst>
      <p:ext uri="{BB962C8B-B14F-4D97-AF65-F5344CB8AC3E}">
        <p14:creationId xmlns:p14="http://schemas.microsoft.com/office/powerpoint/2010/main" val="80609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512</TotalTime>
  <Words>721</Words>
  <Application>Microsoft Office PowerPoint</Application>
  <PresentationFormat>如螢幕大小 (4:3)</PresentationFormat>
  <Paragraphs>162</Paragraphs>
  <Slides>23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1" baseType="lpstr">
      <vt:lpstr>SimSun</vt:lpstr>
      <vt:lpstr>新細明體</vt:lpstr>
      <vt:lpstr>標楷體</vt:lpstr>
      <vt:lpstr>Arial</vt:lpstr>
      <vt:lpstr>Calibri</vt:lpstr>
      <vt:lpstr>Times New Roman</vt:lpstr>
      <vt:lpstr>課程名稱</vt:lpstr>
      <vt:lpstr>PhotoImpact</vt:lpstr>
      <vt:lpstr>運動傷害與急救</vt:lpstr>
      <vt:lpstr>脛骨股骨關節常見傷害　PART II</vt:lpstr>
      <vt:lpstr>脛骨股骨關節</vt:lpstr>
      <vt:lpstr>纖維軟骨　menisci</vt:lpstr>
      <vt:lpstr>纖維軟骨（半月板）</vt:lpstr>
      <vt:lpstr>纖維軟骨（半月板）</vt:lpstr>
      <vt:lpstr>半月板破裂</vt:lpstr>
      <vt:lpstr>半月板破裂</vt:lpstr>
      <vt:lpstr>半月板破裂</vt:lpstr>
      <vt:lpstr>纖維軟骨（半月板）</vt:lpstr>
      <vt:lpstr>PowerPoint 簡報</vt:lpstr>
      <vt:lpstr>大腿的軟組織</vt:lpstr>
      <vt:lpstr>Pes anserine　鵝掌肌群</vt:lpstr>
      <vt:lpstr>膝關節常見慢性傷害　</vt:lpstr>
      <vt:lpstr>膝內後側疼痛</vt:lpstr>
      <vt:lpstr>Side-step with resistance band</vt:lpstr>
      <vt:lpstr>膝外上側疼痛--髂脛束摩擦症候群</vt:lpstr>
      <vt:lpstr>膝外上側疼痛 --髂脛束摩擦症候群</vt:lpstr>
      <vt:lpstr>髂脛束摩擦症候群</vt:lpstr>
      <vt:lpstr>髂脛束摩擦症候群之處理</vt:lpstr>
      <vt:lpstr>伸髖肌伸展</vt:lpstr>
      <vt:lpstr>臀肌 應強調於強化訓練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Windows User</cp:lastModifiedBy>
  <cp:revision>67</cp:revision>
  <dcterms:created xsi:type="dcterms:W3CDTF">2017-11-07T02:54:43Z</dcterms:created>
  <dcterms:modified xsi:type="dcterms:W3CDTF">2018-07-02T17:06:58Z</dcterms:modified>
</cp:coreProperties>
</file>