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34" r:id="rId3"/>
    <p:sldId id="336" r:id="rId4"/>
    <p:sldId id="337" r:id="rId5"/>
    <p:sldId id="338" r:id="rId6"/>
    <p:sldId id="341" r:id="rId7"/>
    <p:sldId id="339" r:id="rId8"/>
    <p:sldId id="340" r:id="rId9"/>
    <p:sldId id="329" r:id="rId10"/>
    <p:sldId id="330" r:id="rId11"/>
    <p:sldId id="331" r:id="rId12"/>
    <p:sldId id="332" r:id="rId13"/>
    <p:sldId id="333" r:id="rId14"/>
    <p:sldId id="285" r:id="rId15"/>
    <p:sldId id="286" r:id="rId16"/>
    <p:sldId id="287" r:id="rId17"/>
    <p:sldId id="288" r:id="rId18"/>
    <p:sldId id="289" r:id="rId19"/>
    <p:sldId id="291" r:id="rId20"/>
    <p:sldId id="290" r:id="rId21"/>
    <p:sldId id="292" r:id="rId22"/>
    <p:sldId id="293" r:id="rId23"/>
    <p:sldId id="294" r:id="rId24"/>
    <p:sldId id="295" r:id="rId25"/>
    <p:sldId id="296" r:id="rId26"/>
    <p:sldId id="297" r:id="rId27"/>
    <p:sldId id="298" r:id="rId28"/>
    <p:sldId id="299" r:id="rId29"/>
    <p:sldId id="300" r:id="rId30"/>
    <p:sldId id="301" r:id="rId31"/>
    <p:sldId id="342" r:id="rId32"/>
    <p:sldId id="264" r:id="rId33"/>
    <p:sldId id="284" r:id="rId3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4" autoAdjust="0"/>
  </p:normalViewPr>
  <p:slideViewPr>
    <p:cSldViewPr snapToGrid="0">
      <p:cViewPr>
        <p:scale>
          <a:sx n="72" d="100"/>
          <a:sy n="72" d="100"/>
        </p:scale>
        <p:origin x="-1242" y="-48"/>
      </p:cViewPr>
      <p:guideLst>
        <p:guide orient="horz" pos="2160"/>
        <p:guide pos="2880"/>
      </p:guideLst>
    </p:cSldViewPr>
  </p:slideViewPr>
  <p:outlineViewPr>
    <p:cViewPr>
      <p:scale>
        <a:sx n="33" d="100"/>
        <a:sy n="33" d="100"/>
      </p:scale>
      <p:origin x="0" y="-617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613A1-E6B8-474A-BE5B-6865DFB19F02}" type="datetimeFigureOut">
              <a:rPr lang="zh-TW" altLang="en-US" smtClean="0"/>
              <a:t>2018/8/17</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64B12-A408-4414-9DA5-9B6909ED8BBD}" type="slidenum">
              <a:rPr lang="zh-TW" altLang="en-US" smtClean="0"/>
              <a:t>‹#›</a:t>
            </a:fld>
            <a:endParaRPr lang="zh-TW" altLang="en-US"/>
          </a:p>
        </p:txBody>
      </p:sp>
    </p:spTree>
    <p:extLst>
      <p:ext uri="{BB962C8B-B14F-4D97-AF65-F5344CB8AC3E}">
        <p14:creationId xmlns:p14="http://schemas.microsoft.com/office/powerpoint/2010/main" val="1716778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p:cNvSpPr txBox="1">
            <a:spLocks noGrp="1"/>
          </p:cNvSpPr>
          <p:nvPr>
            <p:ph type="dt" sz="half" idx="7"/>
          </p:nvPr>
        </p:nvSpPr>
        <p:spPr/>
        <p:txBody>
          <a:bodyPr/>
          <a:lstStyle>
            <a:lvl1pPr>
              <a:defRPr/>
            </a:lvl1pPr>
          </a:lstStyle>
          <a:p>
            <a:pPr lvl="0"/>
            <a:fld id="{A37F9E37-BFC4-4932-AE2E-D5A16DF18971}" type="datetime1">
              <a:rPr lang="en-US"/>
              <a:pPr lvl="0"/>
              <a:t>8/17/2018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FAE45E90-1DB4-4B82-8E8A-CD2FCFC11F98}" type="slidenum">
              <a:t>‹#›</a:t>
            </a:fld>
            <a:endParaRPr lang="en-US"/>
          </a:p>
        </p:txBody>
      </p:sp>
    </p:spTree>
    <p:extLst>
      <p:ext uri="{BB962C8B-B14F-4D97-AF65-F5344CB8AC3E}">
        <p14:creationId xmlns:p14="http://schemas.microsoft.com/office/powerpoint/2010/main" val="411773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864735E3-C2C6-4131-9071-66E7CB42A45F}" type="datetime1">
              <a:rPr lang="en-US"/>
              <a:pPr lvl="0"/>
              <a:t>8/17/2018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3F8F1439-EE78-46AE-A120-2F9912D3117D}" type="slidenum">
              <a:t>‹#›</a:t>
            </a:fld>
            <a:endParaRPr lang="en-US"/>
          </a:p>
        </p:txBody>
      </p:sp>
    </p:spTree>
    <p:extLst>
      <p:ext uri="{BB962C8B-B14F-4D97-AF65-F5344CB8AC3E}">
        <p14:creationId xmlns:p14="http://schemas.microsoft.com/office/powerpoint/2010/main" val="296741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29400" y="274640"/>
            <a:ext cx="2057400" cy="5851529"/>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747277E9-FDB8-4C94-933F-7E120B06E0DB}" type="datetime1">
              <a:rPr lang="en-US"/>
              <a:pPr lvl="0"/>
              <a:t>8/17/2018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D4264F07-8D40-46C5-AC8C-31230415A5EB}" type="slidenum">
              <a:t>‹#›</a:t>
            </a:fld>
            <a:endParaRPr lang="en-US"/>
          </a:p>
        </p:txBody>
      </p:sp>
    </p:spTree>
    <p:extLst>
      <p:ext uri="{BB962C8B-B14F-4D97-AF65-F5344CB8AC3E}">
        <p14:creationId xmlns:p14="http://schemas.microsoft.com/office/powerpoint/2010/main" val="1867041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D06302A4-809C-4B78-AEE1-538ACE7FE3DF}" type="datetime1">
              <a:rPr lang="en-US"/>
              <a:pPr lvl="0"/>
              <a:t>8/17/2018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865C0395-D23A-44D3-82C0-4590073AED2D}" type="slidenum">
              <a:t>‹#›</a:t>
            </a:fld>
            <a:endParaRPr lang="en-US"/>
          </a:p>
        </p:txBody>
      </p:sp>
    </p:spTree>
    <p:extLst>
      <p:ext uri="{BB962C8B-B14F-4D97-AF65-F5344CB8AC3E}">
        <p14:creationId xmlns:p14="http://schemas.microsoft.com/office/powerpoint/2010/main" val="250683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7254010A-69A2-453C-B970-F31B61FE0B97}" type="datetime1">
              <a:rPr lang="en-US"/>
              <a:pPr lvl="0"/>
              <a:t>8/17/2018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22912FB0-2E0B-4C7D-89B7-C016A647C260}" type="slidenum">
              <a:t>‹#›</a:t>
            </a:fld>
            <a:endParaRPr lang="en-US"/>
          </a:p>
        </p:txBody>
      </p:sp>
    </p:spTree>
    <p:extLst>
      <p:ext uri="{BB962C8B-B14F-4D97-AF65-F5344CB8AC3E}">
        <p14:creationId xmlns:p14="http://schemas.microsoft.com/office/powerpoint/2010/main" val="83103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fld id="{68A7D63C-113F-4143-AF97-5A6A748FA55D}" type="datetime1">
              <a:rPr lang="en-US"/>
              <a:pPr lvl="0"/>
              <a:t>8/17/2018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EAC74A30-8353-4862-B702-976BAC0E8F50}" type="slidenum">
              <a:t>‹#›</a:t>
            </a:fld>
            <a:endParaRPr lang="en-US"/>
          </a:p>
        </p:txBody>
      </p:sp>
    </p:spTree>
    <p:extLst>
      <p:ext uri="{BB962C8B-B14F-4D97-AF65-F5344CB8AC3E}">
        <p14:creationId xmlns:p14="http://schemas.microsoft.com/office/powerpoint/2010/main" val="212909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fld id="{D41E306D-C01A-4CC3-8837-C48E8C87B1BA}" type="datetime1">
              <a:rPr lang="en-US"/>
              <a:pPr lvl="0"/>
              <a:t>8/17/2018</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A9CD0521-1776-48F2-8FB8-C1E263F51F3D}" type="slidenum">
              <a:t>‹#›</a:t>
            </a:fld>
            <a:endParaRPr lang="en-US"/>
          </a:p>
        </p:txBody>
      </p:sp>
    </p:spTree>
    <p:extLst>
      <p:ext uri="{BB962C8B-B14F-4D97-AF65-F5344CB8AC3E}">
        <p14:creationId xmlns:p14="http://schemas.microsoft.com/office/powerpoint/2010/main" val="194204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fld id="{6438CB1A-A07A-4B43-83A0-A8E07EA398DB}" type="datetime1">
              <a:rPr lang="en-US"/>
              <a:pPr lvl="0"/>
              <a:t>8/17/2018</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382A85B7-C58A-4350-BFB6-40B5FB091D40}" type="slidenum">
              <a:t>‹#›</a:t>
            </a:fld>
            <a:endParaRPr lang="en-US"/>
          </a:p>
        </p:txBody>
      </p:sp>
    </p:spTree>
    <p:extLst>
      <p:ext uri="{BB962C8B-B14F-4D97-AF65-F5344CB8AC3E}">
        <p14:creationId xmlns:p14="http://schemas.microsoft.com/office/powerpoint/2010/main" val="140761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fld id="{567DCB87-B56A-43D8-A16D-E7982FF73CF2}" type="datetime1">
              <a:rPr lang="en-US"/>
              <a:pPr lvl="0"/>
              <a:t>8/17/2018</a:t>
            </a:fld>
            <a:endParaRPr lang="en-US"/>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3C786742-364C-42B1-8E4A-2F680DEA7398}" type="slidenum">
              <a:t>‹#›</a:t>
            </a:fld>
            <a:endParaRPr lang="en-US"/>
          </a:p>
        </p:txBody>
      </p:sp>
    </p:spTree>
    <p:extLst>
      <p:ext uri="{BB962C8B-B14F-4D97-AF65-F5344CB8AC3E}">
        <p14:creationId xmlns:p14="http://schemas.microsoft.com/office/powerpoint/2010/main" val="406472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0F55889F-CC49-4950-A2F5-43F1D94B1C24}" type="datetime1">
              <a:rPr lang="en-US"/>
              <a:pPr lvl="0"/>
              <a:t>8/17/2018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77FC8CB1-943C-4FEC-AE98-0A0E426A1479}" type="slidenum">
              <a:t>‹#›</a:t>
            </a:fld>
            <a:endParaRPr lang="en-US"/>
          </a:p>
        </p:txBody>
      </p:sp>
    </p:spTree>
    <p:extLst>
      <p:ext uri="{BB962C8B-B14F-4D97-AF65-F5344CB8AC3E}">
        <p14:creationId xmlns:p14="http://schemas.microsoft.com/office/powerpoint/2010/main" val="8151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a:lvl1pPr>
          </a:lstStyle>
          <a:p>
            <a:pPr lvl="0"/>
            <a:r>
              <a:rPr lang="zh-TW"/>
              <a:t>按一下圖示以新增圖片</a:t>
            </a:r>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35D13BD4-9237-498C-96EB-6FD6DC6A2E4B}" type="datetime1">
              <a:rPr lang="en-US"/>
              <a:pPr lvl="0"/>
              <a:t>8/17/2018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58EB9646-D5C1-49A7-8BC7-64424560F632}" type="slidenum">
              <a:t>‹#›</a:t>
            </a:fld>
            <a:endParaRPr lang="en-US"/>
          </a:p>
        </p:txBody>
      </p:sp>
    </p:spTree>
    <p:extLst>
      <p:ext uri="{BB962C8B-B14F-4D97-AF65-F5344CB8AC3E}">
        <p14:creationId xmlns:p14="http://schemas.microsoft.com/office/powerpoint/2010/main" val="392282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5" name="頁尾版面配置區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6" name="投影片編號版面配置區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C0C4949E-7836-4454-A5D1-8B546E1F9C33}" type="slidenum">
              <a:t>‹#›</a:t>
            </a:fld>
            <a:endParaRPr lang="en-US"/>
          </a:p>
        </p:txBody>
      </p:sp>
      <p:pic>
        <p:nvPicPr>
          <p:cNvPr id="7" name="Picture 2" descr="C:\Users\BPC\Downloads\教育部logo991006-1.png">
            <a:extLst>
              <a:ext uri="{FF2B5EF4-FFF2-40B4-BE49-F238E27FC236}">
                <a16:creationId xmlns:a16="http://schemas.microsoft.com/office/drawing/2014/main" xmlns="" id="{00000000-0000-0000-0000-000000000000}"/>
              </a:ext>
            </a:extLst>
          </p:cNvPr>
          <p:cNvPicPr>
            <a:picLocks noChangeAspect="1"/>
          </p:cNvPicPr>
          <p:nvPr/>
        </p:nvPicPr>
        <p:blipFill>
          <a:blip r:embed="rId13"/>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00000000-0000-0000-0000-000000000000}"/>
              </a:ext>
            </a:extLst>
          </p:cNvPr>
          <p:cNvPicPr>
            <a:picLocks noChangeAspect="1"/>
          </p:cNvPicPr>
          <p:nvPr/>
        </p:nvPicPr>
        <p:blipFill>
          <a:blip r:embed="rId14"/>
          <a:srcRect/>
          <a:stretch>
            <a:fillRect/>
          </a:stretch>
        </p:blipFill>
        <p:spPr>
          <a:xfrm>
            <a:off x="1547667" y="6508351"/>
            <a:ext cx="1263682" cy="25274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9863" y="2459703"/>
            <a:ext cx="7772400" cy="1470026"/>
          </a:xfrm>
        </p:spPr>
        <p:txBody>
          <a:bodyPr/>
          <a:lstStyle/>
          <a:p>
            <a:pPr lvl="0"/>
            <a:r>
              <a:rPr lang="zh-TW" altLang="en-US" dirty="0" smtClean="0"/>
              <a:t>績效評估</a:t>
            </a:r>
            <a:r>
              <a:rPr lang="en-US" altLang="zh-TW" dirty="0" smtClean="0"/>
              <a:t>-</a:t>
            </a:r>
            <a:r>
              <a:rPr lang="zh-TW" altLang="en-US" dirty="0"/>
              <a:t>效率與</a:t>
            </a:r>
            <a:r>
              <a:rPr lang="zh-TW" altLang="en-US" dirty="0" smtClean="0"/>
              <a:t>生產力一</a:t>
            </a:r>
            <a:endParaRPr lang="zh-TW" dirty="0"/>
          </a:p>
        </p:txBody>
      </p:sp>
      <p:sp>
        <p:nvSpPr>
          <p:cNvPr id="3" name="副標題 2"/>
          <p:cNvSpPr txBox="1">
            <a:spLocks noGrp="1"/>
          </p:cNvSpPr>
          <p:nvPr>
            <p:ph type="subTitle" idx="1"/>
          </p:nvPr>
        </p:nvSpPr>
        <p:spPr>
          <a:xfrm>
            <a:off x="1497692" y="3971874"/>
            <a:ext cx="6400800" cy="648071"/>
          </a:xfrm>
        </p:spPr>
        <p:txBody>
          <a:bodyPr/>
          <a:lstStyle/>
          <a:p>
            <a:pPr lvl="0"/>
            <a:r>
              <a:rPr lang="zh-TW" altLang="en-US" smtClean="0"/>
              <a:t>林文斌</a:t>
            </a:r>
            <a:endParaRPr lang="en-US" dirty="0"/>
          </a:p>
        </p:txBody>
      </p:sp>
      <p:pic>
        <p:nvPicPr>
          <p:cNvPr id="4" name="Picture 2" descr="C:\Users\BPC\Downloads\教育部logo991006-1.png">
            <a:extLst>
              <a:ext uri="{FF2B5EF4-FFF2-40B4-BE49-F238E27FC236}">
                <a16:creationId xmlns:a16="http://schemas.microsoft.com/office/drawing/2014/main" xmlns="" id="{00000000-0000-0000-0000-000000000000}"/>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5" name="Picture 3" descr="C:\Users\BPC\AppData\Local\Temp\Rar$DR60.735\A703(修正型).png">
            <a:extLst>
              <a:ext uri="{FF2B5EF4-FFF2-40B4-BE49-F238E27FC236}">
                <a16:creationId xmlns:a16="http://schemas.microsoft.com/office/drawing/2014/main" xmlns="" id="{00000000-0000-0000-0000-000000000000}"/>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grpSp>
        <p:nvGrpSpPr>
          <p:cNvPr id="4" name="Group 6"/>
          <p:cNvGrpSpPr>
            <a:grpSpLocks noChangeAspect="1"/>
          </p:cNvGrpSpPr>
          <p:nvPr/>
        </p:nvGrpSpPr>
        <p:grpSpPr bwMode="auto">
          <a:xfrm>
            <a:off x="827088" y="1341438"/>
            <a:ext cx="7605712" cy="4967287"/>
            <a:chOff x="3927" y="2092"/>
            <a:chExt cx="6731" cy="3520"/>
          </a:xfrm>
        </p:grpSpPr>
        <p:sp>
          <p:nvSpPr>
            <p:cNvPr id="5" name="AutoShape 7"/>
            <p:cNvSpPr>
              <a:spLocks noChangeAspect="1" noChangeArrowheads="1"/>
            </p:cNvSpPr>
            <p:nvPr/>
          </p:nvSpPr>
          <p:spPr bwMode="auto">
            <a:xfrm>
              <a:off x="3927" y="2092"/>
              <a:ext cx="6731" cy="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6" name="Line 8"/>
            <p:cNvSpPr>
              <a:spLocks noChangeShapeType="1"/>
            </p:cNvSpPr>
            <p:nvPr/>
          </p:nvSpPr>
          <p:spPr bwMode="auto">
            <a:xfrm>
              <a:off x="4553" y="5292"/>
              <a:ext cx="313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 name="Line 9"/>
            <p:cNvSpPr>
              <a:spLocks noChangeShapeType="1"/>
            </p:cNvSpPr>
            <p:nvPr/>
          </p:nvSpPr>
          <p:spPr bwMode="auto">
            <a:xfrm flipV="1">
              <a:off x="4553" y="2572"/>
              <a:ext cx="1" cy="2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 name="Arc 10"/>
            <p:cNvSpPr>
              <a:spLocks/>
            </p:cNvSpPr>
            <p:nvPr/>
          </p:nvSpPr>
          <p:spPr bwMode="auto">
            <a:xfrm rot="10729746" flipV="1">
              <a:off x="4552" y="3372"/>
              <a:ext cx="2644" cy="1920"/>
            </a:xfrm>
            <a:custGeom>
              <a:avLst/>
              <a:gdLst>
                <a:gd name="T0" fmla="*/ 0 w 22806"/>
                <a:gd name="T1" fmla="*/ 0 h 21600"/>
                <a:gd name="T2" fmla="*/ 0 w 22806"/>
                <a:gd name="T3" fmla="*/ 0 h 21600"/>
                <a:gd name="T4" fmla="*/ 0 w 22806"/>
                <a:gd name="T5" fmla="*/ 0 h 21600"/>
                <a:gd name="T6" fmla="*/ 0 60000 65536"/>
                <a:gd name="T7" fmla="*/ 0 60000 65536"/>
                <a:gd name="T8" fmla="*/ 0 60000 65536"/>
                <a:gd name="T9" fmla="*/ 0 w 22806"/>
                <a:gd name="T10" fmla="*/ 0 h 21600"/>
                <a:gd name="T11" fmla="*/ 22806 w 22806"/>
                <a:gd name="T12" fmla="*/ 21600 h 21600"/>
              </a:gdLst>
              <a:ahLst/>
              <a:cxnLst>
                <a:cxn ang="T6">
                  <a:pos x="T0" y="T1"/>
                </a:cxn>
                <a:cxn ang="T7">
                  <a:pos x="T2" y="T3"/>
                </a:cxn>
                <a:cxn ang="T8">
                  <a:pos x="T4" y="T5"/>
                </a:cxn>
              </a:cxnLst>
              <a:rect l="T9" t="T10" r="T11" b="T12"/>
              <a:pathLst>
                <a:path w="22806" h="21600" fill="none" extrusionOk="0">
                  <a:moveTo>
                    <a:pt x="-1" y="33"/>
                  </a:moveTo>
                  <a:cubicBezTo>
                    <a:pt x="401" y="11"/>
                    <a:pt x="803" y="-1"/>
                    <a:pt x="1206" y="0"/>
                  </a:cubicBezTo>
                  <a:cubicBezTo>
                    <a:pt x="13135" y="0"/>
                    <a:pt x="22806" y="9670"/>
                    <a:pt x="22806" y="21600"/>
                  </a:cubicBezTo>
                </a:path>
                <a:path w="22806" h="21600" stroke="0" extrusionOk="0">
                  <a:moveTo>
                    <a:pt x="-1" y="33"/>
                  </a:moveTo>
                  <a:cubicBezTo>
                    <a:pt x="401" y="11"/>
                    <a:pt x="803" y="-1"/>
                    <a:pt x="1206" y="0"/>
                  </a:cubicBezTo>
                  <a:cubicBezTo>
                    <a:pt x="13135" y="0"/>
                    <a:pt x="22806" y="9670"/>
                    <a:pt x="22806" y="21600"/>
                  </a:cubicBezTo>
                  <a:lnTo>
                    <a:pt x="1206" y="21600"/>
                  </a:lnTo>
                  <a:lnTo>
                    <a:pt x="-1" y="3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 name="Text Box 11"/>
            <p:cNvSpPr txBox="1">
              <a:spLocks noChangeArrowheads="1"/>
            </p:cNvSpPr>
            <p:nvPr/>
          </p:nvSpPr>
          <p:spPr bwMode="auto">
            <a:xfrm>
              <a:off x="4240" y="5132"/>
              <a:ext cx="31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latin typeface="Times New Roman" panose="02020603050405020304" pitchFamily="18" charset="0"/>
                </a:rPr>
                <a:t>0</a:t>
              </a:r>
              <a:endParaRPr lang="en-US" altLang="zh-TW" sz="2000"/>
            </a:p>
          </p:txBody>
        </p:sp>
        <p:sp>
          <p:nvSpPr>
            <p:cNvPr id="10" name="Text Box 12"/>
            <p:cNvSpPr txBox="1">
              <a:spLocks noChangeArrowheads="1"/>
            </p:cNvSpPr>
            <p:nvPr/>
          </p:nvSpPr>
          <p:spPr bwMode="auto">
            <a:xfrm>
              <a:off x="4084" y="2412"/>
              <a:ext cx="31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latin typeface="Times New Roman" panose="02020603050405020304" pitchFamily="18" charset="0"/>
                </a:rPr>
                <a:t>q</a:t>
              </a:r>
              <a:endParaRPr lang="en-US" altLang="zh-TW" sz="2000"/>
            </a:p>
          </p:txBody>
        </p:sp>
        <p:sp>
          <p:nvSpPr>
            <p:cNvPr id="11" name="Text Box 13"/>
            <p:cNvSpPr txBox="1">
              <a:spLocks noChangeArrowheads="1"/>
            </p:cNvSpPr>
            <p:nvPr/>
          </p:nvSpPr>
          <p:spPr bwMode="auto">
            <a:xfrm>
              <a:off x="7684" y="5132"/>
              <a:ext cx="31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latin typeface="Times New Roman" panose="02020603050405020304" pitchFamily="18" charset="0"/>
                </a:rPr>
                <a:t>X</a:t>
              </a:r>
              <a:endParaRPr lang="en-US" altLang="zh-TW" sz="2000"/>
            </a:p>
          </p:txBody>
        </p:sp>
        <p:sp>
          <p:nvSpPr>
            <p:cNvPr id="12" name="Text Box 14"/>
            <p:cNvSpPr txBox="1">
              <a:spLocks noChangeArrowheads="1"/>
            </p:cNvSpPr>
            <p:nvPr/>
          </p:nvSpPr>
          <p:spPr bwMode="auto">
            <a:xfrm>
              <a:off x="7214" y="3052"/>
              <a:ext cx="93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latin typeface="Times New Roman" panose="02020603050405020304" pitchFamily="18" charset="0"/>
                </a:rPr>
                <a:t>q=f(X)</a:t>
              </a:r>
              <a:endParaRPr lang="en-US" altLang="zh-TW" sz="2000" dirty="0"/>
            </a:p>
          </p:txBody>
        </p:sp>
      </p:grpSp>
      <p:graphicFrame>
        <p:nvGraphicFramePr>
          <p:cNvPr id="13" name="Object 24"/>
          <p:cNvGraphicFramePr>
            <a:graphicFrameLocks noChangeAspect="1"/>
          </p:cNvGraphicFramePr>
          <p:nvPr>
            <p:extLst>
              <p:ext uri="{D42A27DB-BD31-4B8C-83A1-F6EECF244321}">
                <p14:modId xmlns:p14="http://schemas.microsoft.com/office/powerpoint/2010/main" val="3864262948"/>
              </p:ext>
            </p:extLst>
          </p:nvPr>
        </p:nvGraphicFramePr>
        <p:xfrm>
          <a:off x="6145140" y="3438093"/>
          <a:ext cx="2422525" cy="936625"/>
        </p:xfrm>
        <a:graphic>
          <a:graphicData uri="http://schemas.openxmlformats.org/presentationml/2006/ole">
            <mc:AlternateContent xmlns:mc="http://schemas.openxmlformats.org/markup-compatibility/2006">
              <mc:Choice xmlns:v="urn:schemas-microsoft-com:vml" Requires="v">
                <p:oleObj spid="_x0000_s17457" name="方程式" r:id="rId3" imgW="1244600" imgH="482600" progId="Equation.3">
                  <p:embed/>
                </p:oleObj>
              </mc:Choice>
              <mc:Fallback>
                <p:oleObj name="方程式" r:id="rId3" imgW="1244600" imgH="482600" progId="Equation.3">
                  <p:embed/>
                  <p:pic>
                    <p:nvPicPr>
                      <p:cNvPr id="1639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140" y="3438093"/>
                        <a:ext cx="24225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27"/>
          <p:cNvSpPr>
            <a:spLocks noChangeArrowheads="1"/>
          </p:cNvSpPr>
          <p:nvPr/>
        </p:nvSpPr>
        <p:spPr bwMode="auto">
          <a:xfrm>
            <a:off x="5953052" y="1926793"/>
            <a:ext cx="34925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生產函數凹函數</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(concave)</a:t>
            </a:r>
          </a:p>
        </p:txBody>
      </p:sp>
      <p:sp>
        <p:nvSpPr>
          <p:cNvPr id="15" name="Rectangle 28"/>
          <p:cNvSpPr>
            <a:spLocks noChangeArrowheads="1"/>
          </p:cNvSpPr>
          <p:nvPr/>
        </p:nvSpPr>
        <p:spPr bwMode="auto">
          <a:xfrm>
            <a:off x="6097515" y="4950980"/>
            <a:ext cx="23637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邊際產出遞減</a:t>
            </a:r>
          </a:p>
        </p:txBody>
      </p:sp>
    </p:spTree>
    <p:extLst>
      <p:ext uri="{BB962C8B-B14F-4D97-AF65-F5344CB8AC3E}">
        <p14:creationId xmlns:p14="http://schemas.microsoft.com/office/powerpoint/2010/main" val="11923775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grpSp>
        <p:nvGrpSpPr>
          <p:cNvPr id="4" name="Group 19"/>
          <p:cNvGrpSpPr>
            <a:grpSpLocks noChangeAspect="1"/>
          </p:cNvGrpSpPr>
          <p:nvPr/>
        </p:nvGrpSpPr>
        <p:grpSpPr bwMode="auto">
          <a:xfrm>
            <a:off x="827088" y="1454150"/>
            <a:ext cx="7848600" cy="4711700"/>
            <a:chOff x="3927" y="2092"/>
            <a:chExt cx="6731" cy="3611"/>
          </a:xfrm>
        </p:grpSpPr>
        <p:sp>
          <p:nvSpPr>
            <p:cNvPr id="5" name="AutoShape 20"/>
            <p:cNvSpPr>
              <a:spLocks noChangeAspect="1" noChangeArrowheads="1"/>
            </p:cNvSpPr>
            <p:nvPr/>
          </p:nvSpPr>
          <p:spPr bwMode="auto">
            <a:xfrm>
              <a:off x="3927" y="2092"/>
              <a:ext cx="6731" cy="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6" name="Line 21"/>
            <p:cNvSpPr>
              <a:spLocks noChangeShapeType="1"/>
            </p:cNvSpPr>
            <p:nvPr/>
          </p:nvSpPr>
          <p:spPr bwMode="auto">
            <a:xfrm>
              <a:off x="4553" y="5292"/>
              <a:ext cx="313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 name="Line 22"/>
            <p:cNvSpPr>
              <a:spLocks noChangeShapeType="1"/>
            </p:cNvSpPr>
            <p:nvPr/>
          </p:nvSpPr>
          <p:spPr bwMode="auto">
            <a:xfrm flipV="1">
              <a:off x="4553" y="2572"/>
              <a:ext cx="1" cy="2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 name="Text Box 23"/>
            <p:cNvSpPr txBox="1">
              <a:spLocks noChangeArrowheads="1"/>
            </p:cNvSpPr>
            <p:nvPr/>
          </p:nvSpPr>
          <p:spPr bwMode="auto">
            <a:xfrm>
              <a:off x="4240" y="5132"/>
              <a:ext cx="31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latin typeface="Times New Roman" panose="02020603050405020304" pitchFamily="18" charset="0"/>
                </a:rPr>
                <a:t>0</a:t>
              </a:r>
              <a:endParaRPr lang="en-US" altLang="zh-TW" sz="2000"/>
            </a:p>
          </p:txBody>
        </p:sp>
        <p:sp>
          <p:nvSpPr>
            <p:cNvPr id="9" name="Text Box 24"/>
            <p:cNvSpPr txBox="1">
              <a:spLocks noChangeArrowheads="1"/>
            </p:cNvSpPr>
            <p:nvPr/>
          </p:nvSpPr>
          <p:spPr bwMode="auto">
            <a:xfrm>
              <a:off x="4084" y="2412"/>
              <a:ext cx="31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latin typeface="Times New Roman" panose="02020603050405020304" pitchFamily="18" charset="0"/>
                </a:rPr>
                <a:t>q</a:t>
              </a:r>
              <a:endParaRPr lang="en-US" altLang="zh-TW" sz="2000"/>
            </a:p>
          </p:txBody>
        </p:sp>
        <p:sp>
          <p:nvSpPr>
            <p:cNvPr id="10" name="Text Box 25"/>
            <p:cNvSpPr txBox="1">
              <a:spLocks noChangeArrowheads="1"/>
            </p:cNvSpPr>
            <p:nvPr/>
          </p:nvSpPr>
          <p:spPr bwMode="auto">
            <a:xfrm>
              <a:off x="7684" y="5132"/>
              <a:ext cx="31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latin typeface="Times New Roman" panose="02020603050405020304" pitchFamily="18" charset="0"/>
                </a:rPr>
                <a:t>X</a:t>
              </a:r>
              <a:endParaRPr lang="en-US" altLang="zh-TW" sz="2000"/>
            </a:p>
          </p:txBody>
        </p:sp>
        <p:sp>
          <p:nvSpPr>
            <p:cNvPr id="11" name="Text Box 26"/>
            <p:cNvSpPr txBox="1">
              <a:spLocks noChangeArrowheads="1"/>
            </p:cNvSpPr>
            <p:nvPr/>
          </p:nvSpPr>
          <p:spPr bwMode="auto">
            <a:xfrm>
              <a:off x="6901" y="2892"/>
              <a:ext cx="93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latin typeface="Times New Roman" panose="02020603050405020304" pitchFamily="18" charset="0"/>
                </a:rPr>
                <a:t>q=f(X)</a:t>
              </a:r>
              <a:endParaRPr lang="en-US" altLang="zh-TW" sz="2000"/>
            </a:p>
          </p:txBody>
        </p:sp>
        <p:sp>
          <p:nvSpPr>
            <p:cNvPr id="12" name="Line 27"/>
            <p:cNvSpPr>
              <a:spLocks noChangeShapeType="1"/>
            </p:cNvSpPr>
            <p:nvPr/>
          </p:nvSpPr>
          <p:spPr bwMode="auto">
            <a:xfrm flipV="1">
              <a:off x="4553" y="3212"/>
              <a:ext cx="2348" cy="2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3" name="Rectangle 17"/>
          <p:cNvSpPr>
            <a:spLocks noChangeArrowheads="1"/>
          </p:cNvSpPr>
          <p:nvPr/>
        </p:nvSpPr>
        <p:spPr bwMode="auto">
          <a:xfrm>
            <a:off x="5993245" y="1861624"/>
            <a:ext cx="34925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生產函數為線性</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(linear)</a:t>
            </a:r>
          </a:p>
        </p:txBody>
      </p:sp>
      <p:sp>
        <p:nvSpPr>
          <p:cNvPr id="14" name="Rectangle 18"/>
          <p:cNvSpPr>
            <a:spLocks noChangeArrowheads="1"/>
          </p:cNvSpPr>
          <p:nvPr/>
        </p:nvSpPr>
        <p:spPr bwMode="auto">
          <a:xfrm>
            <a:off x="6066270" y="4917561"/>
            <a:ext cx="23034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邊際產出不變</a:t>
            </a:r>
          </a:p>
        </p:txBody>
      </p:sp>
      <p:graphicFrame>
        <p:nvGraphicFramePr>
          <p:cNvPr id="15" name="Object 28"/>
          <p:cNvGraphicFramePr>
            <a:graphicFrameLocks noChangeAspect="1"/>
          </p:cNvGraphicFramePr>
          <p:nvPr>
            <p:extLst>
              <p:ext uri="{D42A27DB-BD31-4B8C-83A1-F6EECF244321}">
                <p14:modId xmlns:p14="http://schemas.microsoft.com/office/powerpoint/2010/main" val="3840916233"/>
              </p:ext>
            </p:extLst>
          </p:nvPr>
        </p:nvGraphicFramePr>
        <p:xfrm>
          <a:off x="6220258" y="3476111"/>
          <a:ext cx="1993900" cy="863600"/>
        </p:xfrm>
        <a:graphic>
          <a:graphicData uri="http://schemas.openxmlformats.org/presentationml/2006/ole">
            <mc:AlternateContent xmlns:mc="http://schemas.openxmlformats.org/markup-compatibility/2006">
              <mc:Choice xmlns:v="urn:schemas-microsoft-com:vml" Requires="v">
                <p:oleObj spid="_x0000_s18480" name="方程式" r:id="rId3" imgW="1206500" imgH="431800" progId="Equation.3">
                  <p:embed/>
                </p:oleObj>
              </mc:Choice>
              <mc:Fallback>
                <p:oleObj name="方程式" r:id="rId3" imgW="1206500" imgH="431800" progId="Equation.3">
                  <p:embed/>
                  <p:pic>
                    <p:nvPicPr>
                      <p:cNvPr id="17416"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258" y="3476111"/>
                        <a:ext cx="1993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48802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grpSp>
        <p:nvGrpSpPr>
          <p:cNvPr id="4" name="Group 19"/>
          <p:cNvGrpSpPr>
            <a:grpSpLocks noChangeAspect="1"/>
          </p:cNvGrpSpPr>
          <p:nvPr/>
        </p:nvGrpSpPr>
        <p:grpSpPr bwMode="auto">
          <a:xfrm>
            <a:off x="900113" y="1682750"/>
            <a:ext cx="7559675" cy="4338638"/>
            <a:chOff x="3927" y="2092"/>
            <a:chExt cx="6731" cy="3611"/>
          </a:xfrm>
        </p:grpSpPr>
        <p:sp>
          <p:nvSpPr>
            <p:cNvPr id="5" name="AutoShape 20"/>
            <p:cNvSpPr>
              <a:spLocks noChangeAspect="1" noChangeArrowheads="1"/>
            </p:cNvSpPr>
            <p:nvPr/>
          </p:nvSpPr>
          <p:spPr bwMode="auto">
            <a:xfrm>
              <a:off x="3927" y="2092"/>
              <a:ext cx="6731" cy="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6" name="Line 21"/>
            <p:cNvSpPr>
              <a:spLocks noChangeShapeType="1"/>
            </p:cNvSpPr>
            <p:nvPr/>
          </p:nvSpPr>
          <p:spPr bwMode="auto">
            <a:xfrm>
              <a:off x="4553" y="5292"/>
              <a:ext cx="313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 name="Line 22"/>
            <p:cNvSpPr>
              <a:spLocks noChangeShapeType="1"/>
            </p:cNvSpPr>
            <p:nvPr/>
          </p:nvSpPr>
          <p:spPr bwMode="auto">
            <a:xfrm flipV="1">
              <a:off x="4553" y="2572"/>
              <a:ext cx="1" cy="2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 name="Text Box 23"/>
            <p:cNvSpPr txBox="1">
              <a:spLocks noChangeArrowheads="1"/>
            </p:cNvSpPr>
            <p:nvPr/>
          </p:nvSpPr>
          <p:spPr bwMode="auto">
            <a:xfrm>
              <a:off x="4240" y="5132"/>
              <a:ext cx="31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latin typeface="Times New Roman" panose="02020603050405020304" pitchFamily="18" charset="0"/>
                </a:rPr>
                <a:t>0</a:t>
              </a:r>
              <a:endParaRPr lang="en-US" altLang="zh-TW" sz="2000"/>
            </a:p>
          </p:txBody>
        </p:sp>
        <p:sp>
          <p:nvSpPr>
            <p:cNvPr id="9" name="Text Box 24"/>
            <p:cNvSpPr txBox="1">
              <a:spLocks noChangeArrowheads="1"/>
            </p:cNvSpPr>
            <p:nvPr/>
          </p:nvSpPr>
          <p:spPr bwMode="auto">
            <a:xfrm>
              <a:off x="4084" y="2412"/>
              <a:ext cx="31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latin typeface="Times New Roman" panose="02020603050405020304" pitchFamily="18" charset="0"/>
                </a:rPr>
                <a:t>q</a:t>
              </a:r>
              <a:endParaRPr lang="en-US" altLang="zh-TW" sz="2000"/>
            </a:p>
          </p:txBody>
        </p:sp>
        <p:sp>
          <p:nvSpPr>
            <p:cNvPr id="10" name="Text Box 25"/>
            <p:cNvSpPr txBox="1">
              <a:spLocks noChangeArrowheads="1"/>
            </p:cNvSpPr>
            <p:nvPr/>
          </p:nvSpPr>
          <p:spPr bwMode="auto">
            <a:xfrm>
              <a:off x="7684" y="5132"/>
              <a:ext cx="31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latin typeface="Times New Roman" panose="02020603050405020304" pitchFamily="18" charset="0"/>
                </a:rPr>
                <a:t>X</a:t>
              </a:r>
              <a:endParaRPr lang="en-US" altLang="zh-TW" sz="2000"/>
            </a:p>
          </p:txBody>
        </p:sp>
        <p:sp>
          <p:nvSpPr>
            <p:cNvPr id="11" name="Text Box 26"/>
            <p:cNvSpPr txBox="1">
              <a:spLocks noChangeArrowheads="1"/>
            </p:cNvSpPr>
            <p:nvPr/>
          </p:nvSpPr>
          <p:spPr bwMode="auto">
            <a:xfrm>
              <a:off x="6901" y="2892"/>
              <a:ext cx="93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latin typeface="Times New Roman" panose="02020603050405020304" pitchFamily="18" charset="0"/>
                </a:rPr>
                <a:t>q=f(X)</a:t>
              </a:r>
              <a:endParaRPr lang="en-US" altLang="zh-TW" sz="2000"/>
            </a:p>
          </p:txBody>
        </p:sp>
        <p:sp>
          <p:nvSpPr>
            <p:cNvPr id="12" name="Arc 27"/>
            <p:cNvSpPr>
              <a:spLocks/>
            </p:cNvSpPr>
            <p:nvPr/>
          </p:nvSpPr>
          <p:spPr bwMode="auto">
            <a:xfrm rot="10294269">
              <a:off x="4245" y="2499"/>
              <a:ext cx="2500" cy="2632"/>
            </a:xfrm>
            <a:custGeom>
              <a:avLst/>
              <a:gdLst>
                <a:gd name="T0" fmla="*/ 0 w 20250"/>
                <a:gd name="T1" fmla="*/ 0 h 21562"/>
                <a:gd name="T2" fmla="*/ 0 w 20250"/>
                <a:gd name="T3" fmla="*/ 0 h 21562"/>
                <a:gd name="T4" fmla="*/ 1 w 20250"/>
                <a:gd name="T5" fmla="*/ 1 h 21562"/>
                <a:gd name="T6" fmla="*/ 0 60000 65536"/>
                <a:gd name="T7" fmla="*/ 0 60000 65536"/>
                <a:gd name="T8" fmla="*/ 0 60000 65536"/>
                <a:gd name="T9" fmla="*/ 0 w 20250"/>
                <a:gd name="T10" fmla="*/ 0 h 21562"/>
                <a:gd name="T11" fmla="*/ 20250 w 20250"/>
                <a:gd name="T12" fmla="*/ 21562 h 21562"/>
              </a:gdLst>
              <a:ahLst/>
              <a:cxnLst>
                <a:cxn ang="T6">
                  <a:pos x="T0" y="T1"/>
                </a:cxn>
                <a:cxn ang="T7">
                  <a:pos x="T2" y="T3"/>
                </a:cxn>
                <a:cxn ang="T8">
                  <a:pos x="T4" y="T5"/>
                </a:cxn>
              </a:cxnLst>
              <a:rect l="T9" t="T10" r="T11" b="T12"/>
              <a:pathLst>
                <a:path w="20250" h="21562" fill="none" extrusionOk="0">
                  <a:moveTo>
                    <a:pt x="-1" y="14045"/>
                  </a:moveTo>
                  <a:cubicBezTo>
                    <a:pt x="2979" y="6017"/>
                    <a:pt x="10421" y="507"/>
                    <a:pt x="18970" y="-1"/>
                  </a:cubicBezTo>
                </a:path>
                <a:path w="20250" h="21562" stroke="0" extrusionOk="0">
                  <a:moveTo>
                    <a:pt x="-1" y="14045"/>
                  </a:moveTo>
                  <a:cubicBezTo>
                    <a:pt x="2979" y="6017"/>
                    <a:pt x="10421" y="507"/>
                    <a:pt x="18970" y="-1"/>
                  </a:cubicBezTo>
                  <a:lnTo>
                    <a:pt x="20250" y="21562"/>
                  </a:lnTo>
                  <a:lnTo>
                    <a:pt x="-1" y="1404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sp>
        <p:nvSpPr>
          <p:cNvPr id="13" name="Rectangle 17"/>
          <p:cNvSpPr>
            <a:spLocks noChangeArrowheads="1"/>
          </p:cNvSpPr>
          <p:nvPr/>
        </p:nvSpPr>
        <p:spPr bwMode="auto">
          <a:xfrm>
            <a:off x="6073504" y="2067232"/>
            <a:ext cx="34925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生產函數凸函數</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(convex)</a:t>
            </a:r>
          </a:p>
        </p:txBody>
      </p:sp>
      <p:sp>
        <p:nvSpPr>
          <p:cNvPr id="14" name="Rectangle 18"/>
          <p:cNvSpPr>
            <a:spLocks noChangeArrowheads="1"/>
          </p:cNvSpPr>
          <p:nvPr/>
        </p:nvSpPr>
        <p:spPr bwMode="auto">
          <a:xfrm>
            <a:off x="6217967" y="4924732"/>
            <a:ext cx="23050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邊際產出遞增</a:t>
            </a:r>
          </a:p>
        </p:txBody>
      </p:sp>
      <p:graphicFrame>
        <p:nvGraphicFramePr>
          <p:cNvPr id="15" name="Object 28"/>
          <p:cNvGraphicFramePr>
            <a:graphicFrameLocks noChangeAspect="1"/>
          </p:cNvGraphicFramePr>
          <p:nvPr>
            <p:extLst>
              <p:ext uri="{D42A27DB-BD31-4B8C-83A1-F6EECF244321}">
                <p14:modId xmlns:p14="http://schemas.microsoft.com/office/powerpoint/2010/main" val="1562811736"/>
              </p:ext>
            </p:extLst>
          </p:nvPr>
        </p:nvGraphicFramePr>
        <p:xfrm>
          <a:off x="6254479" y="3389620"/>
          <a:ext cx="2232025" cy="889000"/>
        </p:xfrm>
        <a:graphic>
          <a:graphicData uri="http://schemas.openxmlformats.org/presentationml/2006/ole">
            <mc:AlternateContent xmlns:mc="http://schemas.openxmlformats.org/markup-compatibility/2006">
              <mc:Choice xmlns:v="urn:schemas-microsoft-com:vml" Requires="v">
                <p:oleObj spid="_x0000_s19504" name="方程式" r:id="rId3" imgW="1219200" imgH="457200" progId="Equation.3">
                  <p:embed/>
                </p:oleObj>
              </mc:Choice>
              <mc:Fallback>
                <p:oleObj name="方程式" r:id="rId3" imgW="1219200" imgH="457200" progId="Equation.3">
                  <p:embed/>
                  <p:pic>
                    <p:nvPicPr>
                      <p:cNvPr id="1844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479" y="3389620"/>
                        <a:ext cx="22320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65163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Text Box 43"/>
          <p:cNvSpPr txBox="1">
            <a:spLocks noChangeArrowheads="1"/>
          </p:cNvSpPr>
          <p:nvPr/>
        </p:nvSpPr>
        <p:spPr bwMode="auto">
          <a:xfrm>
            <a:off x="3117850" y="4937125"/>
            <a:ext cx="584200" cy="528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latin typeface="Times New Roman" panose="02020603050405020304" pitchFamily="18" charset="0"/>
              </a:rPr>
              <a:t>X</a:t>
            </a:r>
            <a:r>
              <a:rPr lang="en-US" altLang="zh-TW" sz="2000" baseline="-25000">
                <a:latin typeface="Times New Roman" panose="02020603050405020304" pitchFamily="18" charset="0"/>
              </a:rPr>
              <a:t>1</a:t>
            </a:r>
            <a:endParaRPr lang="en-US" altLang="zh-TW" sz="2000"/>
          </a:p>
        </p:txBody>
      </p:sp>
      <p:sp>
        <p:nvSpPr>
          <p:cNvPr id="5" name="Text Box 44"/>
          <p:cNvSpPr txBox="1">
            <a:spLocks noChangeArrowheads="1"/>
          </p:cNvSpPr>
          <p:nvPr/>
        </p:nvSpPr>
        <p:spPr bwMode="auto">
          <a:xfrm>
            <a:off x="2338388" y="4937125"/>
            <a:ext cx="584200" cy="528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latin typeface="Times New Roman" panose="02020603050405020304" pitchFamily="18" charset="0"/>
              </a:rPr>
              <a:t>X</a:t>
            </a:r>
            <a:r>
              <a:rPr lang="en-US" altLang="zh-TW" sz="2000" baseline="-25000">
                <a:latin typeface="Times New Roman" panose="02020603050405020304" pitchFamily="18" charset="0"/>
              </a:rPr>
              <a:t>0</a:t>
            </a:r>
            <a:endParaRPr lang="en-US" altLang="zh-TW" sz="2000"/>
          </a:p>
        </p:txBody>
      </p:sp>
      <p:sp>
        <p:nvSpPr>
          <p:cNvPr id="6" name="Line 45"/>
          <p:cNvSpPr>
            <a:spLocks noChangeShapeType="1"/>
          </p:cNvSpPr>
          <p:nvPr/>
        </p:nvSpPr>
        <p:spPr bwMode="auto">
          <a:xfrm>
            <a:off x="779463" y="4937125"/>
            <a:ext cx="3897312"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 name="Line 46"/>
          <p:cNvSpPr>
            <a:spLocks noChangeShapeType="1"/>
          </p:cNvSpPr>
          <p:nvPr/>
        </p:nvSpPr>
        <p:spPr bwMode="auto">
          <a:xfrm flipV="1">
            <a:off x="779463" y="1955800"/>
            <a:ext cx="1587" cy="29813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 name="Text Box 48"/>
          <p:cNvSpPr txBox="1">
            <a:spLocks noChangeArrowheads="1"/>
          </p:cNvSpPr>
          <p:nvPr/>
        </p:nvSpPr>
        <p:spPr bwMode="auto">
          <a:xfrm>
            <a:off x="388938" y="4762500"/>
            <a:ext cx="3905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latin typeface="Times New Roman" panose="02020603050405020304" pitchFamily="18" charset="0"/>
              </a:rPr>
              <a:t>0</a:t>
            </a:r>
            <a:endParaRPr lang="en-US" altLang="zh-TW" sz="2000"/>
          </a:p>
        </p:txBody>
      </p:sp>
      <p:sp>
        <p:nvSpPr>
          <p:cNvPr id="9" name="Text Box 49"/>
          <p:cNvSpPr txBox="1">
            <a:spLocks noChangeArrowheads="1"/>
          </p:cNvSpPr>
          <p:nvPr/>
        </p:nvSpPr>
        <p:spPr bwMode="auto">
          <a:xfrm>
            <a:off x="195263" y="1779588"/>
            <a:ext cx="3905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latin typeface="Times New Roman" panose="02020603050405020304" pitchFamily="18" charset="0"/>
              </a:rPr>
              <a:t>q</a:t>
            </a:r>
            <a:endParaRPr lang="en-US" altLang="zh-TW" sz="2000"/>
          </a:p>
        </p:txBody>
      </p:sp>
      <p:sp>
        <p:nvSpPr>
          <p:cNvPr id="10" name="Text Box 50"/>
          <p:cNvSpPr txBox="1">
            <a:spLocks noChangeArrowheads="1"/>
          </p:cNvSpPr>
          <p:nvPr/>
        </p:nvSpPr>
        <p:spPr bwMode="auto">
          <a:xfrm>
            <a:off x="4676775" y="4762500"/>
            <a:ext cx="3905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latin typeface="Times New Roman" panose="02020603050405020304" pitchFamily="18" charset="0"/>
              </a:rPr>
              <a:t>X</a:t>
            </a:r>
            <a:endParaRPr lang="en-US" altLang="zh-TW" sz="2000" dirty="0"/>
          </a:p>
        </p:txBody>
      </p:sp>
      <p:sp>
        <p:nvSpPr>
          <p:cNvPr id="11" name="Text Box 51"/>
          <p:cNvSpPr txBox="1">
            <a:spLocks noChangeArrowheads="1"/>
          </p:cNvSpPr>
          <p:nvPr/>
        </p:nvSpPr>
        <p:spPr bwMode="auto">
          <a:xfrm>
            <a:off x="4092575" y="2481263"/>
            <a:ext cx="15589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dirty="0">
                <a:latin typeface="Times New Roman" panose="02020603050405020304" pitchFamily="18" charset="0"/>
              </a:rPr>
              <a:t>q=f</a:t>
            </a:r>
            <a:r>
              <a:rPr lang="en-US" altLang="zh-TW" sz="2000" baseline="-25000" dirty="0">
                <a:latin typeface="Times New Roman" panose="02020603050405020304" pitchFamily="18" charset="0"/>
              </a:rPr>
              <a:t>t+1</a:t>
            </a:r>
            <a:r>
              <a:rPr lang="en-US" altLang="zh-TW" sz="2000" dirty="0">
                <a:latin typeface="Times New Roman" panose="02020603050405020304" pitchFamily="18" charset="0"/>
              </a:rPr>
              <a:t>(</a:t>
            </a:r>
            <a:r>
              <a:rPr lang="en-US" altLang="zh-TW" sz="2000" i="1" dirty="0">
                <a:latin typeface="Times New Roman" panose="02020603050405020304" pitchFamily="18" charset="0"/>
              </a:rPr>
              <a:t>X</a:t>
            </a:r>
            <a:r>
              <a:rPr lang="en-US" altLang="zh-TW" sz="2000" dirty="0">
                <a:latin typeface="Times New Roman" panose="02020603050405020304" pitchFamily="18" charset="0"/>
              </a:rPr>
              <a:t>)</a:t>
            </a:r>
            <a:endParaRPr lang="en-US" altLang="zh-TW" sz="2000" dirty="0"/>
          </a:p>
        </p:txBody>
      </p:sp>
      <p:sp>
        <p:nvSpPr>
          <p:cNvPr id="12" name="Arc 52"/>
          <p:cNvSpPr>
            <a:spLocks/>
          </p:cNvSpPr>
          <p:nvPr/>
        </p:nvSpPr>
        <p:spPr bwMode="auto">
          <a:xfrm rot="10729746" flipV="1">
            <a:off x="776288" y="2832100"/>
            <a:ext cx="3289300" cy="2105025"/>
          </a:xfrm>
          <a:custGeom>
            <a:avLst/>
            <a:gdLst>
              <a:gd name="T0" fmla="*/ 0 w 22806"/>
              <a:gd name="T1" fmla="*/ 2147483647 h 21600"/>
              <a:gd name="T2" fmla="*/ 2147483647 w 22806"/>
              <a:gd name="T3" fmla="*/ 2147483647 h 21600"/>
              <a:gd name="T4" fmla="*/ 2147483647 w 22806"/>
              <a:gd name="T5" fmla="*/ 2147483647 h 21600"/>
              <a:gd name="T6" fmla="*/ 0 60000 65536"/>
              <a:gd name="T7" fmla="*/ 0 60000 65536"/>
              <a:gd name="T8" fmla="*/ 0 60000 65536"/>
              <a:gd name="T9" fmla="*/ 0 w 22806"/>
              <a:gd name="T10" fmla="*/ 0 h 21600"/>
              <a:gd name="T11" fmla="*/ 22806 w 22806"/>
              <a:gd name="T12" fmla="*/ 21600 h 21600"/>
            </a:gdLst>
            <a:ahLst/>
            <a:cxnLst>
              <a:cxn ang="T6">
                <a:pos x="T0" y="T1"/>
              </a:cxn>
              <a:cxn ang="T7">
                <a:pos x="T2" y="T3"/>
              </a:cxn>
              <a:cxn ang="T8">
                <a:pos x="T4" y="T5"/>
              </a:cxn>
            </a:cxnLst>
            <a:rect l="T9" t="T10" r="T11" b="T12"/>
            <a:pathLst>
              <a:path w="22806" h="21600" fill="none" extrusionOk="0">
                <a:moveTo>
                  <a:pt x="-1" y="33"/>
                </a:moveTo>
                <a:cubicBezTo>
                  <a:pt x="401" y="11"/>
                  <a:pt x="803" y="-1"/>
                  <a:pt x="1206" y="0"/>
                </a:cubicBezTo>
                <a:cubicBezTo>
                  <a:pt x="13135" y="0"/>
                  <a:pt x="22806" y="9670"/>
                  <a:pt x="22806" y="21600"/>
                </a:cubicBezTo>
              </a:path>
              <a:path w="22806" h="21600" stroke="0" extrusionOk="0">
                <a:moveTo>
                  <a:pt x="-1" y="33"/>
                </a:moveTo>
                <a:cubicBezTo>
                  <a:pt x="401" y="11"/>
                  <a:pt x="803" y="-1"/>
                  <a:pt x="1206" y="0"/>
                </a:cubicBezTo>
                <a:cubicBezTo>
                  <a:pt x="13135" y="0"/>
                  <a:pt x="22806" y="9670"/>
                  <a:pt x="22806" y="21600"/>
                </a:cubicBezTo>
                <a:lnTo>
                  <a:pt x="1206" y="21600"/>
                </a:lnTo>
                <a:lnTo>
                  <a:pt x="-1" y="33"/>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3" name="Text Box 53"/>
          <p:cNvSpPr txBox="1">
            <a:spLocks noChangeArrowheads="1"/>
          </p:cNvSpPr>
          <p:nvPr/>
        </p:nvSpPr>
        <p:spPr bwMode="auto">
          <a:xfrm>
            <a:off x="4092575" y="3008313"/>
            <a:ext cx="15589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latin typeface="Times New Roman" panose="02020603050405020304" pitchFamily="18" charset="0"/>
              </a:rPr>
              <a:t>q=f</a:t>
            </a:r>
            <a:r>
              <a:rPr lang="en-US" altLang="zh-TW" sz="2000" baseline="-25000">
                <a:latin typeface="Times New Roman" panose="02020603050405020304" pitchFamily="18" charset="0"/>
              </a:rPr>
              <a:t>t </a:t>
            </a:r>
            <a:r>
              <a:rPr lang="en-US" altLang="zh-TW" sz="2000">
                <a:latin typeface="Times New Roman" panose="02020603050405020304" pitchFamily="18" charset="0"/>
              </a:rPr>
              <a:t>(</a:t>
            </a:r>
            <a:r>
              <a:rPr lang="en-US" altLang="zh-TW" sz="2000" i="1">
                <a:latin typeface="Times New Roman" panose="02020603050405020304" pitchFamily="18" charset="0"/>
              </a:rPr>
              <a:t>X</a:t>
            </a:r>
            <a:r>
              <a:rPr lang="en-US" altLang="zh-TW" sz="2000">
                <a:latin typeface="Times New Roman" panose="02020603050405020304" pitchFamily="18" charset="0"/>
              </a:rPr>
              <a:t>)</a:t>
            </a:r>
            <a:endParaRPr lang="en-US" altLang="zh-TW" sz="2000"/>
          </a:p>
        </p:txBody>
      </p:sp>
      <p:sp>
        <p:nvSpPr>
          <p:cNvPr id="14" name="Text Box 54"/>
          <p:cNvSpPr txBox="1">
            <a:spLocks noChangeArrowheads="1"/>
          </p:cNvSpPr>
          <p:nvPr/>
        </p:nvSpPr>
        <p:spPr bwMode="auto">
          <a:xfrm>
            <a:off x="1754188" y="5638800"/>
            <a:ext cx="2143125" cy="43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dirty="0">
                <a:latin typeface="標楷體" panose="03000509000000000000" pitchFamily="65" charset="-120"/>
                <a:ea typeface="標楷體" panose="03000509000000000000" pitchFamily="65" charset="-120"/>
              </a:rPr>
              <a:t>增加投入</a:t>
            </a:r>
          </a:p>
        </p:txBody>
      </p:sp>
      <p:sp>
        <p:nvSpPr>
          <p:cNvPr id="15" name="Line 56"/>
          <p:cNvSpPr>
            <a:spLocks noChangeShapeType="1"/>
          </p:cNvSpPr>
          <p:nvPr/>
        </p:nvSpPr>
        <p:spPr bwMode="auto">
          <a:xfrm>
            <a:off x="3897313" y="2832100"/>
            <a:ext cx="1587" cy="2105025"/>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 name="Line 57"/>
          <p:cNvSpPr>
            <a:spLocks noChangeShapeType="1"/>
          </p:cNvSpPr>
          <p:nvPr/>
        </p:nvSpPr>
        <p:spPr bwMode="auto">
          <a:xfrm flipV="1">
            <a:off x="3313113" y="3324225"/>
            <a:ext cx="0" cy="1612900"/>
          </a:xfrm>
          <a:prstGeom prst="line">
            <a:avLst/>
          </a:prstGeom>
          <a:noFill/>
          <a:ln w="254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7" name="Line 58"/>
          <p:cNvSpPr>
            <a:spLocks noChangeShapeType="1"/>
          </p:cNvSpPr>
          <p:nvPr/>
        </p:nvSpPr>
        <p:spPr bwMode="auto">
          <a:xfrm flipV="1">
            <a:off x="2533650" y="3008313"/>
            <a:ext cx="0" cy="1928812"/>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8" name="Rectangle 15"/>
          <p:cNvSpPr>
            <a:spLocks noChangeArrowheads="1"/>
          </p:cNvSpPr>
          <p:nvPr/>
        </p:nvSpPr>
        <p:spPr bwMode="auto">
          <a:xfrm>
            <a:off x="5148263" y="2636838"/>
            <a:ext cx="3492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400" i="1" dirty="0">
                <a:latin typeface="Times New Roman" panose="02020603050405020304" pitchFamily="18" charset="0"/>
                <a:ea typeface="標楷體" panose="03000509000000000000" pitchFamily="65" charset="-120"/>
                <a:cs typeface="Times New Roman" panose="02020603050405020304" pitchFamily="18" charset="0"/>
              </a:rPr>
              <a:t>新興古典學派</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：給</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定</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相</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同</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投</a:t>
            </a:r>
          </a:p>
          <a:p>
            <a:pPr eaLnBrk="1" hangingPunct="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入下，技術進步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i="1" dirty="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會帶來</a:t>
            </a:r>
          </a:p>
          <a:p>
            <a:pPr eaLnBrk="1" hangingPunct="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產出增加。</a:t>
            </a:r>
          </a:p>
        </p:txBody>
      </p:sp>
      <p:sp>
        <p:nvSpPr>
          <p:cNvPr id="19" name="Rectangle 16"/>
          <p:cNvSpPr>
            <a:spLocks noChangeArrowheads="1"/>
          </p:cNvSpPr>
          <p:nvPr/>
        </p:nvSpPr>
        <p:spPr bwMode="auto">
          <a:xfrm>
            <a:off x="5076825" y="4005263"/>
            <a:ext cx="35290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buFontTx/>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增加產出的「笨」方法：</a:t>
            </a:r>
          </a:p>
          <a:p>
            <a:pPr eaLnBrk="1" hangingPunct="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在舊的效率前緣下增加投入</a:t>
            </a:r>
          </a:p>
          <a:p>
            <a:pPr eaLnBrk="1" hangingPunct="1">
              <a:buFontTx/>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增加產出的「好」方法：</a:t>
            </a:r>
          </a:p>
          <a:p>
            <a:pPr eaLnBrk="1" hangingPunct="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在相同的投入下提升技術水準</a:t>
            </a:r>
          </a:p>
        </p:txBody>
      </p:sp>
      <p:graphicFrame>
        <p:nvGraphicFramePr>
          <p:cNvPr id="20" name="Object 38"/>
          <p:cNvGraphicFramePr>
            <a:graphicFrameLocks noChangeAspect="1"/>
          </p:cNvGraphicFramePr>
          <p:nvPr/>
        </p:nvGraphicFramePr>
        <p:xfrm>
          <a:off x="5675313" y="1609725"/>
          <a:ext cx="2447925" cy="865188"/>
        </p:xfrm>
        <a:graphic>
          <a:graphicData uri="http://schemas.openxmlformats.org/presentationml/2006/ole">
            <mc:AlternateContent xmlns:mc="http://schemas.openxmlformats.org/markup-compatibility/2006">
              <mc:Choice xmlns:v="urn:schemas-microsoft-com:vml" Requires="v">
                <p:oleObj spid="_x0000_s20528" name="方程式" r:id="rId3" imgW="1028700" imgH="457200" progId="Equation.3">
                  <p:embed/>
                </p:oleObj>
              </mc:Choice>
              <mc:Fallback>
                <p:oleObj name="方程式" r:id="rId3" imgW="1028700" imgH="457200" progId="Equation.3">
                  <p:embed/>
                  <p:pic>
                    <p:nvPicPr>
                      <p:cNvPr id="1948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1609725"/>
                        <a:ext cx="24479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Line 55"/>
          <p:cNvSpPr>
            <a:spLocks noChangeShapeType="1"/>
          </p:cNvSpPr>
          <p:nvPr/>
        </p:nvSpPr>
        <p:spPr bwMode="auto">
          <a:xfrm>
            <a:off x="1947863" y="5638800"/>
            <a:ext cx="1949450"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27353988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wipe(down)">
                                      <p:cBhvr>
                                        <p:cTn id="20" dur="500"/>
                                        <p:tgtEl>
                                          <p:spTgt spid="19">
                                            <p:txEl>
                                              <p:pRg st="1" end="1"/>
                                            </p:txEl>
                                          </p:spTgt>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2" end="2"/>
                                            </p:txEl>
                                          </p:spTgt>
                                        </p:tgtEl>
                                        <p:attrNameLst>
                                          <p:attrName>style.visibility</p:attrName>
                                        </p:attrNameLst>
                                      </p:cBhvr>
                                      <p:to>
                                        <p:strVal val="visible"/>
                                      </p:to>
                                    </p:set>
                                    <p:animEffect transition="in" filter="wipe(down)">
                                      <p:cBhvr>
                                        <p:cTn id="47" dur="500"/>
                                        <p:tgtEl>
                                          <p:spTgt spid="19">
                                            <p:txEl>
                                              <p:pRg st="2" end="2"/>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19">
                                            <p:txEl>
                                              <p:pRg st="3" end="3"/>
                                            </p:txEl>
                                          </p:spTgt>
                                        </p:tgtEl>
                                        <p:attrNameLst>
                                          <p:attrName>style.visibility</p:attrName>
                                        </p:attrNameLst>
                                      </p:cBhvr>
                                      <p:to>
                                        <p:strVal val="visible"/>
                                      </p:to>
                                    </p:set>
                                    <p:animEffect transition="in" filter="wipe(down)">
                                      <p:cBhvr>
                                        <p:cTn id="50" dur="500"/>
                                        <p:tgtEl>
                                          <p:spTgt spid="1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資料包絡分析法簡介</a:t>
            </a:r>
          </a:p>
        </p:txBody>
      </p:sp>
      <p:sp>
        <p:nvSpPr>
          <p:cNvPr id="3" name="內容版面配置區 2"/>
          <p:cNvSpPr>
            <a:spLocks noGrp="1"/>
          </p:cNvSpPr>
          <p:nvPr>
            <p:ph idx="1"/>
          </p:nvPr>
        </p:nvSpPr>
        <p:spPr/>
        <p:txBody>
          <a:bodyPr/>
          <a:lstStyle/>
          <a:p>
            <a:pPr>
              <a:lnSpc>
                <a:spcPct val="90000"/>
              </a:lnSpc>
            </a:pPr>
            <a:r>
              <a:rPr lang="zh-TW" altLang="en-US" sz="2800" b="1" dirty="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多屬性決策分析模式</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中計算方案之加總價值，都假設方案之價值衡量在每個屬性上都是越大越好，因此</a:t>
            </a:r>
            <a:r>
              <a:rPr lang="zh-TW" altLang="en-US" sz="28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加權總價值</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最高之最佳</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方案、即</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為該決策的最佳</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方案。 </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某些</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屬性之</a:t>
            </a:r>
            <a:r>
              <a:rPr lang="zh-TW" altLang="en-US"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客觀結果</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值</a:t>
            </a:r>
            <a:r>
              <a:rPr lang="zh-TW" altLang="en-US"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越大</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則</a:t>
            </a:r>
            <a:r>
              <a:rPr lang="zh-TW" altLang="en-US"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主觀價值越</a:t>
            </a:r>
            <a:r>
              <a:rPr lang="zh-TW" altLang="en-US" sz="2800" b="1" dirty="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高。</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90000"/>
              </a:lnSpc>
              <a:buFont typeface="Wingdings" panose="05000000000000000000" pitchFamily="2" charset="2"/>
              <a:buChar char="p"/>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購屋決策</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中「</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室內空間」就是</a:t>
            </a:r>
            <a:r>
              <a:rPr lang="zh-TW" altLang="en-US" b="1" dirty="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越大</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越好的</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屬性</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某些</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屬性之</a:t>
            </a:r>
            <a:r>
              <a:rPr lang="zh-TW" altLang="en-US"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客觀結果</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值</a:t>
            </a:r>
            <a:r>
              <a:rPr lang="zh-TW" altLang="en-US"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越大</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則</a:t>
            </a:r>
            <a:r>
              <a:rPr lang="zh-TW" altLang="en-US"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主觀價值卻越</a:t>
            </a:r>
            <a:r>
              <a:rPr lang="zh-TW" altLang="en-US" sz="2800" b="1" dirty="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低。</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90000"/>
              </a:lnSpc>
              <a:buFont typeface="Wingdings" panose="05000000000000000000" pitchFamily="2" charset="2"/>
              <a:buChar char="p"/>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購屋決策中「上班車程時間」是</a:t>
            </a:r>
            <a:r>
              <a:rPr lang="zh-TW" altLang="en-US" b="1" dirty="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越小</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越好的</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屬性</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5653406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「效率」觀念</a:t>
            </a:r>
            <a:endParaRPr lang="zh-TW" altLang="en-US" dirty="0"/>
          </a:p>
        </p:txBody>
      </p:sp>
      <p:sp>
        <p:nvSpPr>
          <p:cNvPr id="3" name="內容版面配置區 2"/>
          <p:cNvSpPr>
            <a:spLocks noGrp="1"/>
          </p:cNvSpPr>
          <p:nvPr>
            <p:ph idx="1"/>
          </p:nvPr>
        </p:nvSpPr>
        <p:spPr/>
        <p:txBody>
          <a:bodyPr/>
          <a:lstStyle/>
          <a:p>
            <a:r>
              <a:rPr lang="en-US" altLang="zh-TW" b="1" dirty="0">
                <a:latin typeface="Times New Roman" panose="02020603050405020304" pitchFamily="18" charset="0"/>
                <a:cs typeface="Times New Roman" panose="02020603050405020304" pitchFamily="18" charset="0"/>
              </a:rPr>
              <a:t>DEA</a:t>
            </a:r>
            <a:r>
              <a:rPr lang="zh-TW" altLang="en-US" b="1" dirty="0">
                <a:latin typeface="Times New Roman" panose="02020603050405020304" pitchFamily="18" charset="0"/>
                <a:cs typeface="Times New Roman" panose="02020603050405020304" pitchFamily="18" charset="0"/>
              </a:rPr>
              <a:t>不以</a:t>
            </a:r>
            <a:r>
              <a:rPr lang="zh-TW" altLang="en-US" b="1" dirty="0">
                <a:solidFill>
                  <a:srgbClr val="3333FF"/>
                </a:solidFill>
                <a:latin typeface="Times New Roman" panose="02020603050405020304" pitchFamily="18" charset="0"/>
                <a:cs typeface="Times New Roman" panose="02020603050405020304" pitchFamily="18" charset="0"/>
              </a:rPr>
              <a:t>加權總價值</a:t>
            </a:r>
            <a:r>
              <a:rPr lang="zh-TW" altLang="en-US" b="1" dirty="0">
                <a:latin typeface="Times New Roman" panose="02020603050405020304" pitchFamily="18" charset="0"/>
                <a:cs typeface="Times New Roman" panose="02020603050405020304" pitchFamily="18" charset="0"/>
              </a:rPr>
              <a:t>最高挑選最佳方案，而是以</a:t>
            </a:r>
            <a:r>
              <a:rPr lang="zh-TW" altLang="en-US" b="1" dirty="0">
                <a:solidFill>
                  <a:schemeClr val="accent2"/>
                </a:solidFill>
                <a:latin typeface="Times New Roman" panose="02020603050405020304" pitchFamily="18" charset="0"/>
                <a:cs typeface="Times New Roman" panose="02020603050405020304" pitchFamily="18" charset="0"/>
              </a:rPr>
              <a:t>「效率」 </a:t>
            </a:r>
            <a:r>
              <a:rPr lang="en-US" altLang="zh-TW" b="1" dirty="0">
                <a:latin typeface="Times New Roman" panose="02020603050405020304" pitchFamily="18" charset="0"/>
                <a:cs typeface="Times New Roman" panose="02020603050405020304" pitchFamily="18" charset="0"/>
              </a:rPr>
              <a:t>(efficiency</a:t>
            </a:r>
            <a:r>
              <a:rPr lang="en-US" altLang="zh-TW" b="1" dirty="0" smtClean="0">
                <a:latin typeface="Times New Roman" panose="02020603050405020304" pitchFamily="18" charset="0"/>
                <a:cs typeface="Times New Roman" panose="02020603050405020304" pitchFamily="18" charset="0"/>
              </a:rPr>
              <a:t>)</a:t>
            </a:r>
            <a:r>
              <a:rPr lang="zh-TW" altLang="en-US" b="1" dirty="0" smtClean="0">
                <a:latin typeface="Times New Roman" panose="02020603050405020304" pitchFamily="18" charset="0"/>
                <a:cs typeface="Times New Roman" panose="02020603050405020304" pitchFamily="18" charset="0"/>
              </a:rPr>
              <a:t> 的</a:t>
            </a:r>
            <a:r>
              <a:rPr lang="zh-TW" altLang="en-US" b="1" dirty="0">
                <a:latin typeface="Times New Roman" panose="02020603050405020304" pitchFamily="18" charset="0"/>
                <a:cs typeface="Times New Roman" panose="02020603050405020304" pitchFamily="18" charset="0"/>
              </a:rPr>
              <a:t>概念作為</a:t>
            </a:r>
            <a:r>
              <a:rPr lang="zh-TW" altLang="en-US" b="1" dirty="0">
                <a:solidFill>
                  <a:schemeClr val="accent2"/>
                </a:solidFill>
                <a:latin typeface="Times New Roman" panose="02020603050405020304" pitchFamily="18" charset="0"/>
                <a:cs typeface="Times New Roman" panose="02020603050405020304" pitchFamily="18" charset="0"/>
              </a:rPr>
              <a:t>加總模式</a:t>
            </a:r>
            <a:endParaRPr lang="zh-TW" altLang="en-US" b="1" dirty="0">
              <a:latin typeface="Times New Roman" panose="02020603050405020304" pitchFamily="18" charset="0"/>
              <a:cs typeface="Times New Roman" panose="02020603050405020304" pitchFamily="18" charset="0"/>
            </a:endParaRPr>
          </a:p>
          <a:p>
            <a:r>
              <a:rPr lang="zh-TW" altLang="en-US" b="1" dirty="0">
                <a:latin typeface="Times New Roman" panose="02020603050405020304" pitchFamily="18" charset="0"/>
                <a:cs typeface="Times New Roman" panose="02020603050405020304" pitchFamily="18" charset="0"/>
              </a:rPr>
              <a:t>將屬性區分為</a:t>
            </a:r>
            <a:r>
              <a:rPr lang="zh-TW" altLang="en-US" b="1" dirty="0">
                <a:solidFill>
                  <a:srgbClr val="FF0000"/>
                </a:solidFill>
                <a:latin typeface="Times New Roman" panose="02020603050405020304" pitchFamily="18" charset="0"/>
                <a:cs typeface="Times New Roman" panose="02020603050405020304" pitchFamily="18" charset="0"/>
              </a:rPr>
              <a:t>投入</a:t>
            </a:r>
            <a:r>
              <a:rPr lang="zh-TW" altLang="en-US" b="1" dirty="0" smtClean="0">
                <a:solidFill>
                  <a:srgbClr val="FF0000"/>
                </a:solidFill>
                <a:latin typeface="Times New Roman" panose="02020603050405020304" pitchFamily="18" charset="0"/>
                <a:cs typeface="Times New Roman" panose="02020603050405020304" pitchFamily="18" charset="0"/>
              </a:rPr>
              <a:t>項 </a:t>
            </a:r>
            <a:r>
              <a:rPr lang="en-US" altLang="zh-TW" b="1" dirty="0" smtClean="0">
                <a:latin typeface="Times New Roman" panose="02020603050405020304" pitchFamily="18" charset="0"/>
                <a:cs typeface="Times New Roman" panose="02020603050405020304" pitchFamily="18" charset="0"/>
              </a:rPr>
              <a:t>(</a:t>
            </a:r>
            <a:r>
              <a:rPr lang="zh-TW" altLang="en-US" b="1" dirty="0">
                <a:latin typeface="Times New Roman" panose="02020603050405020304" pitchFamily="18" charset="0"/>
                <a:cs typeface="Times New Roman" panose="02020603050405020304" pitchFamily="18" charset="0"/>
              </a:rPr>
              <a:t>亦即對目標為負向影響之屬性</a:t>
            </a:r>
            <a:r>
              <a:rPr lang="en-US" altLang="zh-TW" b="1" dirty="0">
                <a:latin typeface="Times New Roman" panose="02020603050405020304" pitchFamily="18" charset="0"/>
                <a:cs typeface="Times New Roman" panose="02020603050405020304" pitchFamily="18" charset="0"/>
              </a:rPr>
              <a:t>) </a:t>
            </a:r>
            <a:r>
              <a:rPr lang="zh-TW" altLang="en-US" b="1" dirty="0">
                <a:latin typeface="Times New Roman" panose="02020603050405020304" pitchFamily="18" charset="0"/>
                <a:cs typeface="Times New Roman" panose="02020603050405020304" pitchFamily="18" charset="0"/>
              </a:rPr>
              <a:t>，與</a:t>
            </a:r>
            <a:r>
              <a:rPr lang="zh-TW" altLang="en-US" b="1" dirty="0">
                <a:solidFill>
                  <a:srgbClr val="FF0000"/>
                </a:solidFill>
                <a:latin typeface="Times New Roman" panose="02020603050405020304" pitchFamily="18" charset="0"/>
                <a:cs typeface="Times New Roman" panose="02020603050405020304" pitchFamily="18" charset="0"/>
              </a:rPr>
              <a:t>產出</a:t>
            </a:r>
            <a:r>
              <a:rPr lang="zh-TW" altLang="en-US" b="1" dirty="0" smtClean="0">
                <a:solidFill>
                  <a:srgbClr val="FF0000"/>
                </a:solidFill>
                <a:latin typeface="Times New Roman" panose="02020603050405020304" pitchFamily="18" charset="0"/>
                <a:cs typeface="Times New Roman" panose="02020603050405020304" pitchFamily="18" charset="0"/>
              </a:rPr>
              <a:t>項 </a:t>
            </a:r>
            <a:r>
              <a:rPr lang="en-US" altLang="zh-TW" b="1" dirty="0" smtClean="0">
                <a:latin typeface="Times New Roman" panose="02020603050405020304" pitchFamily="18" charset="0"/>
                <a:cs typeface="Times New Roman" panose="02020603050405020304" pitchFamily="18" charset="0"/>
              </a:rPr>
              <a:t>(</a:t>
            </a:r>
            <a:r>
              <a:rPr lang="zh-TW" altLang="en-US" b="1" dirty="0">
                <a:latin typeface="Times New Roman" panose="02020603050405020304" pitchFamily="18" charset="0"/>
                <a:cs typeface="Times New Roman" panose="02020603050405020304" pitchFamily="18" charset="0"/>
              </a:rPr>
              <a:t>亦即對目標為正向影響之屬性</a:t>
            </a:r>
            <a:r>
              <a:rPr lang="en-US" altLang="zh-TW" b="1" dirty="0">
                <a:latin typeface="Times New Roman" panose="02020603050405020304" pitchFamily="18" charset="0"/>
                <a:cs typeface="Times New Roman" panose="02020603050405020304" pitchFamily="18" charset="0"/>
              </a:rPr>
              <a:t>) </a:t>
            </a:r>
            <a:r>
              <a:rPr lang="zh-TW" altLang="en-US" b="1" dirty="0">
                <a:latin typeface="Times New Roman" panose="02020603050405020304" pitchFamily="18" charset="0"/>
                <a:cs typeface="Times New Roman" panose="02020603050405020304" pitchFamily="18" charset="0"/>
              </a:rPr>
              <a:t>。而</a:t>
            </a:r>
            <a:r>
              <a:rPr lang="zh-TW" altLang="en-US" b="1" dirty="0" smtClean="0">
                <a:latin typeface="Times New Roman" panose="02020603050405020304" pitchFamily="18" charset="0"/>
                <a:cs typeface="Times New Roman" panose="02020603050405020304" pitchFamily="18" charset="0"/>
              </a:rPr>
              <a:t>效率等於</a:t>
            </a:r>
            <a:r>
              <a:rPr lang="zh-TW" altLang="en-US" b="1" dirty="0">
                <a:latin typeface="Times New Roman" panose="02020603050405020304" pitchFamily="18" charset="0"/>
                <a:cs typeface="Times New Roman" panose="02020603050405020304" pitchFamily="18" charset="0"/>
              </a:rPr>
              <a:t>總產出除以總投入，並以</a:t>
            </a:r>
            <a:r>
              <a:rPr lang="zh-TW" altLang="en-US" b="1" dirty="0">
                <a:solidFill>
                  <a:schemeClr val="accent2"/>
                </a:solidFill>
                <a:latin typeface="Times New Roman" panose="02020603050405020304" pitchFamily="18" charset="0"/>
                <a:cs typeface="Times New Roman" panose="02020603050405020304" pitchFamily="18" charset="0"/>
              </a:rPr>
              <a:t>效率最大化為目標</a:t>
            </a:r>
            <a:r>
              <a:rPr lang="zh-TW" altLang="en-US" b="1" dirty="0">
                <a:latin typeface="Times New Roman" panose="02020603050405020304" pitchFamily="18" charset="0"/>
                <a:cs typeface="Times New Roman" panose="02020603050405020304" pitchFamily="18" charset="0"/>
              </a:rPr>
              <a:t> 。</a:t>
            </a:r>
          </a:p>
          <a:p>
            <a:r>
              <a:rPr lang="zh-TW" altLang="en-US" b="1" dirty="0" smtClean="0">
                <a:latin typeface="Times New Roman" panose="02020603050405020304" pitchFamily="18" charset="0"/>
                <a:cs typeface="Times New Roman" panose="02020603050405020304" pitchFamily="18" charset="0"/>
              </a:rPr>
              <a:t>例如：</a:t>
            </a:r>
            <a:endParaRPr lang="zh-TW" altLang="en-US" dirty="0">
              <a:latin typeface="Times New Roman" panose="02020603050405020304" pitchFamily="18" charset="0"/>
              <a:cs typeface="Times New Roman" panose="02020603050405020304" pitchFamily="18" charset="0"/>
            </a:endParaRPr>
          </a:p>
        </p:txBody>
      </p:sp>
      <p:graphicFrame>
        <p:nvGraphicFramePr>
          <p:cNvPr id="4" name="Object 4"/>
          <p:cNvGraphicFramePr>
            <a:graphicFrameLocks noChangeAspect="1"/>
          </p:cNvGraphicFramePr>
          <p:nvPr/>
        </p:nvGraphicFramePr>
        <p:xfrm>
          <a:off x="2771775" y="5300663"/>
          <a:ext cx="3024188" cy="1017587"/>
        </p:xfrm>
        <a:graphic>
          <a:graphicData uri="http://schemas.openxmlformats.org/presentationml/2006/ole">
            <mc:AlternateContent xmlns:mc="http://schemas.openxmlformats.org/markup-compatibility/2006">
              <mc:Choice xmlns:v="urn:schemas-microsoft-com:vml" Requires="v">
                <p:oleObj spid="_x0000_s4196" name="方程式" r:id="rId3" imgW="1244600" imgH="419100" progId="Equation.3">
                  <p:embed/>
                </p:oleObj>
              </mc:Choice>
              <mc:Fallback>
                <p:oleObj name="方程式" r:id="rId3" imgW="1244600" imgH="419100" progId="Equation.3">
                  <p:embed/>
                  <p:pic>
                    <p:nvPicPr>
                      <p:cNvPr id="12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5300663"/>
                        <a:ext cx="3024188" cy="101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130260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權</a:t>
            </a:r>
            <a:r>
              <a:rPr lang="zh-TW" altLang="en-US" dirty="0" smtClean="0"/>
              <a:t>重設</a:t>
            </a:r>
            <a:r>
              <a:rPr lang="zh-TW" altLang="en-US" dirty="0"/>
              <a:t>定</a:t>
            </a:r>
          </a:p>
        </p:txBody>
      </p:sp>
      <p:sp>
        <p:nvSpPr>
          <p:cNvPr id="3" name="內容版面配置區 2"/>
          <p:cNvSpPr>
            <a:spLocks noGrp="1"/>
          </p:cNvSpPr>
          <p:nvPr>
            <p:ph idx="1"/>
          </p:nvPr>
        </p:nvSpPr>
        <p:spPr/>
        <p:txBody>
          <a:bodyPr/>
          <a:lstStyle/>
          <a:p>
            <a:r>
              <a:rPr lang="en-US" altLang="zh-TW" b="1" dirty="0">
                <a:latin typeface="Times New Roman" panose="02020603050405020304" pitchFamily="18" charset="0"/>
                <a:cs typeface="Times New Roman" panose="02020603050405020304" pitchFamily="18" charset="0"/>
              </a:rPr>
              <a:t>DEA</a:t>
            </a:r>
            <a:r>
              <a:rPr lang="zh-TW" altLang="en-US" b="1" dirty="0">
                <a:solidFill>
                  <a:schemeClr val="accent2"/>
                </a:solidFill>
                <a:latin typeface="Times New Roman" panose="02020603050405020304" pitchFamily="18" charset="0"/>
                <a:cs typeface="Times New Roman" panose="02020603050405020304" pitchFamily="18" charset="0"/>
              </a:rPr>
              <a:t>不須預設屬性之相對權重</a:t>
            </a:r>
            <a:r>
              <a:rPr lang="zh-TW" altLang="en-US" b="1" dirty="0" smtClean="0">
                <a:latin typeface="Times New Roman" panose="02020603050405020304" pitchFamily="18" charset="0"/>
                <a:cs typeface="Times New Roman" panose="02020603050405020304" pitchFamily="18" charset="0"/>
              </a:rPr>
              <a:t>，是</a:t>
            </a:r>
            <a:r>
              <a:rPr lang="zh-TW" altLang="en-US" b="1" dirty="0">
                <a:latin typeface="Times New Roman" panose="02020603050405020304" pitchFamily="18" charset="0"/>
                <a:cs typeface="Times New Roman" panose="02020603050405020304" pitchFamily="18" charset="0"/>
              </a:rPr>
              <a:t>由實證資料中推導產生，每個受評方案的效率</a:t>
            </a:r>
            <a:r>
              <a:rPr lang="zh-TW" altLang="en-US" b="1" dirty="0" smtClean="0">
                <a:latin typeface="Times New Roman" panose="02020603050405020304" pitchFamily="18" charset="0"/>
                <a:cs typeface="Times New Roman" panose="02020603050405020304" pitchFamily="18" charset="0"/>
              </a:rPr>
              <a:t>衡量則是</a:t>
            </a:r>
            <a:r>
              <a:rPr lang="zh-TW" altLang="en-US" b="1" dirty="0">
                <a:latin typeface="Times New Roman" panose="02020603050405020304" pitchFamily="18" charset="0"/>
                <a:cs typeface="Times New Roman" panose="02020603050405020304" pitchFamily="18" charset="0"/>
              </a:rPr>
              <a:t>分別採取對該受</a:t>
            </a:r>
            <a:r>
              <a:rPr lang="zh-TW" altLang="en-US" b="1" dirty="0" smtClean="0">
                <a:latin typeface="Times New Roman" panose="02020603050405020304" pitchFamily="18" charset="0"/>
                <a:cs typeface="Times New Roman" panose="02020603050405020304" pitchFamily="18" charset="0"/>
              </a:rPr>
              <a:t>評估方案</a:t>
            </a:r>
            <a:r>
              <a:rPr lang="zh-TW" altLang="en-US" b="1" dirty="0">
                <a:latin typeface="Times New Roman" panose="02020603050405020304" pitchFamily="18" charset="0"/>
                <a:cs typeface="Times New Roman" panose="02020603050405020304" pitchFamily="18" charset="0"/>
              </a:rPr>
              <a:t>最</a:t>
            </a:r>
            <a:r>
              <a:rPr lang="zh-TW" altLang="en-US" b="1" dirty="0">
                <a:solidFill>
                  <a:schemeClr val="accent2"/>
                </a:solidFill>
                <a:latin typeface="Times New Roman" panose="02020603050405020304" pitchFamily="18" charset="0"/>
                <a:cs typeface="Times New Roman" panose="02020603050405020304" pitchFamily="18" charset="0"/>
              </a:rPr>
              <a:t>有利的權重組合</a:t>
            </a:r>
            <a:r>
              <a:rPr lang="zh-TW" altLang="en-US" b="1" dirty="0">
                <a:latin typeface="Times New Roman" panose="02020603050405020304" pitchFamily="18" charset="0"/>
                <a:cs typeface="Times New Roman" panose="02020603050405020304" pitchFamily="18" charset="0"/>
              </a:rPr>
              <a:t>。</a:t>
            </a:r>
          </a:p>
          <a:p>
            <a:endParaRPr lang="zh-TW" altLang="en-US" b="1" dirty="0">
              <a:latin typeface="Times New Roman" panose="02020603050405020304" pitchFamily="18" charset="0"/>
              <a:cs typeface="Times New Roman" panose="02020603050405020304" pitchFamily="18" charset="0"/>
            </a:endParaRPr>
          </a:p>
          <a:p>
            <a:r>
              <a:rPr lang="en-US" altLang="zh-TW" b="1" dirty="0">
                <a:latin typeface="Times New Roman" panose="02020603050405020304" pitchFamily="18" charset="0"/>
                <a:cs typeface="Times New Roman" panose="02020603050405020304" pitchFamily="18" charset="0"/>
              </a:rPr>
              <a:t>DEA</a:t>
            </a:r>
            <a:r>
              <a:rPr lang="zh-TW" altLang="en-US" b="1" dirty="0">
                <a:latin typeface="Times New Roman" panose="02020603050405020304" pitchFamily="18" charset="0"/>
                <a:cs typeface="Times New Roman" panose="02020603050405020304" pitchFamily="18" charset="0"/>
              </a:rPr>
              <a:t>模式對</a:t>
            </a:r>
            <a:r>
              <a:rPr lang="zh-TW" altLang="en-US" b="1" dirty="0">
                <a:solidFill>
                  <a:schemeClr val="accent2"/>
                </a:solidFill>
                <a:latin typeface="Times New Roman" panose="02020603050405020304" pitchFamily="18" charset="0"/>
                <a:cs typeface="Times New Roman" panose="02020603050405020304" pitchFamily="18" charset="0"/>
              </a:rPr>
              <a:t>不同條件下</a:t>
            </a:r>
            <a:r>
              <a:rPr lang="zh-TW" altLang="en-US" b="1" dirty="0">
                <a:latin typeface="Times New Roman" panose="02020603050405020304" pitchFamily="18" charset="0"/>
                <a:cs typeface="Times New Roman" panose="02020603050405020304" pitchFamily="18" charset="0"/>
              </a:rPr>
              <a:t>的受</a:t>
            </a:r>
            <a:r>
              <a:rPr lang="zh-TW" altLang="en-US" b="1" dirty="0" smtClean="0">
                <a:latin typeface="Times New Roman" panose="02020603050405020304" pitchFamily="18" charset="0"/>
                <a:cs typeface="Times New Roman" panose="02020603050405020304" pitchFamily="18" charset="0"/>
              </a:rPr>
              <a:t>評估方案</a:t>
            </a:r>
            <a:r>
              <a:rPr lang="zh-TW" altLang="en-US" b="1" dirty="0">
                <a:latin typeface="Times New Roman" panose="02020603050405020304" pitchFamily="18" charset="0"/>
                <a:cs typeface="Times New Roman" panose="02020603050405020304" pitchFamily="18" charset="0"/>
              </a:rPr>
              <a:t>具有相對</a:t>
            </a:r>
            <a:r>
              <a:rPr lang="zh-TW" altLang="en-US" b="1" dirty="0">
                <a:solidFill>
                  <a:schemeClr val="accent2"/>
                </a:solidFill>
                <a:latin typeface="Times New Roman" panose="02020603050405020304" pitchFamily="18" charset="0"/>
                <a:cs typeface="Times New Roman" panose="02020603050405020304" pitchFamily="18" charset="0"/>
              </a:rPr>
              <a:t>較公正</a:t>
            </a:r>
            <a:r>
              <a:rPr lang="zh-TW" altLang="en-US" b="1" dirty="0">
                <a:latin typeface="Times New Roman" panose="02020603050405020304" pitchFamily="18" charset="0"/>
                <a:cs typeface="Times New Roman" panose="02020603050405020304" pitchFamily="18" charset="0"/>
              </a:rPr>
              <a:t>之基礎 </a:t>
            </a:r>
            <a:r>
              <a:rPr lang="en-US" altLang="zh-TW" b="1" dirty="0" smtClean="0">
                <a:latin typeface="Times New Roman" panose="02020603050405020304" pitchFamily="18" charset="0"/>
                <a:cs typeface="Times New Roman" panose="02020603050405020304" pitchFamily="18" charset="0"/>
              </a:rPr>
              <a:t>(</a:t>
            </a:r>
            <a:r>
              <a:rPr lang="zh-TW" altLang="en-US" b="1" dirty="0">
                <a:latin typeface="Times New Roman" panose="02020603050405020304" pitchFamily="18" charset="0"/>
                <a:cs typeface="Times New Roman" panose="02020603050405020304" pitchFamily="18" charset="0"/>
              </a:rPr>
              <a:t>每個</a:t>
            </a:r>
            <a:r>
              <a:rPr lang="en-US" altLang="zh-TW" b="1" dirty="0">
                <a:latin typeface="Times New Roman" panose="02020603050405020304" pitchFamily="18" charset="0"/>
                <a:cs typeface="Times New Roman" panose="02020603050405020304" pitchFamily="18" charset="0"/>
              </a:rPr>
              <a:t>DMU</a:t>
            </a:r>
            <a:r>
              <a:rPr lang="zh-TW" altLang="en-US" b="1" dirty="0">
                <a:latin typeface="Times New Roman" panose="02020603050405020304" pitchFamily="18" charset="0"/>
                <a:cs typeface="Times New Roman" panose="02020603050405020304" pitchFamily="18" charset="0"/>
              </a:rPr>
              <a:t>的權重組合不同</a:t>
            </a:r>
            <a:r>
              <a:rPr lang="en-US" altLang="zh-TW" b="1" dirty="0" smtClean="0">
                <a:latin typeface="Times New Roman" panose="02020603050405020304" pitchFamily="18" charset="0"/>
                <a:cs typeface="Times New Roman" panose="02020603050405020304" pitchFamily="18" charset="0"/>
              </a:rPr>
              <a:t>)</a:t>
            </a:r>
            <a:r>
              <a:rPr lang="zh-TW" altLang="en-US" b="1" dirty="0" smtClean="0">
                <a:latin typeface="Times New Roman" panose="02020603050405020304" pitchFamily="18" charset="0"/>
                <a:cs typeface="Times New Roman" panose="02020603050405020304" pitchFamily="18" charset="0"/>
              </a:rPr>
              <a:t>。</a:t>
            </a:r>
            <a:endParaRPr lang="en-US" altLang="zh-TW" b="1"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9601364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cs typeface="Times New Roman" panose="02020603050405020304" pitchFamily="18" charset="0"/>
              </a:rPr>
              <a:t>以</a:t>
            </a:r>
            <a:r>
              <a:rPr lang="en-US" altLang="zh-TW" dirty="0">
                <a:latin typeface="Times New Roman" panose="02020603050405020304" pitchFamily="18" charset="0"/>
                <a:cs typeface="Times New Roman" panose="02020603050405020304" pitchFamily="18" charset="0"/>
              </a:rPr>
              <a:t>DEA</a:t>
            </a:r>
            <a:r>
              <a:rPr lang="zh-TW" altLang="en-US" dirty="0">
                <a:latin typeface="Times New Roman" panose="02020603050405020304" pitchFamily="18" charset="0"/>
                <a:cs typeface="Times New Roman" panose="02020603050405020304" pitchFamily="18" charset="0"/>
              </a:rPr>
              <a:t>進行績效評估</a:t>
            </a:r>
          </a:p>
        </p:txBody>
      </p:sp>
      <p:sp>
        <p:nvSpPr>
          <p:cNvPr id="3" name="內容版面配置區 2"/>
          <p:cNvSpPr>
            <a:spLocks noGrp="1"/>
          </p:cNvSpPr>
          <p:nvPr>
            <p:ph idx="1"/>
          </p:nvPr>
        </p:nvSpPr>
        <p:spPr/>
        <p:txBody>
          <a:bodyPr/>
          <a:lstStyle/>
          <a:p>
            <a:pPr lvl="0" fontAlgn="base">
              <a:spcBef>
                <a:spcPct val="25000"/>
              </a:spcBef>
              <a:spcAft>
                <a:spcPct val="0"/>
              </a:spcAft>
              <a:buSzPct val="60000"/>
              <a:buFont typeface="Wingdings" panose="05000000000000000000" pitchFamily="2" charset="2"/>
              <a:buChar char="l"/>
            </a:pPr>
            <a:r>
              <a:rPr kumimoji="1" lang="zh-TW" altLang="en-US" b="1" dirty="0">
                <a:solidFill>
                  <a:srgbClr val="000000"/>
                </a:solidFill>
                <a:latin typeface="Times New Roman"/>
                <a:ea typeface="標楷體"/>
                <a:cs typeface="+mn-cs"/>
              </a:rPr>
              <a:t>企業</a:t>
            </a:r>
            <a:r>
              <a:rPr kumimoji="1" lang="zh-TW" altLang="en-US" b="1" dirty="0" smtClean="0">
                <a:solidFill>
                  <a:srgbClr val="000000"/>
                </a:solidFill>
                <a:latin typeface="Times New Roman"/>
                <a:ea typeface="標楷體"/>
                <a:cs typeface="+mn-cs"/>
              </a:rPr>
              <a:t>經營最高</a:t>
            </a:r>
            <a:r>
              <a:rPr kumimoji="1" lang="zh-TW" altLang="en-US" b="1" dirty="0">
                <a:solidFill>
                  <a:srgbClr val="000000"/>
                </a:solidFill>
                <a:latin typeface="Times New Roman"/>
                <a:ea typeface="標楷體"/>
                <a:cs typeface="+mn-cs"/>
              </a:rPr>
              <a:t>指導原則是希望以</a:t>
            </a:r>
            <a:r>
              <a:rPr lang="zh-TW" altLang="en-US" b="1" dirty="0">
                <a:solidFill>
                  <a:schemeClr val="accent2"/>
                </a:solidFill>
                <a:latin typeface="Times New Roman" panose="02020603050405020304" pitchFamily="18" charset="0"/>
                <a:cs typeface="Times New Roman" panose="02020603050405020304" pitchFamily="18" charset="0"/>
              </a:rPr>
              <a:t>最小的投入獲得最大之產出</a:t>
            </a:r>
            <a:r>
              <a:rPr kumimoji="1" lang="zh-TW" altLang="en-US" b="1" dirty="0">
                <a:solidFill>
                  <a:srgbClr val="000000"/>
                </a:solidFill>
                <a:latin typeface="Times New Roman"/>
                <a:ea typeface="標楷體"/>
                <a:cs typeface="+mn-cs"/>
              </a:rPr>
              <a:t>，若不能達到領先之地位也希望能夠知道自己必須在哪些方面做何種努力，才能達到與領先者相同之水準</a:t>
            </a:r>
            <a:r>
              <a:rPr kumimoji="1" lang="zh-TW" altLang="en-US" b="1" dirty="0" smtClean="0">
                <a:solidFill>
                  <a:srgbClr val="000000"/>
                </a:solidFill>
                <a:latin typeface="Times New Roman"/>
                <a:ea typeface="標楷體"/>
                <a:cs typeface="+mn-cs"/>
              </a:rPr>
              <a:t>。</a:t>
            </a:r>
            <a:endParaRPr kumimoji="1" lang="en-US" altLang="zh-TW" b="1" dirty="0" smtClean="0">
              <a:solidFill>
                <a:srgbClr val="000000"/>
              </a:solidFill>
              <a:latin typeface="Times New Roman"/>
              <a:ea typeface="標楷體"/>
              <a:cs typeface="+mn-cs"/>
            </a:endParaRPr>
          </a:p>
          <a:p>
            <a:pPr lvl="0" fontAlgn="base">
              <a:spcBef>
                <a:spcPct val="25000"/>
              </a:spcBef>
              <a:spcAft>
                <a:spcPct val="0"/>
              </a:spcAft>
              <a:buSzPct val="60000"/>
              <a:buFont typeface="Wingdings" panose="05000000000000000000" pitchFamily="2" charset="2"/>
              <a:buChar char="l"/>
            </a:pPr>
            <a:r>
              <a:rPr kumimoji="1" lang="zh-TW" altLang="en-US" b="1" dirty="0" smtClean="0">
                <a:solidFill>
                  <a:srgbClr val="000000"/>
                </a:solidFill>
                <a:latin typeface="Times New Roman"/>
                <a:ea typeface="標楷體"/>
                <a:cs typeface="+mn-cs"/>
              </a:rPr>
              <a:t>對</a:t>
            </a:r>
            <a:r>
              <a:rPr kumimoji="1" lang="zh-TW" altLang="en-US" b="1" dirty="0">
                <a:solidFill>
                  <a:srgbClr val="000000"/>
                </a:solidFill>
                <a:latin typeface="Times New Roman"/>
                <a:ea typeface="標楷體"/>
                <a:cs typeface="+mn-cs"/>
              </a:rPr>
              <a:t>一個公司經營</a:t>
            </a:r>
            <a:r>
              <a:rPr lang="zh-TW" altLang="en-US" b="1" dirty="0">
                <a:solidFill>
                  <a:schemeClr val="accent2"/>
                </a:solidFill>
                <a:latin typeface="Times New Roman" panose="02020603050405020304" pitchFamily="18" charset="0"/>
                <a:cs typeface="Times New Roman" panose="02020603050405020304" pitchFamily="18" charset="0"/>
              </a:rPr>
              <a:t>績效的評估</a:t>
            </a:r>
            <a:r>
              <a:rPr kumimoji="1" lang="zh-TW" altLang="en-US" b="1" dirty="0">
                <a:solidFill>
                  <a:srgbClr val="000000"/>
                </a:solidFill>
                <a:latin typeface="Times New Roman"/>
                <a:ea typeface="標楷體"/>
                <a:cs typeface="+mn-cs"/>
              </a:rPr>
              <a:t>往往是企業經營最重要的因素</a:t>
            </a:r>
            <a:r>
              <a:rPr kumimoji="1" lang="zh-TW" altLang="en-US" b="1" dirty="0" smtClean="0">
                <a:solidFill>
                  <a:srgbClr val="000000"/>
                </a:solidFill>
                <a:latin typeface="Times New Roman"/>
                <a:ea typeface="標楷體"/>
                <a:cs typeface="+mn-cs"/>
              </a:rPr>
              <a:t>。</a:t>
            </a:r>
            <a:endParaRPr kumimoji="1" lang="en-US" altLang="zh-TW" b="1" dirty="0" smtClean="0">
              <a:solidFill>
                <a:srgbClr val="000000"/>
              </a:solidFill>
              <a:latin typeface="Times New Roman"/>
              <a:ea typeface="標楷體"/>
              <a:cs typeface="+mn-cs"/>
            </a:endParaRPr>
          </a:p>
          <a:p>
            <a:pPr lvl="0" fontAlgn="base">
              <a:spcBef>
                <a:spcPct val="25000"/>
              </a:spcBef>
              <a:spcAft>
                <a:spcPct val="0"/>
              </a:spcAft>
              <a:buSzPct val="60000"/>
              <a:buFont typeface="Wingdings" panose="05000000000000000000" pitchFamily="2" charset="2"/>
              <a:buChar char="l"/>
            </a:pPr>
            <a:r>
              <a:rPr lang="zh-TW" altLang="en-US" b="1" dirty="0">
                <a:solidFill>
                  <a:schemeClr val="accent2"/>
                </a:solidFill>
                <a:latin typeface="Times New Roman" panose="02020603050405020304" pitchFamily="18" charset="0"/>
                <a:cs typeface="Times New Roman" panose="02020603050405020304" pitchFamily="18" charset="0"/>
              </a:rPr>
              <a:t>標竿管理</a:t>
            </a:r>
            <a:r>
              <a:rPr kumimoji="1" lang="zh-TW" altLang="en-US" b="1" dirty="0">
                <a:solidFill>
                  <a:srgbClr val="000000"/>
                </a:solidFill>
                <a:latin typeface="Times New Roman"/>
                <a:ea typeface="標楷體"/>
                <a:cs typeface="+mn-cs"/>
              </a:rPr>
              <a:t>利用</a:t>
            </a:r>
            <a:r>
              <a:rPr kumimoji="1" lang="en-US" altLang="zh-TW" b="1" dirty="0">
                <a:solidFill>
                  <a:srgbClr val="000000"/>
                </a:solidFill>
                <a:latin typeface="Times New Roman"/>
                <a:ea typeface="標楷體"/>
                <a:cs typeface="+mn-cs"/>
              </a:rPr>
              <a:t>DEA</a:t>
            </a:r>
            <a:r>
              <a:rPr kumimoji="1" lang="zh-TW" altLang="en-US" b="1" dirty="0">
                <a:solidFill>
                  <a:srgbClr val="000000"/>
                </a:solidFill>
                <a:latin typeface="Times New Roman"/>
                <a:ea typeface="標楷體"/>
                <a:cs typeface="+mn-cs"/>
              </a:rPr>
              <a:t>所得之資料作為訂定目標之依據，已成為企業界最常見之管理模式。</a:t>
            </a:r>
          </a:p>
          <a:p>
            <a:endParaRPr lang="zh-TW" altLang="en-US" dirty="0"/>
          </a:p>
        </p:txBody>
      </p:sp>
    </p:spTree>
    <p:extLst>
      <p:ext uri="{BB962C8B-B14F-4D97-AF65-F5344CB8AC3E}">
        <p14:creationId xmlns:p14="http://schemas.microsoft.com/office/powerpoint/2010/main" val="12616217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績效評估</a:t>
            </a:r>
          </a:p>
        </p:txBody>
      </p:sp>
      <p:sp>
        <p:nvSpPr>
          <p:cNvPr id="3" name="內容版面配置區 2"/>
          <p:cNvSpPr>
            <a:spLocks noGrp="1"/>
          </p:cNvSpPr>
          <p:nvPr>
            <p:ph idx="1"/>
          </p:nvPr>
        </p:nvSpPr>
        <p:spPr/>
        <p:txBody>
          <a:bodyPr/>
          <a:lstStyle/>
          <a:p>
            <a:r>
              <a:rPr lang="zh-TW" altLang="en-US" b="1" dirty="0"/>
              <a:t>績效評估乃是評估</a:t>
            </a:r>
            <a:r>
              <a:rPr lang="zh-TW" altLang="en-US" b="1" dirty="0">
                <a:solidFill>
                  <a:schemeClr val="accent2"/>
                </a:solidFill>
              </a:rPr>
              <a:t>組織</a:t>
            </a:r>
            <a:r>
              <a:rPr lang="zh-TW" altLang="en-US" b="1" dirty="0"/>
              <a:t>或</a:t>
            </a:r>
            <a:r>
              <a:rPr lang="zh-TW" altLang="en-US" b="1" dirty="0">
                <a:solidFill>
                  <a:schemeClr val="accent2"/>
                </a:solidFill>
              </a:rPr>
              <a:t>個人</a:t>
            </a:r>
            <a:r>
              <a:rPr lang="zh-TW" altLang="en-US" b="1" dirty="0"/>
              <a:t>如何以</a:t>
            </a:r>
            <a:r>
              <a:rPr lang="zh-TW" altLang="en-US" b="1" dirty="0">
                <a:solidFill>
                  <a:schemeClr val="accent2"/>
                </a:solidFill>
              </a:rPr>
              <a:t>較少的投入資源</a:t>
            </a:r>
            <a:r>
              <a:rPr lang="zh-TW" altLang="en-US" b="1" dirty="0"/>
              <a:t>獲得</a:t>
            </a:r>
            <a:r>
              <a:rPr lang="zh-TW" altLang="en-US" b="1" dirty="0">
                <a:solidFill>
                  <a:schemeClr val="accent2"/>
                </a:solidFill>
              </a:rPr>
              <a:t>較多之產出結果</a:t>
            </a:r>
            <a:r>
              <a:rPr lang="zh-TW" altLang="en-US" b="1" dirty="0"/>
              <a:t>的</a:t>
            </a:r>
            <a:r>
              <a:rPr lang="zh-TW" altLang="en-US" b="1" dirty="0">
                <a:solidFill>
                  <a:schemeClr val="accent2"/>
                </a:solidFill>
              </a:rPr>
              <a:t>多屬性</a:t>
            </a:r>
            <a:r>
              <a:rPr lang="zh-TW" altLang="en-US" b="1" dirty="0" smtClean="0">
                <a:solidFill>
                  <a:schemeClr val="accent2"/>
                </a:solidFill>
              </a:rPr>
              <a:t>評估。</a:t>
            </a:r>
            <a:endParaRPr lang="zh-TW" altLang="en-US" b="1" dirty="0"/>
          </a:p>
          <a:p>
            <a:r>
              <a:rPr lang="zh-TW" altLang="en-US" b="1" dirty="0"/>
              <a:t>通常使用</a:t>
            </a:r>
            <a:r>
              <a:rPr lang="zh-TW" altLang="en-US" b="1" dirty="0">
                <a:solidFill>
                  <a:srgbClr val="CC3300"/>
                </a:solidFill>
              </a:rPr>
              <a:t>「成本效益分析」</a:t>
            </a:r>
            <a:r>
              <a:rPr lang="zh-TW" altLang="en-US" b="1" dirty="0"/>
              <a:t>之「投入產出比」來同時考慮對目標分別為</a:t>
            </a:r>
            <a:r>
              <a:rPr lang="zh-TW" altLang="en-US" b="1" dirty="0">
                <a:solidFill>
                  <a:schemeClr val="accent2"/>
                </a:solidFill>
              </a:rPr>
              <a:t>負向</a:t>
            </a:r>
            <a:r>
              <a:rPr lang="zh-TW" altLang="en-US" b="1" dirty="0"/>
              <a:t>影響與</a:t>
            </a:r>
            <a:r>
              <a:rPr lang="zh-TW" altLang="en-US" b="1" dirty="0">
                <a:solidFill>
                  <a:schemeClr val="accent2"/>
                </a:solidFill>
              </a:rPr>
              <a:t>正向</a:t>
            </a:r>
            <a:r>
              <a:rPr lang="zh-TW" altLang="en-US" b="1" dirty="0"/>
              <a:t>影響的投入屬性與產出</a:t>
            </a:r>
            <a:r>
              <a:rPr lang="zh-TW" altLang="en-US" b="1" dirty="0" smtClean="0"/>
              <a:t>屬性。 </a:t>
            </a:r>
            <a:endParaRPr lang="zh-TW" altLang="en-US" b="1" dirty="0"/>
          </a:p>
          <a:p>
            <a:r>
              <a:rPr lang="zh-TW" altLang="en-US" b="1" dirty="0"/>
              <a:t>例如，</a:t>
            </a:r>
            <a:r>
              <a:rPr lang="zh-TW" altLang="en-US" b="1" dirty="0">
                <a:solidFill>
                  <a:schemeClr val="accent2"/>
                </a:solidFill>
              </a:rPr>
              <a:t>生產力可以「員工每人營業額」的比例式</a:t>
            </a:r>
            <a:r>
              <a:rPr lang="zh-TW" altLang="en-US" b="1" dirty="0"/>
              <a:t>表達如下：</a:t>
            </a:r>
          </a:p>
          <a:p>
            <a:endParaRPr lang="zh-TW" altLang="en-US" dirty="0"/>
          </a:p>
        </p:txBody>
      </p:sp>
      <p:graphicFrame>
        <p:nvGraphicFramePr>
          <p:cNvPr id="4" name="Object 5"/>
          <p:cNvGraphicFramePr>
            <a:graphicFrameLocks noChangeAspect="1"/>
          </p:cNvGraphicFramePr>
          <p:nvPr>
            <p:extLst>
              <p:ext uri="{D42A27DB-BD31-4B8C-83A1-F6EECF244321}">
                <p14:modId xmlns:p14="http://schemas.microsoft.com/office/powerpoint/2010/main" val="2048651792"/>
              </p:ext>
            </p:extLst>
          </p:nvPr>
        </p:nvGraphicFramePr>
        <p:xfrm>
          <a:off x="4683702" y="5551488"/>
          <a:ext cx="2952750" cy="990600"/>
        </p:xfrm>
        <a:graphic>
          <a:graphicData uri="http://schemas.openxmlformats.org/presentationml/2006/ole">
            <mc:AlternateContent xmlns:mc="http://schemas.openxmlformats.org/markup-compatibility/2006">
              <mc:Choice xmlns:v="urn:schemas-microsoft-com:vml" Requires="v">
                <p:oleObj spid="_x0000_s5216" name="方程式" r:id="rId3" imgW="1244600" imgH="419100" progId="Equation.3">
                  <p:embed/>
                </p:oleObj>
              </mc:Choice>
              <mc:Fallback>
                <p:oleObj name="方程式" r:id="rId3" imgW="1244600" imgH="419100" progId="Equation.3">
                  <p:embed/>
                  <p:pic>
                    <p:nvPicPr>
                      <p:cNvPr id="163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702" y="5551488"/>
                        <a:ext cx="2952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148397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生產效率分析</a:t>
            </a:r>
          </a:p>
        </p:txBody>
      </p:sp>
      <p:sp>
        <p:nvSpPr>
          <p:cNvPr id="3" name="內容版面配置區 2"/>
          <p:cNvSpPr>
            <a:spLocks noGrp="1"/>
          </p:cNvSpPr>
          <p:nvPr>
            <p:ph idx="1"/>
          </p:nvPr>
        </p:nvSpPr>
        <p:spPr>
          <a:xfrm>
            <a:off x="457200" y="1600200"/>
            <a:ext cx="8229600" cy="1207655"/>
          </a:xfrm>
        </p:spPr>
        <p:txBody>
          <a:bodyPr/>
          <a:lstStyle/>
          <a:p>
            <a:r>
              <a:rPr lang="zh-TW" altLang="en-US" b="1" dirty="0"/>
              <a:t>生產力的目標是望大，所以營業額越高越</a:t>
            </a:r>
            <a:r>
              <a:rPr lang="zh-TW" altLang="en-US" b="1" dirty="0" smtClean="0"/>
              <a:t>好、而</a:t>
            </a:r>
            <a:r>
              <a:rPr lang="zh-TW" altLang="en-US" b="1" dirty="0"/>
              <a:t>員工人數越少越</a:t>
            </a:r>
            <a:r>
              <a:rPr lang="zh-TW" altLang="en-US" b="1" dirty="0" smtClean="0"/>
              <a:t>好。 </a:t>
            </a:r>
            <a:endParaRPr lang="zh-TW" altLang="en-US" b="1" dirty="0"/>
          </a:p>
          <a:p>
            <a:endParaRPr lang="zh-TW" altLang="en-US" dirty="0"/>
          </a:p>
        </p:txBody>
      </p:sp>
      <p:sp>
        <p:nvSpPr>
          <p:cNvPr id="4" name="Text Box 7"/>
          <p:cNvSpPr txBox="1">
            <a:spLocks noChangeArrowheads="1"/>
          </p:cNvSpPr>
          <p:nvPr/>
        </p:nvSpPr>
        <p:spPr bwMode="auto">
          <a:xfrm>
            <a:off x="727940" y="2990415"/>
            <a:ext cx="3673475" cy="294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4638" indent="-274638">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marL="342900" indent="-342900" eaLnBrk="1" hangingPunct="1">
              <a:lnSpc>
                <a:spcPct val="110000"/>
              </a:lnSpc>
              <a:spcBef>
                <a:spcPct val="10000"/>
              </a:spcBef>
              <a:buFont typeface="Wingdings" panose="05000000000000000000" pitchFamily="2" charset="2"/>
              <a:buChar char="p"/>
            </a:pPr>
            <a:r>
              <a:rPr lang="zh-TW" altLang="en-US" i="0" dirty="0">
                <a:ea typeface="標楷體" panose="03000509000000000000" pitchFamily="65" charset="-120"/>
              </a:rPr>
              <a:t>某公司分析其</a:t>
            </a:r>
            <a:r>
              <a:rPr lang="zh-TW" altLang="en-US" i="0" dirty="0">
                <a:solidFill>
                  <a:schemeClr val="accent2"/>
                </a:solidFill>
                <a:ea typeface="標楷體" panose="03000509000000000000" pitchFamily="65" charset="-120"/>
              </a:rPr>
              <a:t>八個</a:t>
            </a:r>
            <a:r>
              <a:rPr lang="zh-TW" altLang="en-US" i="0" dirty="0">
                <a:ea typeface="標楷體" panose="03000509000000000000" pitchFamily="65" charset="-120"/>
              </a:rPr>
              <a:t>不同工廠的</a:t>
            </a:r>
            <a:r>
              <a:rPr lang="zh-TW" altLang="en-US" i="0" dirty="0">
                <a:solidFill>
                  <a:schemeClr val="accent2"/>
                </a:solidFill>
                <a:ea typeface="標楷體" panose="03000509000000000000" pitchFamily="65" charset="-120"/>
              </a:rPr>
              <a:t>生產效率</a:t>
            </a:r>
            <a:r>
              <a:rPr lang="zh-TW" altLang="en-US" i="0" dirty="0">
                <a:ea typeface="標楷體" panose="03000509000000000000" pitchFamily="65" charset="-120"/>
              </a:rPr>
              <a:t>以決定從中選擇</a:t>
            </a:r>
            <a:r>
              <a:rPr lang="zh-TW" altLang="en-US" i="0" dirty="0">
                <a:latin typeface="標楷體" panose="03000509000000000000" pitchFamily="65" charset="-120"/>
                <a:ea typeface="標楷體" panose="03000509000000000000" pitchFamily="65" charset="-120"/>
              </a:rPr>
              <a:t>一間績效最好的</a:t>
            </a:r>
            <a:r>
              <a:rPr lang="zh-TW" altLang="en-US" i="0" dirty="0" smtClean="0">
                <a:latin typeface="標楷體" panose="03000509000000000000" pitchFamily="65" charset="-120"/>
                <a:ea typeface="標楷體" panose="03000509000000000000" pitchFamily="65" charset="-120"/>
              </a:rPr>
              <a:t>工廠。</a:t>
            </a:r>
            <a:endParaRPr lang="en-US" altLang="zh-TW" i="0" dirty="0" smtClean="0">
              <a:latin typeface="標楷體" panose="03000509000000000000" pitchFamily="65" charset="-120"/>
              <a:ea typeface="標楷體" panose="03000509000000000000" pitchFamily="65" charset="-120"/>
            </a:endParaRPr>
          </a:p>
          <a:p>
            <a:pPr marL="342900" indent="-342900" eaLnBrk="1" hangingPunct="1">
              <a:lnSpc>
                <a:spcPct val="110000"/>
              </a:lnSpc>
              <a:spcBef>
                <a:spcPct val="10000"/>
              </a:spcBef>
              <a:buFont typeface="Wingdings" panose="05000000000000000000" pitchFamily="2" charset="2"/>
              <a:buChar char="p"/>
            </a:pPr>
            <a:r>
              <a:rPr lang="zh-TW" altLang="en-US" i="0" dirty="0" smtClean="0">
                <a:latin typeface="標楷體" panose="03000509000000000000" pitchFamily="65" charset="-120"/>
                <a:ea typeface="標楷體" panose="03000509000000000000" pitchFamily="65" charset="-120"/>
              </a:rPr>
              <a:t>以</a:t>
            </a:r>
            <a:r>
              <a:rPr lang="zh-TW" altLang="en-US" i="0" dirty="0">
                <a:solidFill>
                  <a:schemeClr val="accent2"/>
                </a:solidFill>
                <a:latin typeface="標楷體" panose="03000509000000000000" pitchFamily="65" charset="-120"/>
                <a:ea typeface="標楷體" panose="03000509000000000000" pitchFamily="65" charset="-120"/>
              </a:rPr>
              <a:t>營業額</a:t>
            </a:r>
            <a:r>
              <a:rPr lang="zh-TW" altLang="en-US" i="0" dirty="0">
                <a:latin typeface="標楷體" panose="03000509000000000000" pitchFamily="65" charset="-120"/>
                <a:ea typeface="標楷體" panose="03000509000000000000" pitchFamily="65" charset="-120"/>
              </a:rPr>
              <a:t>作為</a:t>
            </a:r>
            <a:r>
              <a:rPr lang="zh-TW" altLang="en-US" i="0" dirty="0">
                <a:solidFill>
                  <a:schemeClr val="accent2"/>
                </a:solidFill>
                <a:latin typeface="標楷體" panose="03000509000000000000" pitchFamily="65" charset="-120"/>
                <a:ea typeface="標楷體" panose="03000509000000000000" pitchFamily="65" charset="-120"/>
              </a:rPr>
              <a:t>產出</a:t>
            </a:r>
            <a:r>
              <a:rPr lang="zh-TW" altLang="en-US" i="0" dirty="0">
                <a:latin typeface="標楷體" panose="03000509000000000000" pitchFamily="65" charset="-120"/>
                <a:ea typeface="標楷體" panose="03000509000000000000" pitchFamily="65" charset="-120"/>
              </a:rPr>
              <a:t>，</a:t>
            </a:r>
            <a:r>
              <a:rPr lang="zh-TW" altLang="en-US" i="0" dirty="0">
                <a:solidFill>
                  <a:schemeClr val="accent2"/>
                </a:solidFill>
                <a:latin typeface="標楷體" panose="03000509000000000000" pitchFamily="65" charset="-120"/>
                <a:ea typeface="標楷體" panose="03000509000000000000" pitchFamily="65" charset="-120"/>
              </a:rPr>
              <a:t>員工人數</a:t>
            </a:r>
            <a:r>
              <a:rPr lang="zh-TW" altLang="en-US" i="0" dirty="0">
                <a:latin typeface="標楷體" panose="03000509000000000000" pitchFamily="65" charset="-120"/>
                <a:ea typeface="標楷體" panose="03000509000000000000" pitchFamily="65" charset="-120"/>
              </a:rPr>
              <a:t>作為</a:t>
            </a:r>
            <a:r>
              <a:rPr lang="zh-TW" altLang="en-US" i="0" dirty="0">
                <a:solidFill>
                  <a:schemeClr val="accent2"/>
                </a:solidFill>
                <a:latin typeface="標楷體" panose="03000509000000000000" pitchFamily="65" charset="-120"/>
                <a:ea typeface="標楷體" panose="03000509000000000000" pitchFamily="65" charset="-120"/>
              </a:rPr>
              <a:t>投入</a:t>
            </a:r>
            <a:r>
              <a:rPr lang="zh-TW" altLang="en-US" i="0" dirty="0">
                <a:latin typeface="標楷體" panose="03000509000000000000" pitchFamily="65" charset="-120"/>
                <a:ea typeface="標楷體" panose="03000509000000000000" pitchFamily="65" charset="-120"/>
              </a:rPr>
              <a:t>，標示於二維座標中 </a:t>
            </a:r>
            <a:r>
              <a:rPr lang="zh-TW" altLang="en-US" i="0" dirty="0" smtClean="0">
                <a:latin typeface="標楷體" panose="03000509000000000000" pitchFamily="65" charset="-120"/>
                <a:ea typeface="標楷體" panose="03000509000000000000" pitchFamily="65" charset="-120"/>
              </a:rPr>
              <a:t>。</a:t>
            </a:r>
            <a:endParaRPr lang="zh-TW" altLang="en-US" i="0" dirty="0">
              <a:latin typeface="標楷體" panose="03000509000000000000" pitchFamily="65" charset="-120"/>
              <a:ea typeface="標楷體" panose="03000509000000000000" pitchFamily="65" charset="-120"/>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175" y="2820988"/>
            <a:ext cx="446563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a:off x="5364163" y="2347913"/>
            <a:ext cx="3276600" cy="1441450"/>
          </a:xfrm>
          <a:prstGeom prst="cloudCallout">
            <a:avLst>
              <a:gd name="adj1" fmla="val -49370"/>
              <a:gd name="adj2" fmla="val 89537"/>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800" dirty="0">
                <a:ea typeface="標楷體" panose="03000509000000000000" pitchFamily="65" charset="-120"/>
              </a:rPr>
              <a:t>B</a:t>
            </a:r>
            <a:r>
              <a:rPr lang="zh-TW" altLang="en-US" sz="1800" dirty="0">
                <a:ea typeface="標楷體" panose="03000509000000000000" pitchFamily="65" charset="-120"/>
              </a:rPr>
              <a:t>的員工平均每人營業額最高，因此員工生產效率最高</a:t>
            </a:r>
            <a:r>
              <a:rPr lang="zh-TW" altLang="en-US" sz="1800" dirty="0"/>
              <a:t> </a:t>
            </a:r>
          </a:p>
        </p:txBody>
      </p:sp>
    </p:spTree>
    <p:extLst>
      <p:ext uri="{BB962C8B-B14F-4D97-AF65-F5344CB8AC3E}">
        <p14:creationId xmlns:p14="http://schemas.microsoft.com/office/powerpoint/2010/main" val="14382251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效率與生產</a:t>
            </a:r>
            <a:r>
              <a:rPr lang="zh-TW" altLang="en-US" dirty="0"/>
              <a:t>力</a:t>
            </a:r>
          </a:p>
        </p:txBody>
      </p:sp>
      <p:sp>
        <p:nvSpPr>
          <p:cNvPr id="3" name="內容版面配置區 2"/>
          <p:cNvSpPr>
            <a:spLocks noGrp="1"/>
          </p:cNvSpPr>
          <p:nvPr>
            <p:ph idx="1"/>
          </p:nvPr>
        </p:nvSpPr>
        <p:spPr/>
        <p:txBody>
          <a:bodyPr/>
          <a:lstStyle/>
          <a:p>
            <a:r>
              <a:rPr lang="zh-TW" altLang="en-US" dirty="0">
                <a:latin typeface="Times New Roman" panose="02020603050405020304" pitchFamily="18" charset="0"/>
                <a:cs typeface="Times New Roman" panose="02020603050405020304" pitchFamily="18" charset="0"/>
              </a:rPr>
              <a:t>產業效率提升與生產力之成長一直是世界各國政府與經濟學術界</a:t>
            </a:r>
            <a:r>
              <a:rPr lang="zh-TW" altLang="en-US" dirty="0" smtClean="0">
                <a:latin typeface="Times New Roman" panose="02020603050405020304" pitchFamily="18" charset="0"/>
                <a:cs typeface="Times New Roman" panose="02020603050405020304" pitchFamily="18" charset="0"/>
              </a:rPr>
              <a:t>非常</a:t>
            </a:r>
            <a:r>
              <a:rPr lang="zh-TW" altLang="en-US" dirty="0">
                <a:latin typeface="Times New Roman" panose="02020603050405020304" pitchFamily="18" charset="0"/>
                <a:cs typeface="Times New Roman" panose="02020603050405020304" pitchFamily="18" charset="0"/>
              </a:rPr>
              <a:t>重視的議題</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近年來，此領域</a:t>
            </a:r>
            <a:r>
              <a:rPr lang="zh-TW" altLang="en-US" dirty="0">
                <a:latin typeface="Times New Roman" panose="02020603050405020304" pitchFamily="18" charset="0"/>
                <a:cs typeface="Times New Roman" panose="02020603050405020304" pitchFamily="18" charset="0"/>
              </a:rPr>
              <a:t>之相關國際知名學者，除了在各大</a:t>
            </a:r>
            <a:r>
              <a:rPr lang="zh-TW" altLang="en-US" dirty="0" smtClean="0">
                <a:latin typeface="Times New Roman" panose="02020603050405020304" pitchFamily="18" charset="0"/>
                <a:cs typeface="Times New Roman" panose="02020603050405020304" pitchFamily="18" charset="0"/>
              </a:rPr>
              <a:t>經濟學術</a:t>
            </a:r>
            <a:r>
              <a:rPr lang="zh-TW" altLang="en-US" dirty="0">
                <a:latin typeface="Times New Roman" panose="02020603050405020304" pitchFamily="18" charset="0"/>
                <a:cs typeface="Times New Roman" panose="02020603050405020304" pitchFamily="18" charset="0"/>
              </a:rPr>
              <a:t>年會中有專節討論外，更在世界各國召開生產力相關之學術研討會</a:t>
            </a:r>
            <a:r>
              <a:rPr lang="zh-TW" altLang="en-US" dirty="0" smtClean="0">
                <a:latin typeface="Times New Roman" panose="02020603050405020304" pitchFamily="18" charset="0"/>
                <a:cs typeface="Times New Roman" panose="02020603050405020304" pitchFamily="18" charset="0"/>
              </a:rPr>
              <a:t>，其中</a:t>
            </a:r>
            <a:r>
              <a:rPr lang="zh-TW" altLang="en-US" dirty="0">
                <a:latin typeface="Times New Roman" panose="02020603050405020304" pitchFamily="18" charset="0"/>
                <a:cs typeface="Times New Roman" panose="02020603050405020304" pitchFamily="18" charset="0"/>
              </a:rPr>
              <a:t>大型年會形式之國際會議有「北美生產力會議」、「歐洲生產力會議」</a:t>
            </a:r>
            <a:r>
              <a:rPr lang="zh-TW" altLang="en-US" dirty="0" smtClean="0">
                <a:latin typeface="Times New Roman" panose="02020603050405020304" pitchFamily="18" charset="0"/>
                <a:cs typeface="Times New Roman" panose="02020603050405020304" pitchFamily="18" charset="0"/>
              </a:rPr>
              <a:t>，以及</a:t>
            </a:r>
            <a:r>
              <a:rPr lang="zh-TW" altLang="en-US" dirty="0">
                <a:latin typeface="Times New Roman" panose="02020603050405020304" pitchFamily="18" charset="0"/>
                <a:cs typeface="Times New Roman" panose="02020603050405020304" pitchFamily="18" charset="0"/>
              </a:rPr>
              <a:t>「亞太生產力會議」</a:t>
            </a:r>
            <a:r>
              <a:rPr lang="zh-TW" altLang="en-US" dirty="0" smtClean="0">
                <a:latin typeface="Times New Roman" panose="02020603050405020304" pitchFamily="18" charset="0"/>
                <a:cs typeface="Times New Roman" panose="02020603050405020304" pitchFamily="18" charset="0"/>
              </a:rPr>
              <a:t>等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臺灣效率與生產力學會，</a:t>
            </a:r>
            <a:r>
              <a:rPr lang="en-US" altLang="zh-TW" dirty="0" smtClean="0">
                <a:latin typeface="Times New Roman" panose="02020603050405020304" pitchFamily="18" charset="0"/>
                <a:cs typeface="Times New Roman" panose="02020603050405020304" pitchFamily="18" charset="0"/>
              </a:rPr>
              <a:t>2016)</a:t>
            </a:r>
            <a:r>
              <a:rPr lang="zh-TW" altLang="en-US"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32316440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爭議的議題</a:t>
            </a:r>
            <a:endParaRPr lang="zh-TW" altLang="en-US" dirty="0"/>
          </a:p>
        </p:txBody>
      </p:sp>
      <p:sp>
        <p:nvSpPr>
          <p:cNvPr id="3" name="內容版面配置區 2"/>
          <p:cNvSpPr>
            <a:spLocks noGrp="1"/>
          </p:cNvSpPr>
          <p:nvPr>
            <p:ph idx="1"/>
          </p:nvPr>
        </p:nvSpPr>
        <p:spPr/>
        <p:txBody>
          <a:bodyPr/>
          <a:lstStyle/>
          <a:p>
            <a:r>
              <a:rPr lang="en-US" altLang="zh-TW" b="1" dirty="0">
                <a:latin typeface="Times New Roman" panose="02020603050405020304" pitchFamily="18" charset="0"/>
                <a:cs typeface="Times New Roman" panose="02020603050405020304" pitchFamily="18" charset="0"/>
              </a:rPr>
              <a:t>C</a:t>
            </a:r>
            <a:r>
              <a:rPr lang="zh-TW" altLang="en-US" b="1" dirty="0">
                <a:latin typeface="Times New Roman" panose="02020603050405020304" pitchFamily="18" charset="0"/>
                <a:cs typeface="Times New Roman" panose="02020603050405020304" pitchFamily="18" charset="0"/>
              </a:rPr>
              <a:t>工廠提出抗議：他們的產品比較成熟所以單價低，因此產出</a:t>
            </a:r>
            <a:r>
              <a:rPr lang="zh-TW" altLang="en-US" b="1" dirty="0">
                <a:solidFill>
                  <a:schemeClr val="accent2"/>
                </a:solidFill>
                <a:latin typeface="Times New Roman" panose="02020603050405020304" pitchFamily="18" charset="0"/>
                <a:cs typeface="Times New Roman" panose="02020603050405020304" pitchFamily="18" charset="0"/>
              </a:rPr>
              <a:t>不能光看營業額</a:t>
            </a:r>
            <a:r>
              <a:rPr lang="zh-TW" altLang="en-US" b="1" dirty="0">
                <a:latin typeface="Times New Roman" panose="02020603050405020304" pitchFamily="18" charset="0"/>
                <a:cs typeface="Times New Roman" panose="02020603050405020304" pitchFamily="18" charset="0"/>
              </a:rPr>
              <a:t>而必須考慮</a:t>
            </a:r>
            <a:r>
              <a:rPr lang="zh-TW" altLang="en-US" b="1" dirty="0" smtClean="0">
                <a:solidFill>
                  <a:schemeClr val="accent2"/>
                </a:solidFill>
                <a:latin typeface="Times New Roman" panose="02020603050405020304" pitchFamily="18" charset="0"/>
                <a:cs typeface="Times New Roman" panose="02020603050405020304" pitchFamily="18" charset="0"/>
              </a:rPr>
              <a:t>生產量。</a:t>
            </a:r>
            <a:endParaRPr lang="zh-TW" altLang="en-US" b="1" dirty="0">
              <a:solidFill>
                <a:schemeClr val="accent2"/>
              </a:solidFill>
              <a:latin typeface="Times New Roman" panose="02020603050405020304" pitchFamily="18" charset="0"/>
              <a:cs typeface="Times New Roman" panose="02020603050405020304" pitchFamily="18" charset="0"/>
            </a:endParaRPr>
          </a:p>
          <a:p>
            <a:r>
              <a:rPr lang="en-US" altLang="zh-TW" b="1" dirty="0">
                <a:latin typeface="Times New Roman" panose="02020603050405020304" pitchFamily="18" charset="0"/>
                <a:cs typeface="Times New Roman" panose="02020603050405020304" pitchFamily="18" charset="0"/>
              </a:rPr>
              <a:t>D</a:t>
            </a:r>
            <a:r>
              <a:rPr lang="zh-TW" altLang="en-US" b="1" dirty="0">
                <a:latin typeface="Times New Roman" panose="02020603050405020304" pitchFamily="18" charset="0"/>
                <a:cs typeface="Times New Roman" panose="02020603050405020304" pitchFamily="18" charset="0"/>
              </a:rPr>
              <a:t>工廠抗議：他們的設備比較舊，需要的操作人員多，因此投入</a:t>
            </a:r>
            <a:r>
              <a:rPr lang="zh-TW" altLang="en-US" b="1" dirty="0">
                <a:solidFill>
                  <a:schemeClr val="accent2"/>
                </a:solidFill>
                <a:latin typeface="Times New Roman" panose="02020603050405020304" pitchFamily="18" charset="0"/>
                <a:cs typeface="Times New Roman" panose="02020603050405020304" pitchFamily="18" charset="0"/>
              </a:rPr>
              <a:t>不能只看員工人數</a:t>
            </a:r>
            <a:r>
              <a:rPr lang="zh-TW" altLang="en-US" b="1" dirty="0">
                <a:latin typeface="Times New Roman" panose="02020603050405020304" pitchFamily="18" charset="0"/>
                <a:cs typeface="Times New Roman" panose="02020603050405020304" pitchFamily="18" charset="0"/>
              </a:rPr>
              <a:t>而必須也</a:t>
            </a:r>
            <a:r>
              <a:rPr lang="zh-TW" altLang="en-US" b="1" dirty="0">
                <a:solidFill>
                  <a:schemeClr val="accent2"/>
                </a:solidFill>
                <a:latin typeface="Times New Roman" panose="02020603050405020304" pitchFamily="18" charset="0"/>
                <a:cs typeface="Times New Roman" panose="02020603050405020304" pitchFamily="18" charset="0"/>
              </a:rPr>
              <a:t>考慮機器設備</a:t>
            </a:r>
            <a:r>
              <a:rPr lang="zh-TW" altLang="en-US" b="1" dirty="0">
                <a:latin typeface="Times New Roman" panose="02020603050405020304" pitchFamily="18" charset="0"/>
                <a:cs typeface="Times New Roman" panose="02020603050405020304" pitchFamily="18" charset="0"/>
              </a:rPr>
              <a:t>的</a:t>
            </a:r>
            <a:r>
              <a:rPr lang="zh-TW" altLang="en-US" b="1" dirty="0" smtClean="0">
                <a:latin typeface="Times New Roman" panose="02020603050405020304" pitchFamily="18" charset="0"/>
                <a:cs typeface="Times New Roman" panose="02020603050405020304" pitchFamily="18" charset="0"/>
              </a:rPr>
              <a:t>特性。</a:t>
            </a:r>
            <a:endParaRPr lang="zh-TW" altLang="en-US" b="1" dirty="0">
              <a:latin typeface="Times New Roman" panose="02020603050405020304" pitchFamily="18" charset="0"/>
              <a:cs typeface="Times New Roman" panose="02020603050405020304" pitchFamily="18" charset="0"/>
            </a:endParaRPr>
          </a:p>
          <a:p>
            <a:r>
              <a:rPr lang="zh-TW" altLang="en-US" b="1" dirty="0">
                <a:latin typeface="Times New Roman" panose="02020603050405020304" pitchFamily="18" charset="0"/>
                <a:cs typeface="Times New Roman" panose="02020603050405020304" pitchFamily="18" charset="0"/>
              </a:rPr>
              <a:t>即便全體對於評估所採用的投入與產出</a:t>
            </a:r>
            <a:r>
              <a:rPr lang="zh-TW" altLang="en-US" b="1" dirty="0">
                <a:solidFill>
                  <a:schemeClr val="accent2"/>
                </a:solidFill>
                <a:latin typeface="Times New Roman" panose="02020603050405020304" pitchFamily="18" charset="0"/>
                <a:cs typeface="Times New Roman" panose="02020603050405020304" pitchFamily="18" charset="0"/>
              </a:rPr>
              <a:t>指標</a:t>
            </a:r>
            <a:r>
              <a:rPr lang="zh-TW" altLang="en-US" b="1" dirty="0">
                <a:latin typeface="Times New Roman" panose="02020603050405020304" pitchFamily="18" charset="0"/>
                <a:cs typeface="Times New Roman" panose="02020603050405020304" pitchFamily="18" charset="0"/>
              </a:rPr>
              <a:t>達成共識，但對每個屬性的相對</a:t>
            </a:r>
            <a:r>
              <a:rPr lang="zh-TW" altLang="en-US" b="1" dirty="0">
                <a:solidFill>
                  <a:schemeClr val="accent2"/>
                </a:solidFill>
                <a:latin typeface="Times New Roman" panose="02020603050405020304" pitchFamily="18" charset="0"/>
                <a:cs typeface="Times New Roman" panose="02020603050405020304" pitchFamily="18" charset="0"/>
              </a:rPr>
              <a:t>權重</a:t>
            </a:r>
            <a:r>
              <a:rPr lang="zh-TW" altLang="en-US" b="1" dirty="0">
                <a:latin typeface="Times New Roman" panose="02020603050405020304" pitchFamily="18" charset="0"/>
                <a:cs typeface="Times New Roman" panose="02020603050405020304" pitchFamily="18" charset="0"/>
              </a:rPr>
              <a:t>該如何決定，依然可能爭論不休。</a:t>
            </a:r>
          </a:p>
          <a:p>
            <a:endParaRPr lang="zh-TW" altLang="en-US" dirty="0"/>
          </a:p>
        </p:txBody>
      </p:sp>
    </p:spTree>
    <p:extLst>
      <p:ext uri="{BB962C8B-B14F-4D97-AF65-F5344CB8AC3E}">
        <p14:creationId xmlns:p14="http://schemas.microsoft.com/office/powerpoint/2010/main" val="25996571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相對</a:t>
            </a:r>
            <a:r>
              <a:rPr lang="zh-TW" altLang="en-US" dirty="0"/>
              <a:t>效率</a:t>
            </a:r>
          </a:p>
        </p:txBody>
      </p:sp>
      <p:sp>
        <p:nvSpPr>
          <p:cNvPr id="3" name="內容版面配置區 2"/>
          <p:cNvSpPr>
            <a:spLocks noGrp="1"/>
          </p:cNvSpPr>
          <p:nvPr>
            <p:ph idx="1"/>
          </p:nvPr>
        </p:nvSpPr>
        <p:spPr/>
        <p:txBody>
          <a:bodyPr/>
          <a:lstStyle/>
          <a:p>
            <a:r>
              <a:rPr lang="zh-TW" altLang="en-US" sz="3000" b="1" dirty="0">
                <a:latin typeface="Times New Roman" panose="02020603050405020304" pitchFamily="18" charset="0"/>
                <a:cs typeface="Times New Roman" panose="02020603050405020304" pitchFamily="18" charset="0"/>
              </a:rPr>
              <a:t>針對多個受評單位或備選方案的相對效率分析與比較</a:t>
            </a:r>
            <a:r>
              <a:rPr lang="zh-TW" altLang="en-US" sz="3000" b="1" dirty="0" smtClean="0">
                <a:latin typeface="Times New Roman" panose="02020603050405020304" pitchFamily="18" charset="0"/>
                <a:cs typeface="Times New Roman" panose="02020603050405020304" pitchFamily="18" charset="0"/>
              </a:rPr>
              <a:t>，</a:t>
            </a:r>
            <a:r>
              <a:rPr lang="en-US" altLang="zh-TW" sz="3000" b="1" dirty="0" err="1" smtClean="0">
                <a:latin typeface="Times New Roman" panose="02020603050405020304" pitchFamily="18" charset="0"/>
                <a:cs typeface="Times New Roman" panose="02020603050405020304" pitchFamily="18" charset="0"/>
              </a:rPr>
              <a:t>Charnes</a:t>
            </a:r>
            <a:r>
              <a:rPr lang="en-US" altLang="zh-TW" sz="3000" b="1" dirty="0" smtClean="0">
                <a:latin typeface="Times New Roman" panose="02020603050405020304" pitchFamily="18" charset="0"/>
                <a:cs typeface="Times New Roman" panose="02020603050405020304" pitchFamily="18" charset="0"/>
              </a:rPr>
              <a:t> </a:t>
            </a:r>
            <a:r>
              <a:rPr lang="en-US" altLang="zh-TW" sz="3000" b="1" dirty="0">
                <a:latin typeface="Times New Roman" panose="02020603050405020304" pitchFamily="18" charset="0"/>
                <a:cs typeface="Times New Roman" panose="02020603050405020304" pitchFamily="18" charset="0"/>
              </a:rPr>
              <a:t>et al</a:t>
            </a:r>
            <a:r>
              <a:rPr lang="en-US" altLang="zh-TW" sz="3000" b="1" dirty="0" smtClean="0">
                <a:latin typeface="Times New Roman" panose="02020603050405020304" pitchFamily="18" charset="0"/>
                <a:cs typeface="Times New Roman" panose="02020603050405020304" pitchFamily="18" charset="0"/>
              </a:rPr>
              <a:t>.</a:t>
            </a:r>
            <a:r>
              <a:rPr lang="zh-TW" altLang="en-US" sz="3000" b="1" dirty="0" smtClean="0">
                <a:latin typeface="Times New Roman" panose="02020603050405020304" pitchFamily="18" charset="0"/>
                <a:cs typeface="Times New Roman" panose="02020603050405020304" pitchFamily="18" charset="0"/>
              </a:rPr>
              <a:t> </a:t>
            </a:r>
            <a:r>
              <a:rPr lang="en-US" altLang="zh-TW" sz="3000" b="1" dirty="0" smtClean="0">
                <a:latin typeface="Times New Roman" panose="02020603050405020304" pitchFamily="18" charset="0"/>
                <a:cs typeface="Times New Roman" panose="02020603050405020304" pitchFamily="18" charset="0"/>
              </a:rPr>
              <a:t>(1978)</a:t>
            </a:r>
            <a:r>
              <a:rPr lang="zh-TW" altLang="en-US" sz="3000" b="1" dirty="0" smtClean="0">
                <a:latin typeface="Times New Roman" panose="02020603050405020304" pitchFamily="18" charset="0"/>
                <a:cs typeface="Times New Roman" panose="02020603050405020304" pitchFamily="18" charset="0"/>
              </a:rPr>
              <a:t> 提出</a:t>
            </a:r>
            <a:r>
              <a:rPr lang="zh-TW" altLang="en-US" sz="3000" b="1" dirty="0">
                <a:latin typeface="Times New Roman" panose="02020603050405020304" pitchFamily="18" charset="0"/>
                <a:cs typeface="Times New Roman" panose="02020603050405020304" pitchFamily="18" charset="0"/>
              </a:rPr>
              <a:t>「資料包絡分析法」的相對比較方式。</a:t>
            </a:r>
          </a:p>
          <a:p>
            <a:r>
              <a:rPr lang="zh-TW" altLang="en-US" sz="3000" b="1" dirty="0">
                <a:latin typeface="Times New Roman" panose="02020603050405020304" pitchFamily="18" charset="0"/>
                <a:cs typeface="Times New Roman" panose="02020603050405020304" pitchFamily="18" charset="0"/>
              </a:rPr>
              <a:t>將屬性區分為</a:t>
            </a:r>
            <a:r>
              <a:rPr lang="zh-TW" altLang="en-US" sz="3000" b="1" dirty="0">
                <a:solidFill>
                  <a:schemeClr val="accent2"/>
                </a:solidFill>
                <a:latin typeface="Times New Roman" panose="02020603050405020304" pitchFamily="18" charset="0"/>
                <a:cs typeface="Times New Roman" panose="02020603050405020304" pitchFamily="18" charset="0"/>
              </a:rPr>
              <a:t>投入項</a:t>
            </a:r>
            <a:r>
              <a:rPr lang="zh-TW" altLang="en-US" sz="3000" b="1" dirty="0">
                <a:latin typeface="Times New Roman" panose="02020603050405020304" pitchFamily="18" charset="0"/>
                <a:cs typeface="Times New Roman" panose="02020603050405020304" pitchFamily="18" charset="0"/>
              </a:rPr>
              <a:t>與</a:t>
            </a:r>
            <a:r>
              <a:rPr lang="zh-TW" altLang="en-US" sz="3000" b="1" dirty="0">
                <a:solidFill>
                  <a:schemeClr val="accent2"/>
                </a:solidFill>
                <a:latin typeface="Times New Roman" panose="02020603050405020304" pitchFamily="18" charset="0"/>
                <a:cs typeface="Times New Roman" panose="02020603050405020304" pitchFamily="18" charset="0"/>
              </a:rPr>
              <a:t>產出項</a:t>
            </a:r>
            <a:r>
              <a:rPr lang="zh-TW" altLang="en-US" sz="3000" b="1" dirty="0">
                <a:latin typeface="Times New Roman" panose="02020603050405020304" pitchFamily="18" charset="0"/>
                <a:cs typeface="Times New Roman" panose="02020603050405020304" pitchFamily="18" charset="0"/>
              </a:rPr>
              <a:t>，</a:t>
            </a:r>
            <a:r>
              <a:rPr lang="zh-TW" altLang="en-US" sz="3000" b="1" dirty="0">
                <a:solidFill>
                  <a:srgbClr val="FF0000"/>
                </a:solidFill>
                <a:latin typeface="Times New Roman" panose="02020603050405020304" pitchFamily="18" charset="0"/>
                <a:cs typeface="Times New Roman" panose="02020603050405020304" pitchFamily="18" charset="0"/>
              </a:rPr>
              <a:t>不預先設定權重</a:t>
            </a:r>
            <a:r>
              <a:rPr lang="zh-TW" altLang="en-US" sz="3000" b="1" dirty="0">
                <a:latin typeface="Times New Roman" panose="02020603050405020304" pitchFamily="18" charset="0"/>
                <a:cs typeface="Times New Roman" panose="02020603050405020304" pitchFamily="18" charset="0"/>
              </a:rPr>
              <a:t>。分別</a:t>
            </a:r>
            <a:r>
              <a:rPr lang="zh-TW" altLang="en-US" sz="3000" b="1" dirty="0">
                <a:solidFill>
                  <a:schemeClr val="accent2"/>
                </a:solidFill>
                <a:latin typeface="Times New Roman" panose="02020603050405020304" pitchFamily="18" charset="0"/>
                <a:cs typeface="Times New Roman" panose="02020603050405020304" pitchFamily="18" charset="0"/>
              </a:rPr>
              <a:t>加總產出屬性值</a:t>
            </a:r>
            <a:r>
              <a:rPr lang="zh-TW" altLang="en-US" sz="3000" b="1" dirty="0">
                <a:latin typeface="Times New Roman" panose="02020603050405020304" pitchFamily="18" charset="0"/>
                <a:cs typeface="Times New Roman" panose="02020603050405020304" pitchFamily="18" charset="0"/>
              </a:rPr>
              <a:t>和</a:t>
            </a:r>
            <a:r>
              <a:rPr lang="zh-TW" altLang="en-US" sz="3000" b="1" dirty="0">
                <a:solidFill>
                  <a:schemeClr val="accent2"/>
                </a:solidFill>
                <a:latin typeface="Times New Roman" panose="02020603050405020304" pitchFamily="18" charset="0"/>
                <a:cs typeface="Times New Roman" panose="02020603050405020304" pitchFamily="18" charset="0"/>
              </a:rPr>
              <a:t>總投入屬性值</a:t>
            </a:r>
            <a:r>
              <a:rPr lang="zh-TW" altLang="en-US" sz="3000" b="1" dirty="0">
                <a:latin typeface="Times New Roman" panose="02020603050405020304" pitchFamily="18" charset="0"/>
                <a:cs typeface="Times New Roman" panose="02020603050405020304" pitchFamily="18" charset="0"/>
              </a:rPr>
              <a:t>，然後總產出除以總投入的</a:t>
            </a:r>
            <a:r>
              <a:rPr lang="zh-TW" altLang="en-US" sz="3000" b="1" dirty="0">
                <a:solidFill>
                  <a:schemeClr val="accent2"/>
                </a:solidFill>
                <a:latin typeface="Times New Roman" panose="02020603050405020304" pitchFamily="18" charset="0"/>
                <a:cs typeface="Times New Roman" panose="02020603050405020304" pitchFamily="18" charset="0"/>
              </a:rPr>
              <a:t>比率</a:t>
            </a:r>
            <a:r>
              <a:rPr lang="zh-TW" altLang="en-US" sz="3000" b="1" dirty="0">
                <a:latin typeface="Times New Roman" panose="02020603050405020304" pitchFamily="18" charset="0"/>
                <a:cs typeface="Times New Roman" panose="02020603050405020304" pitchFamily="18" charset="0"/>
              </a:rPr>
              <a:t>作為</a:t>
            </a:r>
            <a:r>
              <a:rPr lang="zh-TW" altLang="en-US" sz="3000" b="1" dirty="0">
                <a:solidFill>
                  <a:srgbClr val="FF0000"/>
                </a:solidFill>
                <a:latin typeface="Times New Roman" panose="02020603050405020304" pitchFamily="18" charset="0"/>
                <a:cs typeface="Times New Roman" panose="02020603050405020304" pitchFamily="18" charset="0"/>
              </a:rPr>
              <a:t>相對</a:t>
            </a:r>
            <a:r>
              <a:rPr lang="zh-TW" altLang="en-US" sz="3000" b="1" dirty="0" smtClean="0">
                <a:solidFill>
                  <a:srgbClr val="FF0000"/>
                </a:solidFill>
                <a:latin typeface="Times New Roman" panose="02020603050405020304" pitchFamily="18" charset="0"/>
                <a:cs typeface="Times New Roman" panose="02020603050405020304" pitchFamily="18" charset="0"/>
              </a:rPr>
              <a:t>效率。</a:t>
            </a:r>
            <a:endParaRPr lang="zh-TW" altLang="en-US" sz="3000" b="1" dirty="0">
              <a:latin typeface="Times New Roman" panose="02020603050405020304" pitchFamily="18" charset="0"/>
              <a:cs typeface="Times New Roman" panose="02020603050405020304" pitchFamily="18" charset="0"/>
            </a:endParaRPr>
          </a:p>
          <a:p>
            <a:r>
              <a:rPr lang="en-US" altLang="zh-TW" sz="3000" b="1" dirty="0">
                <a:latin typeface="Times New Roman" panose="02020603050405020304" pitchFamily="18" charset="0"/>
                <a:cs typeface="Times New Roman" panose="02020603050405020304" pitchFamily="18" charset="0"/>
              </a:rPr>
              <a:t>DEA</a:t>
            </a:r>
            <a:r>
              <a:rPr lang="zh-TW" altLang="en-US" sz="3000" b="1" dirty="0">
                <a:latin typeface="Times New Roman" panose="02020603050405020304" pitchFamily="18" charset="0"/>
                <a:cs typeface="Times New Roman" panose="02020603050405020304" pitchFamily="18" charset="0"/>
              </a:rPr>
              <a:t>應用目的：評估組織或單位的</a:t>
            </a:r>
            <a:r>
              <a:rPr lang="zh-TW" altLang="en-US" sz="3000" b="1" dirty="0">
                <a:solidFill>
                  <a:srgbClr val="3333FF"/>
                </a:solidFill>
                <a:latin typeface="Times New Roman" panose="02020603050405020304" pitchFamily="18" charset="0"/>
                <a:cs typeface="Times New Roman" panose="02020603050405020304" pitchFamily="18" charset="0"/>
              </a:rPr>
              <a:t>相對績效</a:t>
            </a:r>
            <a:r>
              <a:rPr lang="zh-TW" altLang="en-US" sz="3000" b="1" dirty="0">
                <a:latin typeface="Times New Roman" panose="02020603050405020304" pitchFamily="18" charset="0"/>
                <a:cs typeface="Times New Roman" panose="02020603050405020304" pitchFamily="18" charset="0"/>
              </a:rPr>
              <a:t>，被評估的對象稱為「</a:t>
            </a:r>
            <a:r>
              <a:rPr lang="zh-TW" altLang="en-US" sz="3000" b="1" dirty="0">
                <a:solidFill>
                  <a:schemeClr val="accent2"/>
                </a:solidFill>
                <a:latin typeface="Times New Roman" panose="02020603050405020304" pitchFamily="18" charset="0"/>
                <a:cs typeface="Times New Roman" panose="02020603050405020304" pitchFamily="18" charset="0"/>
              </a:rPr>
              <a:t>決策單位</a:t>
            </a:r>
            <a:r>
              <a:rPr lang="zh-TW" altLang="en-US" sz="3000" b="1" dirty="0">
                <a:latin typeface="Times New Roman" panose="02020603050405020304" pitchFamily="18" charset="0"/>
                <a:cs typeface="Times New Roman" panose="02020603050405020304" pitchFamily="18" charset="0"/>
              </a:rPr>
              <a:t>」</a:t>
            </a:r>
            <a:r>
              <a:rPr lang="en-US" altLang="zh-TW" sz="3000" b="1" dirty="0" smtClean="0">
                <a:latin typeface="Times New Roman" panose="02020603050405020304" pitchFamily="18" charset="0"/>
                <a:cs typeface="Times New Roman" panose="02020603050405020304" pitchFamily="18" charset="0"/>
              </a:rPr>
              <a:t>(decision making unit</a:t>
            </a:r>
            <a:r>
              <a:rPr lang="en-US" altLang="zh-TW" sz="3000" b="1" dirty="0">
                <a:latin typeface="Times New Roman" panose="02020603050405020304" pitchFamily="18" charset="0"/>
                <a:cs typeface="Times New Roman" panose="02020603050405020304" pitchFamily="18" charset="0"/>
              </a:rPr>
              <a:t>, </a:t>
            </a:r>
            <a:r>
              <a:rPr lang="en-US" altLang="zh-TW" sz="3000" b="1" dirty="0">
                <a:solidFill>
                  <a:srgbClr val="3333FF"/>
                </a:solidFill>
                <a:latin typeface="Times New Roman" panose="02020603050405020304" pitchFamily="18" charset="0"/>
                <a:cs typeface="Times New Roman" panose="02020603050405020304" pitchFamily="18" charset="0"/>
              </a:rPr>
              <a:t>DMU</a:t>
            </a:r>
            <a:r>
              <a:rPr lang="en-US" altLang="zh-TW" sz="3000" b="1" dirty="0">
                <a:latin typeface="Times New Roman" panose="02020603050405020304" pitchFamily="18" charset="0"/>
                <a:cs typeface="Times New Roman" panose="02020603050405020304" pitchFamily="18" charset="0"/>
              </a:rPr>
              <a:t>) </a:t>
            </a:r>
            <a:r>
              <a:rPr lang="zh-TW" altLang="en-US" sz="3000" b="1" dirty="0">
                <a:latin typeface="Times New Roman" panose="02020603050405020304" pitchFamily="18" charset="0"/>
                <a:cs typeface="Times New Roman" panose="02020603050405020304" pitchFamily="18" charset="0"/>
              </a:rPr>
              <a:t>。換言之，參與績效評估的單位是能夠作資源重新分配的</a:t>
            </a:r>
            <a:r>
              <a:rPr lang="zh-TW" altLang="en-US" sz="3000" b="1" dirty="0" smtClean="0">
                <a:latin typeface="Times New Roman" panose="02020603050405020304" pitchFamily="18" charset="0"/>
                <a:cs typeface="Times New Roman" panose="02020603050405020304" pitchFamily="18" charset="0"/>
              </a:rPr>
              <a:t>決策。</a:t>
            </a:r>
            <a:endParaRPr lang="zh-TW" altLang="en-US" sz="3000" b="1"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21300789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相對效率</a:t>
            </a:r>
            <a:endParaRPr lang="zh-TW" altLang="en-US" dirty="0"/>
          </a:p>
        </p:txBody>
      </p:sp>
      <p:sp>
        <p:nvSpPr>
          <p:cNvPr id="3" name="內容版面配置區 2"/>
          <p:cNvSpPr>
            <a:spLocks noGrp="1"/>
          </p:cNvSpPr>
          <p:nvPr>
            <p:ph idx="1"/>
          </p:nvPr>
        </p:nvSpPr>
        <p:spPr>
          <a:xfrm>
            <a:off x="457200" y="1600200"/>
            <a:ext cx="8455891" cy="1161473"/>
          </a:xfrm>
        </p:spPr>
        <p:txBody>
          <a:bodyPr/>
          <a:lstStyle/>
          <a:p>
            <a:pPr>
              <a:lnSpc>
                <a:spcPct val="90000"/>
              </a:lnSpc>
            </a:pPr>
            <a:r>
              <a:rPr lang="zh-TW" altLang="en-US" sz="3000" b="1" dirty="0"/>
              <a:t>以成本效益的</a:t>
            </a:r>
            <a:r>
              <a:rPr lang="zh-TW" altLang="en-US" sz="3000" b="1" dirty="0" smtClean="0"/>
              <a:t>角度看</a:t>
            </a:r>
            <a:r>
              <a:rPr lang="zh-TW" altLang="en-US" sz="3000" b="1" dirty="0"/>
              <a:t>，效率</a:t>
            </a:r>
            <a:r>
              <a:rPr lang="en-US" altLang="zh-TW" sz="3000" b="1" dirty="0"/>
              <a:t>=</a:t>
            </a:r>
            <a:r>
              <a:rPr lang="zh-TW" altLang="en-US" sz="3000" b="1" dirty="0"/>
              <a:t>總產出</a:t>
            </a:r>
            <a:r>
              <a:rPr lang="en-US" altLang="zh-TW" sz="3000" b="1" dirty="0"/>
              <a:t>/</a:t>
            </a:r>
            <a:r>
              <a:rPr lang="zh-TW" altLang="en-US" sz="3000" b="1" dirty="0"/>
              <a:t>總投入</a:t>
            </a:r>
          </a:p>
          <a:p>
            <a:pPr>
              <a:lnSpc>
                <a:spcPct val="90000"/>
              </a:lnSpc>
            </a:pPr>
            <a:r>
              <a:rPr lang="zh-TW" altLang="en-US" sz="3000" b="1" dirty="0"/>
              <a:t>每一個方案的效率如式所示：</a:t>
            </a:r>
          </a:p>
          <a:p>
            <a:endParaRPr lang="zh-TW" altLang="en-US"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3141663"/>
            <a:ext cx="14398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invGray">
          <a:xfrm>
            <a:off x="611188" y="3476625"/>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i="0" dirty="0">
                <a:ea typeface="標楷體" panose="03000509000000000000" pitchFamily="65" charset="-120"/>
              </a:rPr>
              <a:t>效率</a:t>
            </a:r>
          </a:p>
        </p:txBody>
      </p:sp>
      <p:sp>
        <p:nvSpPr>
          <p:cNvPr id="6" name="Text Box 7"/>
          <p:cNvSpPr txBox="1">
            <a:spLocks noChangeArrowheads="1"/>
          </p:cNvSpPr>
          <p:nvPr/>
        </p:nvSpPr>
        <p:spPr bwMode="auto">
          <a:xfrm>
            <a:off x="3203575" y="2781300"/>
            <a:ext cx="5472113"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lnSpc>
                <a:spcPct val="105000"/>
              </a:lnSpc>
              <a:spcBef>
                <a:spcPct val="20000"/>
              </a:spcBef>
              <a:buFontTx/>
              <a:buChar char="•"/>
            </a:pPr>
            <a:r>
              <a:rPr lang="zh-TW" altLang="en-US" i="0" dirty="0">
                <a:solidFill>
                  <a:schemeClr val="accent2"/>
                </a:solidFill>
                <a:ea typeface="標楷體" panose="03000509000000000000" pitchFamily="65" charset="-120"/>
              </a:rPr>
              <a:t>集合</a:t>
            </a:r>
            <a:r>
              <a:rPr lang="en-US" altLang="zh-TW" dirty="0">
                <a:solidFill>
                  <a:schemeClr val="accent2"/>
                </a:solidFill>
                <a:ea typeface="標楷體" panose="03000509000000000000" pitchFamily="65" charset="-120"/>
              </a:rPr>
              <a:t>O</a:t>
            </a:r>
            <a:r>
              <a:rPr lang="zh-TW" altLang="en-US" i="0" dirty="0">
                <a:solidFill>
                  <a:schemeClr val="accent2"/>
                </a:solidFill>
                <a:ea typeface="標楷體" panose="03000509000000000000" pitchFamily="65" charset="-120"/>
              </a:rPr>
              <a:t>表示結果</a:t>
            </a:r>
            <a:r>
              <a:rPr lang="en-US" altLang="zh-TW" dirty="0" err="1">
                <a:solidFill>
                  <a:schemeClr val="accent2"/>
                </a:solidFill>
                <a:ea typeface="標楷體" panose="03000509000000000000" pitchFamily="65" charset="-120"/>
              </a:rPr>
              <a:t>Y</a:t>
            </a:r>
            <a:r>
              <a:rPr lang="en-US" altLang="zh-TW" baseline="-25000" dirty="0" err="1">
                <a:solidFill>
                  <a:schemeClr val="accent2"/>
                </a:solidFill>
                <a:ea typeface="標楷體" panose="03000509000000000000" pitchFamily="65" charset="-120"/>
              </a:rPr>
              <a:t>j</a:t>
            </a:r>
            <a:r>
              <a:rPr lang="zh-TW" altLang="en-US" i="0" dirty="0">
                <a:solidFill>
                  <a:schemeClr val="accent2"/>
                </a:solidFill>
                <a:ea typeface="標楷體" panose="03000509000000000000" pitchFamily="65" charset="-120"/>
              </a:rPr>
              <a:t>越大越好的屬性</a:t>
            </a:r>
          </a:p>
          <a:p>
            <a:pPr eaLnBrk="1" hangingPunct="1">
              <a:lnSpc>
                <a:spcPct val="105000"/>
              </a:lnSpc>
              <a:spcBef>
                <a:spcPct val="20000"/>
              </a:spcBef>
              <a:buFontTx/>
              <a:buChar char="•"/>
            </a:pPr>
            <a:r>
              <a:rPr lang="zh-TW" altLang="en-US" i="0" dirty="0">
                <a:solidFill>
                  <a:schemeClr val="accent2"/>
                </a:solidFill>
                <a:ea typeface="標楷體" panose="03000509000000000000" pitchFamily="65" charset="-120"/>
              </a:rPr>
              <a:t>集合</a:t>
            </a:r>
            <a:r>
              <a:rPr lang="en-US" altLang="zh-TW" dirty="0">
                <a:solidFill>
                  <a:schemeClr val="accent2"/>
                </a:solidFill>
                <a:ea typeface="標楷體" panose="03000509000000000000" pitchFamily="65" charset="-120"/>
              </a:rPr>
              <a:t>I</a:t>
            </a:r>
            <a:r>
              <a:rPr lang="zh-TW" altLang="en-US" i="0" dirty="0">
                <a:solidFill>
                  <a:schemeClr val="accent2"/>
                </a:solidFill>
                <a:ea typeface="標楷體" panose="03000509000000000000" pitchFamily="65" charset="-120"/>
              </a:rPr>
              <a:t>表示結果</a:t>
            </a:r>
            <a:r>
              <a:rPr lang="en-US" altLang="zh-TW" dirty="0">
                <a:solidFill>
                  <a:schemeClr val="accent2"/>
                </a:solidFill>
                <a:ea typeface="標楷體" panose="03000509000000000000" pitchFamily="65" charset="-120"/>
              </a:rPr>
              <a:t>X</a:t>
            </a:r>
            <a:r>
              <a:rPr lang="en-US" altLang="zh-TW" baseline="-25000" dirty="0">
                <a:solidFill>
                  <a:schemeClr val="accent2"/>
                </a:solidFill>
                <a:ea typeface="標楷體" panose="03000509000000000000" pitchFamily="65" charset="-120"/>
              </a:rPr>
              <a:t>i</a:t>
            </a:r>
            <a:r>
              <a:rPr lang="zh-TW" altLang="en-US" i="0" dirty="0">
                <a:solidFill>
                  <a:schemeClr val="accent2"/>
                </a:solidFill>
                <a:ea typeface="標楷體" panose="03000509000000000000" pitchFamily="65" charset="-120"/>
              </a:rPr>
              <a:t>越小越好的屬性</a:t>
            </a:r>
          </a:p>
          <a:p>
            <a:pPr eaLnBrk="1" hangingPunct="1">
              <a:lnSpc>
                <a:spcPct val="105000"/>
              </a:lnSpc>
              <a:spcBef>
                <a:spcPct val="20000"/>
              </a:spcBef>
              <a:buFontTx/>
              <a:buChar char="•"/>
            </a:pPr>
            <a:r>
              <a:rPr lang="en-US" altLang="zh-TW" dirty="0" err="1">
                <a:solidFill>
                  <a:schemeClr val="accent2"/>
                </a:solidFill>
                <a:ea typeface="標楷體" panose="03000509000000000000" pitchFamily="65" charset="-120"/>
              </a:rPr>
              <a:t>u</a:t>
            </a:r>
            <a:r>
              <a:rPr lang="en-US" altLang="zh-TW" baseline="-25000" dirty="0" err="1">
                <a:solidFill>
                  <a:schemeClr val="accent2"/>
                </a:solidFill>
                <a:ea typeface="標楷體" panose="03000509000000000000" pitchFamily="65" charset="-120"/>
              </a:rPr>
              <a:t>j</a:t>
            </a:r>
            <a:r>
              <a:rPr lang="zh-TW" altLang="en-US" i="0" dirty="0">
                <a:solidFill>
                  <a:schemeClr val="accent2"/>
                </a:solidFill>
                <a:ea typeface="標楷體" panose="03000509000000000000" pitchFamily="65" charset="-120"/>
              </a:rPr>
              <a:t>與</a:t>
            </a:r>
            <a:r>
              <a:rPr lang="en-US" altLang="zh-TW" dirty="0">
                <a:solidFill>
                  <a:schemeClr val="accent2"/>
                </a:solidFill>
                <a:ea typeface="標楷體" panose="03000509000000000000" pitchFamily="65" charset="-120"/>
              </a:rPr>
              <a:t>v</a:t>
            </a:r>
            <a:r>
              <a:rPr lang="en-US" altLang="zh-TW" baseline="-25000" dirty="0">
                <a:solidFill>
                  <a:schemeClr val="accent2"/>
                </a:solidFill>
                <a:ea typeface="標楷體" panose="03000509000000000000" pitchFamily="65" charset="-120"/>
              </a:rPr>
              <a:t>i</a:t>
            </a:r>
            <a:r>
              <a:rPr lang="zh-TW" altLang="en-US" i="0" dirty="0">
                <a:solidFill>
                  <a:schemeClr val="accent2"/>
                </a:solidFill>
                <a:ea typeface="標楷體" panose="03000509000000000000" pitchFamily="65" charset="-120"/>
              </a:rPr>
              <a:t>分別代表集合</a:t>
            </a:r>
            <a:r>
              <a:rPr lang="en-US" altLang="zh-TW" dirty="0">
                <a:solidFill>
                  <a:schemeClr val="accent2"/>
                </a:solidFill>
              </a:rPr>
              <a:t>I</a:t>
            </a:r>
            <a:r>
              <a:rPr lang="zh-TW" altLang="en-US" i="0" dirty="0">
                <a:solidFill>
                  <a:schemeClr val="accent2"/>
                </a:solidFill>
                <a:ea typeface="標楷體" panose="03000509000000000000" pitchFamily="65" charset="-120"/>
              </a:rPr>
              <a:t>與集合</a:t>
            </a:r>
            <a:r>
              <a:rPr lang="en-US" altLang="zh-TW" dirty="0">
                <a:solidFill>
                  <a:schemeClr val="accent2"/>
                </a:solidFill>
              </a:rPr>
              <a:t>O</a:t>
            </a:r>
            <a:r>
              <a:rPr lang="zh-TW" altLang="en-US" i="0" dirty="0">
                <a:solidFill>
                  <a:schemeClr val="accent2"/>
                </a:solidFill>
                <a:ea typeface="標楷體" panose="03000509000000000000" pitchFamily="65" charset="-120"/>
              </a:rPr>
              <a:t>中每個屬性對應的相對權重</a:t>
            </a:r>
            <a:r>
              <a:rPr lang="zh-TW" altLang="en-US" i="0" dirty="0">
                <a:ea typeface="標楷體" panose="03000509000000000000" pitchFamily="65" charset="-120"/>
              </a:rPr>
              <a:t> </a:t>
            </a:r>
            <a:r>
              <a:rPr lang="en-US" altLang="zh-TW" i="0" dirty="0">
                <a:ea typeface="標楷體" panose="03000509000000000000" pitchFamily="65" charset="-120"/>
              </a:rPr>
              <a:t>(</a:t>
            </a:r>
            <a:r>
              <a:rPr lang="zh-TW" altLang="en-US" i="0" dirty="0">
                <a:ea typeface="標楷體" panose="03000509000000000000" pitchFamily="65" charset="-120"/>
              </a:rPr>
              <a:t>未知數</a:t>
            </a:r>
            <a:r>
              <a:rPr lang="en-US" altLang="zh-TW" i="0" dirty="0">
                <a:ea typeface="標楷體" panose="03000509000000000000" pitchFamily="65" charset="-120"/>
              </a:rPr>
              <a:t>)</a:t>
            </a:r>
          </a:p>
        </p:txBody>
      </p:sp>
      <p:sp>
        <p:nvSpPr>
          <p:cNvPr id="7" name="Rectangle 9"/>
          <p:cNvSpPr>
            <a:spLocks noChangeArrowheads="1"/>
          </p:cNvSpPr>
          <p:nvPr/>
        </p:nvSpPr>
        <p:spPr bwMode="auto">
          <a:xfrm>
            <a:off x="457200" y="4648777"/>
            <a:ext cx="8354291"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buFont typeface="Wingdings" panose="05000000000000000000" pitchFamily="2" charset="2"/>
              <a:buChar char="l"/>
            </a:pPr>
            <a:r>
              <a:rPr lang="zh-TW" altLang="en-US" sz="2800" i="0" dirty="0"/>
              <a:t>每個決策單位的權重</a:t>
            </a:r>
            <a:r>
              <a:rPr lang="zh-TW" altLang="en-US" sz="2800" i="0" dirty="0" smtClean="0"/>
              <a:t>不同。</a:t>
            </a:r>
            <a:endParaRPr lang="zh-TW" altLang="en-US" sz="2800" i="0" dirty="0"/>
          </a:p>
          <a:p>
            <a:pPr eaLnBrk="1" hangingPunct="1">
              <a:buFont typeface="Wingdings" panose="05000000000000000000" pitchFamily="2" charset="2"/>
              <a:buChar char="l"/>
            </a:pPr>
            <a:r>
              <a:rPr lang="zh-TW" altLang="en-US" sz="2800" i="0" dirty="0"/>
              <a:t>比較不同決策單位的相對效率值，找出</a:t>
            </a:r>
            <a:r>
              <a:rPr lang="zh-TW" altLang="en-US" sz="2800" i="0" dirty="0">
                <a:solidFill>
                  <a:schemeClr val="accent2"/>
                </a:solidFill>
              </a:rPr>
              <a:t>相對效率值最高</a:t>
            </a:r>
            <a:r>
              <a:rPr lang="zh-TW" altLang="en-US" sz="2800" i="0" dirty="0"/>
              <a:t>的備選方案，並分析效率不佳之方案應減少投入或是提高產出，提出具體的改善</a:t>
            </a:r>
            <a:r>
              <a:rPr lang="zh-TW" altLang="en-US" sz="2800" i="0" dirty="0" smtClean="0"/>
              <a:t>方向。 </a:t>
            </a:r>
            <a:endParaRPr lang="zh-TW" altLang="en-US" sz="2800" i="0" dirty="0"/>
          </a:p>
        </p:txBody>
      </p:sp>
    </p:spTree>
    <p:extLst>
      <p:ext uri="{BB962C8B-B14F-4D97-AF65-F5344CB8AC3E}">
        <p14:creationId xmlns:p14="http://schemas.microsoft.com/office/powerpoint/2010/main" val="12813768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down)">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生產邊界衡量效率</a:t>
            </a:r>
          </a:p>
        </p:txBody>
      </p:sp>
      <p:sp>
        <p:nvSpPr>
          <p:cNvPr id="4" name="Rectangle 3"/>
          <p:cNvSpPr txBox="1">
            <a:spLocks noChangeArrowheads="1"/>
          </p:cNvSpPr>
          <p:nvPr/>
        </p:nvSpPr>
        <p:spPr>
          <a:xfrm>
            <a:off x="581891" y="1700213"/>
            <a:ext cx="8257309" cy="2449512"/>
          </a:xfrm>
          <a:prstGeom prst="rect">
            <a:avLst/>
          </a:prstGeom>
          <a:no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早期的學者以</a:t>
            </a:r>
            <a:r>
              <a:rPr lang="zh-TW" altLang="en-US" sz="2400" b="1" dirty="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經濟學</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觀點來闡釋效率。</a:t>
            </a:r>
          </a:p>
          <a:p>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以</a:t>
            </a:r>
            <a:r>
              <a:rPr lang="zh-TW" altLang="en-US" sz="2400" b="1" dirty="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生產邊界 </a:t>
            </a:r>
            <a:r>
              <a:rPr lang="en-US" altLang="zh-TW" sz="2400" b="1" dirty="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(production frontier) </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為衡量效率之主要方法有兩種：</a:t>
            </a:r>
          </a:p>
          <a:p>
            <a:pPr lvl="1">
              <a:buFont typeface="Wingdings" panose="05000000000000000000" pitchFamily="2" charset="2"/>
              <a:buChar char="p"/>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預先設定</a:t>
            </a:r>
            <a:r>
              <a:rPr lang="zh-TW" altLang="en-US" sz="2400" b="1" u="sng" dirty="0" smtClean="0">
                <a:latin typeface="Times New Roman" panose="02020603050405020304" pitchFamily="18" charset="0"/>
                <a:ea typeface="標楷體" panose="03000509000000000000" pitchFamily="65" charset="-120"/>
                <a:cs typeface="Times New Roman" panose="02020603050405020304" pitchFamily="18" charset="0"/>
              </a:rPr>
              <a:t>生產函數</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a:buFont typeface="Wingdings" panose="05000000000000000000" pitchFamily="2" charset="2"/>
              <a:buChar char="p"/>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不預先設定生產函數</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DEA</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法。</a:t>
            </a:r>
          </a:p>
        </p:txBody>
      </p:sp>
      <p:grpSp>
        <p:nvGrpSpPr>
          <p:cNvPr id="5" name="Group 7"/>
          <p:cNvGrpSpPr>
            <a:grpSpLocks/>
          </p:cNvGrpSpPr>
          <p:nvPr/>
        </p:nvGrpSpPr>
        <p:grpSpPr bwMode="auto">
          <a:xfrm>
            <a:off x="650442" y="3749097"/>
            <a:ext cx="3305175" cy="2768600"/>
            <a:chOff x="344" y="1933"/>
            <a:chExt cx="2082" cy="1744"/>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 y="1933"/>
              <a:ext cx="2082" cy="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5"/>
            <p:cNvSpPr>
              <a:spLocks noChangeShapeType="1"/>
            </p:cNvSpPr>
            <p:nvPr/>
          </p:nvSpPr>
          <p:spPr bwMode="auto">
            <a:xfrm>
              <a:off x="793" y="2069"/>
              <a:ext cx="1089" cy="1406"/>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
        <p:nvSpPr>
          <p:cNvPr id="8" name="Rectangle 8"/>
          <p:cNvSpPr>
            <a:spLocks noChangeArrowheads="1"/>
          </p:cNvSpPr>
          <p:nvPr/>
        </p:nvSpPr>
        <p:spPr bwMode="invGray">
          <a:xfrm>
            <a:off x="3730626" y="4533233"/>
            <a:ext cx="52425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FontTx/>
              <a:buChar char="•"/>
            </a:pPr>
            <a:r>
              <a:rPr lang="zh-TW" altLang="en-US" i="0" dirty="0">
                <a:ea typeface="標楷體" panose="03000509000000000000" pitchFamily="65" charset="-120"/>
              </a:rPr>
              <a:t>若固定某一種生產函數關係</a:t>
            </a:r>
            <a:r>
              <a:rPr lang="en-US" altLang="zh-TW" i="0" dirty="0">
                <a:ea typeface="標楷體" panose="03000509000000000000" pitchFamily="65" charset="-120"/>
              </a:rPr>
              <a:t>L1</a:t>
            </a:r>
            <a:r>
              <a:rPr lang="zh-TW" altLang="en-US" i="0" dirty="0">
                <a:ea typeface="標楷體" panose="03000509000000000000" pitchFamily="65" charset="-120"/>
              </a:rPr>
              <a:t>，只有</a:t>
            </a:r>
            <a:r>
              <a:rPr lang="en-US" altLang="zh-TW" i="0" dirty="0">
                <a:ea typeface="標楷體" panose="03000509000000000000" pitchFamily="65" charset="-120"/>
              </a:rPr>
              <a:t>B</a:t>
            </a:r>
            <a:r>
              <a:rPr lang="zh-TW" altLang="en-US" i="0" dirty="0">
                <a:ea typeface="標楷體" panose="03000509000000000000" pitchFamily="65" charset="-120"/>
              </a:rPr>
              <a:t>是最佳方案，若改變生產函數關係為</a:t>
            </a:r>
            <a:r>
              <a:rPr lang="en-US" altLang="zh-TW" i="0" dirty="0">
                <a:ea typeface="標楷體" panose="03000509000000000000" pitchFamily="65" charset="-120"/>
              </a:rPr>
              <a:t>L2</a:t>
            </a:r>
            <a:r>
              <a:rPr lang="zh-TW" altLang="en-US" i="0" dirty="0">
                <a:ea typeface="標楷體" panose="03000509000000000000" pitchFamily="65" charset="-120"/>
              </a:rPr>
              <a:t>，則只有</a:t>
            </a:r>
            <a:r>
              <a:rPr lang="en-US" altLang="zh-TW" i="0" dirty="0">
                <a:ea typeface="標楷體" panose="03000509000000000000" pitchFamily="65" charset="-120"/>
              </a:rPr>
              <a:t>C</a:t>
            </a:r>
            <a:r>
              <a:rPr lang="zh-TW" altLang="en-US" i="0" dirty="0">
                <a:ea typeface="標楷體" panose="03000509000000000000" pitchFamily="65" charset="-120"/>
              </a:rPr>
              <a:t>是最佳</a:t>
            </a:r>
            <a:r>
              <a:rPr lang="zh-TW" altLang="en-US" i="0" dirty="0" smtClean="0">
                <a:ea typeface="標楷體" panose="03000509000000000000" pitchFamily="65" charset="-120"/>
              </a:rPr>
              <a:t>方案。</a:t>
            </a:r>
            <a:endParaRPr lang="zh-TW" altLang="en-US" i="0" dirty="0">
              <a:ea typeface="標楷體" panose="03000509000000000000" pitchFamily="65" charset="-120"/>
            </a:endParaRPr>
          </a:p>
        </p:txBody>
      </p:sp>
    </p:spTree>
    <p:extLst>
      <p:ext uri="{BB962C8B-B14F-4D97-AF65-F5344CB8AC3E}">
        <p14:creationId xmlns:p14="http://schemas.microsoft.com/office/powerpoint/2010/main" val="36277930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經濟學</a:t>
            </a:r>
            <a:r>
              <a:rPr lang="en-US" altLang="zh-TW" dirty="0" smtClean="0"/>
              <a:t>-</a:t>
            </a:r>
            <a:r>
              <a:rPr lang="zh-TW" altLang="en-US" dirty="0" smtClean="0"/>
              <a:t>生產</a:t>
            </a:r>
            <a:r>
              <a:rPr lang="zh-TW" altLang="en-US" dirty="0"/>
              <a:t>可能曲線 </a:t>
            </a:r>
          </a:p>
        </p:txBody>
      </p:sp>
      <p:pic>
        <p:nvPicPr>
          <p:cNvPr id="123" name="內容版面配置區 12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8723" y="5261840"/>
            <a:ext cx="1288573" cy="741172"/>
          </a:xfrm>
        </p:spPr>
      </p:pic>
      <p:sp>
        <p:nvSpPr>
          <p:cNvPr id="65" name="Rectangle 70"/>
          <p:cNvSpPr/>
          <p:nvPr/>
        </p:nvSpPr>
        <p:spPr>
          <a:xfrm>
            <a:off x="2417618" y="1572490"/>
            <a:ext cx="4495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endParaRPr kumimoji="0" lang="zh-TW" altLang="en-US" sz="1800" i="0" smtClean="0">
              <a:solidFill>
                <a:srgbClr val="FFFFFF"/>
              </a:solidFill>
              <a:ea typeface="標楷體" panose="03000509000000000000" pitchFamily="65" charset="-120"/>
              <a:cs typeface="Arial" panose="020B0604020202020204" pitchFamily="34" charset="0"/>
            </a:endParaRPr>
          </a:p>
        </p:txBody>
      </p:sp>
      <p:grpSp>
        <p:nvGrpSpPr>
          <p:cNvPr id="66" name="Group 50"/>
          <p:cNvGrpSpPr>
            <a:grpSpLocks/>
          </p:cNvGrpSpPr>
          <p:nvPr/>
        </p:nvGrpSpPr>
        <p:grpSpPr bwMode="auto">
          <a:xfrm>
            <a:off x="1122218" y="1343890"/>
            <a:ext cx="1295400" cy="4183063"/>
            <a:chOff x="533400" y="1075730"/>
            <a:chExt cx="1295713" cy="4182863"/>
          </a:xfrm>
        </p:grpSpPr>
        <p:cxnSp>
          <p:nvCxnSpPr>
            <p:cNvPr id="119" name="Straight Connector 5"/>
            <p:cNvCxnSpPr/>
            <p:nvPr/>
          </p:nvCxnSpPr>
          <p:spPr>
            <a:xfrm rot="5400000">
              <a:off x="-115481" y="3313998"/>
              <a:ext cx="388760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8"/>
            <p:cNvSpPr txBox="1">
              <a:spLocks noChangeArrowheads="1"/>
            </p:cNvSpPr>
            <p:nvPr/>
          </p:nvSpPr>
          <p:spPr bwMode="auto">
            <a:xfrm>
              <a:off x="533400" y="1075730"/>
              <a:ext cx="1108263"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zh-TW" altLang="en-US" sz="1800" dirty="0" smtClean="0">
                  <a:cs typeface="Arial" panose="020B0604020202020204" pitchFamily="34" charset="0"/>
                </a:rPr>
                <a:t>手</a:t>
              </a:r>
              <a:r>
                <a:rPr kumimoji="0" lang="zh-TW" altLang="en-US" sz="1800" dirty="0">
                  <a:cs typeface="Arial" panose="020B0604020202020204" pitchFamily="34" charset="0"/>
                </a:rPr>
                <a:t>套</a:t>
              </a:r>
              <a:r>
                <a:rPr kumimoji="0" lang="zh-TW" altLang="en-US" sz="1800" i="0" dirty="0" smtClean="0">
                  <a:cs typeface="Arial" panose="020B0604020202020204" pitchFamily="34" charset="0"/>
                </a:rPr>
                <a:t>產量</a:t>
              </a:r>
              <a:endParaRPr kumimoji="0" lang="zh-TW" altLang="en-US" sz="1800" i="0" dirty="0">
                <a:cs typeface="Arial" panose="020B0604020202020204" pitchFamily="34" charset="0"/>
              </a:endParaRPr>
            </a:p>
          </p:txBody>
        </p:sp>
      </p:grpSp>
      <p:grpSp>
        <p:nvGrpSpPr>
          <p:cNvPr id="67" name="Group 49"/>
          <p:cNvGrpSpPr>
            <a:grpSpLocks/>
          </p:cNvGrpSpPr>
          <p:nvPr/>
        </p:nvGrpSpPr>
        <p:grpSpPr bwMode="auto">
          <a:xfrm>
            <a:off x="2265218" y="5525369"/>
            <a:ext cx="4747104" cy="369332"/>
            <a:chOff x="1676400" y="5257800"/>
            <a:chExt cx="4747767" cy="369093"/>
          </a:xfrm>
        </p:grpSpPr>
        <p:cxnSp>
          <p:nvCxnSpPr>
            <p:cNvPr id="116" name="Straight Connector 6"/>
            <p:cNvCxnSpPr/>
            <p:nvPr/>
          </p:nvCxnSpPr>
          <p:spPr>
            <a:xfrm rot="10800000">
              <a:off x="1828821" y="5257800"/>
              <a:ext cx="449642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9"/>
            <p:cNvSpPr txBox="1">
              <a:spLocks noChangeArrowheads="1"/>
            </p:cNvSpPr>
            <p:nvPr/>
          </p:nvSpPr>
          <p:spPr bwMode="auto">
            <a:xfrm>
              <a:off x="5258300" y="5257800"/>
              <a:ext cx="1165867" cy="36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zh-TW" altLang="en-US" sz="1800" i="0" dirty="0" smtClean="0">
                  <a:cs typeface="Arial" panose="020B0604020202020204" pitchFamily="34" charset="0"/>
                </a:rPr>
                <a:t>球棒產量 </a:t>
              </a:r>
              <a:endParaRPr kumimoji="0" lang="zh-TW" altLang="en-US" sz="1800" i="0" dirty="0">
                <a:cs typeface="Arial" panose="020B0604020202020204" pitchFamily="34" charset="0"/>
              </a:endParaRPr>
            </a:p>
          </p:txBody>
        </p:sp>
        <p:sp>
          <p:nvSpPr>
            <p:cNvPr id="118" name="TextBox 10"/>
            <p:cNvSpPr txBox="1">
              <a:spLocks noChangeArrowheads="1"/>
            </p:cNvSpPr>
            <p:nvPr/>
          </p:nvSpPr>
          <p:spPr bwMode="auto">
            <a:xfrm>
              <a:off x="1676400" y="5257800"/>
              <a:ext cx="298492" cy="36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a:cs typeface="Arial" panose="020B0604020202020204" pitchFamily="34" charset="0"/>
                </a:rPr>
                <a:t>0</a:t>
              </a:r>
            </a:p>
          </p:txBody>
        </p:sp>
      </p:grpSp>
      <p:grpSp>
        <p:nvGrpSpPr>
          <p:cNvPr id="68" name="Group 63"/>
          <p:cNvGrpSpPr>
            <a:grpSpLocks/>
          </p:cNvGrpSpPr>
          <p:nvPr/>
        </p:nvGrpSpPr>
        <p:grpSpPr bwMode="auto">
          <a:xfrm>
            <a:off x="3066906" y="4785590"/>
            <a:ext cx="527050" cy="1116013"/>
            <a:chOff x="2478613" y="4344192"/>
            <a:chExt cx="526564" cy="1115698"/>
          </a:xfrm>
        </p:grpSpPr>
        <p:sp>
          <p:nvSpPr>
            <p:cNvPr id="114" name="TextBox 11"/>
            <p:cNvSpPr txBox="1">
              <a:spLocks noChangeArrowheads="1"/>
            </p:cNvSpPr>
            <p:nvPr/>
          </p:nvSpPr>
          <p:spPr bwMode="auto">
            <a:xfrm>
              <a:off x="2478613" y="5093281"/>
              <a:ext cx="526564" cy="36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a:cs typeface="Arial" panose="020B0604020202020204" pitchFamily="34" charset="0"/>
                </a:rPr>
                <a:t>300</a:t>
              </a:r>
            </a:p>
          </p:txBody>
        </p:sp>
        <p:cxnSp>
          <p:nvCxnSpPr>
            <p:cNvPr id="115" name="Straight Connector 16"/>
            <p:cNvCxnSpPr/>
            <p:nvPr/>
          </p:nvCxnSpPr>
          <p:spPr>
            <a:xfrm rot="5400000" flipH="1" flipV="1">
              <a:off x="2367350" y="4718737"/>
              <a:ext cx="750676" cy="15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69" name="Group 64"/>
          <p:cNvGrpSpPr>
            <a:grpSpLocks/>
          </p:cNvGrpSpPr>
          <p:nvPr/>
        </p:nvGrpSpPr>
        <p:grpSpPr bwMode="auto">
          <a:xfrm>
            <a:off x="3865418" y="3718790"/>
            <a:ext cx="527050" cy="2182813"/>
            <a:chOff x="3276600" y="3277396"/>
            <a:chExt cx="526564" cy="2182493"/>
          </a:xfrm>
        </p:grpSpPr>
        <p:sp>
          <p:nvSpPr>
            <p:cNvPr id="112" name="TextBox 12"/>
            <p:cNvSpPr txBox="1">
              <a:spLocks noChangeArrowheads="1"/>
            </p:cNvSpPr>
            <p:nvPr/>
          </p:nvSpPr>
          <p:spPr bwMode="auto">
            <a:xfrm>
              <a:off x="3276600" y="5093230"/>
              <a:ext cx="526564" cy="36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a:cs typeface="Arial" panose="020B0604020202020204" pitchFamily="34" charset="0"/>
                </a:rPr>
                <a:t>600</a:t>
              </a:r>
            </a:p>
          </p:txBody>
        </p:sp>
        <p:cxnSp>
          <p:nvCxnSpPr>
            <p:cNvPr id="113" name="Straight Connector 17"/>
            <p:cNvCxnSpPr/>
            <p:nvPr/>
          </p:nvCxnSpPr>
          <p:spPr>
            <a:xfrm rot="5400000" flipH="1" flipV="1">
              <a:off x="2749331" y="4185313"/>
              <a:ext cx="1817422"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5"/>
          <p:cNvGrpSpPr>
            <a:grpSpLocks/>
          </p:cNvGrpSpPr>
          <p:nvPr/>
        </p:nvGrpSpPr>
        <p:grpSpPr bwMode="auto">
          <a:xfrm>
            <a:off x="4322618" y="3871190"/>
            <a:ext cx="527050" cy="2030413"/>
            <a:chOff x="3733800" y="3429795"/>
            <a:chExt cx="526564" cy="2030094"/>
          </a:xfrm>
        </p:grpSpPr>
        <p:sp>
          <p:nvSpPr>
            <p:cNvPr id="110" name="TextBox 13"/>
            <p:cNvSpPr txBox="1">
              <a:spLocks noChangeArrowheads="1"/>
            </p:cNvSpPr>
            <p:nvPr/>
          </p:nvSpPr>
          <p:spPr bwMode="auto">
            <a:xfrm>
              <a:off x="3733800" y="5093234"/>
              <a:ext cx="526564" cy="36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a:cs typeface="Arial" panose="020B0604020202020204" pitchFamily="34" charset="0"/>
                </a:rPr>
                <a:t>700</a:t>
              </a:r>
            </a:p>
          </p:txBody>
        </p:sp>
        <p:cxnSp>
          <p:nvCxnSpPr>
            <p:cNvPr id="111" name="Straight Connector 18"/>
            <p:cNvCxnSpPr/>
            <p:nvPr/>
          </p:nvCxnSpPr>
          <p:spPr>
            <a:xfrm rot="5400000" flipH="1" flipV="1">
              <a:off x="3131263" y="4260721"/>
              <a:ext cx="1663439"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1" name="Group 60"/>
          <p:cNvGrpSpPr>
            <a:grpSpLocks/>
          </p:cNvGrpSpPr>
          <p:nvPr/>
        </p:nvGrpSpPr>
        <p:grpSpPr bwMode="auto">
          <a:xfrm>
            <a:off x="1655618" y="2726603"/>
            <a:ext cx="4127500" cy="3165475"/>
            <a:chOff x="1066800" y="2458998"/>
            <a:chExt cx="4127250" cy="3164960"/>
          </a:xfrm>
        </p:grpSpPr>
        <p:sp>
          <p:nvSpPr>
            <p:cNvPr id="107" name="Freeform 56"/>
            <p:cNvSpPr/>
            <p:nvPr/>
          </p:nvSpPr>
          <p:spPr>
            <a:xfrm>
              <a:off x="1828754" y="2676450"/>
              <a:ext cx="3063689" cy="2572919"/>
            </a:xfrm>
            <a:custGeom>
              <a:avLst/>
              <a:gdLst>
                <a:gd name="connsiteX0" fmla="*/ 0 w 3075709"/>
                <a:gd name="connsiteY0" fmla="*/ 0 h 2743200"/>
                <a:gd name="connsiteX1" fmla="*/ 3075709 w 3075709"/>
                <a:gd name="connsiteY1" fmla="*/ 2743200 h 2743200"/>
                <a:gd name="connsiteX0" fmla="*/ 0 w 3075709"/>
                <a:gd name="connsiteY0" fmla="*/ 0 h 2743200"/>
                <a:gd name="connsiteX1" fmla="*/ 3075709 w 3075709"/>
                <a:gd name="connsiteY1" fmla="*/ 2743200 h 2743200"/>
                <a:gd name="connsiteX0" fmla="*/ 0 w 3075709"/>
                <a:gd name="connsiteY0" fmla="*/ 0 h 2743200"/>
                <a:gd name="connsiteX1" fmla="*/ 3075709 w 3075709"/>
                <a:gd name="connsiteY1" fmla="*/ 2743200 h 2743200"/>
                <a:gd name="connsiteX0" fmla="*/ 0 w 3075709"/>
                <a:gd name="connsiteY0" fmla="*/ 0 h 2743200"/>
                <a:gd name="connsiteX1" fmla="*/ 3075709 w 3075709"/>
                <a:gd name="connsiteY1" fmla="*/ 2743200 h 2743200"/>
                <a:gd name="connsiteX0" fmla="*/ 0 w 3075709"/>
                <a:gd name="connsiteY0" fmla="*/ 0 h 2743200"/>
                <a:gd name="connsiteX1" fmla="*/ 3075709 w 3075709"/>
                <a:gd name="connsiteY1" fmla="*/ 2743200 h 2743200"/>
                <a:gd name="connsiteX0" fmla="*/ 0 w 3075709"/>
                <a:gd name="connsiteY0" fmla="*/ 0 h 2743200"/>
                <a:gd name="connsiteX1" fmla="*/ 3075709 w 3075709"/>
                <a:gd name="connsiteY1" fmla="*/ 2743200 h 2743200"/>
                <a:gd name="connsiteX0" fmla="*/ 0 w 3075709"/>
                <a:gd name="connsiteY0" fmla="*/ 0 h 2743200"/>
                <a:gd name="connsiteX1" fmla="*/ 3075709 w 3075709"/>
                <a:gd name="connsiteY1" fmla="*/ 2743200 h 2743200"/>
                <a:gd name="connsiteX0" fmla="*/ 0 w 3075709"/>
                <a:gd name="connsiteY0" fmla="*/ 0 h 2743200"/>
                <a:gd name="connsiteX1" fmla="*/ 3075709 w 3075709"/>
                <a:gd name="connsiteY1" fmla="*/ 2743200 h 2743200"/>
                <a:gd name="connsiteX0" fmla="*/ 0 w 3075709"/>
                <a:gd name="connsiteY0" fmla="*/ 0 h 2743200"/>
                <a:gd name="connsiteX1" fmla="*/ 3075709 w 3075709"/>
                <a:gd name="connsiteY1" fmla="*/ 2743200 h 2743200"/>
                <a:gd name="connsiteX0" fmla="*/ 0 w 3075709"/>
                <a:gd name="connsiteY0" fmla="*/ 0 h 2743200"/>
                <a:gd name="connsiteX1" fmla="*/ 3075709 w 3075709"/>
                <a:gd name="connsiteY1" fmla="*/ 2743200 h 2743200"/>
              </a:gdLst>
              <a:ahLst/>
              <a:cxnLst>
                <a:cxn ang="0">
                  <a:pos x="connsiteX0" y="connsiteY0"/>
                </a:cxn>
                <a:cxn ang="0">
                  <a:pos x="connsiteX1" y="connsiteY1"/>
                </a:cxn>
              </a:cxnLst>
              <a:rect l="l" t="t" r="r" b="b"/>
              <a:pathLst>
                <a:path w="3075709" h="2743200">
                  <a:moveTo>
                    <a:pt x="0" y="0"/>
                  </a:moveTo>
                  <a:cubicBezTo>
                    <a:pt x="1739992" y="295959"/>
                    <a:pt x="2570019" y="1158834"/>
                    <a:pt x="3075709" y="2743200"/>
                  </a:cubicBezTo>
                </a:path>
              </a:pathLst>
            </a:custGeom>
            <a:ln w="3810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endParaRPr kumimoji="0" lang="zh-TW" altLang="en-US" sz="1800" i="0" smtClean="0">
                <a:ea typeface="標楷體" panose="03000509000000000000" pitchFamily="65" charset="-120"/>
                <a:cs typeface="Arial" panose="020B0604020202020204" pitchFamily="34" charset="0"/>
              </a:endParaRPr>
            </a:p>
          </p:txBody>
        </p:sp>
        <p:sp>
          <p:nvSpPr>
            <p:cNvPr id="108" name="TextBox 14"/>
            <p:cNvSpPr txBox="1">
              <a:spLocks noChangeArrowheads="1"/>
            </p:cNvSpPr>
            <p:nvPr/>
          </p:nvSpPr>
          <p:spPr bwMode="auto">
            <a:xfrm>
              <a:off x="4495593" y="5257305"/>
              <a:ext cx="698457" cy="36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a:cs typeface="Arial" panose="020B0604020202020204" pitchFamily="34" charset="0"/>
                </a:rPr>
                <a:t>1,000</a:t>
              </a:r>
            </a:p>
          </p:txBody>
        </p:sp>
        <p:sp>
          <p:nvSpPr>
            <p:cNvPr id="109" name="TextBox 21"/>
            <p:cNvSpPr txBox="1">
              <a:spLocks noChangeArrowheads="1"/>
            </p:cNvSpPr>
            <p:nvPr/>
          </p:nvSpPr>
          <p:spPr bwMode="auto">
            <a:xfrm>
              <a:off x="1066800" y="2458998"/>
              <a:ext cx="698458" cy="36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a:cs typeface="Arial" panose="020B0604020202020204" pitchFamily="34" charset="0"/>
                </a:rPr>
                <a:t>3,000</a:t>
              </a:r>
            </a:p>
          </p:txBody>
        </p:sp>
      </p:grpSp>
      <p:grpSp>
        <p:nvGrpSpPr>
          <p:cNvPr id="72" name="群組 71"/>
          <p:cNvGrpSpPr/>
          <p:nvPr/>
        </p:nvGrpSpPr>
        <p:grpSpPr>
          <a:xfrm>
            <a:off x="2771631" y="2553565"/>
            <a:ext cx="2959100" cy="2752725"/>
            <a:chOff x="3021013" y="2581275"/>
            <a:chExt cx="2959100" cy="2752725"/>
          </a:xfrm>
        </p:grpSpPr>
        <p:grpSp>
          <p:nvGrpSpPr>
            <p:cNvPr id="89" name="Group 40"/>
            <p:cNvGrpSpPr>
              <a:grpSpLocks/>
            </p:cNvGrpSpPr>
            <p:nvPr/>
          </p:nvGrpSpPr>
          <p:grpSpPr bwMode="auto">
            <a:xfrm>
              <a:off x="4419600" y="3333750"/>
              <a:ext cx="430213" cy="411163"/>
              <a:chOff x="7810761" y="4154236"/>
              <a:chExt cx="428458" cy="410771"/>
            </a:xfrm>
          </p:grpSpPr>
          <p:sp>
            <p:nvSpPr>
              <p:cNvPr id="105" name="Freeform 183"/>
              <p:cNvSpPr>
                <a:spLocks/>
              </p:cNvSpPr>
              <p:nvPr/>
            </p:nvSpPr>
            <p:spPr bwMode="auto">
              <a:xfrm>
                <a:off x="7810761" y="4428277"/>
                <a:ext cx="144592" cy="136730"/>
              </a:xfrm>
              <a:custGeom>
                <a:avLst/>
                <a:gdLst>
                  <a:gd name="T0" fmla="*/ 2147483646 w 106"/>
                  <a:gd name="T1" fmla="*/ 2147483646 h 68"/>
                  <a:gd name="T2" fmla="*/ 2147483646 w 106"/>
                  <a:gd name="T3" fmla="*/ 2147483646 h 68"/>
                  <a:gd name="T4" fmla="*/ 2147483646 w 106"/>
                  <a:gd name="T5" fmla="*/ 2147483646 h 68"/>
                  <a:gd name="T6" fmla="*/ 2147483646 w 106"/>
                  <a:gd name="T7" fmla="*/ 2147483646 h 68"/>
                  <a:gd name="T8" fmla="*/ 2147483646 w 106"/>
                  <a:gd name="T9" fmla="*/ 2147483646 h 68"/>
                  <a:gd name="T10" fmla="*/ 2147483646 w 106"/>
                  <a:gd name="T11" fmla="*/ 2147483646 h 68"/>
                  <a:gd name="T12" fmla="*/ 2147483646 w 106"/>
                  <a:gd name="T13" fmla="*/ 2147483646 h 68"/>
                  <a:gd name="T14" fmla="*/ 2147483646 w 106"/>
                  <a:gd name="T15" fmla="*/ 2147483646 h 68"/>
                  <a:gd name="T16" fmla="*/ 2147483646 w 106"/>
                  <a:gd name="T17" fmla="*/ 2147483646 h 68"/>
                  <a:gd name="T18" fmla="*/ 2147483646 w 106"/>
                  <a:gd name="T19" fmla="*/ 2147483646 h 68"/>
                  <a:gd name="T20" fmla="*/ 2147483646 w 106"/>
                  <a:gd name="T21" fmla="*/ 0 h 68"/>
                  <a:gd name="T22" fmla="*/ 2147483646 w 106"/>
                  <a:gd name="T23" fmla="*/ 0 h 68"/>
                  <a:gd name="T24" fmla="*/ 2147483646 w 106"/>
                  <a:gd name="T25" fmla="*/ 2147483646 h 68"/>
                  <a:gd name="T26" fmla="*/ 2147483646 w 106"/>
                  <a:gd name="T27" fmla="*/ 2147483646 h 68"/>
                  <a:gd name="T28" fmla="*/ 2147483646 w 106"/>
                  <a:gd name="T29" fmla="*/ 2147483646 h 68"/>
                  <a:gd name="T30" fmla="*/ 0 w 106"/>
                  <a:gd name="T31" fmla="*/ 2147483646 h 68"/>
                  <a:gd name="T32" fmla="*/ 0 w 106"/>
                  <a:gd name="T33" fmla="*/ 2147483646 h 68"/>
                  <a:gd name="T34" fmla="*/ 2147483646 w 106"/>
                  <a:gd name="T35" fmla="*/ 2147483646 h 68"/>
                  <a:gd name="T36" fmla="*/ 2147483646 w 106"/>
                  <a:gd name="T37" fmla="*/ 2147483646 h 68"/>
                  <a:gd name="T38" fmla="*/ 2147483646 w 106"/>
                  <a:gd name="T39" fmla="*/ 2147483646 h 68"/>
                  <a:gd name="T40" fmla="*/ 2147483646 w 106"/>
                  <a:gd name="T41" fmla="*/ 2147483646 h 68"/>
                  <a:gd name="T42" fmla="*/ 2147483646 w 106"/>
                  <a:gd name="T43" fmla="*/ 2147483646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 name="TextBox 42"/>
              <p:cNvSpPr txBox="1">
                <a:spLocks noChangeArrowheads="1"/>
              </p:cNvSpPr>
              <p:nvPr/>
            </p:nvSpPr>
            <p:spPr bwMode="auto">
              <a:xfrm>
                <a:off x="7891393" y="4154236"/>
                <a:ext cx="347826" cy="36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dirty="0">
                    <a:cs typeface="Arial" panose="020B0604020202020204" pitchFamily="34" charset="0"/>
                  </a:rPr>
                  <a:t>A</a:t>
                </a:r>
              </a:p>
            </p:txBody>
          </p:sp>
        </p:grpSp>
        <p:grpSp>
          <p:nvGrpSpPr>
            <p:cNvPr id="90" name="Group 40"/>
            <p:cNvGrpSpPr>
              <a:grpSpLocks/>
            </p:cNvGrpSpPr>
            <p:nvPr/>
          </p:nvGrpSpPr>
          <p:grpSpPr bwMode="auto">
            <a:xfrm>
              <a:off x="4724400" y="3592513"/>
              <a:ext cx="417513" cy="411162"/>
              <a:chOff x="7810761" y="4154236"/>
              <a:chExt cx="415811" cy="410771"/>
            </a:xfrm>
          </p:grpSpPr>
          <p:sp>
            <p:nvSpPr>
              <p:cNvPr id="103" name="Freeform 183"/>
              <p:cNvSpPr>
                <a:spLocks/>
              </p:cNvSpPr>
              <p:nvPr/>
            </p:nvSpPr>
            <p:spPr bwMode="auto">
              <a:xfrm>
                <a:off x="7810761" y="4428277"/>
                <a:ext cx="144592" cy="136730"/>
              </a:xfrm>
              <a:custGeom>
                <a:avLst/>
                <a:gdLst>
                  <a:gd name="T0" fmla="*/ 2147483646 w 106"/>
                  <a:gd name="T1" fmla="*/ 2147483646 h 68"/>
                  <a:gd name="T2" fmla="*/ 2147483646 w 106"/>
                  <a:gd name="T3" fmla="*/ 2147483646 h 68"/>
                  <a:gd name="T4" fmla="*/ 2147483646 w 106"/>
                  <a:gd name="T5" fmla="*/ 2147483646 h 68"/>
                  <a:gd name="T6" fmla="*/ 2147483646 w 106"/>
                  <a:gd name="T7" fmla="*/ 2147483646 h 68"/>
                  <a:gd name="T8" fmla="*/ 2147483646 w 106"/>
                  <a:gd name="T9" fmla="*/ 2147483646 h 68"/>
                  <a:gd name="T10" fmla="*/ 2147483646 w 106"/>
                  <a:gd name="T11" fmla="*/ 2147483646 h 68"/>
                  <a:gd name="T12" fmla="*/ 2147483646 w 106"/>
                  <a:gd name="T13" fmla="*/ 2147483646 h 68"/>
                  <a:gd name="T14" fmla="*/ 2147483646 w 106"/>
                  <a:gd name="T15" fmla="*/ 2147483646 h 68"/>
                  <a:gd name="T16" fmla="*/ 2147483646 w 106"/>
                  <a:gd name="T17" fmla="*/ 2147483646 h 68"/>
                  <a:gd name="T18" fmla="*/ 2147483646 w 106"/>
                  <a:gd name="T19" fmla="*/ 2147483646 h 68"/>
                  <a:gd name="T20" fmla="*/ 2147483646 w 106"/>
                  <a:gd name="T21" fmla="*/ 0 h 68"/>
                  <a:gd name="T22" fmla="*/ 2147483646 w 106"/>
                  <a:gd name="T23" fmla="*/ 0 h 68"/>
                  <a:gd name="T24" fmla="*/ 2147483646 w 106"/>
                  <a:gd name="T25" fmla="*/ 2147483646 h 68"/>
                  <a:gd name="T26" fmla="*/ 2147483646 w 106"/>
                  <a:gd name="T27" fmla="*/ 2147483646 h 68"/>
                  <a:gd name="T28" fmla="*/ 2147483646 w 106"/>
                  <a:gd name="T29" fmla="*/ 2147483646 h 68"/>
                  <a:gd name="T30" fmla="*/ 0 w 106"/>
                  <a:gd name="T31" fmla="*/ 2147483646 h 68"/>
                  <a:gd name="T32" fmla="*/ 0 w 106"/>
                  <a:gd name="T33" fmla="*/ 2147483646 h 68"/>
                  <a:gd name="T34" fmla="*/ 2147483646 w 106"/>
                  <a:gd name="T35" fmla="*/ 2147483646 h 68"/>
                  <a:gd name="T36" fmla="*/ 2147483646 w 106"/>
                  <a:gd name="T37" fmla="*/ 2147483646 h 68"/>
                  <a:gd name="T38" fmla="*/ 2147483646 w 106"/>
                  <a:gd name="T39" fmla="*/ 2147483646 h 68"/>
                  <a:gd name="T40" fmla="*/ 2147483646 w 106"/>
                  <a:gd name="T41" fmla="*/ 2147483646 h 68"/>
                  <a:gd name="T42" fmla="*/ 2147483646 w 106"/>
                  <a:gd name="T43" fmla="*/ 2147483646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 name="TextBox 42"/>
              <p:cNvSpPr txBox="1">
                <a:spLocks noChangeArrowheads="1"/>
              </p:cNvSpPr>
              <p:nvPr/>
            </p:nvSpPr>
            <p:spPr bwMode="auto">
              <a:xfrm>
                <a:off x="7891393" y="4154236"/>
                <a:ext cx="335179" cy="36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dirty="0">
                    <a:cs typeface="Arial" panose="020B0604020202020204" pitchFamily="34" charset="0"/>
                  </a:rPr>
                  <a:t>B</a:t>
                </a:r>
              </a:p>
            </p:txBody>
          </p:sp>
        </p:grpSp>
        <p:grpSp>
          <p:nvGrpSpPr>
            <p:cNvPr id="91" name="Group 40"/>
            <p:cNvGrpSpPr>
              <a:grpSpLocks/>
            </p:cNvGrpSpPr>
            <p:nvPr/>
          </p:nvGrpSpPr>
          <p:grpSpPr bwMode="auto">
            <a:xfrm>
              <a:off x="4267200" y="2581275"/>
              <a:ext cx="430213" cy="411163"/>
              <a:chOff x="7810761" y="4154236"/>
              <a:chExt cx="428604" cy="410771"/>
            </a:xfrm>
          </p:grpSpPr>
          <p:sp>
            <p:nvSpPr>
              <p:cNvPr id="101" name="Freeform 183"/>
              <p:cNvSpPr>
                <a:spLocks/>
              </p:cNvSpPr>
              <p:nvPr/>
            </p:nvSpPr>
            <p:spPr bwMode="auto">
              <a:xfrm>
                <a:off x="7810761" y="4428277"/>
                <a:ext cx="144592" cy="136730"/>
              </a:xfrm>
              <a:custGeom>
                <a:avLst/>
                <a:gdLst>
                  <a:gd name="T0" fmla="*/ 2147483646 w 106"/>
                  <a:gd name="T1" fmla="*/ 2147483646 h 68"/>
                  <a:gd name="T2" fmla="*/ 2147483646 w 106"/>
                  <a:gd name="T3" fmla="*/ 2147483646 h 68"/>
                  <a:gd name="T4" fmla="*/ 2147483646 w 106"/>
                  <a:gd name="T5" fmla="*/ 2147483646 h 68"/>
                  <a:gd name="T6" fmla="*/ 2147483646 w 106"/>
                  <a:gd name="T7" fmla="*/ 2147483646 h 68"/>
                  <a:gd name="T8" fmla="*/ 2147483646 w 106"/>
                  <a:gd name="T9" fmla="*/ 2147483646 h 68"/>
                  <a:gd name="T10" fmla="*/ 2147483646 w 106"/>
                  <a:gd name="T11" fmla="*/ 2147483646 h 68"/>
                  <a:gd name="T12" fmla="*/ 2147483646 w 106"/>
                  <a:gd name="T13" fmla="*/ 2147483646 h 68"/>
                  <a:gd name="T14" fmla="*/ 2147483646 w 106"/>
                  <a:gd name="T15" fmla="*/ 2147483646 h 68"/>
                  <a:gd name="T16" fmla="*/ 2147483646 w 106"/>
                  <a:gd name="T17" fmla="*/ 2147483646 h 68"/>
                  <a:gd name="T18" fmla="*/ 2147483646 w 106"/>
                  <a:gd name="T19" fmla="*/ 2147483646 h 68"/>
                  <a:gd name="T20" fmla="*/ 2147483646 w 106"/>
                  <a:gd name="T21" fmla="*/ 0 h 68"/>
                  <a:gd name="T22" fmla="*/ 2147483646 w 106"/>
                  <a:gd name="T23" fmla="*/ 0 h 68"/>
                  <a:gd name="T24" fmla="*/ 2147483646 w 106"/>
                  <a:gd name="T25" fmla="*/ 2147483646 h 68"/>
                  <a:gd name="T26" fmla="*/ 2147483646 w 106"/>
                  <a:gd name="T27" fmla="*/ 2147483646 h 68"/>
                  <a:gd name="T28" fmla="*/ 2147483646 w 106"/>
                  <a:gd name="T29" fmla="*/ 2147483646 h 68"/>
                  <a:gd name="T30" fmla="*/ 0 w 106"/>
                  <a:gd name="T31" fmla="*/ 2147483646 h 68"/>
                  <a:gd name="T32" fmla="*/ 0 w 106"/>
                  <a:gd name="T33" fmla="*/ 2147483646 h 68"/>
                  <a:gd name="T34" fmla="*/ 2147483646 w 106"/>
                  <a:gd name="T35" fmla="*/ 2147483646 h 68"/>
                  <a:gd name="T36" fmla="*/ 2147483646 w 106"/>
                  <a:gd name="T37" fmla="*/ 2147483646 h 68"/>
                  <a:gd name="T38" fmla="*/ 2147483646 w 106"/>
                  <a:gd name="T39" fmla="*/ 2147483646 h 68"/>
                  <a:gd name="T40" fmla="*/ 2147483646 w 106"/>
                  <a:gd name="T41" fmla="*/ 2147483646 h 68"/>
                  <a:gd name="T42" fmla="*/ 2147483646 w 106"/>
                  <a:gd name="T43" fmla="*/ 2147483646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 name="TextBox 42"/>
              <p:cNvSpPr txBox="1">
                <a:spLocks noChangeArrowheads="1"/>
              </p:cNvSpPr>
              <p:nvPr/>
            </p:nvSpPr>
            <p:spPr bwMode="auto">
              <a:xfrm>
                <a:off x="7891421" y="4154236"/>
                <a:ext cx="347944" cy="36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a:cs typeface="Arial" panose="020B0604020202020204" pitchFamily="34" charset="0"/>
                  </a:rPr>
                  <a:t>C</a:t>
                </a:r>
              </a:p>
            </p:txBody>
          </p:sp>
        </p:grpSp>
        <p:grpSp>
          <p:nvGrpSpPr>
            <p:cNvPr id="92" name="Group 40"/>
            <p:cNvGrpSpPr>
              <a:grpSpLocks/>
            </p:cNvGrpSpPr>
            <p:nvPr/>
          </p:nvGrpSpPr>
          <p:grpSpPr bwMode="auto">
            <a:xfrm>
              <a:off x="3505200" y="4476750"/>
              <a:ext cx="430213" cy="411163"/>
              <a:chOff x="7810761" y="4154236"/>
              <a:chExt cx="428606" cy="410771"/>
            </a:xfrm>
          </p:grpSpPr>
          <p:sp>
            <p:nvSpPr>
              <p:cNvPr id="99" name="Freeform 183"/>
              <p:cNvSpPr>
                <a:spLocks/>
              </p:cNvSpPr>
              <p:nvPr/>
            </p:nvSpPr>
            <p:spPr bwMode="auto">
              <a:xfrm>
                <a:off x="7810761" y="4428277"/>
                <a:ext cx="144592" cy="136730"/>
              </a:xfrm>
              <a:custGeom>
                <a:avLst/>
                <a:gdLst>
                  <a:gd name="T0" fmla="*/ 2147483646 w 106"/>
                  <a:gd name="T1" fmla="*/ 2147483646 h 68"/>
                  <a:gd name="T2" fmla="*/ 2147483646 w 106"/>
                  <a:gd name="T3" fmla="*/ 2147483646 h 68"/>
                  <a:gd name="T4" fmla="*/ 2147483646 w 106"/>
                  <a:gd name="T5" fmla="*/ 2147483646 h 68"/>
                  <a:gd name="T6" fmla="*/ 2147483646 w 106"/>
                  <a:gd name="T7" fmla="*/ 2147483646 h 68"/>
                  <a:gd name="T8" fmla="*/ 2147483646 w 106"/>
                  <a:gd name="T9" fmla="*/ 2147483646 h 68"/>
                  <a:gd name="T10" fmla="*/ 2147483646 w 106"/>
                  <a:gd name="T11" fmla="*/ 2147483646 h 68"/>
                  <a:gd name="T12" fmla="*/ 2147483646 w 106"/>
                  <a:gd name="T13" fmla="*/ 2147483646 h 68"/>
                  <a:gd name="T14" fmla="*/ 2147483646 w 106"/>
                  <a:gd name="T15" fmla="*/ 2147483646 h 68"/>
                  <a:gd name="T16" fmla="*/ 2147483646 w 106"/>
                  <a:gd name="T17" fmla="*/ 2147483646 h 68"/>
                  <a:gd name="T18" fmla="*/ 2147483646 w 106"/>
                  <a:gd name="T19" fmla="*/ 2147483646 h 68"/>
                  <a:gd name="T20" fmla="*/ 2147483646 w 106"/>
                  <a:gd name="T21" fmla="*/ 0 h 68"/>
                  <a:gd name="T22" fmla="*/ 2147483646 w 106"/>
                  <a:gd name="T23" fmla="*/ 0 h 68"/>
                  <a:gd name="T24" fmla="*/ 2147483646 w 106"/>
                  <a:gd name="T25" fmla="*/ 2147483646 h 68"/>
                  <a:gd name="T26" fmla="*/ 2147483646 w 106"/>
                  <a:gd name="T27" fmla="*/ 2147483646 h 68"/>
                  <a:gd name="T28" fmla="*/ 2147483646 w 106"/>
                  <a:gd name="T29" fmla="*/ 2147483646 h 68"/>
                  <a:gd name="T30" fmla="*/ 0 w 106"/>
                  <a:gd name="T31" fmla="*/ 2147483646 h 68"/>
                  <a:gd name="T32" fmla="*/ 0 w 106"/>
                  <a:gd name="T33" fmla="*/ 2147483646 h 68"/>
                  <a:gd name="T34" fmla="*/ 2147483646 w 106"/>
                  <a:gd name="T35" fmla="*/ 2147483646 h 68"/>
                  <a:gd name="T36" fmla="*/ 2147483646 w 106"/>
                  <a:gd name="T37" fmla="*/ 2147483646 h 68"/>
                  <a:gd name="T38" fmla="*/ 2147483646 w 106"/>
                  <a:gd name="T39" fmla="*/ 2147483646 h 68"/>
                  <a:gd name="T40" fmla="*/ 2147483646 w 106"/>
                  <a:gd name="T41" fmla="*/ 2147483646 h 68"/>
                  <a:gd name="T42" fmla="*/ 2147483646 w 106"/>
                  <a:gd name="T43" fmla="*/ 2147483646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0" name="TextBox 42"/>
              <p:cNvSpPr txBox="1">
                <a:spLocks noChangeArrowheads="1"/>
              </p:cNvSpPr>
              <p:nvPr/>
            </p:nvSpPr>
            <p:spPr bwMode="auto">
              <a:xfrm>
                <a:off x="7891421" y="4154236"/>
                <a:ext cx="347946" cy="36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a:cs typeface="Arial" panose="020B0604020202020204" pitchFamily="34" charset="0"/>
                  </a:rPr>
                  <a:t>D</a:t>
                </a:r>
              </a:p>
            </p:txBody>
          </p:sp>
        </p:grpSp>
        <p:grpSp>
          <p:nvGrpSpPr>
            <p:cNvPr id="93" name="Group 40"/>
            <p:cNvGrpSpPr>
              <a:grpSpLocks/>
            </p:cNvGrpSpPr>
            <p:nvPr/>
          </p:nvGrpSpPr>
          <p:grpSpPr bwMode="auto">
            <a:xfrm>
              <a:off x="5562600" y="4922838"/>
              <a:ext cx="417513" cy="411162"/>
              <a:chOff x="7810761" y="4154236"/>
              <a:chExt cx="415814" cy="410771"/>
            </a:xfrm>
          </p:grpSpPr>
          <p:sp>
            <p:nvSpPr>
              <p:cNvPr id="97" name="Freeform 183"/>
              <p:cNvSpPr>
                <a:spLocks/>
              </p:cNvSpPr>
              <p:nvPr/>
            </p:nvSpPr>
            <p:spPr bwMode="auto">
              <a:xfrm>
                <a:off x="7810761" y="4428277"/>
                <a:ext cx="144592" cy="136730"/>
              </a:xfrm>
              <a:custGeom>
                <a:avLst/>
                <a:gdLst>
                  <a:gd name="T0" fmla="*/ 2147483646 w 106"/>
                  <a:gd name="T1" fmla="*/ 2147483646 h 68"/>
                  <a:gd name="T2" fmla="*/ 2147483646 w 106"/>
                  <a:gd name="T3" fmla="*/ 2147483646 h 68"/>
                  <a:gd name="T4" fmla="*/ 2147483646 w 106"/>
                  <a:gd name="T5" fmla="*/ 2147483646 h 68"/>
                  <a:gd name="T6" fmla="*/ 2147483646 w 106"/>
                  <a:gd name="T7" fmla="*/ 2147483646 h 68"/>
                  <a:gd name="T8" fmla="*/ 2147483646 w 106"/>
                  <a:gd name="T9" fmla="*/ 2147483646 h 68"/>
                  <a:gd name="T10" fmla="*/ 2147483646 w 106"/>
                  <a:gd name="T11" fmla="*/ 2147483646 h 68"/>
                  <a:gd name="T12" fmla="*/ 2147483646 w 106"/>
                  <a:gd name="T13" fmla="*/ 2147483646 h 68"/>
                  <a:gd name="T14" fmla="*/ 2147483646 w 106"/>
                  <a:gd name="T15" fmla="*/ 2147483646 h 68"/>
                  <a:gd name="T16" fmla="*/ 2147483646 w 106"/>
                  <a:gd name="T17" fmla="*/ 2147483646 h 68"/>
                  <a:gd name="T18" fmla="*/ 2147483646 w 106"/>
                  <a:gd name="T19" fmla="*/ 2147483646 h 68"/>
                  <a:gd name="T20" fmla="*/ 2147483646 w 106"/>
                  <a:gd name="T21" fmla="*/ 0 h 68"/>
                  <a:gd name="T22" fmla="*/ 2147483646 w 106"/>
                  <a:gd name="T23" fmla="*/ 0 h 68"/>
                  <a:gd name="T24" fmla="*/ 2147483646 w 106"/>
                  <a:gd name="T25" fmla="*/ 2147483646 h 68"/>
                  <a:gd name="T26" fmla="*/ 2147483646 w 106"/>
                  <a:gd name="T27" fmla="*/ 2147483646 h 68"/>
                  <a:gd name="T28" fmla="*/ 2147483646 w 106"/>
                  <a:gd name="T29" fmla="*/ 2147483646 h 68"/>
                  <a:gd name="T30" fmla="*/ 0 w 106"/>
                  <a:gd name="T31" fmla="*/ 2147483646 h 68"/>
                  <a:gd name="T32" fmla="*/ 0 w 106"/>
                  <a:gd name="T33" fmla="*/ 2147483646 h 68"/>
                  <a:gd name="T34" fmla="*/ 2147483646 w 106"/>
                  <a:gd name="T35" fmla="*/ 2147483646 h 68"/>
                  <a:gd name="T36" fmla="*/ 2147483646 w 106"/>
                  <a:gd name="T37" fmla="*/ 2147483646 h 68"/>
                  <a:gd name="T38" fmla="*/ 2147483646 w 106"/>
                  <a:gd name="T39" fmla="*/ 2147483646 h 68"/>
                  <a:gd name="T40" fmla="*/ 2147483646 w 106"/>
                  <a:gd name="T41" fmla="*/ 2147483646 h 68"/>
                  <a:gd name="T42" fmla="*/ 2147483646 w 106"/>
                  <a:gd name="T43" fmla="*/ 2147483646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8" name="TextBox 42"/>
              <p:cNvSpPr txBox="1">
                <a:spLocks noChangeArrowheads="1"/>
              </p:cNvSpPr>
              <p:nvPr/>
            </p:nvSpPr>
            <p:spPr bwMode="auto">
              <a:xfrm>
                <a:off x="7891394" y="4154236"/>
                <a:ext cx="335181" cy="36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dirty="0">
                    <a:cs typeface="Arial" panose="020B0604020202020204" pitchFamily="34" charset="0"/>
                  </a:rPr>
                  <a:t>E</a:t>
                </a:r>
              </a:p>
            </p:txBody>
          </p:sp>
        </p:grpSp>
        <p:grpSp>
          <p:nvGrpSpPr>
            <p:cNvPr id="94" name="Group 40"/>
            <p:cNvGrpSpPr>
              <a:grpSpLocks/>
            </p:cNvGrpSpPr>
            <p:nvPr/>
          </p:nvGrpSpPr>
          <p:grpSpPr bwMode="auto">
            <a:xfrm>
              <a:off x="3021013" y="2713038"/>
              <a:ext cx="404812" cy="411162"/>
              <a:chOff x="7810761" y="4154236"/>
              <a:chExt cx="403022" cy="410771"/>
            </a:xfrm>
          </p:grpSpPr>
          <p:sp>
            <p:nvSpPr>
              <p:cNvPr id="95" name="Freeform 183"/>
              <p:cNvSpPr>
                <a:spLocks/>
              </p:cNvSpPr>
              <p:nvPr/>
            </p:nvSpPr>
            <p:spPr bwMode="auto">
              <a:xfrm>
                <a:off x="7810761" y="4428277"/>
                <a:ext cx="144592" cy="136730"/>
              </a:xfrm>
              <a:custGeom>
                <a:avLst/>
                <a:gdLst>
                  <a:gd name="T0" fmla="*/ 2147483646 w 106"/>
                  <a:gd name="T1" fmla="*/ 2147483646 h 68"/>
                  <a:gd name="T2" fmla="*/ 2147483646 w 106"/>
                  <a:gd name="T3" fmla="*/ 2147483646 h 68"/>
                  <a:gd name="T4" fmla="*/ 2147483646 w 106"/>
                  <a:gd name="T5" fmla="*/ 2147483646 h 68"/>
                  <a:gd name="T6" fmla="*/ 2147483646 w 106"/>
                  <a:gd name="T7" fmla="*/ 2147483646 h 68"/>
                  <a:gd name="T8" fmla="*/ 2147483646 w 106"/>
                  <a:gd name="T9" fmla="*/ 2147483646 h 68"/>
                  <a:gd name="T10" fmla="*/ 2147483646 w 106"/>
                  <a:gd name="T11" fmla="*/ 2147483646 h 68"/>
                  <a:gd name="T12" fmla="*/ 2147483646 w 106"/>
                  <a:gd name="T13" fmla="*/ 2147483646 h 68"/>
                  <a:gd name="T14" fmla="*/ 2147483646 w 106"/>
                  <a:gd name="T15" fmla="*/ 2147483646 h 68"/>
                  <a:gd name="T16" fmla="*/ 2147483646 w 106"/>
                  <a:gd name="T17" fmla="*/ 2147483646 h 68"/>
                  <a:gd name="T18" fmla="*/ 2147483646 w 106"/>
                  <a:gd name="T19" fmla="*/ 2147483646 h 68"/>
                  <a:gd name="T20" fmla="*/ 2147483646 w 106"/>
                  <a:gd name="T21" fmla="*/ 0 h 68"/>
                  <a:gd name="T22" fmla="*/ 2147483646 w 106"/>
                  <a:gd name="T23" fmla="*/ 0 h 68"/>
                  <a:gd name="T24" fmla="*/ 2147483646 w 106"/>
                  <a:gd name="T25" fmla="*/ 2147483646 h 68"/>
                  <a:gd name="T26" fmla="*/ 2147483646 w 106"/>
                  <a:gd name="T27" fmla="*/ 2147483646 h 68"/>
                  <a:gd name="T28" fmla="*/ 2147483646 w 106"/>
                  <a:gd name="T29" fmla="*/ 2147483646 h 68"/>
                  <a:gd name="T30" fmla="*/ 0 w 106"/>
                  <a:gd name="T31" fmla="*/ 2147483646 h 68"/>
                  <a:gd name="T32" fmla="*/ 0 w 106"/>
                  <a:gd name="T33" fmla="*/ 2147483646 h 68"/>
                  <a:gd name="T34" fmla="*/ 2147483646 w 106"/>
                  <a:gd name="T35" fmla="*/ 2147483646 h 68"/>
                  <a:gd name="T36" fmla="*/ 2147483646 w 106"/>
                  <a:gd name="T37" fmla="*/ 2147483646 h 68"/>
                  <a:gd name="T38" fmla="*/ 2147483646 w 106"/>
                  <a:gd name="T39" fmla="*/ 2147483646 h 68"/>
                  <a:gd name="T40" fmla="*/ 2147483646 w 106"/>
                  <a:gd name="T41" fmla="*/ 2147483646 h 68"/>
                  <a:gd name="T42" fmla="*/ 2147483646 w 106"/>
                  <a:gd name="T43" fmla="*/ 2147483646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6" name="TextBox 42"/>
              <p:cNvSpPr txBox="1">
                <a:spLocks noChangeArrowheads="1"/>
              </p:cNvSpPr>
              <p:nvPr/>
            </p:nvSpPr>
            <p:spPr bwMode="auto">
              <a:xfrm>
                <a:off x="7891365" y="4154236"/>
                <a:ext cx="322418" cy="36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a:cs typeface="Arial" panose="020B0604020202020204" pitchFamily="34" charset="0"/>
                  </a:rPr>
                  <a:t>F</a:t>
                </a:r>
              </a:p>
            </p:txBody>
          </p:sp>
        </p:grpSp>
      </p:grpSp>
      <p:grpSp>
        <p:nvGrpSpPr>
          <p:cNvPr id="73" name="Group 62"/>
          <p:cNvGrpSpPr>
            <a:grpSpLocks/>
          </p:cNvGrpSpPr>
          <p:nvPr/>
        </p:nvGrpSpPr>
        <p:grpSpPr bwMode="auto">
          <a:xfrm>
            <a:off x="1655618" y="4568103"/>
            <a:ext cx="1676400" cy="366712"/>
            <a:chOff x="1066800" y="4126468"/>
            <a:chExt cx="1676400" cy="367740"/>
          </a:xfrm>
        </p:grpSpPr>
        <p:sp>
          <p:nvSpPr>
            <p:cNvPr id="87" name="TextBox 19"/>
            <p:cNvSpPr txBox="1">
              <a:spLocks noChangeArrowheads="1"/>
            </p:cNvSpPr>
            <p:nvPr/>
          </p:nvSpPr>
          <p:spPr bwMode="auto">
            <a:xfrm>
              <a:off x="1066800" y="4126468"/>
              <a:ext cx="698500" cy="3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a:cs typeface="Arial" panose="020B0604020202020204" pitchFamily="34" charset="0"/>
                </a:rPr>
                <a:t>1,000</a:t>
              </a:r>
            </a:p>
          </p:txBody>
        </p:sp>
        <p:cxnSp>
          <p:nvCxnSpPr>
            <p:cNvPr id="88" name="Straight Connector 48"/>
            <p:cNvCxnSpPr/>
            <p:nvPr/>
          </p:nvCxnSpPr>
          <p:spPr>
            <a:xfrm>
              <a:off x="1828800" y="4341381"/>
              <a:ext cx="914400" cy="1592"/>
            </a:xfrm>
            <a:prstGeom prst="line">
              <a:avLst/>
            </a:prstGeom>
            <a:ln cap="rnd">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4" name="Group 59"/>
          <p:cNvGrpSpPr>
            <a:grpSpLocks/>
          </p:cNvGrpSpPr>
          <p:nvPr/>
        </p:nvGrpSpPr>
        <p:grpSpPr bwMode="auto">
          <a:xfrm>
            <a:off x="1655618" y="3425103"/>
            <a:ext cx="2590800" cy="366712"/>
            <a:chOff x="1066800" y="2983468"/>
            <a:chExt cx="2590800" cy="367740"/>
          </a:xfrm>
        </p:grpSpPr>
        <p:sp>
          <p:nvSpPr>
            <p:cNvPr id="85" name="TextBox 22"/>
            <p:cNvSpPr txBox="1">
              <a:spLocks noChangeArrowheads="1"/>
            </p:cNvSpPr>
            <p:nvPr/>
          </p:nvSpPr>
          <p:spPr bwMode="auto">
            <a:xfrm>
              <a:off x="1066800" y="2983468"/>
              <a:ext cx="698500" cy="3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a:cs typeface="Arial" panose="020B0604020202020204" pitchFamily="34" charset="0"/>
                </a:rPr>
                <a:t>2,200</a:t>
              </a:r>
            </a:p>
          </p:txBody>
        </p:sp>
        <p:cxnSp>
          <p:nvCxnSpPr>
            <p:cNvPr id="86" name="Straight Connector 52"/>
            <p:cNvCxnSpPr/>
            <p:nvPr/>
          </p:nvCxnSpPr>
          <p:spPr>
            <a:xfrm rot="10800000">
              <a:off x="1828800" y="3198381"/>
              <a:ext cx="1828800" cy="15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5" name="Group 61"/>
          <p:cNvGrpSpPr>
            <a:grpSpLocks/>
          </p:cNvGrpSpPr>
          <p:nvPr/>
        </p:nvGrpSpPr>
        <p:grpSpPr bwMode="auto">
          <a:xfrm>
            <a:off x="1655618" y="3661640"/>
            <a:ext cx="2895600" cy="366713"/>
            <a:chOff x="1066800" y="3212068"/>
            <a:chExt cx="2895600" cy="366162"/>
          </a:xfrm>
        </p:grpSpPr>
        <p:sp>
          <p:nvSpPr>
            <p:cNvPr id="83" name="TextBox 20"/>
            <p:cNvSpPr txBox="1">
              <a:spLocks noChangeArrowheads="1"/>
            </p:cNvSpPr>
            <p:nvPr/>
          </p:nvSpPr>
          <p:spPr bwMode="auto">
            <a:xfrm>
              <a:off x="1066800" y="3212068"/>
              <a:ext cx="698500" cy="36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en-US" altLang="zh-TW" sz="1800" i="0" dirty="0">
                  <a:cs typeface="Arial" panose="020B0604020202020204" pitchFamily="34" charset="0"/>
                </a:rPr>
                <a:t>2,000</a:t>
              </a:r>
            </a:p>
          </p:txBody>
        </p:sp>
        <p:cxnSp>
          <p:nvCxnSpPr>
            <p:cNvPr id="84" name="Straight Connector 54"/>
            <p:cNvCxnSpPr/>
            <p:nvPr/>
          </p:nvCxnSpPr>
          <p:spPr>
            <a:xfrm rot="10800000">
              <a:off x="1828800" y="3427644"/>
              <a:ext cx="2133600" cy="15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6" name="Group 67"/>
          <p:cNvGrpSpPr>
            <a:grpSpLocks/>
          </p:cNvGrpSpPr>
          <p:nvPr/>
        </p:nvGrpSpPr>
        <p:grpSpPr bwMode="auto">
          <a:xfrm>
            <a:off x="5084618" y="3340688"/>
            <a:ext cx="1837458" cy="1117878"/>
            <a:chOff x="4495800" y="3072683"/>
            <a:chExt cx="1836887" cy="1118317"/>
          </a:xfrm>
        </p:grpSpPr>
        <p:sp>
          <p:nvSpPr>
            <p:cNvPr id="81" name="TextBox 45"/>
            <p:cNvSpPr txBox="1">
              <a:spLocks noChangeArrowheads="1"/>
            </p:cNvSpPr>
            <p:nvPr/>
          </p:nvSpPr>
          <p:spPr bwMode="auto">
            <a:xfrm>
              <a:off x="4777420" y="3072683"/>
              <a:ext cx="1555267" cy="36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Font typeface="Wingdings" panose="05000000000000000000" pitchFamily="2" charset="2"/>
                <a:buChar char="ü"/>
                <a:defRPr kumimoji="1" sz="22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SzTx/>
                <a:buFontTx/>
                <a:buNone/>
              </a:pPr>
              <a:r>
                <a:rPr kumimoji="0" lang="zh-TW" altLang="en-US" sz="1800" i="0" dirty="0">
                  <a:solidFill>
                    <a:srgbClr val="800080"/>
                  </a:solidFill>
                  <a:cs typeface="Arial" panose="020B0604020202020204" pitchFamily="34" charset="0"/>
                </a:rPr>
                <a:t>生產可能曲線</a:t>
              </a:r>
            </a:p>
          </p:txBody>
        </p:sp>
        <p:cxnSp>
          <p:nvCxnSpPr>
            <p:cNvPr id="82" name="Straight Connector 58"/>
            <p:cNvCxnSpPr/>
            <p:nvPr/>
          </p:nvCxnSpPr>
          <p:spPr>
            <a:xfrm rot="5400000">
              <a:off x="4424173" y="3662316"/>
              <a:ext cx="600311" cy="457058"/>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sp>
        <p:nvSpPr>
          <p:cNvPr id="77" name="Rectangle 58"/>
          <p:cNvSpPr>
            <a:spLocks noChangeArrowheads="1"/>
          </p:cNvSpPr>
          <p:nvPr/>
        </p:nvSpPr>
        <p:spPr bwMode="auto">
          <a:xfrm>
            <a:off x="1262156" y="5994700"/>
            <a:ext cx="66479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r>
              <a:rPr kumimoji="0" lang="zh-TW" altLang="en-US" i="0" dirty="0" smtClean="0">
                <a:solidFill>
                  <a:schemeClr val="accent2"/>
                </a:solidFill>
                <a:ea typeface="標楷體" panose="03000509000000000000" pitchFamily="65" charset="-120"/>
                <a:cs typeface="Arial" panose="020B0604020202020204" pitchFamily="34" charset="0"/>
              </a:rPr>
              <a:t>只有棒球手套與球棒兩</a:t>
            </a:r>
            <a:r>
              <a:rPr kumimoji="0" lang="zh-TW" altLang="en-US" i="0" dirty="0">
                <a:solidFill>
                  <a:schemeClr val="accent2"/>
                </a:solidFill>
                <a:ea typeface="標楷體" panose="03000509000000000000" pitchFamily="65" charset="-120"/>
                <a:cs typeface="Arial" panose="020B0604020202020204" pitchFamily="34" charset="0"/>
              </a:rPr>
              <a:t>種商品下的生產可能曲線</a:t>
            </a:r>
          </a:p>
        </p:txBody>
      </p:sp>
      <p:sp>
        <p:nvSpPr>
          <p:cNvPr id="80" name="Rectangle 61"/>
          <p:cNvSpPr>
            <a:spLocks noChangeArrowheads="1"/>
          </p:cNvSpPr>
          <p:nvPr/>
        </p:nvSpPr>
        <p:spPr bwMode="invGray">
          <a:xfrm>
            <a:off x="3890818" y="1816965"/>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i="0">
                <a:ea typeface="標楷體" panose="03000509000000000000" pitchFamily="65" charset="-120"/>
              </a:rPr>
              <a:t>預設</a:t>
            </a:r>
            <a:r>
              <a:rPr lang="zh-TW" altLang="en-US" i="0">
                <a:solidFill>
                  <a:schemeClr val="accent2"/>
                </a:solidFill>
                <a:ea typeface="標楷體" panose="03000509000000000000" pitchFamily="65" charset="-120"/>
              </a:rPr>
              <a:t>生產函數</a:t>
            </a:r>
            <a:r>
              <a:rPr lang="zh-TW" altLang="en-US" i="0">
                <a:ea typeface="標楷體" panose="03000509000000000000" pitchFamily="65" charset="-120"/>
              </a:rPr>
              <a:t>形式</a:t>
            </a:r>
          </a:p>
        </p:txBody>
      </p:sp>
      <p:pic>
        <p:nvPicPr>
          <p:cNvPr id="122" name="圖片 121"/>
          <p:cNvPicPr>
            <a:picLocks noChangeAspect="1"/>
          </p:cNvPicPr>
          <p:nvPr/>
        </p:nvPicPr>
        <p:blipFill>
          <a:blip r:embed="rId3"/>
          <a:stretch>
            <a:fillRect/>
          </a:stretch>
        </p:blipFill>
        <p:spPr>
          <a:xfrm>
            <a:off x="266333" y="1737225"/>
            <a:ext cx="1243236" cy="1155271"/>
          </a:xfrm>
          <a:prstGeom prst="rect">
            <a:avLst/>
          </a:prstGeom>
        </p:spPr>
      </p:pic>
    </p:spTree>
    <p:extLst>
      <p:ext uri="{BB962C8B-B14F-4D97-AF65-F5344CB8AC3E}">
        <p14:creationId xmlns:p14="http://schemas.microsoft.com/office/powerpoint/2010/main" val="331685480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wipe(down)">
                                      <p:cBhvr>
                                        <p:cTn id="7" dur="500"/>
                                        <p:tgtEl>
                                          <p:spTgt spid="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生產邊界衡量效率</a:t>
            </a:r>
          </a:p>
        </p:txBody>
      </p:sp>
      <p:sp>
        <p:nvSpPr>
          <p:cNvPr id="3" name="內容版面配置區 2"/>
          <p:cNvSpPr>
            <a:spLocks noGrp="1"/>
          </p:cNvSpPr>
          <p:nvPr>
            <p:ph idx="1"/>
          </p:nvPr>
        </p:nvSpPr>
        <p:spPr/>
        <p:txBody>
          <a:bodyPr/>
          <a:lstStyle/>
          <a:p>
            <a:pPr>
              <a:spcBef>
                <a:spcPct val="40000"/>
              </a:spcBef>
            </a:pPr>
            <a:r>
              <a:rPr lang="en-US" altLang="zh-TW" b="1" dirty="0">
                <a:latin typeface="Times New Roman" panose="02020603050405020304" pitchFamily="18" charset="0"/>
                <a:cs typeface="Times New Roman" panose="02020603050405020304" pitchFamily="18" charset="0"/>
              </a:rPr>
              <a:t>DEA</a:t>
            </a:r>
            <a:r>
              <a:rPr lang="zh-TW" altLang="en-US" b="1" dirty="0">
                <a:latin typeface="Times New Roman" panose="02020603050405020304" pitchFamily="18" charset="0"/>
                <a:cs typeface="Times New Roman" panose="02020603050405020304" pitchFamily="18" charset="0"/>
              </a:rPr>
              <a:t>法為一種不預設</a:t>
            </a:r>
            <a:r>
              <a:rPr lang="zh-TW" altLang="en-US" b="1" dirty="0">
                <a:solidFill>
                  <a:schemeClr val="accent2"/>
                </a:solidFill>
                <a:latin typeface="Times New Roman" panose="02020603050405020304" pitchFamily="18" charset="0"/>
                <a:cs typeface="Times New Roman" panose="02020603050405020304" pitchFamily="18" charset="0"/>
              </a:rPr>
              <a:t>生產函數</a:t>
            </a:r>
            <a:r>
              <a:rPr lang="zh-TW" altLang="en-US" b="1" dirty="0">
                <a:latin typeface="Times New Roman" panose="02020603050405020304" pitchFamily="18" charset="0"/>
                <a:cs typeface="Times New Roman" panose="02020603050405020304" pitchFamily="18" charset="0"/>
              </a:rPr>
              <a:t>形式的分析</a:t>
            </a:r>
            <a:r>
              <a:rPr lang="zh-TW" altLang="en-US" b="1" dirty="0" smtClean="0">
                <a:latin typeface="Times New Roman" panose="02020603050405020304" pitchFamily="18" charset="0"/>
                <a:cs typeface="Times New Roman" panose="02020603050405020304" pitchFamily="18" charset="0"/>
              </a:rPr>
              <a:t>法。</a:t>
            </a:r>
            <a:endParaRPr lang="zh-TW" altLang="en-US" b="1" dirty="0">
              <a:latin typeface="Times New Roman" panose="02020603050405020304" pitchFamily="18" charset="0"/>
              <a:cs typeface="Times New Roman" panose="02020603050405020304" pitchFamily="18" charset="0"/>
            </a:endParaRPr>
          </a:p>
          <a:p>
            <a:pPr>
              <a:spcBef>
                <a:spcPct val="40000"/>
              </a:spcBef>
            </a:pPr>
            <a:r>
              <a:rPr lang="zh-TW" altLang="en-US" b="1" dirty="0" smtClean="0">
                <a:latin typeface="Times New Roman" panose="02020603050405020304" pitchFamily="18" charset="0"/>
                <a:cs typeface="Times New Roman" panose="02020603050405020304" pitchFamily="18" charset="0"/>
              </a:rPr>
              <a:t>不</a:t>
            </a:r>
            <a:r>
              <a:rPr lang="zh-TW" altLang="en-US" b="1" dirty="0">
                <a:latin typeface="Times New Roman" panose="02020603050405020304" pitchFamily="18" charset="0"/>
                <a:cs typeface="Times New Roman" panose="02020603050405020304" pitchFamily="18" charset="0"/>
              </a:rPr>
              <a:t>預設投入與產出屬性之相對權重，藉由實際投入產出的資料形成</a:t>
            </a:r>
            <a:r>
              <a:rPr lang="zh-TW" altLang="en-US" b="1" dirty="0">
                <a:solidFill>
                  <a:schemeClr val="accent2"/>
                </a:solidFill>
                <a:latin typeface="Times New Roman" panose="02020603050405020304" pitchFamily="18" charset="0"/>
                <a:cs typeface="Times New Roman" panose="02020603050405020304" pitchFamily="18" charset="0"/>
              </a:rPr>
              <a:t>包絡面</a:t>
            </a:r>
            <a:r>
              <a:rPr lang="en-US" altLang="zh-TW" b="1" dirty="0">
                <a:solidFill>
                  <a:schemeClr val="accent2"/>
                </a:solidFill>
                <a:latin typeface="Times New Roman" panose="02020603050405020304" pitchFamily="18" charset="0"/>
                <a:cs typeface="Times New Roman" panose="02020603050405020304" pitchFamily="18" charset="0"/>
              </a:rPr>
              <a:t>(envelopment surface)</a:t>
            </a:r>
            <a:r>
              <a:rPr lang="zh-TW" altLang="en-US" b="1" dirty="0">
                <a:latin typeface="Times New Roman" panose="02020603050405020304" pitchFamily="18" charset="0"/>
                <a:cs typeface="Times New Roman" panose="02020603050405020304" pitchFamily="18" charset="0"/>
              </a:rPr>
              <a:t>，推測出</a:t>
            </a:r>
            <a:r>
              <a:rPr lang="zh-TW" altLang="en-US" b="1" dirty="0">
                <a:solidFill>
                  <a:schemeClr val="accent2"/>
                </a:solidFill>
                <a:latin typeface="Times New Roman" panose="02020603050405020304" pitchFamily="18" charset="0"/>
                <a:cs typeface="Times New Roman" panose="02020603050405020304" pitchFamily="18" charset="0"/>
              </a:rPr>
              <a:t>生產</a:t>
            </a:r>
            <a:r>
              <a:rPr lang="zh-TW" altLang="en-US" b="1" dirty="0" smtClean="0">
                <a:solidFill>
                  <a:schemeClr val="accent2"/>
                </a:solidFill>
                <a:latin typeface="Times New Roman" panose="02020603050405020304" pitchFamily="18" charset="0"/>
                <a:cs typeface="Times New Roman" panose="02020603050405020304" pitchFamily="18" charset="0"/>
              </a:rPr>
              <a:t>邊界。</a:t>
            </a:r>
            <a:r>
              <a:rPr lang="zh-TW" altLang="en-US" b="1" dirty="0" smtClean="0">
                <a:latin typeface="Times New Roman" panose="02020603050405020304" pitchFamily="18" charset="0"/>
                <a:cs typeface="Times New Roman" panose="02020603050405020304" pitchFamily="18" charset="0"/>
              </a:rPr>
              <a:t> </a:t>
            </a:r>
            <a:endParaRPr lang="zh-TW" altLang="en-US" b="1" dirty="0">
              <a:latin typeface="Times New Roman" panose="02020603050405020304" pitchFamily="18" charset="0"/>
              <a:cs typeface="Times New Roman" panose="02020603050405020304" pitchFamily="18" charset="0"/>
            </a:endParaRPr>
          </a:p>
          <a:p>
            <a:pPr>
              <a:spcBef>
                <a:spcPct val="40000"/>
              </a:spcBef>
            </a:pPr>
            <a:r>
              <a:rPr lang="en-US" altLang="zh-TW" b="1" dirty="0">
                <a:latin typeface="Times New Roman" panose="02020603050405020304" pitchFamily="18" charset="0"/>
                <a:cs typeface="Times New Roman" panose="02020603050405020304" pitchFamily="18" charset="0"/>
              </a:rPr>
              <a:t>DEA</a:t>
            </a:r>
            <a:r>
              <a:rPr lang="zh-TW" altLang="en-US" b="1" dirty="0">
                <a:latin typeface="Times New Roman" panose="02020603050405020304" pitchFamily="18" charset="0"/>
                <a:cs typeface="Times New Roman" panose="02020603050405020304" pitchFamily="18" charset="0"/>
              </a:rPr>
              <a:t>法的相對效率衡量係建立在</a:t>
            </a:r>
            <a:r>
              <a:rPr lang="zh-TW" altLang="en-US" b="1" dirty="0">
                <a:solidFill>
                  <a:schemeClr val="accent2"/>
                </a:solidFill>
                <a:latin typeface="Times New Roman" panose="02020603050405020304" pitchFamily="18" charset="0"/>
                <a:cs typeface="Times New Roman" panose="02020603050405020304" pitchFamily="18" charset="0"/>
              </a:rPr>
              <a:t>柏拉圖最適</a:t>
            </a:r>
            <a:r>
              <a:rPr lang="zh-TW" altLang="en-US" b="1" dirty="0" smtClean="0">
                <a:solidFill>
                  <a:schemeClr val="accent2"/>
                </a:solidFill>
                <a:latin typeface="Times New Roman" panose="02020603050405020304" pitchFamily="18" charset="0"/>
                <a:cs typeface="Times New Roman" panose="02020603050405020304" pitchFamily="18" charset="0"/>
              </a:rPr>
              <a:t>邊界 </a:t>
            </a:r>
            <a:r>
              <a:rPr lang="en-US" altLang="zh-TW" b="1" dirty="0" smtClean="0">
                <a:solidFill>
                  <a:schemeClr val="accent2"/>
                </a:solidFill>
                <a:latin typeface="Times New Roman" panose="02020603050405020304" pitchFamily="18" charset="0"/>
                <a:cs typeface="Times New Roman" panose="02020603050405020304" pitchFamily="18" charset="0"/>
              </a:rPr>
              <a:t>(</a:t>
            </a:r>
            <a:r>
              <a:rPr lang="en-US" altLang="zh-TW" b="1" dirty="0">
                <a:solidFill>
                  <a:schemeClr val="accent2"/>
                </a:solidFill>
                <a:latin typeface="Times New Roman" panose="02020603050405020304" pitchFamily="18" charset="0"/>
                <a:cs typeface="Times New Roman" panose="02020603050405020304" pitchFamily="18" charset="0"/>
              </a:rPr>
              <a:t>Pareto optimal frontier</a:t>
            </a:r>
            <a:r>
              <a:rPr lang="en-US" altLang="zh-TW" b="1" dirty="0" smtClean="0">
                <a:solidFill>
                  <a:schemeClr val="accent2"/>
                </a:solidFill>
                <a:latin typeface="Times New Roman" panose="02020603050405020304" pitchFamily="18" charset="0"/>
                <a:cs typeface="Times New Roman" panose="02020603050405020304" pitchFamily="18" charset="0"/>
              </a:rPr>
              <a:t>) </a:t>
            </a:r>
            <a:r>
              <a:rPr lang="zh-TW" altLang="en-US" b="1" dirty="0" smtClean="0">
                <a:latin typeface="Times New Roman" panose="02020603050405020304" pitchFamily="18" charset="0"/>
                <a:cs typeface="Times New Roman" panose="02020603050405020304" pitchFamily="18" charset="0"/>
              </a:rPr>
              <a:t>之</a:t>
            </a:r>
            <a:r>
              <a:rPr lang="zh-TW" altLang="en-US" b="1" dirty="0">
                <a:latin typeface="Times New Roman" panose="02020603050405020304" pitchFamily="18" charset="0"/>
                <a:cs typeface="Times New Roman" panose="02020603050405020304" pitchFamily="18" charset="0"/>
              </a:rPr>
              <a:t>效率觀念</a:t>
            </a:r>
            <a:r>
              <a:rPr lang="zh-TW" altLang="en-US" b="1" dirty="0" smtClean="0">
                <a:latin typeface="Times New Roman" panose="02020603050405020304" pitchFamily="18" charset="0"/>
                <a:cs typeface="Times New Roman" panose="02020603050405020304" pitchFamily="18" charset="0"/>
              </a:rPr>
              <a:t>上</a:t>
            </a:r>
            <a:r>
              <a:rPr lang="zh-TW" altLang="en-US"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TW" b="1" dirty="0">
                <a:solidFill>
                  <a:srgbClr val="9900FF"/>
                </a:solidFill>
                <a:latin typeface="Times New Roman" panose="02020603050405020304" pitchFamily="18" charset="0"/>
                <a:cs typeface="Times New Roman" panose="02020603050405020304" pitchFamily="18" charset="0"/>
                <a:sym typeface="Wingdings" panose="05000000000000000000" pitchFamily="2" charset="2"/>
              </a:rPr>
              <a:t>(</a:t>
            </a:r>
            <a:r>
              <a:rPr lang="zh-TW" altLang="en-US" b="1" dirty="0">
                <a:solidFill>
                  <a:srgbClr val="9900FF"/>
                </a:solidFill>
                <a:latin typeface="Times New Roman" panose="02020603050405020304" pitchFamily="18" charset="0"/>
                <a:cs typeface="Times New Roman" panose="02020603050405020304" pitchFamily="18" charset="0"/>
                <a:sym typeface="Wingdings" panose="05000000000000000000" pitchFamily="2" charset="2"/>
              </a:rPr>
              <a:t>滿足</a:t>
            </a:r>
            <a:r>
              <a:rPr lang="zh-TW" altLang="en-US" b="1" dirty="0">
                <a:solidFill>
                  <a:srgbClr val="9900FF"/>
                </a:solidFill>
                <a:latin typeface="Times New Roman" panose="02020603050405020304" pitchFamily="18" charset="0"/>
                <a:cs typeface="Times New Roman" panose="02020603050405020304" pitchFamily="18" charset="0"/>
              </a:rPr>
              <a:t>柏拉圖最適邊界者即</a:t>
            </a:r>
            <a:r>
              <a:rPr lang="zh-TW" altLang="en-US" b="1" dirty="0" smtClean="0">
                <a:solidFill>
                  <a:srgbClr val="9900FF"/>
                </a:solidFill>
                <a:latin typeface="Times New Roman" panose="02020603050405020304" pitchFamily="18" charset="0"/>
                <a:cs typeface="Times New Roman" panose="02020603050405020304" pitchFamily="18" charset="0"/>
              </a:rPr>
              <a:t>為最有效率</a:t>
            </a:r>
            <a:r>
              <a:rPr lang="en-US" altLang="zh-TW" b="1" dirty="0" smtClean="0">
                <a:solidFill>
                  <a:srgbClr val="9900FF"/>
                </a:solidFill>
                <a:latin typeface="Times New Roman" panose="02020603050405020304" pitchFamily="18" charset="0"/>
                <a:cs typeface="Times New Roman" panose="02020603050405020304" pitchFamily="18" charset="0"/>
              </a:rPr>
              <a:t>)</a:t>
            </a:r>
            <a:r>
              <a:rPr lang="zh-TW" altLang="en-US" b="1" dirty="0" smtClean="0">
                <a:solidFill>
                  <a:srgbClr val="9900FF"/>
                </a:solidFill>
                <a:latin typeface="Times New Roman" panose="02020603050405020304" pitchFamily="18" charset="0"/>
                <a:cs typeface="Times New Roman" panose="02020603050405020304" pitchFamily="18" charset="0"/>
              </a:rPr>
              <a:t>。</a:t>
            </a:r>
            <a:endParaRPr lang="zh-TW" altLang="en-US" b="1"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36411222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生產邊界衡量效率</a:t>
            </a:r>
          </a:p>
        </p:txBody>
      </p:sp>
      <p:sp>
        <p:nvSpPr>
          <p:cNvPr id="3" name="內容版面配置區 2"/>
          <p:cNvSpPr>
            <a:spLocks noGrp="1"/>
          </p:cNvSpPr>
          <p:nvPr>
            <p:ph idx="1"/>
          </p:nvPr>
        </p:nvSpPr>
        <p:spPr>
          <a:xfrm>
            <a:off x="457199" y="1600200"/>
            <a:ext cx="8686801" cy="4525959"/>
          </a:xfrm>
        </p:spPr>
        <p:txBody>
          <a:bodyPr/>
          <a:lstStyle/>
          <a:p>
            <a:pPr>
              <a:spcBef>
                <a:spcPct val="20000"/>
              </a:spcBef>
              <a:buFontTx/>
              <a:buChar cha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例如，</a:t>
            </a:r>
            <a:r>
              <a:rPr lang="zh-TW" altLang="en-US" sz="2800"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教師績效</a:t>
            </a:r>
            <a:r>
              <a:rPr lang="zh-TW" altLang="en-US" sz="2800" dirty="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評量</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假設</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每位教師給予相同的</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投入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經費、人力</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依三方面產出項評分。</a:t>
            </a:r>
          </a:p>
          <a:p>
            <a:pPr>
              <a:spcBef>
                <a:spcPct val="20000"/>
              </a:spcBef>
              <a:buFontTx/>
              <a:buChar cha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設有</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三位老師，其教學、服務與研究依參考基準計算出點數分別如下表：</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ct val="20000"/>
              </a:spcBef>
              <a:buFontTx/>
              <a:buChar char="•"/>
            </a:pP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spcBef>
                <a:spcPct val="20000"/>
              </a:spcBef>
              <a:buFontTx/>
              <a:buChar char="•"/>
            </a:pP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ct val="20000"/>
              </a:spcBef>
              <a:buFontTx/>
              <a:buChar char="•"/>
            </a:pP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ct val="20000"/>
              </a:spcBef>
              <a:buFontTx/>
              <a:buChar char="•"/>
            </a:pP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a:spcBef>
                <a:spcPct val="85000"/>
              </a:spcBef>
              <a:buFontTx/>
              <a:buChar cha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何者表現較優</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自己定權重合理嗎</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a:spcBef>
                <a:spcPct val="20000"/>
              </a:spcBef>
              <a:buFontTx/>
              <a:buChar char="•"/>
            </a:pPr>
            <a:r>
              <a:rPr lang="zh-TW" altLang="en-US" sz="2800" dirty="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可依</a:t>
            </a:r>
            <a:r>
              <a:rPr lang="zh-TW" altLang="en-US" sz="2800"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柏拉圖最適邊界的效率觀念比較相對</a:t>
            </a:r>
            <a:r>
              <a:rPr lang="zh-TW" altLang="en-US" sz="2800" dirty="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效率。</a:t>
            </a:r>
            <a:endParaRPr lang="en-US" altLang="zh-TW" sz="2800"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2651572" y="3500582"/>
            <a:ext cx="4298053" cy="2133600"/>
          </a:xfrm>
          <a:prstGeom prst="rect">
            <a:avLst/>
          </a:prstGeom>
        </p:spPr>
      </p:pic>
    </p:spTree>
    <p:extLst>
      <p:ext uri="{BB962C8B-B14F-4D97-AF65-F5344CB8AC3E}">
        <p14:creationId xmlns:p14="http://schemas.microsoft.com/office/powerpoint/2010/main" val="429338431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效率分析</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p:nvPr/>
        </p:nvPicPr>
        <p:blipFill>
          <a:blip r:embed="rId2">
            <a:extLst>
              <a:ext uri="{28A0092B-C50C-407E-A947-70E740481C1C}">
                <a14:useLocalDpi xmlns:a14="http://schemas.microsoft.com/office/drawing/2010/main" val="0"/>
              </a:ext>
            </a:extLst>
          </a:blip>
          <a:stretch>
            <a:fillRect/>
          </a:stretch>
        </p:blipFill>
        <p:spPr>
          <a:xfrm>
            <a:off x="457200" y="1600200"/>
            <a:ext cx="8229600" cy="4754418"/>
          </a:xfrm>
          <a:prstGeom prst="rect">
            <a:avLst/>
          </a:prstGeom>
        </p:spPr>
      </p:pic>
    </p:spTree>
    <p:extLst>
      <p:ext uri="{BB962C8B-B14F-4D97-AF65-F5344CB8AC3E}">
        <p14:creationId xmlns:p14="http://schemas.microsoft.com/office/powerpoint/2010/main" val="28278156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效率</a:t>
            </a:r>
            <a:r>
              <a:rPr lang="zh-TW" altLang="en-US" dirty="0"/>
              <a:t>分析</a:t>
            </a:r>
          </a:p>
        </p:txBody>
      </p:sp>
      <p:sp>
        <p:nvSpPr>
          <p:cNvPr id="3" name="內容版面配置區 2"/>
          <p:cNvSpPr>
            <a:spLocks noGrp="1"/>
          </p:cNvSpPr>
          <p:nvPr>
            <p:ph idx="1"/>
          </p:nvPr>
        </p:nvSpPr>
        <p:spPr>
          <a:xfrm>
            <a:off x="457200" y="1600200"/>
            <a:ext cx="8229600" cy="2399145"/>
          </a:xfrm>
        </p:spPr>
        <p:txBody>
          <a:bodyPr/>
          <a:lstStyle/>
          <a:p>
            <a:r>
              <a:rPr lang="zh-TW" altLang="en-US" sz="2600" b="1" dirty="0">
                <a:solidFill>
                  <a:srgbClr val="FF0000"/>
                </a:solidFill>
                <a:latin typeface="Times New Roman" panose="02020603050405020304" pitchFamily="18" charset="0"/>
                <a:cs typeface="Times New Roman" panose="02020603050405020304" pitchFamily="18" charset="0"/>
              </a:rPr>
              <a:t>在不</a:t>
            </a:r>
            <a:r>
              <a:rPr lang="zh-TW" altLang="en-US" sz="2600" b="1" dirty="0" smtClean="0">
                <a:solidFill>
                  <a:srgbClr val="FF0000"/>
                </a:solidFill>
                <a:latin typeface="Times New Roman" panose="02020603050405020304" pitchFamily="18" charset="0"/>
                <a:cs typeface="Times New Roman" panose="02020603050405020304" pitchFamily="18" charset="0"/>
              </a:rPr>
              <a:t>增加守備機會 </a:t>
            </a:r>
            <a:r>
              <a:rPr lang="en-US" altLang="zh-TW" sz="2600" b="1" dirty="0" smtClean="0">
                <a:solidFill>
                  <a:srgbClr val="FF0000"/>
                </a:solidFill>
                <a:latin typeface="Times New Roman" panose="02020603050405020304" pitchFamily="18" charset="0"/>
                <a:cs typeface="Times New Roman" panose="02020603050405020304" pitchFamily="18" charset="0"/>
              </a:rPr>
              <a:t>(</a:t>
            </a:r>
            <a:r>
              <a:rPr lang="zh-TW" altLang="en-US" sz="2600" b="1" dirty="0" smtClean="0">
                <a:solidFill>
                  <a:srgbClr val="FF0000"/>
                </a:solidFill>
                <a:latin typeface="Times New Roman" panose="02020603050405020304" pitchFamily="18" charset="0"/>
                <a:cs typeface="Times New Roman" panose="02020603050405020304" pitchFamily="18" charset="0"/>
              </a:rPr>
              <a:t>投入</a:t>
            </a:r>
            <a:r>
              <a:rPr lang="en-US" altLang="zh-TW" sz="2600" b="1" dirty="0" smtClean="0">
                <a:solidFill>
                  <a:srgbClr val="FF0000"/>
                </a:solidFill>
                <a:latin typeface="Times New Roman" panose="02020603050405020304" pitchFamily="18" charset="0"/>
                <a:cs typeface="Times New Roman" panose="02020603050405020304" pitchFamily="18" charset="0"/>
              </a:rPr>
              <a:t>)</a:t>
            </a:r>
            <a:r>
              <a:rPr lang="zh-TW" altLang="en-US" sz="2600" b="1" dirty="0" smtClean="0">
                <a:solidFill>
                  <a:srgbClr val="FF0000"/>
                </a:solidFill>
                <a:latin typeface="Times New Roman" panose="02020603050405020304" pitchFamily="18" charset="0"/>
                <a:cs typeface="Times New Roman" panose="02020603050405020304" pitchFamily="18" charset="0"/>
              </a:rPr>
              <a:t> 的</a:t>
            </a:r>
            <a:r>
              <a:rPr lang="zh-TW" altLang="en-US" sz="2600" b="1" dirty="0">
                <a:solidFill>
                  <a:srgbClr val="FF0000"/>
                </a:solidFill>
                <a:latin typeface="Times New Roman" panose="02020603050405020304" pitchFamily="18" charset="0"/>
                <a:cs typeface="Times New Roman" panose="02020603050405020304" pitchFamily="18" charset="0"/>
              </a:rPr>
              <a:t>情況下</a:t>
            </a:r>
          </a:p>
          <a:p>
            <a:r>
              <a:rPr lang="zh-TW" altLang="en-US" sz="2600" b="1" dirty="0">
                <a:latin typeface="Times New Roman" panose="02020603050405020304" pitchFamily="18" charset="0"/>
                <a:cs typeface="Times New Roman" panose="02020603050405020304" pitchFamily="18" charset="0"/>
              </a:rPr>
              <a:t>出現在柏拉圖最適邊界的</a:t>
            </a:r>
            <a:r>
              <a:rPr lang="en-US" altLang="zh-TW" sz="2600" b="1" dirty="0" smtClean="0">
                <a:solidFill>
                  <a:schemeClr val="tx1"/>
                </a:solidFill>
                <a:latin typeface="Times New Roman" panose="02020603050405020304" pitchFamily="18" charset="0"/>
                <a:cs typeface="Times New Roman" panose="02020603050405020304" pitchFamily="18" charset="0"/>
              </a:rPr>
              <a:t>A</a:t>
            </a:r>
            <a:r>
              <a:rPr lang="zh-TW" altLang="en-US" sz="2600" b="1" dirty="0" smtClean="0">
                <a:solidFill>
                  <a:schemeClr val="tx1"/>
                </a:solidFill>
                <a:latin typeface="Times New Roman" panose="02020603050405020304" pitchFamily="18" charset="0"/>
                <a:cs typeface="Times New Roman" panose="02020603050405020304" pitchFamily="18" charset="0"/>
              </a:rPr>
              <a:t>、</a:t>
            </a:r>
            <a:r>
              <a:rPr lang="en-US" altLang="zh-TW" sz="2600" b="1" dirty="0" smtClean="0">
                <a:solidFill>
                  <a:schemeClr val="tx1"/>
                </a:solidFill>
                <a:latin typeface="Times New Roman" panose="02020603050405020304" pitchFamily="18" charset="0"/>
                <a:cs typeface="Times New Roman" panose="02020603050405020304" pitchFamily="18" charset="0"/>
              </a:rPr>
              <a:t>B</a:t>
            </a:r>
            <a:r>
              <a:rPr lang="zh-TW" altLang="en-US" sz="2600" b="1" dirty="0" smtClean="0">
                <a:solidFill>
                  <a:schemeClr val="tx1"/>
                </a:solidFill>
                <a:latin typeface="Times New Roman" panose="02020603050405020304" pitchFamily="18" charset="0"/>
                <a:cs typeface="Times New Roman" panose="02020603050405020304" pitchFamily="18" charset="0"/>
              </a:rPr>
              <a:t>、</a:t>
            </a:r>
            <a:r>
              <a:rPr lang="en-US" altLang="zh-TW" sz="2600" b="1" dirty="0" smtClean="0">
                <a:solidFill>
                  <a:schemeClr val="tx1"/>
                </a:solidFill>
                <a:latin typeface="Times New Roman" panose="02020603050405020304" pitchFamily="18" charset="0"/>
                <a:cs typeface="Times New Roman" panose="02020603050405020304" pitchFamily="18" charset="0"/>
              </a:rPr>
              <a:t>C</a:t>
            </a:r>
            <a:r>
              <a:rPr lang="zh-TW" altLang="en-US" sz="2600" b="1" dirty="0" smtClean="0">
                <a:solidFill>
                  <a:schemeClr val="tx1"/>
                </a:solidFill>
                <a:latin typeface="Times New Roman" panose="02020603050405020304" pitchFamily="18" charset="0"/>
                <a:cs typeface="Times New Roman" panose="02020603050405020304" pitchFamily="18" charset="0"/>
              </a:rPr>
              <a:t>、</a:t>
            </a:r>
            <a:r>
              <a:rPr lang="en-US" altLang="zh-TW" sz="2600" b="1" dirty="0" smtClean="0">
                <a:solidFill>
                  <a:schemeClr val="tx1"/>
                </a:solidFill>
                <a:latin typeface="Times New Roman" panose="02020603050405020304" pitchFamily="18" charset="0"/>
                <a:cs typeface="Times New Roman" panose="02020603050405020304" pitchFamily="18" charset="0"/>
              </a:rPr>
              <a:t>D</a:t>
            </a:r>
            <a:r>
              <a:rPr lang="en-US" altLang="en-US" sz="2600" b="1" dirty="0" smtClean="0">
                <a:latin typeface="Times New Roman" panose="02020603050405020304" pitchFamily="18" charset="0"/>
                <a:cs typeface="Times New Roman" panose="02020603050405020304" pitchFamily="18" charset="0"/>
              </a:rPr>
              <a:t>，</a:t>
            </a:r>
            <a:r>
              <a:rPr lang="zh-TW" altLang="en-US" sz="2600" b="1" dirty="0">
                <a:latin typeface="Times New Roman" panose="02020603050405020304" pitchFamily="18" charset="0"/>
                <a:cs typeface="Times New Roman" panose="02020603050405020304" pitchFamily="18" charset="0"/>
              </a:rPr>
              <a:t>唯有減少一個產出項之</a:t>
            </a:r>
            <a:r>
              <a:rPr lang="zh-TW" altLang="en-US" sz="2600" b="1" dirty="0" smtClean="0">
                <a:latin typeface="Times New Roman" panose="02020603050405020304" pitchFamily="18" charset="0"/>
                <a:cs typeface="Times New Roman" panose="02020603050405020304" pitchFamily="18" charset="0"/>
              </a:rPr>
              <a:t>產量 </a:t>
            </a:r>
            <a:r>
              <a:rPr lang="en-US" altLang="zh-TW" sz="2600" b="1" dirty="0" smtClean="0">
                <a:latin typeface="Times New Roman" panose="02020603050405020304" pitchFamily="18" charset="0"/>
                <a:cs typeface="Times New Roman" panose="02020603050405020304" pitchFamily="18" charset="0"/>
              </a:rPr>
              <a:t>(</a:t>
            </a:r>
            <a:r>
              <a:rPr lang="zh-TW" altLang="en-US" sz="2600" b="1" dirty="0">
                <a:latin typeface="Times New Roman" panose="02020603050405020304" pitchFamily="18" charset="0"/>
                <a:cs typeface="Times New Roman" panose="02020603050405020304" pitchFamily="18" charset="0"/>
              </a:rPr>
              <a:t>例如</a:t>
            </a:r>
            <a:r>
              <a:rPr lang="zh-TW" altLang="en-US" sz="2600" b="1" dirty="0" smtClean="0">
                <a:latin typeface="Times New Roman" panose="02020603050405020304" pitchFamily="18" charset="0"/>
                <a:cs typeface="Times New Roman" panose="02020603050405020304" pitchFamily="18" charset="0"/>
              </a:rPr>
              <a:t>將投入移</a:t>
            </a:r>
            <a:r>
              <a:rPr lang="zh-TW" altLang="en-US" sz="2600" b="1" dirty="0">
                <a:latin typeface="Times New Roman" panose="02020603050405020304" pitchFamily="18" charset="0"/>
                <a:cs typeface="Times New Roman" panose="02020603050405020304" pitchFamily="18" charset="0"/>
              </a:rPr>
              <a:t>往生產另一項產出項</a:t>
            </a:r>
            <a:r>
              <a:rPr lang="en-US" altLang="zh-TW" sz="2600" b="1" dirty="0">
                <a:latin typeface="Times New Roman" panose="02020603050405020304" pitchFamily="18" charset="0"/>
                <a:cs typeface="Times New Roman" panose="02020603050405020304" pitchFamily="18" charset="0"/>
              </a:rPr>
              <a:t>)</a:t>
            </a:r>
            <a:r>
              <a:rPr lang="zh-TW" altLang="en-US" sz="2600" b="1" dirty="0">
                <a:latin typeface="Times New Roman" panose="02020603050405020304" pitchFamily="18" charset="0"/>
                <a:cs typeface="Times New Roman" panose="02020603050405020304" pitchFamily="18" charset="0"/>
              </a:rPr>
              <a:t> ，否則另一個產出項的產量無法被</a:t>
            </a:r>
            <a:r>
              <a:rPr lang="zh-TW" altLang="en-US" sz="2600" b="1" dirty="0" smtClean="0">
                <a:latin typeface="Times New Roman" panose="02020603050405020304" pitchFamily="18" charset="0"/>
                <a:cs typeface="Times New Roman" panose="02020603050405020304" pitchFamily="18" charset="0"/>
              </a:rPr>
              <a:t>增加 </a:t>
            </a:r>
            <a:r>
              <a:rPr lang="en-US" altLang="zh-TW" sz="2600" b="1" dirty="0" smtClean="0">
                <a:latin typeface="Times New Roman" panose="02020603050405020304" pitchFamily="18" charset="0"/>
                <a:cs typeface="Times New Roman" panose="02020603050405020304" pitchFamily="18" charset="0"/>
              </a:rPr>
              <a:t>(</a:t>
            </a:r>
            <a:r>
              <a:rPr lang="zh-TW" altLang="en-US" sz="2600" b="1" dirty="0">
                <a:latin typeface="Times New Roman" panose="02020603050405020304" pitchFamily="18" charset="0"/>
                <a:cs typeface="Times New Roman" panose="02020603050405020304" pitchFamily="18" charset="0"/>
              </a:rPr>
              <a:t>已被用到極限，無法再被擠出產出</a:t>
            </a:r>
            <a:r>
              <a:rPr lang="en-US" altLang="zh-TW" sz="2600" b="1" dirty="0">
                <a:latin typeface="Times New Roman" panose="02020603050405020304" pitchFamily="18" charset="0"/>
                <a:cs typeface="Times New Roman" panose="02020603050405020304" pitchFamily="18" charset="0"/>
              </a:rPr>
              <a:t>)</a:t>
            </a:r>
            <a:r>
              <a:rPr lang="zh-TW" altLang="en-US" sz="2600" b="1" dirty="0">
                <a:latin typeface="Times New Roman" panose="02020603050405020304" pitchFamily="18" charset="0"/>
                <a:cs typeface="Times New Roman" panose="02020603050405020304" pitchFamily="18" charset="0"/>
              </a:rPr>
              <a:t>。</a:t>
            </a:r>
          </a:p>
          <a:p>
            <a:endParaRPr lang="zh-TW" altLang="en-US" dirty="0"/>
          </a:p>
        </p:txBody>
      </p:sp>
      <p:sp>
        <p:nvSpPr>
          <p:cNvPr id="7" name="矩形 6"/>
          <p:cNvSpPr/>
          <p:nvPr/>
        </p:nvSpPr>
        <p:spPr>
          <a:xfrm>
            <a:off x="457199" y="3879272"/>
            <a:ext cx="3837709" cy="2492990"/>
          </a:xfrm>
          <a:prstGeom prst="rect">
            <a:avLst/>
          </a:prstGeom>
        </p:spPr>
        <p:txBody>
          <a:bodyPr wrap="square">
            <a:spAutoFit/>
          </a:bodyPr>
          <a:lstStyle/>
          <a:p>
            <a:pPr marL="457200" indent="-457200">
              <a:buFont typeface="Arial" panose="020B0604020202020204" pitchFamily="34" charset="0"/>
              <a:buChar char="•"/>
            </a:pPr>
            <a:r>
              <a:rPr lang="zh-TW" altLang="en-US"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例</a:t>
            </a:r>
            <a:r>
              <a:rPr lang="en-US" altLang="en-US"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Y</a:t>
            </a:r>
            <a:r>
              <a:rPr lang="en-US" altLang="zh-TW" sz="2600" b="1" baseline="-25000"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產出高於</a:t>
            </a:r>
            <a:r>
              <a:rPr lang="en-US" altLang="zh-TW"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，在不</a:t>
            </a:r>
            <a:r>
              <a:rPr lang="zh-TW" altLang="en-US" sz="2600" b="1" dirty="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增加投入的</a:t>
            </a:r>
            <a:r>
              <a:rPr lang="zh-TW" altLang="en-US"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情況下，若</a:t>
            </a:r>
            <a:r>
              <a:rPr lang="en-US" altLang="zh-TW"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欲產出與</a:t>
            </a:r>
            <a:r>
              <a:rPr lang="en-US" altLang="zh-TW"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相同的</a:t>
            </a:r>
            <a:r>
              <a:rPr lang="en-US" altLang="zh-TW"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Y</a:t>
            </a:r>
            <a:r>
              <a:rPr lang="en-US" altLang="zh-TW" sz="2600" b="1" baseline="-25000"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，只好挪用其生產</a:t>
            </a:r>
            <a:r>
              <a:rPr lang="en-US" altLang="zh-TW"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Y</a:t>
            </a:r>
            <a:r>
              <a:rPr lang="en-US" altLang="zh-TW" sz="2600" b="1" baseline="-25000"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600" b="1" dirty="0" smtClean="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的投入，</a:t>
            </a:r>
            <a:r>
              <a:rPr lang="zh-TW" altLang="en-US"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也因此使其</a:t>
            </a:r>
            <a:r>
              <a:rPr lang="en-US" altLang="zh-TW"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Y</a:t>
            </a:r>
            <a:r>
              <a:rPr lang="en-US" altLang="zh-TW" sz="2600" b="1" baseline="-25000"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6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的產出減少。</a:t>
            </a: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7287" y="3741246"/>
            <a:ext cx="3613295" cy="302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invGray">
          <a:xfrm>
            <a:off x="8580582" y="6490117"/>
            <a:ext cx="768255" cy="27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200" i="0" dirty="0" smtClean="0">
                <a:latin typeface="標楷體" panose="03000509000000000000" pitchFamily="65" charset="-120"/>
                <a:ea typeface="標楷體" panose="03000509000000000000" pitchFamily="65" charset="-120"/>
              </a:rPr>
              <a:t>阻殺率</a:t>
            </a:r>
            <a:endParaRPr lang="en-US" altLang="zh-TW" sz="1200" i="0" dirty="0">
              <a:latin typeface="標楷體" panose="03000509000000000000" pitchFamily="65" charset="-120"/>
              <a:ea typeface="標楷體" panose="03000509000000000000" pitchFamily="65" charset="-120"/>
            </a:endParaRPr>
          </a:p>
        </p:txBody>
      </p:sp>
      <p:sp>
        <p:nvSpPr>
          <p:cNvPr id="10" name="Text Box 7"/>
          <p:cNvSpPr txBox="1">
            <a:spLocks noChangeArrowheads="1"/>
          </p:cNvSpPr>
          <p:nvPr/>
        </p:nvSpPr>
        <p:spPr bwMode="invGray">
          <a:xfrm>
            <a:off x="4428063" y="3464247"/>
            <a:ext cx="8660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200" i="0" dirty="0" smtClean="0">
                <a:latin typeface="標楷體" panose="03000509000000000000" pitchFamily="65" charset="-120"/>
                <a:ea typeface="標楷體" panose="03000509000000000000" pitchFamily="65" charset="-120"/>
              </a:rPr>
              <a:t>守備率</a:t>
            </a:r>
            <a:endParaRPr lang="en-US" altLang="zh-TW" sz="1200" i="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244650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效率</a:t>
            </a:r>
            <a:r>
              <a:rPr lang="zh-TW" altLang="en-US" dirty="0"/>
              <a:t>分析</a:t>
            </a:r>
          </a:p>
        </p:txBody>
      </p:sp>
      <p:sp>
        <p:nvSpPr>
          <p:cNvPr id="3" name="內容版面配置區 2"/>
          <p:cNvSpPr>
            <a:spLocks noGrp="1"/>
          </p:cNvSpPr>
          <p:nvPr>
            <p:ph idx="1"/>
          </p:nvPr>
        </p:nvSpPr>
        <p:spPr/>
        <p:txBody>
          <a:bodyPr/>
          <a:lstStyle/>
          <a:p>
            <a:r>
              <a:rPr lang="en-US" altLang="zh-TW" sz="29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E</a:t>
            </a:r>
            <a:r>
              <a:rPr lang="zh-TW" altLang="en-US" sz="29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9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F</a:t>
            </a:r>
            <a:r>
              <a:rPr lang="zh-TW" altLang="en-US" sz="29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9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G</a:t>
            </a:r>
            <a:r>
              <a:rPr lang="zh-TW" altLang="en-US" sz="29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9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H</a:t>
            </a:r>
            <a:r>
              <a:rPr lang="zh-TW" altLang="en-US" sz="2900" b="1" dirty="0">
                <a:latin typeface="Times New Roman" panose="02020603050405020304" pitchFamily="18" charset="0"/>
                <a:ea typeface="標楷體" panose="03000509000000000000" pitchFamily="65" charset="-120"/>
                <a:cs typeface="Times New Roman" panose="02020603050405020304" pitchFamily="18" charset="0"/>
              </a:rPr>
              <a:t>若欲</a:t>
            </a:r>
            <a:r>
              <a:rPr lang="zh-TW" altLang="en-US" sz="2900" b="1" dirty="0" smtClean="0">
                <a:latin typeface="Times New Roman" panose="02020603050405020304" pitchFamily="18" charset="0"/>
                <a:ea typeface="標楷體" panose="03000509000000000000" pitchFamily="65" charset="-120"/>
                <a:cs typeface="Times New Roman" panose="02020603050405020304" pitchFamily="18" charset="0"/>
              </a:rPr>
              <a:t>提高生產，</a:t>
            </a:r>
            <a:r>
              <a:rPr lang="zh-TW" altLang="en-US" sz="2900" b="1" dirty="0">
                <a:latin typeface="Times New Roman" panose="02020603050405020304" pitchFamily="18" charset="0"/>
                <a:ea typeface="標楷體" panose="03000509000000000000" pitchFamily="65" charset="-120"/>
                <a:cs typeface="Times New Roman" panose="02020603050405020304" pitchFamily="18" charset="0"/>
              </a:rPr>
              <a:t>並不需增加投入或犧牲部份</a:t>
            </a:r>
            <a:r>
              <a:rPr lang="zh-TW" altLang="en-US" sz="2900" b="1" dirty="0" smtClean="0">
                <a:latin typeface="Times New Roman" panose="02020603050405020304" pitchFamily="18" charset="0"/>
                <a:ea typeface="標楷體" panose="03000509000000000000" pitchFamily="65" charset="-120"/>
                <a:cs typeface="Times New Roman" panose="02020603050405020304" pitchFamily="18" charset="0"/>
              </a:rPr>
              <a:t>產出。</a:t>
            </a:r>
            <a:endParaRPr lang="zh-TW" altLang="en-US" sz="2900" b="1" dirty="0">
              <a:latin typeface="Times New Roman" panose="02020603050405020304" pitchFamily="18" charset="0"/>
              <a:ea typeface="標楷體" panose="03000509000000000000" pitchFamily="65" charset="-120"/>
              <a:cs typeface="Times New Roman" panose="02020603050405020304" pitchFamily="18" charset="0"/>
            </a:endParaRPr>
          </a:p>
          <a:p>
            <a:pPr lvl="1">
              <a:buFont typeface="Wingdings" panose="05000000000000000000" pitchFamily="2" charset="2"/>
              <a:buChar char="p"/>
            </a:pPr>
            <a:r>
              <a:rPr lang="zh-TW" altLang="en-US" sz="2900" b="1" dirty="0">
                <a:latin typeface="Times New Roman" panose="02020603050405020304" pitchFamily="18" charset="0"/>
                <a:ea typeface="標楷體" panose="03000509000000000000" pitchFamily="65" charset="-120"/>
                <a:cs typeface="Times New Roman" panose="02020603050405020304" pitchFamily="18" charset="0"/>
              </a:rPr>
              <a:t>例如可</a:t>
            </a:r>
            <a:r>
              <a:rPr lang="zh-TW" altLang="en-US" sz="2900" b="1" dirty="0">
                <a:solidFill>
                  <a:schemeClr val="accent2"/>
                </a:solidFill>
                <a:latin typeface="Times New Roman" panose="02020603050405020304" pitchFamily="18" charset="0"/>
                <a:ea typeface="標楷體" pitchFamily="65"/>
                <a:cs typeface="Times New Roman" panose="02020603050405020304" pitchFamily="18" charset="0"/>
              </a:rPr>
              <a:t>就現有投入努力改進</a:t>
            </a:r>
            <a:r>
              <a:rPr lang="zh-TW" altLang="en-US" sz="2900" b="1" dirty="0">
                <a:latin typeface="Times New Roman" panose="02020603050405020304" pitchFamily="18" charset="0"/>
                <a:ea typeface="標楷體" panose="03000509000000000000" pitchFamily="65" charset="-120"/>
                <a:cs typeface="Times New Roman" panose="02020603050405020304" pitchFamily="18" charset="0"/>
              </a:rPr>
              <a:t>就可以提高</a:t>
            </a:r>
            <a:r>
              <a:rPr lang="zh-TW" altLang="en-US" sz="2900" b="1" dirty="0" smtClean="0">
                <a:latin typeface="Times New Roman" panose="02020603050405020304" pitchFamily="18" charset="0"/>
                <a:ea typeface="標楷體" panose="03000509000000000000" pitchFamily="65" charset="-120"/>
                <a:cs typeface="Times New Roman" panose="02020603050405020304" pitchFamily="18" charset="0"/>
              </a:rPr>
              <a:t>產出。</a:t>
            </a:r>
            <a:endParaRPr lang="zh-TW" altLang="en-US" sz="2900" b="1"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900" b="1" dirty="0">
                <a:latin typeface="Times New Roman" panose="02020603050405020304" pitchFamily="18" charset="0"/>
                <a:ea typeface="標楷體" panose="03000509000000000000" pitchFamily="65" charset="-120"/>
                <a:cs typeface="Times New Roman" panose="02020603050405020304" pitchFamily="18" charset="0"/>
              </a:rPr>
              <a:t>因此</a:t>
            </a:r>
            <a:r>
              <a:rPr lang="zh-TW" altLang="zh-TW"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900" b="1" dirty="0">
                <a:latin typeface="Times New Roman" panose="02020603050405020304" pitchFamily="18" charset="0"/>
                <a:ea typeface="標楷體" panose="03000509000000000000" pitchFamily="65" charset="-120"/>
                <a:cs typeface="Times New Roman" panose="02020603050405020304" pitchFamily="18" charset="0"/>
              </a:rPr>
              <a:t>表示其目前未達最佳</a:t>
            </a:r>
            <a:r>
              <a:rPr lang="zh-TW" altLang="en-US" sz="2900" b="1" dirty="0" smtClean="0">
                <a:latin typeface="Times New Roman" panose="02020603050405020304" pitchFamily="18" charset="0"/>
                <a:ea typeface="標楷體" panose="03000509000000000000" pitchFamily="65" charset="-120"/>
                <a:cs typeface="Times New Roman" panose="02020603050405020304" pitchFamily="18" charset="0"/>
              </a:rPr>
              <a:t>效率 </a:t>
            </a:r>
            <a:r>
              <a:rPr lang="en-US" altLang="zh-TW" sz="2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900" b="1" dirty="0">
                <a:latin typeface="Times New Roman" panose="02020603050405020304" pitchFamily="18" charset="0"/>
                <a:ea typeface="標楷體" panose="03000509000000000000" pitchFamily="65" charset="-120"/>
                <a:cs typeface="Times New Roman" panose="02020603050405020304" pitchFamily="18" charset="0"/>
              </a:rPr>
              <a:t>還可以再擠出產出</a:t>
            </a:r>
            <a:r>
              <a:rPr lang="en-US" altLang="zh-TW" sz="2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9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1068" y="3831301"/>
            <a:ext cx="3613295" cy="302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invGray">
          <a:xfrm>
            <a:off x="8474363" y="6580172"/>
            <a:ext cx="768255" cy="27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200" i="0" dirty="0" smtClean="0">
                <a:latin typeface="標楷體" panose="03000509000000000000" pitchFamily="65" charset="-120"/>
                <a:ea typeface="標楷體" panose="03000509000000000000" pitchFamily="65" charset="-120"/>
              </a:rPr>
              <a:t>阻殺率</a:t>
            </a:r>
            <a:endParaRPr lang="en-US" altLang="zh-TW" sz="1200" i="0" dirty="0">
              <a:latin typeface="標楷體" panose="03000509000000000000" pitchFamily="65" charset="-120"/>
              <a:ea typeface="標楷體" panose="03000509000000000000" pitchFamily="65" charset="-120"/>
            </a:endParaRPr>
          </a:p>
        </p:txBody>
      </p:sp>
      <p:sp>
        <p:nvSpPr>
          <p:cNvPr id="6" name="Text Box 7"/>
          <p:cNvSpPr txBox="1">
            <a:spLocks noChangeArrowheads="1"/>
          </p:cNvSpPr>
          <p:nvPr/>
        </p:nvSpPr>
        <p:spPr bwMode="invGray">
          <a:xfrm>
            <a:off x="4215625" y="3724679"/>
            <a:ext cx="8660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200" i="0" dirty="0" smtClean="0">
                <a:latin typeface="標楷體" panose="03000509000000000000" pitchFamily="65" charset="-120"/>
                <a:ea typeface="標楷體" panose="03000509000000000000" pitchFamily="65" charset="-120"/>
              </a:rPr>
              <a:t>守備率</a:t>
            </a:r>
            <a:endParaRPr lang="en-US" altLang="zh-TW" sz="1200" i="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034543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效率與生產</a:t>
            </a:r>
            <a:r>
              <a:rPr lang="zh-TW" altLang="en-US" dirty="0"/>
              <a:t>力</a:t>
            </a:r>
          </a:p>
        </p:txBody>
      </p:sp>
      <p:sp>
        <p:nvSpPr>
          <p:cNvPr id="3" name="內容版面配置區 2"/>
          <p:cNvSpPr>
            <a:spLocks noGrp="1"/>
          </p:cNvSpPr>
          <p:nvPr>
            <p:ph idx="1"/>
          </p:nvPr>
        </p:nvSpPr>
        <p:spPr>
          <a:xfrm>
            <a:off x="457200" y="1507836"/>
            <a:ext cx="8229600" cy="4525959"/>
          </a:xfrm>
        </p:spPr>
        <p:txBody>
          <a:bodyPr/>
          <a:lstStyle/>
          <a:p>
            <a:r>
              <a:rPr lang="zh-TW" altLang="en-US" dirty="0">
                <a:latin typeface="Times New Roman" panose="02020603050405020304" pitchFamily="18" charset="0"/>
                <a:cs typeface="Times New Roman" panose="02020603050405020304" pitchFamily="18" charset="0"/>
              </a:rPr>
              <a:t>效率與</a:t>
            </a:r>
            <a:r>
              <a:rPr lang="zh-TW" altLang="en-US" dirty="0" smtClean="0">
                <a:latin typeface="Times New Roman" panose="02020603050405020304" pitchFamily="18" charset="0"/>
                <a:cs typeface="Times New Roman" panose="02020603050405020304" pitchFamily="18" charset="0"/>
              </a:rPr>
              <a:t>生產力的</a:t>
            </a:r>
            <a:r>
              <a:rPr lang="zh-TW" altLang="en-US" dirty="0">
                <a:latin typeface="Times New Roman" panose="02020603050405020304" pitchFamily="18" charset="0"/>
                <a:cs typeface="Times New Roman" panose="02020603050405020304" pitchFamily="18" charset="0"/>
              </a:rPr>
              <a:t>相關研究在臺灣其實已經發展多時，而且成果</a:t>
            </a:r>
            <a:r>
              <a:rPr lang="zh-TW" altLang="en-US" dirty="0" smtClean="0">
                <a:latin typeface="Times New Roman" panose="02020603050405020304" pitchFamily="18" charset="0"/>
                <a:cs typeface="Times New Roman" panose="02020603050405020304" pitchFamily="18" charset="0"/>
              </a:rPr>
              <a:t>豐碩</a:t>
            </a:r>
            <a:r>
              <a:rPr lang="zh-TW" altLang="en-US" dirty="0">
                <a:latin typeface="Times New Roman" panose="02020603050405020304" pitchFamily="18" charset="0"/>
                <a:cs typeface="Times New Roman" panose="02020603050405020304" pitchFamily="18" charset="0"/>
              </a:rPr>
              <a:t>，許多國內從事這方面研究的學者，在國際間更是享有盛名，根據</a:t>
            </a:r>
            <a:r>
              <a:rPr lang="zh-TW" altLang="en-US" dirty="0" smtClean="0">
                <a:latin typeface="Times New Roman" panose="02020603050405020304" pitchFamily="18" charset="0"/>
                <a:cs typeface="Times New Roman" panose="02020603050405020304" pitchFamily="18" charset="0"/>
              </a:rPr>
              <a:t>調查臺灣</a:t>
            </a:r>
            <a:r>
              <a:rPr lang="zh-TW" altLang="en-US" dirty="0">
                <a:latin typeface="Times New Roman" panose="02020603050405020304" pitchFamily="18" charset="0"/>
                <a:cs typeface="Times New Roman" panose="02020603050405020304" pitchFamily="18" charset="0"/>
              </a:rPr>
              <a:t>每年在這方面所發表的國際期刊數，已擠進世界前十大發表國</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經查詢</a:t>
            </a:r>
            <a:r>
              <a:rPr lang="zh-TW" altLang="en-US" dirty="0">
                <a:latin typeface="Times New Roman" panose="02020603050405020304" pitchFamily="18" charset="0"/>
                <a:cs typeface="Times New Roman" panose="02020603050405020304" pitchFamily="18" charset="0"/>
              </a:rPr>
              <a:t>國家圖書館的碩博士論文資料庫可以發現，每年從事效率與</a:t>
            </a:r>
            <a:r>
              <a:rPr lang="zh-TW" altLang="en-US" dirty="0" smtClean="0">
                <a:latin typeface="Times New Roman" panose="02020603050405020304" pitchFamily="18" charset="0"/>
                <a:cs typeface="Times New Roman" panose="02020603050405020304" pitchFamily="18" charset="0"/>
              </a:rPr>
              <a:t>生產力</a:t>
            </a:r>
            <a:r>
              <a:rPr lang="zh-TW" altLang="en-US" dirty="0">
                <a:latin typeface="Times New Roman" panose="02020603050405020304" pitchFamily="18" charset="0"/>
                <a:cs typeface="Times New Roman" panose="02020603050405020304" pitchFamily="18" charset="0"/>
              </a:rPr>
              <a:t>研究的碩博士論文更高達數十篇。由上述可以想見效率與生產力之</a:t>
            </a:r>
            <a:r>
              <a:rPr lang="zh-TW" altLang="en-US" dirty="0" smtClean="0">
                <a:latin typeface="Times New Roman" panose="02020603050405020304" pitchFamily="18" charset="0"/>
                <a:cs typeface="Times New Roman" panose="02020603050405020304" pitchFamily="18" charset="0"/>
              </a:rPr>
              <a:t>研究在</a:t>
            </a:r>
            <a:r>
              <a:rPr lang="zh-TW" altLang="en-US" dirty="0">
                <a:latin typeface="Times New Roman" panose="02020603050405020304" pitchFamily="18" charset="0"/>
                <a:cs typeface="Times New Roman" panose="02020603050405020304" pitchFamily="18" charset="0"/>
              </a:rPr>
              <a:t>臺灣儼然已成為一門</a:t>
            </a:r>
            <a:r>
              <a:rPr lang="zh-TW" altLang="en-US" dirty="0" smtClean="0">
                <a:latin typeface="Times New Roman" panose="02020603050405020304" pitchFamily="18" charset="0"/>
                <a:cs typeface="Times New Roman" panose="02020603050405020304" pitchFamily="18" charset="0"/>
              </a:rPr>
              <a:t>顯學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臺灣效率與生產力學會，</a:t>
            </a:r>
            <a:r>
              <a:rPr lang="en-US" altLang="zh-TW" dirty="0" smtClean="0">
                <a:latin typeface="Times New Roman" panose="02020603050405020304" pitchFamily="18" charset="0"/>
                <a:cs typeface="Times New Roman" panose="02020603050405020304" pitchFamily="18" charset="0"/>
              </a:rPr>
              <a:t>2016)</a:t>
            </a:r>
            <a:r>
              <a:rPr lang="zh-TW" altLang="en-US"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367379924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效率</a:t>
            </a:r>
            <a:r>
              <a:rPr lang="zh-TW" altLang="en-US" dirty="0"/>
              <a:t>分析</a:t>
            </a:r>
          </a:p>
        </p:txBody>
      </p:sp>
      <p:sp>
        <p:nvSpPr>
          <p:cNvPr id="3" name="內容版面配置區 2"/>
          <p:cNvSpPr>
            <a:spLocks noGrp="1"/>
          </p:cNvSpPr>
          <p:nvPr>
            <p:ph idx="1"/>
          </p:nvPr>
        </p:nvSpPr>
        <p:spPr/>
        <p:txBody>
          <a:bodyPr/>
          <a:lstStyle/>
          <a:p>
            <a:r>
              <a:rPr lang="zh-TW" altLang="en-US" b="1" dirty="0"/>
              <a:t>儘管落在柏拉圖最適邊界</a:t>
            </a:r>
            <a:r>
              <a:rPr lang="zh-TW" altLang="en-US" b="1" dirty="0" smtClean="0"/>
              <a:t>的捕手球員生產</a:t>
            </a:r>
            <a:r>
              <a:rPr lang="zh-TW" altLang="en-US" b="1" dirty="0"/>
              <a:t>組合不同，但是都是相對有效率的決策</a:t>
            </a:r>
            <a:r>
              <a:rPr lang="zh-TW" altLang="en-US" b="1" dirty="0" smtClean="0"/>
              <a:t>單位，</a:t>
            </a:r>
            <a:r>
              <a:rPr lang="zh-TW" altLang="en-US" b="1" dirty="0"/>
              <a:t>可以連線形成一個包絡線，稱為效率前緣。</a:t>
            </a:r>
          </a:p>
          <a:p>
            <a:endParaRPr lang="zh-TW" alt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7287" y="3741246"/>
            <a:ext cx="3613295" cy="302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invGray">
          <a:xfrm>
            <a:off x="8580582" y="6490117"/>
            <a:ext cx="768255" cy="27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200" i="0" dirty="0" smtClean="0">
                <a:latin typeface="標楷體" panose="03000509000000000000" pitchFamily="65" charset="-120"/>
                <a:ea typeface="標楷體" panose="03000509000000000000" pitchFamily="65" charset="-120"/>
              </a:rPr>
              <a:t>阻殺率</a:t>
            </a:r>
            <a:endParaRPr lang="en-US" altLang="zh-TW" sz="1200" i="0" dirty="0">
              <a:latin typeface="標楷體" panose="03000509000000000000" pitchFamily="65" charset="-120"/>
              <a:ea typeface="標楷體" panose="03000509000000000000" pitchFamily="65" charset="-120"/>
            </a:endParaRPr>
          </a:p>
        </p:txBody>
      </p:sp>
      <p:sp>
        <p:nvSpPr>
          <p:cNvPr id="6" name="Text Box 7"/>
          <p:cNvSpPr txBox="1">
            <a:spLocks noChangeArrowheads="1"/>
          </p:cNvSpPr>
          <p:nvPr/>
        </p:nvSpPr>
        <p:spPr bwMode="invGray">
          <a:xfrm>
            <a:off x="4428063" y="3464247"/>
            <a:ext cx="8660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200" i="0" dirty="0" smtClean="0">
                <a:latin typeface="標楷體" panose="03000509000000000000" pitchFamily="65" charset="-120"/>
                <a:ea typeface="標楷體" panose="03000509000000000000" pitchFamily="65" charset="-120"/>
              </a:rPr>
              <a:t>守備率</a:t>
            </a:r>
            <a:endParaRPr lang="en-US" altLang="zh-TW" sz="1200" i="0" dirty="0">
              <a:latin typeface="標楷體" panose="03000509000000000000" pitchFamily="65" charset="-120"/>
              <a:ea typeface="標楷體" panose="03000509000000000000" pitchFamily="65" charset="-120"/>
            </a:endParaRPr>
          </a:p>
        </p:txBody>
      </p:sp>
      <p:sp>
        <p:nvSpPr>
          <p:cNvPr id="7" name="Text Box 8"/>
          <p:cNvSpPr txBox="1">
            <a:spLocks noChangeArrowheads="1"/>
          </p:cNvSpPr>
          <p:nvPr/>
        </p:nvSpPr>
        <p:spPr bwMode="invGray">
          <a:xfrm>
            <a:off x="1014413" y="4007716"/>
            <a:ext cx="3024187" cy="1938992"/>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b="1" i="1">
                <a:solidFill>
                  <a:schemeClr val="tx1"/>
                </a:solidFill>
                <a:latin typeface="Times New Roman" panose="02020603050405020304" pitchFamily="18" charset="0"/>
                <a:ea typeface="新細明體" panose="02020500000000000000" pitchFamily="18" charset="-120"/>
              </a:defRPr>
            </a:lvl1pPr>
            <a:lvl2pPr marL="742950" indent="-285750">
              <a:defRPr kumimoji="1" sz="2400" b="1" i="1">
                <a:solidFill>
                  <a:schemeClr val="tx1"/>
                </a:solidFill>
                <a:latin typeface="Times New Roman" panose="02020603050405020304" pitchFamily="18" charset="0"/>
                <a:ea typeface="新細明體" panose="02020500000000000000" pitchFamily="18" charset="-120"/>
              </a:defRPr>
            </a:lvl2pPr>
            <a:lvl3pPr marL="1143000" indent="-228600">
              <a:defRPr kumimoji="1" sz="2400" b="1" i="1">
                <a:solidFill>
                  <a:schemeClr val="tx1"/>
                </a:solidFill>
                <a:latin typeface="Times New Roman" panose="02020603050405020304" pitchFamily="18" charset="0"/>
                <a:ea typeface="新細明體" panose="02020500000000000000" pitchFamily="18" charset="-120"/>
              </a:defRPr>
            </a:lvl3pPr>
            <a:lvl4pPr marL="1600200" indent="-228600">
              <a:defRPr kumimoji="1" sz="2400" b="1" i="1">
                <a:solidFill>
                  <a:schemeClr val="tx1"/>
                </a:solidFill>
                <a:latin typeface="Times New Roman" panose="02020603050405020304" pitchFamily="18" charset="0"/>
                <a:ea typeface="新細明體" panose="02020500000000000000" pitchFamily="18" charset="-120"/>
              </a:defRPr>
            </a:lvl4pPr>
            <a:lvl5pPr marL="2057400" indent="-228600">
              <a:defRPr kumimoji="1" sz="2400" b="1" 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b="1" 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i="0" dirty="0" smtClean="0">
                <a:ea typeface="標楷體" panose="03000509000000000000" pitchFamily="65" charset="-120"/>
              </a:rPr>
              <a:t>捕手</a:t>
            </a:r>
            <a:r>
              <a:rPr lang="en-US" altLang="zh-TW" i="0" dirty="0" smtClean="0">
                <a:ea typeface="標楷體" panose="03000509000000000000" pitchFamily="65" charset="-120"/>
              </a:rPr>
              <a:t>G (</a:t>
            </a:r>
            <a:r>
              <a:rPr lang="zh-TW" altLang="en-US" i="0" dirty="0">
                <a:ea typeface="標楷體" panose="03000509000000000000" pitchFamily="65" charset="-120"/>
              </a:rPr>
              <a:t>無效率</a:t>
            </a:r>
            <a:r>
              <a:rPr lang="en-US" altLang="zh-TW" i="0" dirty="0" smtClean="0">
                <a:ea typeface="標楷體" panose="03000509000000000000" pitchFamily="65" charset="-120"/>
              </a:rPr>
              <a:t>)</a:t>
            </a:r>
            <a:r>
              <a:rPr lang="zh-TW" altLang="en-US" i="0" dirty="0" smtClean="0">
                <a:ea typeface="標楷體" panose="03000509000000000000" pitchFamily="65" charset="-120"/>
              </a:rPr>
              <a:t> 可以效法</a:t>
            </a:r>
            <a:r>
              <a:rPr lang="zh-TW" altLang="en-US" i="0" dirty="0">
                <a:solidFill>
                  <a:schemeClr val="accent2"/>
                </a:solidFill>
                <a:ea typeface="標楷體" pitchFamily="65"/>
                <a:cs typeface="Times New Roman" panose="02020603050405020304" pitchFamily="18" charset="0"/>
              </a:rPr>
              <a:t>捕手</a:t>
            </a:r>
            <a:r>
              <a:rPr lang="en-US" altLang="zh-TW" i="0" dirty="0">
                <a:solidFill>
                  <a:schemeClr val="accent2"/>
                </a:solidFill>
                <a:ea typeface="標楷體" pitchFamily="65"/>
                <a:cs typeface="Times New Roman" panose="02020603050405020304" pitchFamily="18" charset="0"/>
              </a:rPr>
              <a:t>B</a:t>
            </a:r>
            <a:r>
              <a:rPr lang="zh-TW" altLang="en-US" i="0" dirty="0">
                <a:solidFill>
                  <a:schemeClr val="accent2"/>
                </a:solidFill>
                <a:ea typeface="標楷體" pitchFamily="65"/>
                <a:cs typeface="Times New Roman" panose="02020603050405020304" pitchFamily="18" charset="0"/>
              </a:rPr>
              <a:t>的管理方式</a:t>
            </a:r>
            <a:r>
              <a:rPr lang="zh-TW" altLang="en-US" i="0" dirty="0" smtClean="0">
                <a:ea typeface="標楷體" panose="03000509000000000000" pitchFamily="65" charset="-120"/>
              </a:rPr>
              <a:t>來提升效率；同時</a:t>
            </a:r>
            <a:r>
              <a:rPr lang="zh-TW" altLang="en-US" i="0" dirty="0">
                <a:ea typeface="標楷體" panose="03000509000000000000" pitchFamily="65" charset="-120"/>
              </a:rPr>
              <a:t>提高</a:t>
            </a:r>
            <a:r>
              <a:rPr lang="en-US" altLang="zh-TW" i="0" dirty="0">
                <a:ea typeface="標楷體" panose="03000509000000000000" pitchFamily="65" charset="-120"/>
              </a:rPr>
              <a:t>Y</a:t>
            </a:r>
            <a:r>
              <a:rPr lang="en-US" altLang="zh-TW" i="0" baseline="-25000" dirty="0">
                <a:ea typeface="標楷體" panose="03000509000000000000" pitchFamily="65" charset="-120"/>
              </a:rPr>
              <a:t>1</a:t>
            </a:r>
            <a:r>
              <a:rPr lang="zh-TW" altLang="en-US" i="0" dirty="0">
                <a:ea typeface="標楷體" panose="03000509000000000000" pitchFamily="65" charset="-120"/>
              </a:rPr>
              <a:t>與</a:t>
            </a:r>
            <a:r>
              <a:rPr lang="en-US" altLang="zh-TW" i="0" dirty="0">
                <a:ea typeface="標楷體" panose="03000509000000000000" pitchFamily="65" charset="-120"/>
              </a:rPr>
              <a:t>Y</a:t>
            </a:r>
            <a:r>
              <a:rPr lang="en-US" altLang="zh-TW" i="0" baseline="-25000" dirty="0">
                <a:ea typeface="標楷體" panose="03000509000000000000" pitchFamily="65" charset="-120"/>
              </a:rPr>
              <a:t>2</a:t>
            </a:r>
            <a:r>
              <a:rPr lang="zh-TW" altLang="en-US" i="0" dirty="0">
                <a:ea typeface="標楷體" panose="03000509000000000000" pitchFamily="65" charset="-120"/>
              </a:rPr>
              <a:t>的產出</a:t>
            </a:r>
            <a:r>
              <a:rPr lang="zh-TW" altLang="en-US" i="0" dirty="0" smtClean="0">
                <a:ea typeface="標楷體" panose="03000509000000000000" pitchFamily="65" charset="-120"/>
              </a:rPr>
              <a:t>，進而</a:t>
            </a:r>
            <a:r>
              <a:rPr lang="zh-TW" altLang="en-US" i="0" dirty="0">
                <a:ea typeface="標楷體" panose="03000509000000000000" pitchFamily="65" charset="-120"/>
              </a:rPr>
              <a:t>達到效率前緣</a:t>
            </a:r>
          </a:p>
        </p:txBody>
      </p:sp>
    </p:spTree>
    <p:extLst>
      <p:ext uri="{BB962C8B-B14F-4D97-AF65-F5344CB8AC3E}">
        <p14:creationId xmlns:p14="http://schemas.microsoft.com/office/powerpoint/2010/main" val="2658684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DEA</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基本</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模式</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b="1" dirty="0">
                <a:latin typeface="Times New Roman" panose="02020603050405020304" pitchFamily="18" charset="0"/>
                <a:cs typeface="Times New Roman" panose="02020603050405020304" pitchFamily="18" charset="0"/>
              </a:rPr>
              <a:t>DEA</a:t>
            </a:r>
            <a:r>
              <a:rPr lang="zh-TW" altLang="en-US" b="1" dirty="0">
                <a:latin typeface="Times New Roman" panose="02020603050405020304" pitchFamily="18" charset="0"/>
                <a:cs typeface="Times New Roman" panose="02020603050405020304" pitchFamily="18" charset="0"/>
              </a:rPr>
              <a:t>兩</a:t>
            </a:r>
            <a:r>
              <a:rPr lang="zh-TW" altLang="en-US" b="1" dirty="0" smtClean="0">
                <a:latin typeface="Times New Roman" panose="02020603050405020304" pitchFamily="18" charset="0"/>
                <a:cs typeface="Times New Roman" panose="02020603050405020304" pitchFamily="18" charset="0"/>
              </a:rPr>
              <a:t>種基本模式</a:t>
            </a:r>
            <a:r>
              <a:rPr lang="zh-TW" altLang="en-US" b="1" dirty="0">
                <a:latin typeface="Times New Roman" panose="02020603050405020304" pitchFamily="18" charset="0"/>
                <a:cs typeface="Times New Roman" panose="02020603050405020304" pitchFamily="18" charset="0"/>
              </a:rPr>
              <a:t>：</a:t>
            </a:r>
            <a:r>
              <a:rPr lang="en-US" altLang="zh-TW" b="1" dirty="0">
                <a:solidFill>
                  <a:srgbClr val="FF0000"/>
                </a:solidFill>
                <a:latin typeface="Times New Roman" panose="02020603050405020304" pitchFamily="18" charset="0"/>
                <a:cs typeface="Times New Roman" panose="02020603050405020304" pitchFamily="18" charset="0"/>
              </a:rPr>
              <a:t>CCR</a:t>
            </a:r>
            <a:r>
              <a:rPr lang="zh-TW" altLang="en-US" b="1" dirty="0">
                <a:solidFill>
                  <a:srgbClr val="FF0000"/>
                </a:solidFill>
                <a:latin typeface="Times New Roman" panose="02020603050405020304" pitchFamily="18" charset="0"/>
                <a:cs typeface="Times New Roman" panose="02020603050405020304" pitchFamily="18" charset="0"/>
              </a:rPr>
              <a:t>模式</a:t>
            </a:r>
            <a:r>
              <a:rPr lang="zh-TW" altLang="en-US" b="1" dirty="0">
                <a:latin typeface="Times New Roman" panose="02020603050405020304" pitchFamily="18" charset="0"/>
                <a:cs typeface="Times New Roman" panose="02020603050405020304" pitchFamily="18" charset="0"/>
              </a:rPr>
              <a:t>與</a:t>
            </a:r>
            <a:r>
              <a:rPr lang="en-US" altLang="zh-TW" b="1" dirty="0">
                <a:solidFill>
                  <a:srgbClr val="FF0000"/>
                </a:solidFill>
                <a:latin typeface="Times New Roman" panose="02020603050405020304" pitchFamily="18" charset="0"/>
                <a:cs typeface="Times New Roman" panose="02020603050405020304" pitchFamily="18" charset="0"/>
              </a:rPr>
              <a:t>BCC</a:t>
            </a:r>
            <a:r>
              <a:rPr lang="zh-TW" altLang="en-US" b="1" dirty="0">
                <a:solidFill>
                  <a:srgbClr val="FF0000"/>
                </a:solidFill>
                <a:latin typeface="Times New Roman" panose="02020603050405020304" pitchFamily="18" charset="0"/>
                <a:cs typeface="Times New Roman" panose="02020603050405020304" pitchFamily="18" charset="0"/>
              </a:rPr>
              <a:t>模式</a:t>
            </a:r>
          </a:p>
          <a:p>
            <a:r>
              <a:rPr lang="en-US" altLang="zh-TW" b="1" dirty="0">
                <a:solidFill>
                  <a:srgbClr val="FF0000"/>
                </a:solidFill>
                <a:latin typeface="Times New Roman" panose="02020603050405020304" pitchFamily="18" charset="0"/>
                <a:cs typeface="Times New Roman" panose="02020603050405020304" pitchFamily="18" charset="0"/>
              </a:rPr>
              <a:t>CCR</a:t>
            </a:r>
            <a:r>
              <a:rPr lang="zh-TW" altLang="en-US" b="1" dirty="0">
                <a:solidFill>
                  <a:srgbClr val="FF0000"/>
                </a:solidFill>
                <a:latin typeface="Times New Roman" panose="02020603050405020304" pitchFamily="18" charset="0"/>
                <a:cs typeface="Times New Roman" panose="02020603050405020304" pitchFamily="18" charset="0"/>
              </a:rPr>
              <a:t>模式</a:t>
            </a:r>
            <a:r>
              <a:rPr lang="en-US" altLang="en-US" b="1" dirty="0">
                <a:solidFill>
                  <a:srgbClr val="FF0000"/>
                </a:solidFill>
                <a:latin typeface="Times New Roman" panose="02020603050405020304" pitchFamily="18" charset="0"/>
                <a:cs typeface="Times New Roman" panose="02020603050405020304" pitchFamily="18" charset="0"/>
              </a:rPr>
              <a:t>：</a:t>
            </a:r>
            <a:r>
              <a:rPr lang="en-US" altLang="zh-TW" b="1" dirty="0" err="1" smtClean="0">
                <a:latin typeface="Times New Roman" panose="02020603050405020304" pitchFamily="18" charset="0"/>
                <a:cs typeface="Times New Roman" panose="02020603050405020304" pitchFamily="18" charset="0"/>
              </a:rPr>
              <a:t>Charnes</a:t>
            </a:r>
            <a:r>
              <a:rPr lang="en-US" altLang="zh-TW" b="1" dirty="0" smtClean="0">
                <a:latin typeface="Times New Roman" panose="02020603050405020304" pitchFamily="18" charset="0"/>
                <a:cs typeface="Times New Roman" panose="02020603050405020304" pitchFamily="18" charset="0"/>
              </a:rPr>
              <a:t>, Cooper, and Rhodes (1978)</a:t>
            </a:r>
            <a:r>
              <a:rPr lang="zh-TW" altLang="en-US" b="1" dirty="0" smtClean="0">
                <a:latin typeface="Times New Roman" panose="02020603050405020304" pitchFamily="18" charset="0"/>
                <a:cs typeface="Times New Roman" panose="02020603050405020304" pitchFamily="18" charset="0"/>
              </a:rPr>
              <a:t> 將</a:t>
            </a:r>
            <a:r>
              <a:rPr lang="en-US" altLang="zh-TW" b="1" dirty="0">
                <a:latin typeface="Times New Roman" panose="02020603050405020304" pitchFamily="18" charset="0"/>
                <a:cs typeface="Times New Roman" panose="02020603050405020304" pitchFamily="18" charset="0"/>
              </a:rPr>
              <a:t>Farrell (1957</a:t>
            </a:r>
            <a:r>
              <a:rPr lang="en-US" altLang="zh-TW" b="1" dirty="0" smtClean="0">
                <a:latin typeface="Times New Roman" panose="02020603050405020304" pitchFamily="18" charset="0"/>
                <a:cs typeface="Times New Roman" panose="02020603050405020304" pitchFamily="18" charset="0"/>
              </a:rPr>
              <a:t>)</a:t>
            </a:r>
            <a:r>
              <a:rPr lang="zh-TW" altLang="en-US" b="1" dirty="0" smtClean="0">
                <a:latin typeface="Times New Roman" panose="02020603050405020304" pitchFamily="18" charset="0"/>
                <a:cs typeface="Times New Roman" panose="02020603050405020304" pitchFamily="18" charset="0"/>
              </a:rPr>
              <a:t> 的</a:t>
            </a:r>
            <a:r>
              <a:rPr lang="zh-TW" altLang="en-US" b="1" dirty="0">
                <a:latin typeface="Times New Roman" panose="02020603050405020304" pitchFamily="18" charset="0"/>
                <a:cs typeface="Times New Roman" panose="02020603050405020304" pitchFamily="18" charset="0"/>
              </a:rPr>
              <a:t>效率評估觀念推廣，並建立一般化之數學規劃模式</a:t>
            </a:r>
            <a:r>
              <a:rPr lang="zh-TW" altLang="en-US" b="1" dirty="0" smtClean="0">
                <a:latin typeface="Times New Roman" panose="02020603050405020304" pitchFamily="18" charset="0"/>
                <a:cs typeface="Times New Roman" panose="02020603050405020304" pitchFamily="18" charset="0"/>
              </a:rPr>
              <a:t>，用以</a:t>
            </a:r>
            <a:r>
              <a:rPr lang="zh-TW" altLang="en-US" b="1" dirty="0">
                <a:latin typeface="Times New Roman" panose="02020603050405020304" pitchFamily="18" charset="0"/>
                <a:cs typeface="Times New Roman" panose="02020603050405020304" pitchFamily="18" charset="0"/>
              </a:rPr>
              <a:t>衡量在</a:t>
            </a:r>
            <a:r>
              <a:rPr lang="zh-TW" altLang="en-US" b="1" dirty="0">
                <a:solidFill>
                  <a:srgbClr val="3333FF"/>
                </a:solidFill>
                <a:latin typeface="Times New Roman" panose="02020603050405020304" pitchFamily="18" charset="0"/>
                <a:cs typeface="Times New Roman" panose="02020603050405020304" pitchFamily="18" charset="0"/>
              </a:rPr>
              <a:t>固定規模報酬下</a:t>
            </a:r>
            <a:r>
              <a:rPr lang="zh-TW" altLang="en-US" b="1" dirty="0">
                <a:latin typeface="Times New Roman" panose="02020603050405020304" pitchFamily="18" charset="0"/>
                <a:cs typeface="Times New Roman" panose="02020603050405020304" pitchFamily="18" charset="0"/>
              </a:rPr>
              <a:t>，多項投入與多項產出之生產效率。</a:t>
            </a:r>
          </a:p>
          <a:p>
            <a:r>
              <a:rPr lang="en-US" altLang="zh-TW" b="1" dirty="0">
                <a:solidFill>
                  <a:srgbClr val="FF0000"/>
                </a:solidFill>
                <a:latin typeface="Times New Roman" panose="02020603050405020304" pitchFamily="18" charset="0"/>
                <a:cs typeface="Times New Roman" panose="02020603050405020304" pitchFamily="18" charset="0"/>
              </a:rPr>
              <a:t>BCC</a:t>
            </a:r>
            <a:r>
              <a:rPr lang="zh-TW" altLang="en-US" b="1" dirty="0">
                <a:solidFill>
                  <a:srgbClr val="FF0000"/>
                </a:solidFill>
                <a:latin typeface="Times New Roman" panose="02020603050405020304" pitchFamily="18" charset="0"/>
                <a:cs typeface="Times New Roman" panose="02020603050405020304" pitchFamily="18" charset="0"/>
              </a:rPr>
              <a:t>模式</a:t>
            </a:r>
            <a:r>
              <a:rPr lang="en-US" altLang="en-US" b="1" dirty="0">
                <a:solidFill>
                  <a:srgbClr val="FF0000"/>
                </a:solidFill>
                <a:latin typeface="Times New Roman" panose="02020603050405020304" pitchFamily="18" charset="0"/>
                <a:cs typeface="Times New Roman" panose="02020603050405020304" pitchFamily="18" charset="0"/>
              </a:rPr>
              <a:t>：</a:t>
            </a:r>
            <a:r>
              <a:rPr lang="en-US" altLang="zh-TW" b="1" dirty="0">
                <a:latin typeface="Times New Roman" panose="02020603050405020304" pitchFamily="18" charset="0"/>
                <a:cs typeface="Times New Roman" panose="02020603050405020304" pitchFamily="18" charset="0"/>
              </a:rPr>
              <a:t>Banker, </a:t>
            </a:r>
            <a:r>
              <a:rPr lang="en-US" altLang="zh-TW" b="1" dirty="0" err="1">
                <a:latin typeface="Times New Roman" panose="02020603050405020304" pitchFamily="18" charset="0"/>
                <a:cs typeface="Times New Roman" panose="02020603050405020304" pitchFamily="18" charset="0"/>
              </a:rPr>
              <a:t>Charnes</a:t>
            </a:r>
            <a:r>
              <a:rPr lang="en-US" altLang="zh-TW" b="1" dirty="0">
                <a:latin typeface="Times New Roman" panose="02020603050405020304" pitchFamily="18" charset="0"/>
                <a:cs typeface="Times New Roman" panose="02020603050405020304" pitchFamily="18" charset="0"/>
              </a:rPr>
              <a:t>, and </a:t>
            </a:r>
            <a:r>
              <a:rPr lang="en-US" altLang="zh-TW" b="1" dirty="0" smtClean="0">
                <a:latin typeface="Times New Roman" panose="02020603050405020304" pitchFamily="18" charset="0"/>
                <a:cs typeface="Times New Roman" panose="02020603050405020304" pitchFamily="18" charset="0"/>
              </a:rPr>
              <a:t>Cooper (1984) </a:t>
            </a:r>
            <a:r>
              <a:rPr lang="zh-TW" altLang="en-US" b="1" dirty="0" smtClean="0">
                <a:latin typeface="Times New Roman" panose="02020603050405020304" pitchFamily="18" charset="0"/>
                <a:cs typeface="Times New Roman" panose="02020603050405020304" pitchFamily="18" charset="0"/>
              </a:rPr>
              <a:t>將</a:t>
            </a:r>
            <a:r>
              <a:rPr lang="en-US" altLang="zh-TW" b="1" dirty="0">
                <a:latin typeface="Times New Roman" panose="02020603050405020304" pitchFamily="18" charset="0"/>
                <a:cs typeface="Times New Roman" panose="02020603050405020304" pitchFamily="18" charset="0"/>
              </a:rPr>
              <a:t>CCR</a:t>
            </a:r>
            <a:r>
              <a:rPr lang="zh-TW" altLang="en-US" b="1" dirty="0">
                <a:latin typeface="Times New Roman" panose="02020603050405020304" pitchFamily="18" charset="0"/>
                <a:cs typeface="Times New Roman" panose="02020603050405020304" pitchFamily="18" charset="0"/>
              </a:rPr>
              <a:t>模式修正為</a:t>
            </a:r>
            <a:r>
              <a:rPr lang="zh-TW" altLang="en-US" b="1" dirty="0">
                <a:solidFill>
                  <a:srgbClr val="3333FF"/>
                </a:solidFill>
                <a:latin typeface="Times New Roman" panose="02020603050405020304" pitchFamily="18" charset="0"/>
                <a:cs typeface="Times New Roman" panose="02020603050405020304" pitchFamily="18" charset="0"/>
              </a:rPr>
              <a:t>變動規模報酬的假設</a:t>
            </a:r>
            <a:r>
              <a:rPr lang="zh-TW" altLang="en-US" b="1" dirty="0" smtClean="0">
                <a:solidFill>
                  <a:srgbClr val="3333FF"/>
                </a:solidFill>
                <a:latin typeface="Times New Roman" panose="02020603050405020304" pitchFamily="18" charset="0"/>
                <a:cs typeface="Times New Roman" panose="02020603050405020304" pitchFamily="18" charset="0"/>
              </a:rPr>
              <a:t>下，</a:t>
            </a:r>
            <a:r>
              <a:rPr lang="zh-TW" altLang="en-US" b="1" dirty="0" smtClean="0">
                <a:latin typeface="Times New Roman" panose="02020603050405020304" pitchFamily="18" charset="0"/>
                <a:cs typeface="Times New Roman" panose="02020603050405020304" pitchFamily="18" charset="0"/>
              </a:rPr>
              <a:t>衡量</a:t>
            </a:r>
            <a:r>
              <a:rPr lang="zh-TW" altLang="en-US" b="1" dirty="0">
                <a:latin typeface="Times New Roman" panose="02020603050405020304" pitchFamily="18" charset="0"/>
                <a:cs typeface="Times New Roman" panose="02020603050405020304" pitchFamily="18" charset="0"/>
              </a:rPr>
              <a:t>決策單位之相對</a:t>
            </a:r>
            <a:r>
              <a:rPr lang="zh-TW" altLang="en-US" b="1" dirty="0" smtClean="0">
                <a:latin typeface="Times New Roman" panose="02020603050405020304" pitchFamily="18" charset="0"/>
                <a:cs typeface="Times New Roman" panose="02020603050405020304" pitchFamily="18" charset="0"/>
              </a:rPr>
              <a:t>效率。</a:t>
            </a:r>
            <a:endParaRPr lang="zh-TW" altLang="en-US" b="1"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17661043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重點摘述</a:t>
            </a:r>
          </a:p>
        </p:txBody>
      </p:sp>
      <p:sp>
        <p:nvSpPr>
          <p:cNvPr id="3" name="內容版面配置區 2"/>
          <p:cNvSpPr>
            <a:spLocks noGrp="1"/>
          </p:cNvSpPr>
          <p:nvPr>
            <p:ph idx="1"/>
          </p:nvPr>
        </p:nvSpPr>
        <p:spPr>
          <a:xfrm>
            <a:off x="457200" y="1276927"/>
            <a:ext cx="8492836" cy="4525959"/>
          </a:xfrm>
        </p:spPr>
        <p:txBody>
          <a:bodyPr/>
          <a:lstStyle/>
          <a:p>
            <a:r>
              <a:rPr lang="zh-TW" altLang="en-US" b="1" dirty="0" smtClean="0">
                <a:latin typeface="Times New Roman" panose="02020603050405020304" pitchFamily="18" charset="0"/>
                <a:cs typeface="Times New Roman" panose="02020603050405020304" pitchFamily="18" charset="0"/>
              </a:rPr>
              <a:t>效率與生產力的發展</a:t>
            </a:r>
            <a:endParaRPr lang="en-US" altLang="zh-TW" b="1" dirty="0" smtClean="0">
              <a:latin typeface="Times New Roman" panose="02020603050405020304" pitchFamily="18" charset="0"/>
              <a:cs typeface="Times New Roman" panose="02020603050405020304" pitchFamily="18" charset="0"/>
            </a:endParaRPr>
          </a:p>
          <a:p>
            <a:r>
              <a:rPr lang="zh-TW" altLang="en-US" b="1" dirty="0" smtClean="0">
                <a:solidFill>
                  <a:schemeClr val="tx1"/>
                </a:solidFill>
                <a:latin typeface="Times New Roman" panose="02020603050405020304" pitchFamily="18" charset="0"/>
                <a:cs typeface="Times New Roman" panose="02020603050405020304" pitchFamily="18" charset="0"/>
              </a:rPr>
              <a:t>效率與生產力的學術發表</a:t>
            </a:r>
            <a:endParaRPr lang="en-US" altLang="zh-TW" b="1" dirty="0" smtClean="0">
              <a:solidFill>
                <a:schemeClr val="tx1"/>
              </a:solidFill>
              <a:latin typeface="Times New Roman" panose="02020603050405020304" pitchFamily="18" charset="0"/>
              <a:cs typeface="Times New Roman" panose="02020603050405020304" pitchFamily="18" charset="0"/>
            </a:endParaRPr>
          </a:p>
          <a:p>
            <a:r>
              <a:rPr lang="zh-TW" altLang="en-US" b="1" dirty="0" smtClean="0">
                <a:latin typeface="Times New Roman" panose="02020603050405020304" pitchFamily="18" charset="0"/>
                <a:cs typeface="Times New Roman" panose="02020603050405020304" pitchFamily="18" charset="0"/>
              </a:rPr>
              <a:t>效率</a:t>
            </a:r>
            <a:r>
              <a:rPr lang="zh-TW" altLang="en-US" b="1" dirty="0">
                <a:latin typeface="Times New Roman" panose="02020603050405020304" pitchFamily="18" charset="0"/>
                <a:cs typeface="Times New Roman" panose="02020603050405020304" pitchFamily="18" charset="0"/>
              </a:rPr>
              <a:t>與</a:t>
            </a:r>
            <a:r>
              <a:rPr lang="zh-TW" altLang="en-US" b="1" dirty="0" smtClean="0">
                <a:latin typeface="Times New Roman" panose="02020603050405020304" pitchFamily="18" charset="0"/>
                <a:cs typeface="Times New Roman" panose="02020603050405020304" pitchFamily="18" charset="0"/>
              </a:rPr>
              <a:t>生產力在運動領域的運用</a:t>
            </a:r>
            <a:endParaRPr lang="en-US" altLang="zh-TW" b="1" dirty="0" smtClean="0">
              <a:latin typeface="Times New Roman" panose="02020603050405020304" pitchFamily="18" charset="0"/>
              <a:cs typeface="Times New Roman" panose="02020603050405020304" pitchFamily="18" charset="0"/>
            </a:endParaRPr>
          </a:p>
          <a:p>
            <a:r>
              <a:rPr lang="zh-TW" altLang="en-US" b="1" dirty="0" smtClean="0">
                <a:solidFill>
                  <a:schemeClr val="tx1"/>
                </a:solidFill>
                <a:latin typeface="Times New Roman" panose="02020603050405020304" pitchFamily="18" charset="0"/>
                <a:cs typeface="Times New Roman" panose="02020603050405020304" pitchFamily="18" charset="0"/>
              </a:rPr>
              <a:t>經濟觀點</a:t>
            </a:r>
            <a:endParaRPr lang="en-US" altLang="zh-TW" b="1" dirty="0" smtClean="0">
              <a:solidFill>
                <a:schemeClr val="tx1"/>
              </a:solidFill>
              <a:latin typeface="Times New Roman" panose="02020603050405020304" pitchFamily="18" charset="0"/>
              <a:cs typeface="Times New Roman" panose="02020603050405020304" pitchFamily="18" charset="0"/>
            </a:endParaRPr>
          </a:p>
          <a:p>
            <a:r>
              <a:rPr lang="zh-TW" altLang="en-US" b="1" dirty="0">
                <a:latin typeface="Times New Roman" panose="02020603050405020304" pitchFamily="18" charset="0"/>
                <a:cs typeface="Times New Roman" panose="02020603050405020304" pitchFamily="18" charset="0"/>
              </a:rPr>
              <a:t>權</a:t>
            </a:r>
            <a:r>
              <a:rPr lang="zh-TW" altLang="en-US" b="1" dirty="0" smtClean="0">
                <a:latin typeface="Times New Roman" panose="02020603050405020304" pitchFamily="18" charset="0"/>
                <a:cs typeface="Times New Roman" panose="02020603050405020304" pitchFamily="18" charset="0"/>
              </a:rPr>
              <a:t>重分析</a:t>
            </a:r>
            <a:endParaRPr lang="en-US" altLang="zh-TW" b="1" dirty="0">
              <a:latin typeface="Times New Roman" panose="02020603050405020304" pitchFamily="18" charset="0"/>
              <a:cs typeface="Times New Roman" panose="02020603050405020304" pitchFamily="18" charset="0"/>
            </a:endParaRPr>
          </a:p>
          <a:p>
            <a:r>
              <a:rPr lang="en-US" altLang="zh-TW" b="1" dirty="0" smtClean="0">
                <a:solidFill>
                  <a:schemeClr val="tx1"/>
                </a:solidFill>
                <a:latin typeface="Times New Roman" panose="02020603050405020304" pitchFamily="18" charset="0"/>
                <a:cs typeface="Times New Roman" panose="02020603050405020304" pitchFamily="18" charset="0"/>
              </a:rPr>
              <a:t>DEA</a:t>
            </a:r>
            <a:r>
              <a:rPr lang="zh-TW" altLang="en-US" b="1" dirty="0" smtClean="0">
                <a:solidFill>
                  <a:schemeClr val="tx1"/>
                </a:solidFill>
                <a:latin typeface="Times New Roman" panose="02020603050405020304" pitchFamily="18" charset="0"/>
                <a:cs typeface="Times New Roman" panose="02020603050405020304" pitchFamily="18" charset="0"/>
              </a:rPr>
              <a:t>進行評估</a:t>
            </a:r>
            <a:endParaRPr lang="en-US" altLang="zh-TW" b="1" dirty="0" smtClean="0">
              <a:solidFill>
                <a:schemeClr val="tx1"/>
              </a:solidFill>
              <a:latin typeface="Times New Roman" panose="02020603050405020304" pitchFamily="18" charset="0"/>
              <a:cs typeface="Times New Roman" panose="02020603050405020304" pitchFamily="18" charset="0"/>
            </a:endParaRPr>
          </a:p>
          <a:p>
            <a:r>
              <a:rPr lang="zh-TW" altLang="en-US" b="1" dirty="0" smtClean="0">
                <a:latin typeface="Times New Roman" panose="02020603050405020304" pitchFamily="18" charset="0"/>
                <a:cs typeface="Times New Roman" panose="02020603050405020304" pitchFamily="18" charset="0"/>
              </a:rPr>
              <a:t>生產邊界衡量與</a:t>
            </a:r>
            <a:r>
              <a:rPr lang="zh-TW" altLang="en-US" dirty="0" smtClean="0">
                <a:latin typeface="Times New Roman" panose="02020603050405020304" pitchFamily="18" charset="0"/>
                <a:cs typeface="Times New Roman" panose="02020603050405020304" pitchFamily="18" charset="0"/>
              </a:rPr>
              <a:t>效率分析</a:t>
            </a:r>
            <a:endParaRPr lang="en-US" altLang="zh-TW" dirty="0" smtClean="0">
              <a:latin typeface="Times New Roman" panose="02020603050405020304" pitchFamily="18" charset="0"/>
              <a:cs typeface="Times New Roman" panose="02020603050405020304" pitchFamily="18" charset="0"/>
            </a:endParaRPr>
          </a:p>
          <a:p>
            <a:r>
              <a:rPr lang="en-US" altLang="zh-TW" smtClean="0">
                <a:solidFill>
                  <a:schemeClr val="tx1"/>
                </a:solidFill>
                <a:latin typeface="Times New Roman" panose="02020603050405020304" pitchFamily="18" charset="0"/>
                <a:cs typeface="Times New Roman" panose="02020603050405020304" pitchFamily="18" charset="0"/>
              </a:rPr>
              <a:t>CCR</a:t>
            </a:r>
            <a:r>
              <a:rPr lang="zh-TW" altLang="en-US" dirty="0">
                <a:solidFill>
                  <a:schemeClr val="tx1"/>
                </a:solidFill>
                <a:latin typeface="Times New Roman" panose="02020603050405020304" pitchFamily="18" charset="0"/>
                <a:cs typeface="Times New Roman" panose="02020603050405020304" pitchFamily="18" charset="0"/>
              </a:rPr>
              <a:t>模式與</a:t>
            </a:r>
            <a:r>
              <a:rPr lang="en-US" altLang="zh-TW" dirty="0">
                <a:solidFill>
                  <a:schemeClr val="tx1"/>
                </a:solidFill>
                <a:latin typeface="Times New Roman" panose="02020603050405020304" pitchFamily="18" charset="0"/>
                <a:cs typeface="Times New Roman" panose="02020603050405020304" pitchFamily="18" charset="0"/>
              </a:rPr>
              <a:t>BCC</a:t>
            </a:r>
            <a:r>
              <a:rPr lang="zh-TW" altLang="en-US" dirty="0">
                <a:solidFill>
                  <a:schemeClr val="tx1"/>
                </a:solidFill>
                <a:latin typeface="Times New Roman" panose="02020603050405020304" pitchFamily="18" charset="0"/>
                <a:cs typeface="Times New Roman" panose="02020603050405020304" pitchFamily="18" charset="0"/>
              </a:rPr>
              <a:t>模式</a:t>
            </a:r>
          </a:p>
          <a:p>
            <a:pPr marL="0" indent="0">
              <a:buNone/>
            </a:pPr>
            <a:endParaRPr lang="en-US" altLang="zh-TW" dirty="0" smtClean="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7356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t>謝謝聆聽</a:t>
            </a:r>
            <a:endParaRPr lang="zh-TW" altLang="en-US" dirty="0"/>
          </a:p>
        </p:txBody>
      </p:sp>
      <p:sp>
        <p:nvSpPr>
          <p:cNvPr id="5" name="副標題 4"/>
          <p:cNvSpPr>
            <a:spLocks noGrp="1"/>
          </p:cNvSpPr>
          <p:nvPr>
            <p:ph type="subTitle" idx="1"/>
          </p:nvPr>
        </p:nvSpPr>
        <p:spPr/>
        <p:txBody>
          <a:bodyPr/>
          <a:lstStyle/>
          <a:p>
            <a:endParaRPr lang="zh-TW" altLang="en-US"/>
          </a:p>
        </p:txBody>
      </p:sp>
      <p:sp>
        <p:nvSpPr>
          <p:cNvPr id="6" name="矩形 5"/>
          <p:cNvSpPr/>
          <p:nvPr/>
        </p:nvSpPr>
        <p:spPr>
          <a:xfrm>
            <a:off x="1988489" y="5940475"/>
            <a:ext cx="7155511" cy="369332"/>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本簡報感謝國立臺灣師範大學「高等教育深耕計畫」以及教育部支持。</a:t>
            </a:r>
          </a:p>
        </p:txBody>
      </p:sp>
    </p:spTree>
    <p:extLst>
      <p:ext uri="{BB962C8B-B14F-4D97-AF65-F5344CB8AC3E}">
        <p14:creationId xmlns:p14="http://schemas.microsoft.com/office/powerpoint/2010/main" val="15685924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效率與生產</a:t>
            </a:r>
            <a:r>
              <a:rPr lang="zh-TW" altLang="en-US" dirty="0"/>
              <a:t>力</a:t>
            </a:r>
          </a:p>
        </p:txBody>
      </p:sp>
      <p:sp>
        <p:nvSpPr>
          <p:cNvPr id="3" name="內容版面配置區 2"/>
          <p:cNvSpPr>
            <a:spLocks noGrp="1"/>
          </p:cNvSpPr>
          <p:nvPr>
            <p:ph idx="1"/>
          </p:nvPr>
        </p:nvSpPr>
        <p:spPr>
          <a:xfrm>
            <a:off x="457200" y="1507836"/>
            <a:ext cx="8229600" cy="4525959"/>
          </a:xfrm>
        </p:spPr>
        <p:txBody>
          <a:bodyPr/>
          <a:lstStyle/>
          <a:p>
            <a:r>
              <a:rPr lang="en-US" altLang="zh-TW" dirty="0" err="1">
                <a:latin typeface="Times New Roman" panose="02020603050405020304" pitchFamily="18" charset="0"/>
                <a:cs typeface="Times New Roman" panose="02020603050405020304" pitchFamily="18" charset="0"/>
              </a:rPr>
              <a:t>Emrouznejad</a:t>
            </a:r>
            <a:r>
              <a:rPr lang="en-US" altLang="zh-TW" dirty="0">
                <a:latin typeface="Times New Roman" panose="02020603050405020304" pitchFamily="18" charset="0"/>
                <a:cs typeface="Times New Roman" panose="02020603050405020304" pitchFamily="18" charset="0"/>
              </a:rPr>
              <a:t>, A., &amp; Yang, G. L. (2018). A survey and analysis of the first 40 years of scholarly literature in DEA: 1978–2016. </a:t>
            </a:r>
            <a:r>
              <a:rPr lang="en-US" altLang="zh-TW" i="1" dirty="0">
                <a:latin typeface="Times New Roman" panose="02020603050405020304" pitchFamily="18" charset="0"/>
                <a:cs typeface="Times New Roman" panose="02020603050405020304" pitchFamily="18" charset="0"/>
              </a:rPr>
              <a:t>Socio-Economic Planning Sciences</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61</a:t>
            </a:r>
            <a:r>
              <a:rPr lang="en-US" altLang="zh-TW" dirty="0">
                <a:latin typeface="Times New Roman" panose="02020603050405020304" pitchFamily="18" charset="0"/>
                <a:cs typeface="Times New Roman" panose="02020603050405020304" pitchFamily="18" charset="0"/>
              </a:rPr>
              <a:t>, 4-8. doi:10.1016/j.seps.2017.01.008</a:t>
            </a:r>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457200" y="1632577"/>
            <a:ext cx="5308734" cy="4276476"/>
          </a:xfrm>
          <a:prstGeom prst="rect">
            <a:avLst/>
          </a:prstGeom>
        </p:spPr>
      </p:pic>
      <p:sp>
        <p:nvSpPr>
          <p:cNvPr id="5" name="矩形 4"/>
          <p:cNvSpPr/>
          <p:nvPr/>
        </p:nvSpPr>
        <p:spPr>
          <a:xfrm>
            <a:off x="609600" y="2817091"/>
            <a:ext cx="5061527" cy="47105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矩形 5"/>
          <p:cNvSpPr/>
          <p:nvPr/>
        </p:nvSpPr>
        <p:spPr>
          <a:xfrm>
            <a:off x="609600" y="3288145"/>
            <a:ext cx="5061527" cy="45258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7" name="矩形 6"/>
          <p:cNvSpPr/>
          <p:nvPr/>
        </p:nvSpPr>
        <p:spPr>
          <a:xfrm>
            <a:off x="609600" y="3888509"/>
            <a:ext cx="5061527" cy="461818"/>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8" name="矩形 7"/>
          <p:cNvSpPr/>
          <p:nvPr/>
        </p:nvSpPr>
        <p:spPr>
          <a:xfrm>
            <a:off x="609600" y="4341091"/>
            <a:ext cx="5061527" cy="443345"/>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9" name="矩形 8"/>
          <p:cNvSpPr/>
          <p:nvPr/>
        </p:nvSpPr>
        <p:spPr>
          <a:xfrm>
            <a:off x="609600" y="4812145"/>
            <a:ext cx="5061527" cy="101600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pic>
        <p:nvPicPr>
          <p:cNvPr id="10" name="圖片 9"/>
          <p:cNvPicPr>
            <a:picLocks noChangeAspect="1"/>
          </p:cNvPicPr>
          <p:nvPr/>
        </p:nvPicPr>
        <p:blipFill>
          <a:blip r:embed="rId3"/>
          <a:stretch>
            <a:fillRect/>
          </a:stretch>
        </p:blipFill>
        <p:spPr>
          <a:xfrm>
            <a:off x="457201" y="1602489"/>
            <a:ext cx="8161418" cy="4521502"/>
          </a:xfrm>
          <a:prstGeom prst="rect">
            <a:avLst/>
          </a:prstGeom>
        </p:spPr>
      </p:pic>
      <p:pic>
        <p:nvPicPr>
          <p:cNvPr id="14" name="圖片 13"/>
          <p:cNvPicPr>
            <a:picLocks noChangeAspect="1"/>
          </p:cNvPicPr>
          <p:nvPr/>
        </p:nvPicPr>
        <p:blipFill>
          <a:blip r:embed="rId4"/>
          <a:stretch>
            <a:fillRect/>
          </a:stretch>
        </p:blipFill>
        <p:spPr>
          <a:xfrm>
            <a:off x="1742907" y="1295553"/>
            <a:ext cx="5928223" cy="5185912"/>
          </a:xfrm>
          <a:prstGeom prst="rect">
            <a:avLst/>
          </a:prstGeom>
        </p:spPr>
      </p:pic>
      <p:pic>
        <p:nvPicPr>
          <p:cNvPr id="11" name="圖片 10"/>
          <p:cNvPicPr>
            <a:picLocks noChangeAspect="1"/>
          </p:cNvPicPr>
          <p:nvPr/>
        </p:nvPicPr>
        <p:blipFill>
          <a:blip r:embed="rId5"/>
          <a:stretch>
            <a:fillRect/>
          </a:stretch>
        </p:blipFill>
        <p:spPr>
          <a:xfrm>
            <a:off x="609600" y="470335"/>
            <a:ext cx="7823201" cy="6315391"/>
          </a:xfrm>
          <a:prstGeom prst="rect">
            <a:avLst/>
          </a:prstGeom>
        </p:spPr>
      </p:pic>
      <p:pic>
        <p:nvPicPr>
          <p:cNvPr id="12" name="圖片 11"/>
          <p:cNvPicPr>
            <a:picLocks noChangeAspect="1"/>
          </p:cNvPicPr>
          <p:nvPr/>
        </p:nvPicPr>
        <p:blipFill>
          <a:blip r:embed="rId6"/>
          <a:stretch>
            <a:fillRect/>
          </a:stretch>
        </p:blipFill>
        <p:spPr>
          <a:xfrm>
            <a:off x="457199" y="452933"/>
            <a:ext cx="5638250" cy="3380458"/>
          </a:xfrm>
          <a:prstGeom prst="rect">
            <a:avLst/>
          </a:prstGeom>
        </p:spPr>
      </p:pic>
      <p:pic>
        <p:nvPicPr>
          <p:cNvPr id="13" name="圖片 12"/>
          <p:cNvPicPr>
            <a:picLocks noChangeAspect="1"/>
          </p:cNvPicPr>
          <p:nvPr/>
        </p:nvPicPr>
        <p:blipFill>
          <a:blip r:embed="rId7"/>
          <a:stretch>
            <a:fillRect/>
          </a:stretch>
        </p:blipFill>
        <p:spPr>
          <a:xfrm>
            <a:off x="4286766" y="4005702"/>
            <a:ext cx="4331854" cy="2671458"/>
          </a:xfrm>
          <a:prstGeom prst="rect">
            <a:avLst/>
          </a:prstGeom>
        </p:spPr>
      </p:pic>
    </p:spTree>
    <p:extLst>
      <p:ext uri="{BB962C8B-B14F-4D97-AF65-F5344CB8AC3E}">
        <p14:creationId xmlns:p14="http://schemas.microsoft.com/office/powerpoint/2010/main" val="14311004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效率與生產</a:t>
            </a:r>
            <a:r>
              <a:rPr lang="zh-TW" altLang="en-US" dirty="0"/>
              <a:t>力</a:t>
            </a:r>
          </a:p>
        </p:txBody>
      </p:sp>
      <p:sp>
        <p:nvSpPr>
          <p:cNvPr id="3" name="內容版面配置區 2"/>
          <p:cNvSpPr>
            <a:spLocks noGrp="1"/>
          </p:cNvSpPr>
          <p:nvPr>
            <p:ph idx="1"/>
          </p:nvPr>
        </p:nvSpPr>
        <p:spPr>
          <a:xfrm>
            <a:off x="457200" y="1507836"/>
            <a:ext cx="8229600" cy="4525959"/>
          </a:xfrm>
        </p:spPr>
        <p:txBody>
          <a:bodyPr/>
          <a:lstStyle/>
          <a:p>
            <a:r>
              <a:rPr lang="zh-TW" altLang="en-US" dirty="0" smtClean="0">
                <a:latin typeface="Times New Roman" panose="02020603050405020304" pitchFamily="18" charset="0"/>
                <a:cs typeface="Times New Roman" panose="02020603050405020304" pitchFamily="18" charset="0"/>
              </a:rPr>
              <a:t>臺灣</a:t>
            </a:r>
            <a:r>
              <a:rPr lang="zh-TW" altLang="en-US" dirty="0">
                <a:latin typeface="Times New Roman" panose="02020603050405020304" pitchFamily="18" charset="0"/>
                <a:cs typeface="Times New Roman" panose="02020603050405020304" pitchFamily="18" charset="0"/>
              </a:rPr>
              <a:t>在生產力成長與效率衡量之學術研究範圍，廣及經濟、會計、</a:t>
            </a:r>
            <a:r>
              <a:rPr lang="zh-TW" altLang="en-US" dirty="0" smtClean="0">
                <a:latin typeface="Times New Roman" panose="02020603050405020304" pitchFamily="18" charset="0"/>
                <a:cs typeface="Times New Roman" panose="02020603050405020304" pitchFamily="18" charset="0"/>
              </a:rPr>
              <a:t>管理</a:t>
            </a:r>
            <a:r>
              <a:rPr lang="zh-TW" altLang="en-US" dirty="0">
                <a:latin typeface="Times New Roman" panose="02020603050405020304" pitchFamily="18" charset="0"/>
                <a:cs typeface="Times New Roman" panose="02020603050405020304" pitchFamily="18" charset="0"/>
              </a:rPr>
              <a:t>、財金、教育、醫療、農業、環境、資源、運輸、公共行政及工業</a:t>
            </a:r>
            <a:r>
              <a:rPr lang="zh-TW" altLang="en-US" dirty="0" smtClean="0">
                <a:latin typeface="Times New Roman" panose="02020603050405020304" pitchFamily="18" charset="0"/>
                <a:cs typeface="Times New Roman" panose="02020603050405020304" pitchFamily="18" charset="0"/>
              </a:rPr>
              <a:t>工程等</a:t>
            </a:r>
            <a:r>
              <a:rPr lang="zh-TW" altLang="en-US" dirty="0">
                <a:latin typeface="Times New Roman" panose="02020603050405020304" pitchFamily="18" charset="0"/>
                <a:cs typeface="Times New Roman" panose="02020603050405020304" pitchFamily="18" charset="0"/>
              </a:rPr>
              <a:t>相關學門，研究成果相當</a:t>
            </a:r>
            <a:r>
              <a:rPr lang="zh-TW" altLang="en-US" dirty="0" smtClean="0">
                <a:latin typeface="Times New Roman" panose="02020603050405020304" pitchFamily="18" charset="0"/>
                <a:cs typeface="Times New Roman" panose="02020603050405020304" pitchFamily="18" charset="0"/>
              </a:rPr>
              <a:t>豐碩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臺灣效率與生產力學會，</a:t>
            </a:r>
            <a:r>
              <a:rPr lang="en-US" altLang="zh-TW" dirty="0">
                <a:latin typeface="Times New Roman" panose="02020603050405020304" pitchFamily="18" charset="0"/>
                <a:cs typeface="Times New Roman" panose="02020603050405020304" pitchFamily="18" charset="0"/>
              </a:rPr>
              <a:t>2016) </a:t>
            </a:r>
            <a:r>
              <a:rPr lang="zh-TW" altLang="en-US"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3979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效率與</a:t>
            </a:r>
            <a:r>
              <a:rPr lang="zh-TW" altLang="en-US" dirty="0" smtClean="0"/>
              <a:t>生產力使用方</a:t>
            </a:r>
            <a:r>
              <a:rPr lang="zh-TW" altLang="en-US" dirty="0"/>
              <a:t>法</a:t>
            </a:r>
          </a:p>
        </p:txBody>
      </p:sp>
      <p:sp>
        <p:nvSpPr>
          <p:cNvPr id="3" name="內容版面配置區 2"/>
          <p:cNvSpPr>
            <a:spLocks noGrp="1"/>
          </p:cNvSpPr>
          <p:nvPr>
            <p:ph idx="1"/>
          </p:nvPr>
        </p:nvSpPr>
        <p:spPr/>
        <p:txBody>
          <a:bodyPr/>
          <a:lstStyle/>
          <a:p>
            <a:r>
              <a:rPr lang="en-US" altLang="zh-TW" dirty="0" err="1" smtClean="0">
                <a:latin typeface="Times New Roman" panose="02020603050405020304" pitchFamily="18" charset="0"/>
                <a:cs typeface="Times New Roman" panose="02020603050405020304" pitchFamily="18" charset="0"/>
              </a:rPr>
              <a:t>Coelli</a:t>
            </a:r>
            <a:r>
              <a:rPr lang="en-US" altLang="zh-TW" dirty="0">
                <a:latin typeface="Times New Roman" panose="02020603050405020304" pitchFamily="18" charset="0"/>
                <a:cs typeface="Times New Roman" panose="02020603050405020304" pitchFamily="18" charset="0"/>
              </a:rPr>
              <a:t>, T. J., Rao, D. S. P., O'Donnell, C. J., &amp; </a:t>
            </a:r>
            <a:r>
              <a:rPr lang="en-US" altLang="zh-TW" dirty="0" err="1">
                <a:latin typeface="Times New Roman" panose="02020603050405020304" pitchFamily="18" charset="0"/>
                <a:cs typeface="Times New Roman" panose="02020603050405020304" pitchFamily="18" charset="0"/>
              </a:rPr>
              <a:t>Battese</a:t>
            </a:r>
            <a:r>
              <a:rPr lang="en-US" altLang="zh-TW" dirty="0">
                <a:latin typeface="Times New Roman" panose="02020603050405020304" pitchFamily="18" charset="0"/>
                <a:cs typeface="Times New Roman" panose="02020603050405020304" pitchFamily="18" charset="0"/>
              </a:rPr>
              <a:t>, G. E. (2005). </a:t>
            </a:r>
            <a:r>
              <a:rPr lang="en-US" altLang="zh-TW" i="1" dirty="0">
                <a:latin typeface="Times New Roman" panose="02020603050405020304" pitchFamily="18" charset="0"/>
                <a:cs typeface="Times New Roman" panose="02020603050405020304" pitchFamily="18" charset="0"/>
              </a:rPr>
              <a:t>An introduction to efficiency and productivity analysis</a:t>
            </a:r>
            <a:r>
              <a:rPr lang="en-US" altLang="zh-TW" dirty="0">
                <a:latin typeface="Times New Roman" panose="02020603050405020304" pitchFamily="18" charset="0"/>
                <a:cs typeface="Times New Roman" panose="02020603050405020304" pitchFamily="18" charset="0"/>
              </a:rPr>
              <a:t>. Springer Science &amp; Business Media</a:t>
            </a:r>
            <a:r>
              <a:rPr lang="en-US" altLang="zh-TW"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p"/>
            </a:pPr>
            <a:r>
              <a:rPr lang="zh-TW" altLang="en-US" dirty="0" smtClean="0">
                <a:latin typeface="Times New Roman" panose="02020603050405020304" pitchFamily="18" charset="0"/>
                <a:cs typeface="Times New Roman" panose="02020603050405020304" pitchFamily="18" charset="0"/>
              </a:rPr>
              <a:t>指數法 </a:t>
            </a:r>
            <a:r>
              <a:rPr lang="en-US" altLang="zh-TW" dirty="0" smtClean="0">
                <a:latin typeface="Times New Roman" panose="02020603050405020304" pitchFamily="18" charset="0"/>
                <a:cs typeface="Times New Roman" panose="02020603050405020304" pitchFamily="18" charset="0"/>
              </a:rPr>
              <a:t>(index method</a:t>
            </a:r>
            <a:r>
              <a:rPr lang="en-US" altLang="zh-TW" dirty="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latin typeface="Times New Roman" panose="02020603050405020304" pitchFamily="18" charset="0"/>
                <a:cs typeface="Times New Roman" panose="02020603050405020304" pitchFamily="18" charset="0"/>
              </a:rPr>
              <a:t>最小平方法 </a:t>
            </a:r>
            <a:r>
              <a:rPr lang="en-US" altLang="zh-TW" dirty="0">
                <a:latin typeface="Times New Roman" panose="02020603050405020304" pitchFamily="18" charset="0"/>
                <a:cs typeface="Times New Roman" panose="02020603050405020304" pitchFamily="18" charset="0"/>
              </a:rPr>
              <a:t>(ordinary least squares)</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solidFill>
                  <a:srgbClr val="FF0000"/>
                </a:solidFill>
                <a:latin typeface="Times New Roman" panose="02020603050405020304" pitchFamily="18" charset="0"/>
                <a:cs typeface="Times New Roman" panose="02020603050405020304" pitchFamily="18" charset="0"/>
              </a:rPr>
              <a:t>隨機邊界法 </a:t>
            </a:r>
            <a:r>
              <a:rPr lang="en-US" altLang="zh-TW" dirty="0">
                <a:solidFill>
                  <a:srgbClr val="FF0000"/>
                </a:solidFill>
                <a:latin typeface="Times New Roman" panose="02020603050405020304" pitchFamily="18" charset="0"/>
                <a:cs typeface="Times New Roman" panose="02020603050405020304" pitchFamily="18" charset="0"/>
              </a:rPr>
              <a:t>(stochastic frontier analysis)</a:t>
            </a:r>
            <a:endParaRPr lang="en-US" altLang="zh-TW" dirty="0" smtClean="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solidFill>
                  <a:srgbClr val="FF0000"/>
                </a:solidFill>
                <a:latin typeface="Times New Roman" panose="02020603050405020304" pitchFamily="18" charset="0"/>
                <a:cs typeface="Times New Roman" panose="02020603050405020304" pitchFamily="18" charset="0"/>
              </a:rPr>
              <a:t>資料包</a:t>
            </a:r>
            <a:r>
              <a:rPr lang="zh-TW" altLang="en-US" dirty="0">
                <a:solidFill>
                  <a:srgbClr val="FF0000"/>
                </a:solidFill>
                <a:latin typeface="Times New Roman" panose="02020603050405020304" pitchFamily="18" charset="0"/>
                <a:cs typeface="Times New Roman" panose="02020603050405020304" pitchFamily="18" charset="0"/>
              </a:rPr>
              <a:t>絡</a:t>
            </a:r>
            <a:r>
              <a:rPr lang="zh-TW" altLang="en-US" dirty="0" smtClean="0">
                <a:solidFill>
                  <a:srgbClr val="FF0000"/>
                </a:solidFill>
                <a:latin typeface="Times New Roman" panose="02020603050405020304" pitchFamily="18" charset="0"/>
                <a:cs typeface="Times New Roman" panose="02020603050405020304" pitchFamily="18" charset="0"/>
              </a:rPr>
              <a:t>分析法 </a:t>
            </a:r>
            <a:r>
              <a:rPr lang="en-US" altLang="zh-TW" dirty="0" smtClean="0">
                <a:solidFill>
                  <a:srgbClr val="FF0000"/>
                </a:solidFill>
                <a:latin typeface="Times New Roman" panose="02020603050405020304" pitchFamily="18" charset="0"/>
                <a:cs typeface="Times New Roman" panose="02020603050405020304" pitchFamily="18" charset="0"/>
              </a:rPr>
              <a:t>(data envelopment analysis, DEA)</a:t>
            </a:r>
            <a:endParaRPr lang="zh-TW"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3889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組織與管理研究方法</a:t>
            </a:r>
            <a:endParaRPr lang="zh-TW" altLang="en-US" dirty="0"/>
          </a:p>
        </p:txBody>
      </p:sp>
      <p:sp>
        <p:nvSpPr>
          <p:cNvPr id="3" name="內容版面配置區 2"/>
          <p:cNvSpPr>
            <a:spLocks noGrp="1"/>
          </p:cNvSpPr>
          <p:nvPr>
            <p:ph idx="1"/>
          </p:nvPr>
        </p:nvSpPr>
        <p:spPr>
          <a:xfrm>
            <a:off x="457200" y="1507836"/>
            <a:ext cx="8229600" cy="4525959"/>
          </a:xfrm>
        </p:spPr>
        <p:txBody>
          <a:bodyPr/>
          <a:lstStyle/>
          <a:p>
            <a:r>
              <a:rPr lang="zh-TW" altLang="en-US" dirty="0">
                <a:latin typeface="Times New Roman" panose="02020603050405020304" pitchFamily="18" charset="0"/>
                <a:cs typeface="Times New Roman" panose="02020603050405020304" pitchFamily="18" charset="0"/>
              </a:rPr>
              <a:t>陳曉萍、徐淑英、樊景立、鄭伯</a:t>
            </a:r>
            <a:r>
              <a:rPr lang="zh-TW" altLang="en-US" dirty="0" smtClean="0">
                <a:latin typeface="Times New Roman" panose="02020603050405020304" pitchFamily="18" charset="0"/>
                <a:cs typeface="Times New Roman" panose="02020603050405020304" pitchFamily="18" charset="0"/>
              </a:rPr>
              <a:t>壎 </a:t>
            </a:r>
            <a:r>
              <a:rPr lang="en-US" altLang="zh-TW" dirty="0" smtClean="0">
                <a:latin typeface="Times New Roman" panose="02020603050405020304" pitchFamily="18" charset="0"/>
                <a:cs typeface="Times New Roman" panose="02020603050405020304" pitchFamily="18" charset="0"/>
              </a:rPr>
              <a:t>(2014)</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編著</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a:t>
            </a:r>
            <a:r>
              <a:rPr lang="zh-TW" altLang="en-US" i="1" dirty="0" smtClean="0">
                <a:latin typeface="Times New Roman" panose="02020603050405020304" pitchFamily="18" charset="0"/>
                <a:cs typeface="Times New Roman" panose="02020603050405020304" pitchFamily="18" charset="0"/>
              </a:rPr>
              <a:t>組織</a:t>
            </a:r>
            <a:r>
              <a:rPr lang="zh-TW" altLang="en-US" i="1" dirty="0">
                <a:latin typeface="Times New Roman" panose="02020603050405020304" pitchFamily="18" charset="0"/>
                <a:cs typeface="Times New Roman" panose="02020603050405020304" pitchFamily="18" charset="0"/>
              </a:rPr>
              <a:t>與管理研究的實證</a:t>
            </a:r>
            <a:r>
              <a:rPr lang="zh-TW" altLang="en-US" i="1" dirty="0" smtClean="0">
                <a:latin typeface="Times New Roman" panose="02020603050405020304" pitchFamily="18" charset="0"/>
                <a:cs typeface="Times New Roman" panose="02020603050405020304" pitchFamily="18" charset="0"/>
              </a:rPr>
              <a:t>方法</a:t>
            </a:r>
            <a:r>
              <a:rPr lang="zh-TW" altLang="en-US"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二版</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。臺北</a:t>
            </a:r>
            <a:r>
              <a:rPr lang="zh-TW" altLang="en-US" dirty="0">
                <a:latin typeface="Times New Roman" panose="02020603050405020304" pitchFamily="18" charset="0"/>
                <a:cs typeface="Times New Roman" panose="02020603050405020304" pitchFamily="18" charset="0"/>
              </a:rPr>
              <a:t>：華泰文化事業公司</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latin typeface="Times New Roman" panose="02020603050405020304" pitchFamily="18" charset="0"/>
                <a:cs typeface="Times New Roman" panose="02020603050405020304" pitchFamily="18" charset="0"/>
              </a:rPr>
              <a:t>實驗法 </a:t>
            </a:r>
            <a:r>
              <a:rPr lang="en-US" altLang="zh-TW" dirty="0">
                <a:latin typeface="Times New Roman" panose="02020603050405020304" pitchFamily="18" charset="0"/>
                <a:cs typeface="Times New Roman" panose="02020603050405020304" pitchFamily="18" charset="0"/>
              </a:rPr>
              <a:t>(experimental method)</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latin typeface="Times New Roman" panose="02020603050405020304" pitchFamily="18" charset="0"/>
                <a:cs typeface="Times New Roman" panose="02020603050405020304" pitchFamily="18" charset="0"/>
              </a:rPr>
              <a:t>準實驗設計 </a:t>
            </a:r>
            <a:r>
              <a:rPr lang="en-US" altLang="zh-TW" dirty="0">
                <a:latin typeface="Times New Roman" panose="02020603050405020304" pitchFamily="18" charset="0"/>
                <a:cs typeface="Times New Roman" panose="02020603050405020304" pitchFamily="18" charset="0"/>
              </a:rPr>
              <a:t>(quasi-experimental design)</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latin typeface="Times New Roman" panose="02020603050405020304" pitchFamily="18" charset="0"/>
                <a:cs typeface="Times New Roman" panose="02020603050405020304" pitchFamily="18" charset="0"/>
              </a:rPr>
              <a:t>問卷調查法 </a:t>
            </a:r>
            <a:r>
              <a:rPr lang="en-US" altLang="zh-TW" dirty="0" smtClean="0">
                <a:latin typeface="Times New Roman" panose="02020603050405020304" pitchFamily="18" charset="0"/>
                <a:cs typeface="Times New Roman" panose="02020603050405020304" pitchFamily="18" charset="0"/>
              </a:rPr>
              <a:t>(questionnaire survey</a:t>
            </a:r>
            <a:r>
              <a:rPr lang="en-US" altLang="zh-TW" dirty="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zh-TW" altLang="en-US" dirty="0" smtClean="0">
                <a:solidFill>
                  <a:srgbClr val="FF0000"/>
                </a:solidFill>
                <a:latin typeface="Times New Roman" panose="02020603050405020304" pitchFamily="18" charset="0"/>
                <a:cs typeface="Times New Roman" panose="02020603050405020304" pitchFamily="18" charset="0"/>
              </a:rPr>
              <a:t>次級資料 </a:t>
            </a:r>
            <a:r>
              <a:rPr lang="en-US" altLang="zh-TW" dirty="0" smtClean="0">
                <a:solidFill>
                  <a:srgbClr val="FF0000"/>
                </a:solidFill>
                <a:latin typeface="Times New Roman" panose="02020603050405020304" pitchFamily="18" charset="0"/>
                <a:cs typeface="Times New Roman" panose="02020603050405020304" pitchFamily="18" charset="0"/>
              </a:rPr>
              <a:t>(secondary data)</a:t>
            </a:r>
          </a:p>
          <a:p>
            <a:pPr>
              <a:buFont typeface="Wingdings" panose="05000000000000000000" pitchFamily="2" charset="2"/>
              <a:buChar char="p"/>
            </a:pPr>
            <a:r>
              <a:rPr lang="zh-TW" altLang="en-US" dirty="0" smtClean="0">
                <a:solidFill>
                  <a:schemeClr val="tx1"/>
                </a:solidFill>
                <a:latin typeface="Times New Roman" panose="02020603050405020304" pitchFamily="18" charset="0"/>
                <a:cs typeface="Times New Roman" panose="02020603050405020304" pitchFamily="18" charset="0"/>
              </a:rPr>
              <a:t>個案研究 </a:t>
            </a:r>
            <a:r>
              <a:rPr lang="en-US" altLang="zh-TW" dirty="0" smtClean="0">
                <a:solidFill>
                  <a:schemeClr val="tx1"/>
                </a:solidFill>
                <a:latin typeface="Times New Roman" panose="02020603050405020304" pitchFamily="18" charset="0"/>
                <a:cs typeface="Times New Roman" panose="02020603050405020304" pitchFamily="18" charset="0"/>
              </a:rPr>
              <a:t>(case study)</a:t>
            </a:r>
            <a:endParaRPr lang="zh-TW"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885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效率</a:t>
            </a:r>
            <a:r>
              <a:rPr lang="zh-TW" altLang="en-US" dirty="0" smtClean="0"/>
              <a:t>與運動的連結？</a:t>
            </a:r>
            <a:endParaRPr lang="zh-TW" altLang="en-US" dirty="0"/>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Davenport, T. H. (2014). Analytics in sports: The new science of winning. </a:t>
            </a:r>
            <a:r>
              <a:rPr lang="en-US" altLang="zh-TW" i="1" dirty="0">
                <a:latin typeface="Times New Roman" panose="02020603050405020304" pitchFamily="18" charset="0"/>
                <a:cs typeface="Times New Roman" panose="02020603050405020304" pitchFamily="18" charset="0"/>
              </a:rPr>
              <a:t>International Institute for Analytics</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 1-28.</a:t>
            </a:r>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204779" y="3336445"/>
            <a:ext cx="3222460" cy="1555946"/>
          </a:xfrm>
          <a:prstGeom prst="rect">
            <a:avLst/>
          </a:prstGeom>
        </p:spPr>
      </p:pic>
      <p:pic>
        <p:nvPicPr>
          <p:cNvPr id="5" name="圖片 4"/>
          <p:cNvPicPr>
            <a:picLocks noChangeAspect="1"/>
          </p:cNvPicPr>
          <p:nvPr/>
        </p:nvPicPr>
        <p:blipFill>
          <a:blip r:embed="rId3"/>
          <a:stretch>
            <a:fillRect/>
          </a:stretch>
        </p:blipFill>
        <p:spPr>
          <a:xfrm>
            <a:off x="403116" y="5331170"/>
            <a:ext cx="2702794" cy="721423"/>
          </a:xfrm>
          <a:prstGeom prst="rect">
            <a:avLst/>
          </a:prstGeom>
        </p:spPr>
      </p:pic>
      <p:pic>
        <p:nvPicPr>
          <p:cNvPr id="6" name="圖片 5"/>
          <p:cNvPicPr>
            <a:picLocks noChangeAspect="1"/>
          </p:cNvPicPr>
          <p:nvPr/>
        </p:nvPicPr>
        <p:blipFill>
          <a:blip r:embed="rId4"/>
          <a:stretch>
            <a:fillRect/>
          </a:stretch>
        </p:blipFill>
        <p:spPr>
          <a:xfrm>
            <a:off x="3867522" y="3336445"/>
            <a:ext cx="2773920" cy="1920406"/>
          </a:xfrm>
          <a:prstGeom prst="rect">
            <a:avLst/>
          </a:prstGeom>
        </p:spPr>
      </p:pic>
      <p:pic>
        <p:nvPicPr>
          <p:cNvPr id="7" name="圖片 6"/>
          <p:cNvPicPr>
            <a:picLocks noChangeAspect="1"/>
          </p:cNvPicPr>
          <p:nvPr/>
        </p:nvPicPr>
        <p:blipFill>
          <a:blip r:embed="rId5"/>
          <a:stretch>
            <a:fillRect/>
          </a:stretch>
        </p:blipFill>
        <p:spPr>
          <a:xfrm>
            <a:off x="3812935" y="5590273"/>
            <a:ext cx="2692633" cy="924640"/>
          </a:xfrm>
          <a:prstGeom prst="rect">
            <a:avLst/>
          </a:prstGeom>
        </p:spPr>
      </p:pic>
      <p:pic>
        <p:nvPicPr>
          <p:cNvPr id="8" name="圖片 7"/>
          <p:cNvPicPr>
            <a:picLocks noChangeAspect="1"/>
          </p:cNvPicPr>
          <p:nvPr/>
        </p:nvPicPr>
        <p:blipFill>
          <a:blip r:embed="rId6"/>
          <a:stretch>
            <a:fillRect/>
          </a:stretch>
        </p:blipFill>
        <p:spPr>
          <a:xfrm>
            <a:off x="6765415" y="3624347"/>
            <a:ext cx="2334662" cy="2300203"/>
          </a:xfrm>
          <a:prstGeom prst="rect">
            <a:avLst/>
          </a:prstGeom>
        </p:spPr>
      </p:pic>
      <p:sp>
        <p:nvSpPr>
          <p:cNvPr id="10" name="文字方塊 9"/>
          <p:cNvSpPr txBox="1"/>
          <p:nvPr/>
        </p:nvSpPr>
        <p:spPr>
          <a:xfrm>
            <a:off x="20381" y="3329588"/>
            <a:ext cx="3570208" cy="156966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運動分析主要決策者的</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需求，比起資料供應、</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技術、衡量標準與分析等</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是較少被考慮到的。</a:t>
            </a:r>
            <a:endParaRPr lang="zh-TW" altLang="en-US" sz="2400" i="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p:cNvSpPr txBox="1"/>
          <p:nvPr/>
        </p:nvSpPr>
        <p:spPr>
          <a:xfrm>
            <a:off x="277185" y="5221596"/>
            <a:ext cx="2954655"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職業運動團隊，總地</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說來，小生意。</a:t>
            </a:r>
            <a:endParaRPr lang="zh-TW" altLang="en-US" sz="2400" i="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11"/>
          <p:cNvSpPr txBox="1"/>
          <p:nvPr/>
        </p:nvSpPr>
        <p:spPr>
          <a:xfrm>
            <a:off x="3686787" y="3327152"/>
            <a:ext cx="2954655" cy="193899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總之，當分析不能成</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為教練與運動員勝利</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的處方，他們當然會</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追求能夠增進勝利的</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因素。</a:t>
            </a:r>
            <a:endParaRPr lang="zh-TW" altLang="en-US" sz="2400" i="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文字方塊 12"/>
          <p:cNvSpPr txBox="1"/>
          <p:nvPr/>
        </p:nvSpPr>
        <p:spPr>
          <a:xfrm>
            <a:off x="3688962" y="5549178"/>
            <a:ext cx="2954655"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綜觀職業運動，資料</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效率前緣已提供清楚</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影像。</a:t>
            </a:r>
            <a:endParaRPr lang="zh-TW" altLang="en-US" sz="2400" i="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文字方塊 13"/>
          <p:cNvSpPr txBox="1"/>
          <p:nvPr/>
        </p:nvSpPr>
        <p:spPr>
          <a:xfrm>
            <a:off x="6763240" y="3615462"/>
            <a:ext cx="2336837"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球員與團隊績效</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分析的完整優勢</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似乎降臨並擁抱</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所有教練與球員</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來提升他們的表</a:t>
            </a:r>
            <a:endParaRPr lang="en-US" altLang="zh-TW" sz="2400" i="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i="1" dirty="0" smtClean="0">
                <a:latin typeface="Times New Roman" panose="02020603050405020304" pitchFamily="18" charset="0"/>
                <a:ea typeface="標楷體" panose="03000509000000000000" pitchFamily="65" charset="-120"/>
                <a:cs typeface="Times New Roman" panose="02020603050405020304" pitchFamily="18" charset="0"/>
              </a:rPr>
              <a:t>現。</a:t>
            </a:r>
            <a:endParaRPr lang="zh-TW" altLang="en-US" sz="2400" i="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9902361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經濟觀點</a:t>
            </a:r>
            <a:endParaRPr lang="zh-TW" altLang="en-US" dirty="0"/>
          </a:p>
        </p:txBody>
      </p:sp>
      <p:sp>
        <p:nvSpPr>
          <p:cNvPr id="3" name="內容版面配置區 2"/>
          <p:cNvSpPr>
            <a:spLocks noGrp="1"/>
          </p:cNvSpPr>
          <p:nvPr>
            <p:ph idx="1"/>
          </p:nvPr>
        </p:nvSpPr>
        <p:spPr/>
        <p:txBody>
          <a:bodyPr/>
          <a:lstStyle/>
          <a:p>
            <a:pPr>
              <a:buSzPct val="50000"/>
              <a:buFont typeface="Wingdings" pitchFamily="2" charset="2"/>
              <a:buChar char="l"/>
              <a:defRPr/>
            </a:pPr>
            <a:r>
              <a:rPr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生產經濟學概論 </a:t>
            </a:r>
            <a:r>
              <a:rPr lang="zh-TW"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生產函數 (production function)</a:t>
            </a:r>
            <a:r>
              <a:rPr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buSzPct val="50000"/>
              <a:buFont typeface="Wingdings" pitchFamily="2" charset="2"/>
              <a:buChar char="l"/>
              <a:defRPr/>
            </a:pPr>
            <a:r>
              <a:rPr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描述在最有效率的情況下，由投入轉換成產出的過程，在作業</a:t>
            </a:r>
            <a:r>
              <a:rPr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管理即</a:t>
            </a:r>
            <a:r>
              <a:rPr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稱為</a:t>
            </a:r>
            <a:r>
              <a:rPr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operation</a:t>
            </a:r>
            <a:r>
              <a:rPr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。欲建構生產效率前緣，需知道投入量、產出量的資訊，</a:t>
            </a:r>
            <a:r>
              <a:rPr lang="zh-TW"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生產函數即量對量的關係。 </a:t>
            </a:r>
            <a:endParaRPr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buSzPct val="50000"/>
              <a:buFont typeface="Wingdings" pitchFamily="2" charset="2"/>
              <a:buChar char="l"/>
              <a:defRPr/>
            </a:pPr>
            <a:r>
              <a:rPr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Cobb-Douglas</a:t>
            </a:r>
            <a:r>
              <a:rPr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生產函數</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4" name="Object 15"/>
          <p:cNvGraphicFramePr>
            <a:graphicFrameLocks noChangeAspect="1"/>
          </p:cNvGraphicFramePr>
          <p:nvPr>
            <p:extLst>
              <p:ext uri="{D42A27DB-BD31-4B8C-83A1-F6EECF244321}">
                <p14:modId xmlns:p14="http://schemas.microsoft.com/office/powerpoint/2010/main" val="3395046658"/>
              </p:ext>
            </p:extLst>
          </p:nvPr>
        </p:nvGraphicFramePr>
        <p:xfrm>
          <a:off x="3924877" y="5658640"/>
          <a:ext cx="2649538" cy="935038"/>
        </p:xfrm>
        <a:graphic>
          <a:graphicData uri="http://schemas.openxmlformats.org/presentationml/2006/ole">
            <mc:AlternateContent xmlns:mc="http://schemas.openxmlformats.org/markup-compatibility/2006">
              <mc:Choice xmlns:v="urn:schemas-microsoft-com:vml" Requires="v">
                <p:oleObj spid="_x0000_s16433" name="方程式" r:id="rId3" imgW="1143000" imgH="457200" progId="Equation.3">
                  <p:embed/>
                </p:oleObj>
              </mc:Choice>
              <mc:Fallback>
                <p:oleObj name="方程式" r:id="rId3" imgW="1143000" imgH="457200" progId="Equation.3">
                  <p:embed/>
                  <p:pic>
                    <p:nvPicPr>
                      <p:cNvPr id="15366"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877" y="5658640"/>
                        <a:ext cx="26495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AutoShape 18"/>
          <p:cNvSpPr>
            <a:spLocks/>
          </p:cNvSpPr>
          <p:nvPr/>
        </p:nvSpPr>
        <p:spPr bwMode="auto">
          <a:xfrm>
            <a:off x="5725102" y="5009353"/>
            <a:ext cx="1512888" cy="431800"/>
          </a:xfrm>
          <a:prstGeom prst="callout2">
            <a:avLst>
              <a:gd name="adj1" fmla="val 31718"/>
              <a:gd name="adj2" fmla="val -6227"/>
              <a:gd name="adj3" fmla="val 65504"/>
              <a:gd name="adj4" fmla="val -45128"/>
              <a:gd name="adj5" fmla="val 166137"/>
              <a:gd name="adj6" fmla="val -68794"/>
            </a:avLst>
          </a:prstGeom>
          <a:solidFill>
            <a:srgbClr val="CCCC00"/>
          </a:solidFill>
          <a:ln w="9525">
            <a:solidFill>
              <a:srgbClr val="336699"/>
            </a:solidFill>
            <a:miter lim="800000"/>
            <a:headEnd/>
            <a:tailEnd/>
          </a:ln>
        </p:spPr>
        <p:txBody>
          <a:bodyPr/>
          <a:lstStyle/>
          <a:p>
            <a:pPr fontAlgn="auto">
              <a:spcBef>
                <a:spcPts val="0"/>
              </a:spcBef>
              <a:spcAft>
                <a:spcPts val="0"/>
              </a:spcAft>
              <a:defRPr/>
            </a:pPr>
            <a:r>
              <a:rPr kumimoji="0" lang="en-US" altLang="zh-TW" sz="2200" kern="0" dirty="0">
                <a:solidFill>
                  <a:sysClr val="windowText" lastClr="000000"/>
                </a:solidFill>
                <a:latin typeface="Garamond" pitchFamily="18" charset="0"/>
                <a:ea typeface="微軟正黑體" pitchFamily="34" charset="-120"/>
              </a:rPr>
              <a:t>Technology</a:t>
            </a:r>
          </a:p>
        </p:txBody>
      </p:sp>
    </p:spTree>
    <p:extLst>
      <p:ext uri="{BB962C8B-B14F-4D97-AF65-F5344CB8AC3E}">
        <p14:creationId xmlns:p14="http://schemas.microsoft.com/office/powerpoint/2010/main" val="25453188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1"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theme/theme1.xml><?xml version="1.0" encoding="utf-8"?>
<a:theme xmlns:a="http://schemas.openxmlformats.org/drawingml/2006/main" name="課程名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2"/>
        </a:lnRef>
        <a:fillRef idx="1">
          <a:schemeClr val="lt1"/>
        </a:fillRef>
        <a:effectRef idx="0">
          <a:schemeClr val="accent2"/>
        </a:effectRef>
        <a:fontRef idx="minor">
          <a:schemeClr val="dk1"/>
        </a:fontRef>
      </a:style>
    </a:spDef>
    <a:lnDef>
      <a:spPr>
        <a:ln w="28575">
          <a:solidFill>
            <a:srgbClr val="FF0000"/>
          </a:solidFill>
          <a:tailEnd type="triangle"/>
        </a:ln>
      </a:spPr>
      <a:bodyPr/>
      <a:lstStyle/>
      <a:style>
        <a:lnRef idx="1">
          <a:schemeClr val="accent2"/>
        </a:lnRef>
        <a:fillRef idx="0">
          <a:schemeClr val="accent2"/>
        </a:fillRef>
        <a:effectRef idx="0">
          <a:schemeClr val="accent2"/>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課程名稱</Template>
  <TotalTime>1885</TotalTime>
  <Words>2308</Words>
  <Application>Microsoft Office PowerPoint</Application>
  <PresentationFormat>如螢幕大小 (4:3)</PresentationFormat>
  <Paragraphs>206</Paragraphs>
  <Slides>33</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33</vt:i4>
      </vt:variant>
    </vt:vector>
  </HeadingPairs>
  <TitlesOfParts>
    <vt:vector size="35" baseType="lpstr">
      <vt:lpstr>課程名稱</vt:lpstr>
      <vt:lpstr>方程式</vt:lpstr>
      <vt:lpstr>績效評估-效率與生產力一</vt:lpstr>
      <vt:lpstr>效率與生產力</vt:lpstr>
      <vt:lpstr>效率與生產力</vt:lpstr>
      <vt:lpstr>效率與生產力</vt:lpstr>
      <vt:lpstr>效率與生產力</vt:lpstr>
      <vt:lpstr>效率與生產力使用方法</vt:lpstr>
      <vt:lpstr>組織與管理研究方法</vt:lpstr>
      <vt:lpstr>效率與運動的連結？</vt:lpstr>
      <vt:lpstr>經濟觀點</vt:lpstr>
      <vt:lpstr>PowerPoint 簡報</vt:lpstr>
      <vt:lpstr>PowerPoint 簡報</vt:lpstr>
      <vt:lpstr>PowerPoint 簡報</vt:lpstr>
      <vt:lpstr>PowerPoint 簡報</vt:lpstr>
      <vt:lpstr>資料包絡分析法簡介</vt:lpstr>
      <vt:lpstr>「效率」觀念</vt:lpstr>
      <vt:lpstr>權重設定</vt:lpstr>
      <vt:lpstr>以DEA進行績效評估</vt:lpstr>
      <vt:lpstr>績效評估</vt:lpstr>
      <vt:lpstr>生產效率分析</vt:lpstr>
      <vt:lpstr>爭議的議題</vt:lpstr>
      <vt:lpstr>相對效率</vt:lpstr>
      <vt:lpstr>相對效率</vt:lpstr>
      <vt:lpstr>生產邊界衡量效率</vt:lpstr>
      <vt:lpstr>經濟學-生產可能曲線 </vt:lpstr>
      <vt:lpstr>生產邊界衡量效率</vt:lpstr>
      <vt:lpstr>生產邊界衡量效率</vt:lpstr>
      <vt:lpstr>效率分析</vt:lpstr>
      <vt:lpstr>效率分析</vt:lpstr>
      <vt:lpstr>效率分析</vt:lpstr>
      <vt:lpstr>效率分析</vt:lpstr>
      <vt:lpstr>DEA基本模式</vt:lpstr>
      <vt:lpstr>重點摘述</vt:lpstr>
      <vt:lpstr>謝謝聆聽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BPC</dc:creator>
  <cp:lastModifiedBy>BPC</cp:lastModifiedBy>
  <cp:revision>212</cp:revision>
  <dcterms:created xsi:type="dcterms:W3CDTF">2017-11-07T02:54:43Z</dcterms:created>
  <dcterms:modified xsi:type="dcterms:W3CDTF">2018-08-17T03:53:55Z</dcterms:modified>
</cp:coreProperties>
</file>