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262" r:id="rId3"/>
    <p:sldId id="263" r:id="rId4"/>
    <p:sldId id="264" r:id="rId5"/>
    <p:sldId id="280" r:id="rId6"/>
    <p:sldId id="265" r:id="rId7"/>
    <p:sldId id="266" r:id="rId8"/>
    <p:sldId id="277" r:id="rId9"/>
    <p:sldId id="267" r:id="rId10"/>
    <p:sldId id="268" r:id="rId11"/>
    <p:sldId id="269" r:id="rId12"/>
    <p:sldId id="278" r:id="rId13"/>
    <p:sldId id="270" r:id="rId14"/>
    <p:sldId id="279" r:id="rId15"/>
    <p:sldId id="271" r:id="rId16"/>
    <p:sldId id="272" r:id="rId17"/>
    <p:sldId id="274" r:id="rId18"/>
    <p:sldId id="273" r:id="rId19"/>
    <p:sldId id="275" r:id="rId20"/>
    <p:sldId id="276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655" autoAdjust="0"/>
  </p:normalViewPr>
  <p:slideViewPr>
    <p:cSldViewPr snapToGrid="0">
      <p:cViewPr varScale="1">
        <p:scale>
          <a:sx n="53" d="100"/>
          <a:sy n="53" d="100"/>
        </p:scale>
        <p:origin x="22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2018/7/30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463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0182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2055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http://www.cnblogs.com/wangyubo/p/4450721.html</a:t>
            </a:r>
          </a:p>
          <a:p>
            <a:r>
              <a:rPr lang="en-US" altLang="zh-TW" dirty="0" smtClean="0"/>
              <a:t>https://wenku.baidu.com/view/8098a67d27284b73f24250b7.html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4491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7252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4568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09561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9950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063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73D1-566D-4F15-89CC-F3EFFD7981C9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4360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106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73D1-566D-4F15-89CC-F3EFFD7981C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3202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997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6080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83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73D1-566D-4F15-89CC-F3EFFD7981C9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4872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473D1-566D-4F15-89CC-F3EFFD7981C9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9018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3518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7037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敘述統計 資料類別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當統計遇上運動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葉劭緯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資料的</a:t>
            </a:r>
            <a:r>
              <a:rPr lang="zh-TW" altLang="en-US" dirty="0" smtClean="0"/>
              <a:t>種類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依取得的方式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初級資料</a:t>
            </a:r>
          </a:p>
          <a:p>
            <a:pPr lvl="2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直接由研究人員或資料使用者依研究的目的去調查、觀察或實驗而獲得的資料。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次級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他人所搜集、整理分析的統計資料稱為二手資料或次級資料。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05" t="14496" r="14433" b="14400"/>
          <a:stretch/>
        </p:blipFill>
        <p:spPr>
          <a:xfrm>
            <a:off x="5024486" y="4577881"/>
            <a:ext cx="3978111" cy="210572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120" y="4868064"/>
            <a:ext cx="3912124" cy="181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7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資料的種類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依資料的屬性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質的資料</a:t>
            </a:r>
          </a:p>
          <a:p>
            <a:pPr lvl="2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凡是不以數值來表示，僅以類別區分的資料，稱為質的資料，又稱為類別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衡量的尺度：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類別尺度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(Nominal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Scale)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、順序尺度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(Ordinal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Scale)</a:t>
            </a:r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數量資料</a:t>
            </a:r>
          </a:p>
          <a:p>
            <a:pPr lvl="2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凡是可計數的資料稱為數量資料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衡量的尺度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等距尺度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(Interval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Scale)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、比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尺度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(Ratio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Scale)</a:t>
            </a:r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6701" t="32560" r="39278" b="23624"/>
          <a:stretch/>
        </p:blipFill>
        <p:spPr>
          <a:xfrm>
            <a:off x="546754" y="4178939"/>
            <a:ext cx="4025246" cy="214931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754" y="574641"/>
            <a:ext cx="8217408" cy="168599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307939" y="2882096"/>
            <a:ext cx="27316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質的資料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651189" y="2882096"/>
            <a:ext cx="3492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數量資料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>
            <a:off x="2486987" y="1579076"/>
            <a:ext cx="144780" cy="130302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2804160" y="1272540"/>
            <a:ext cx="15240" cy="16095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H="1">
            <a:off x="3494713" y="1993511"/>
            <a:ext cx="1592580" cy="9782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flipH="1">
            <a:off x="7397594" y="2118360"/>
            <a:ext cx="260506" cy="9296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>
            <a:off x="6296971" y="2106548"/>
            <a:ext cx="111449" cy="8652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>
            <a:off x="3129073" y="1944164"/>
            <a:ext cx="2633533" cy="11876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 flipV="1">
            <a:off x="4029078" y="3467778"/>
            <a:ext cx="1666101" cy="8052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flipV="1">
            <a:off x="990600" y="3651537"/>
            <a:ext cx="693420" cy="69948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flipV="1">
            <a:off x="2001359" y="3651537"/>
            <a:ext cx="200821" cy="17307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flipV="1">
            <a:off x="4039565" y="3651537"/>
            <a:ext cx="2018509" cy="160205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flipV="1">
            <a:off x="1337310" y="3651537"/>
            <a:ext cx="483870" cy="24444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52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資料的種類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依資料的發生時間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橫斷面資料</a:t>
            </a:r>
          </a:p>
          <a:p>
            <a:pPr lvl="2"/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同一時點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或同一期間的資料稱為橫斷面資料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世足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賽總冠軍第一戰球員表現數據。</a:t>
            </a:r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時間數列資料</a:t>
            </a:r>
          </a:p>
          <a:p>
            <a:pPr lvl="2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隨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時間變動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記錄下來的資料稱為時間數列資料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世足賽法國隊每一場的表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數據。</a:t>
            </a:r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縱橫資料</a:t>
            </a:r>
          </a:p>
          <a:p>
            <a:pPr lvl="2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包含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時間數列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橫斷面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之資料稱為縱橫資料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世足賽法國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隊每一位球員在每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一場的得分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0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016" y="1597542"/>
            <a:ext cx="8887968" cy="451440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025570" y="1527858"/>
            <a:ext cx="381964" cy="46530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28016" y="1898249"/>
            <a:ext cx="8887968" cy="3819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8016" y="1527858"/>
            <a:ext cx="8887968" cy="46530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28015" y="570582"/>
            <a:ext cx="85529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籃球運動員歷年表現成績資料</a:t>
            </a:r>
            <a:endParaRPr lang="zh-TW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橢圓形圖說文字 1"/>
          <p:cNvSpPr/>
          <p:nvPr/>
        </p:nvSpPr>
        <p:spPr>
          <a:xfrm>
            <a:off x="3050877" y="2438826"/>
            <a:ext cx="2508421" cy="1099752"/>
          </a:xfrm>
          <a:prstGeom prst="wedgeEllipseCallout">
            <a:avLst>
              <a:gd name="adj1" fmla="val -45464"/>
              <a:gd name="adj2" fmla="val -70084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橫斷面資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料</a:t>
            </a:r>
          </a:p>
        </p:txBody>
      </p:sp>
      <p:sp>
        <p:nvSpPr>
          <p:cNvPr id="9" name="橢圓形圖說文字 8"/>
          <p:cNvSpPr/>
          <p:nvPr/>
        </p:nvSpPr>
        <p:spPr>
          <a:xfrm>
            <a:off x="2684293" y="3997020"/>
            <a:ext cx="2875005" cy="1099752"/>
          </a:xfrm>
          <a:prstGeom prst="wedgeEllipseCallout">
            <a:avLst>
              <a:gd name="adj1" fmla="val -65168"/>
              <a:gd name="adj2" fmla="val -19522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時間數列資料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橢圓形圖說文字 10"/>
          <p:cNvSpPr/>
          <p:nvPr/>
        </p:nvSpPr>
        <p:spPr>
          <a:xfrm>
            <a:off x="5806008" y="4732247"/>
            <a:ext cx="2875005" cy="1099752"/>
          </a:xfrm>
          <a:prstGeom prst="wedgeEllipseCallout">
            <a:avLst>
              <a:gd name="adj1" fmla="val 59474"/>
              <a:gd name="adj2" fmla="val -116151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縱橫資料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894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2" grpId="0" animBg="1"/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資料的種類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依資料的對象範圍</a:t>
            </a:r>
          </a:p>
          <a:p>
            <a:pPr lvl="1"/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普查資料</a:t>
            </a:r>
          </a:p>
          <a:p>
            <a:pPr lvl="2"/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針對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`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母體的每一元素進行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全面性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調查而得到的資料稱為普查資料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適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檢測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抽樣資料</a:t>
            </a:r>
          </a:p>
          <a:p>
            <a:pPr lvl="2"/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樣本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中獲得的資料稱為抽樣資料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學生運動參與調查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223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資料的種類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依資料的呈現方式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分組資料</a:t>
            </a:r>
          </a:p>
          <a:p>
            <a:pPr lvl="2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凡是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已經依照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統計方法來分類或分組的資料稱分組資料。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未分組資料</a:t>
            </a:r>
          </a:p>
          <a:p>
            <a:pPr lvl="2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沒有被分類或分組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的稱為未分組資料或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稱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原始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raw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data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zh-TW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37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次級資料的蒐集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次級資料的意義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次級資料是由前人的研究或機構所蒐集或者記錄的資料，它通常是歷史性的資料、已被蒐集好的資料、且不需受測者回覆的資料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次級資料的優缺點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466430"/>
              </p:ext>
            </p:extLst>
          </p:nvPr>
        </p:nvGraphicFramePr>
        <p:xfrm>
          <a:off x="494271" y="4165600"/>
          <a:ext cx="8513807" cy="2531762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287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60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53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TW" sz="16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優點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TW" sz="16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缺點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6458">
                <a:tc>
                  <a:txBody>
                    <a:bodyPr/>
                    <a:lstStyle/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成本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低。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較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不費時。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有時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比研究者自行蒐集的資料來得正確。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有些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資料只能由次級資料中取得。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次級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資料並非針對研究者所需而蒐集，故可能會有資料的不適用性。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不能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控制資料的蒐集過程。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衡量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的單位可能和研究者所需的不同。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資料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可能過時了。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有些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次級資料無從去判斷正確性。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44500" indent="-34290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不同</a:t>
                      </a:r>
                      <a:r>
                        <a:rPr lang="zh-TW" sz="18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的變數定義方式。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69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次級資料的蒐集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次級資料的來源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政府機關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學術機構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企業單位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報紙、雜誌、廣播、電視與網站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個人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46"/>
          <a:stretch/>
        </p:blipFill>
        <p:spPr>
          <a:xfrm>
            <a:off x="72953" y="3606203"/>
            <a:ext cx="4609803" cy="319405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91" t="10986" r="20127" b="4653"/>
          <a:stretch/>
        </p:blipFill>
        <p:spPr>
          <a:xfrm>
            <a:off x="4745954" y="3606203"/>
            <a:ext cx="4325093" cy="319405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l="14616" t="11464" r="15256"/>
          <a:stretch/>
        </p:blipFill>
        <p:spPr>
          <a:xfrm>
            <a:off x="4745954" y="384331"/>
            <a:ext cx="4325093" cy="309127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15943" t="12808" r="16128"/>
          <a:stretch/>
        </p:blipFill>
        <p:spPr>
          <a:xfrm>
            <a:off x="72953" y="384330"/>
            <a:ext cx="4609803" cy="309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07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9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次級資料的蒐集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zh-TW" dirty="0"/>
              <a:t>當你拿</a:t>
            </a:r>
            <a:r>
              <a:rPr lang="zh-TW" altLang="zh-TW" dirty="0" smtClean="0"/>
              <a:t>到</a:t>
            </a:r>
            <a:r>
              <a:rPr lang="zh-TW" altLang="en-US" dirty="0"/>
              <a:t>次級</a:t>
            </a:r>
            <a:r>
              <a:rPr lang="zh-TW" altLang="zh-TW" dirty="0" smtClean="0"/>
              <a:t>資料</a:t>
            </a:r>
            <a:r>
              <a:rPr lang="zh-TW" altLang="zh-TW" dirty="0"/>
              <a:t>之後，你在使用這些資料時應該要注意下列幾點：</a:t>
            </a:r>
          </a:p>
          <a:p>
            <a:pPr marL="812800" lvl="1" indent="-457200">
              <a:buFont typeface="+mj-lt"/>
              <a:buAutoNum type="arabicPeriod"/>
            </a:pP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是誰提供的？公正客觀的專業調查機構提供的</a:t>
            </a: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zh-TW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812800" lvl="1" indent="-457200">
              <a:buFont typeface="+mj-lt"/>
              <a:buAutoNum type="arabicPeriod"/>
            </a:pP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調查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的母體是什麼（調查的對象是誰）？是哪些人的意見？</a:t>
            </a:r>
          </a:p>
          <a:p>
            <a:pPr marL="812800" lvl="1" indent="-457200">
              <a:buFont typeface="+mj-lt"/>
              <a:buAutoNum type="arabicPeriod"/>
            </a:pP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抽樣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方法為何？樣本有多大？抽樣誤差為多少</a:t>
            </a: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zh-TW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812800" lvl="1" indent="-457200">
              <a:buFont typeface="+mj-lt"/>
              <a:buAutoNum type="arabicPeriod"/>
            </a:pP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有效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樣本數是多少？回答率為何？</a:t>
            </a:r>
          </a:p>
          <a:p>
            <a:pPr marL="812800" lvl="1" indent="-457200">
              <a:buFont typeface="+mj-lt"/>
              <a:buAutoNum type="arabicPeriod"/>
            </a:pP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調查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的方法是什麼？電話訪問，還是郵寄問卷或是實地個別訪問？</a:t>
            </a:r>
          </a:p>
          <a:p>
            <a:pPr marL="812800" lvl="1" indent="-457200">
              <a:buFont typeface="+mj-lt"/>
              <a:buAutoNum type="arabicPeriod"/>
            </a:pP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什麼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時候做的調查？事件發生前或事件發生後？距離多久？</a:t>
            </a:r>
          </a:p>
          <a:p>
            <a:pPr marL="812800" lvl="1" indent="-457200">
              <a:buFont typeface="+mj-lt"/>
              <a:buAutoNum type="arabicPeriod"/>
            </a:pPr>
            <a:r>
              <a:rPr lang="zh-TW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問卷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的問題為何？</a:t>
            </a:r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2592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4421">
            <a:off x="3941243" y="3516449"/>
            <a:ext cx="4721247" cy="307618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統計學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5"/>
            <a:ext cx="8046118" cy="4351338"/>
          </a:xfrm>
        </p:spPr>
        <p:txBody>
          <a:bodyPr/>
          <a:lstStyle/>
          <a:p>
            <a:r>
              <a:rPr lang="zh-TW" altLang="en-US" dirty="0" smtClean="0"/>
              <a:t>統計學是一種方法，一種工具。</a:t>
            </a:r>
            <a:endParaRPr lang="en-US" altLang="zh-TW" dirty="0" smtClean="0"/>
          </a:p>
          <a:p>
            <a:r>
              <a:rPr lang="zh-TW" altLang="en-US" dirty="0" smtClean="0"/>
              <a:t>統計學是指蒐集、整理、表現、分析及解釋資料，並藉科學的方法，在不確定的情況下，由樣本資料所獲得的結果，來推論母體的性質與事實，從而做出</a:t>
            </a:r>
            <a:r>
              <a:rPr lang="zh-TW" altLang="en-US" dirty="0"/>
              <a:t>合適</a:t>
            </a:r>
            <a:r>
              <a:rPr lang="zh-TW" altLang="en-US" dirty="0" smtClean="0"/>
              <a:t>決策的一門學科。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52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5305730" y="4513846"/>
            <a:ext cx="3746127" cy="2428996"/>
            <a:chOff x="5441577" y="4542139"/>
            <a:chExt cx="3387538" cy="2100706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41577" y="4781625"/>
              <a:ext cx="3387538" cy="18612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41577" y="4542139"/>
              <a:ext cx="1676400" cy="478972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敘述統計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將取得的資料以合適的表格、圖形加以呈現，或是計算某些具有意義的</a:t>
            </a:r>
            <a:r>
              <a:rPr lang="zh-TW" altLang="en-US" dirty="0"/>
              <a:t>指標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dirty="0" smtClean="0"/>
              <a:t>例如</a:t>
            </a:r>
            <a:endParaRPr lang="en-US" altLang="zh-TW" dirty="0" smtClean="0"/>
          </a:p>
          <a:p>
            <a:pPr lvl="1"/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月份每日最高溫、最低溫以及溫度變異程度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台灣地區歷年舉辦路跑的地區與場次分布狀況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2017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年世大運我國奪牌統計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歷屆全運會各縣市奪牌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變化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959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敘述統計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母體跟樣本</a:t>
            </a:r>
            <a:endParaRPr lang="en-US" altLang="zh-TW" dirty="0" smtClean="0"/>
          </a:p>
          <a:p>
            <a:r>
              <a:rPr lang="zh-TW" altLang="en-US" dirty="0"/>
              <a:t>資料的種類與次級資料的</a:t>
            </a:r>
            <a:r>
              <a:rPr lang="zh-TW" altLang="en-US" dirty="0" smtClean="0"/>
              <a:t>蒐集</a:t>
            </a:r>
            <a:endParaRPr lang="en-US" altLang="zh-TW" dirty="0" smtClean="0"/>
          </a:p>
          <a:p>
            <a:r>
              <a:rPr lang="zh-TW" altLang="en-US" dirty="0" smtClean="0"/>
              <a:t>統計圖表的繪製</a:t>
            </a:r>
            <a:endParaRPr lang="en-US" altLang="zh-TW" dirty="0" smtClean="0"/>
          </a:p>
          <a:p>
            <a:r>
              <a:rPr lang="zh-TW" altLang="en-US" dirty="0" smtClean="0"/>
              <a:t>統計量數的介紹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集中趨勢量數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中心位置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離散趨勢量數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分散程度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7821" y="3677464"/>
            <a:ext cx="2154111" cy="274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8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母體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(population)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與樣本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(sample)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母體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(population)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人們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在研究某一現象或問題時，必須針對發生此一現象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或問題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的對象進行調查研究，調查研究的全體對象即是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所謂的母體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樣本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(sample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研究者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從母體中所抽取的部分元素所組成的集合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，是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母體的一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部份，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即為欲研究之全體對象的部分集合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90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母體與樣本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633" b="-1"/>
          <a:stretch/>
        </p:blipFill>
        <p:spPr bwMode="auto">
          <a:xfrm>
            <a:off x="1108409" y="1606468"/>
            <a:ext cx="6927181" cy="476858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320340" y="5223426"/>
            <a:ext cx="1792705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  <a:tabLst>
                <a:tab pos="3870960" algn="l"/>
              </a:tabLst>
            </a:pPr>
            <a:r>
              <a:rPr lang="zh-TW" altLang="zh-TW" sz="1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母體</a:t>
            </a:r>
            <a:r>
              <a:rPr lang="zh-TW" altLang="zh-TW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參數</a:t>
            </a:r>
            <a:r>
              <a:rPr lang="zh-TW" altLang="zh-TW" sz="1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是描述母體資料特性的統計測量數，一般簡稱為參數或母數</a:t>
            </a:r>
            <a:r>
              <a:rPr lang="zh-TW" altLang="zh-TW" sz="16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10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255042" y="5007982"/>
            <a:ext cx="1797217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  <a:tabLst>
                <a:tab pos="3870960" algn="l"/>
              </a:tabLst>
            </a:pPr>
            <a:r>
              <a:rPr lang="zh-TW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樣本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統計量</a:t>
            </a:r>
            <a:r>
              <a:rPr lang="zh-TW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是描述樣本資料特性的統計</a:t>
            </a:r>
            <a:r>
              <a:rPr lang="zh-TW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測量</a:t>
            </a:r>
            <a:r>
              <a:rPr lang="zh-TW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數，一般簡稱為統計量，通常用來推論母體參數。</a:t>
            </a:r>
            <a:endParaRPr lang="zh-TW" altLang="zh-TW" sz="105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944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母體與樣本</a:t>
            </a:r>
            <a:endParaRPr lang="zh-TW" altLang="en-US" dirty="0"/>
          </a:p>
        </p:txBody>
      </p:sp>
      <p:graphicFrame>
        <p:nvGraphicFramePr>
          <p:cNvPr id="5" name="Object 6" descr="針織"/>
          <p:cNvGraphicFramePr>
            <a:graphicFrameLocks noChangeAspect="1"/>
          </p:cNvGraphicFramePr>
          <p:nvPr/>
        </p:nvGraphicFramePr>
        <p:xfrm>
          <a:off x="1121193" y="1690689"/>
          <a:ext cx="6901614" cy="4709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工作表" r:id="rId4" imgW="3514954" imgH="2496007" progId="Excel.Sheet.8">
                  <p:embed/>
                </p:oleObj>
              </mc:Choice>
              <mc:Fallback>
                <p:oleObj name="工作表" r:id="rId4" imgW="3514954" imgH="2496007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1193" y="1690689"/>
                        <a:ext cx="6901614" cy="47098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768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母體與樣本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母體參數：</a:t>
            </a:r>
            <a:r>
              <a:rPr lang="zh-TW" altLang="en-US" dirty="0" smtClean="0"/>
              <a:t>臺灣某大學</a:t>
            </a:r>
            <a:r>
              <a:rPr lang="zh-TW" altLang="en-US" dirty="0"/>
              <a:t>學生有汽車駕駛執照者</a:t>
            </a:r>
            <a:r>
              <a:rPr lang="zh-TW" altLang="en-US" dirty="0" smtClean="0"/>
              <a:t>的比例</a:t>
            </a:r>
            <a:endParaRPr lang="en-US" altLang="zh-TW" dirty="0" smtClean="0"/>
          </a:p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樣本統計量：抽取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人的樣本中，有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580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人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有汽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車駕駛執照，由樣本估計出來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的值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％</a:t>
            </a:r>
          </a:p>
        </p:txBody>
      </p:sp>
    </p:spTree>
    <p:extLst>
      <p:ext uri="{BB962C8B-B14F-4D97-AF65-F5344CB8AC3E}">
        <p14:creationId xmlns:p14="http://schemas.microsoft.com/office/powerpoint/2010/main" val="38053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資料的種類與次級資料的蒐集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在一</a:t>
            </a:r>
            <a:r>
              <a:rPr lang="zh-TW" altLang="en-US" dirty="0"/>
              <a:t>定</a:t>
            </a:r>
            <a:r>
              <a:rPr lang="zh-TW" altLang="en-US" dirty="0" smtClean="0"/>
              <a:t>的時空下</a:t>
            </a:r>
            <a:r>
              <a:rPr lang="zh-TW" altLang="en-US" dirty="0"/>
              <a:t>，各種活動</a:t>
            </a:r>
            <a:r>
              <a:rPr lang="zh-TW" altLang="en-US" dirty="0" smtClean="0"/>
              <a:t>或大自然現象中</a:t>
            </a:r>
            <a:r>
              <a:rPr lang="zh-TW" altLang="en-US" dirty="0"/>
              <a:t>，有關人、事、時、地、物等，依據其相關</a:t>
            </a:r>
            <a:r>
              <a:rPr lang="zh-TW" altLang="en-US" dirty="0" smtClean="0"/>
              <a:t>特徵</a:t>
            </a:r>
            <a:r>
              <a:rPr lang="zh-TW" altLang="en-US" dirty="0"/>
              <a:t>的敘述或記錄，皆可統稱為「資料」</a:t>
            </a:r>
          </a:p>
        </p:txBody>
      </p:sp>
    </p:spTree>
    <p:extLst>
      <p:ext uri="{BB962C8B-B14F-4D97-AF65-F5344CB8AC3E}">
        <p14:creationId xmlns:p14="http://schemas.microsoft.com/office/powerpoint/2010/main" val="223333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715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57150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5136</TotalTime>
  <Words>1038</Words>
  <Application>Microsoft Office PowerPoint</Application>
  <PresentationFormat>如螢幕大小 (4:3)</PresentationFormat>
  <Paragraphs>135</Paragraphs>
  <Slides>20</Slides>
  <Notes>19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新細明體</vt:lpstr>
      <vt:lpstr>標楷體</vt:lpstr>
      <vt:lpstr>Arial</vt:lpstr>
      <vt:lpstr>Calibri</vt:lpstr>
      <vt:lpstr>Times New Roman</vt:lpstr>
      <vt:lpstr>課程名稱</vt:lpstr>
      <vt:lpstr>工作表</vt:lpstr>
      <vt:lpstr>敘述統計 資料類別 當統計遇上運動</vt:lpstr>
      <vt:lpstr>統計學</vt:lpstr>
      <vt:lpstr>敘述統計</vt:lpstr>
      <vt:lpstr>敘述統計</vt:lpstr>
      <vt:lpstr>母體(population)與樣本(sample)</vt:lpstr>
      <vt:lpstr>母體與樣本</vt:lpstr>
      <vt:lpstr>母體與樣本</vt:lpstr>
      <vt:lpstr>母體與樣本</vt:lpstr>
      <vt:lpstr>資料的種類與次級資料的蒐集</vt:lpstr>
      <vt:lpstr>資料的種類</vt:lpstr>
      <vt:lpstr>資料的種類</vt:lpstr>
      <vt:lpstr>PowerPoint 簡報</vt:lpstr>
      <vt:lpstr>資料的種類</vt:lpstr>
      <vt:lpstr>PowerPoint 簡報</vt:lpstr>
      <vt:lpstr>資料的種類</vt:lpstr>
      <vt:lpstr>資料的種類</vt:lpstr>
      <vt:lpstr>次級資料的蒐集</vt:lpstr>
      <vt:lpstr>次級資料的蒐集</vt:lpstr>
      <vt:lpstr>次級資料的蒐集</vt:lpstr>
      <vt:lpstr>謝謝聆聽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使用者</cp:lastModifiedBy>
  <cp:revision>59</cp:revision>
  <dcterms:created xsi:type="dcterms:W3CDTF">2017-11-07T02:54:43Z</dcterms:created>
  <dcterms:modified xsi:type="dcterms:W3CDTF">2018-07-30T08:23:32Z</dcterms:modified>
</cp:coreProperties>
</file>