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1" r:id="rId2"/>
    <p:sldId id="262" r:id="rId3"/>
    <p:sldId id="263" r:id="rId4"/>
    <p:sldId id="264" r:id="rId5"/>
    <p:sldId id="280" r:id="rId6"/>
    <p:sldId id="265" r:id="rId7"/>
    <p:sldId id="266" r:id="rId8"/>
    <p:sldId id="277" r:id="rId9"/>
    <p:sldId id="267" r:id="rId10"/>
    <p:sldId id="268" r:id="rId11"/>
    <p:sldId id="269" r:id="rId12"/>
    <p:sldId id="278" r:id="rId13"/>
    <p:sldId id="270" r:id="rId14"/>
    <p:sldId id="279" r:id="rId15"/>
    <p:sldId id="271" r:id="rId16"/>
    <p:sldId id="272" r:id="rId17"/>
    <p:sldId id="274" r:id="rId18"/>
    <p:sldId id="273" r:id="rId19"/>
    <p:sldId id="275" r:id="rId20"/>
    <p:sldId id="276" r:id="rId2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4655" autoAdjust="0"/>
  </p:normalViewPr>
  <p:slideViewPr>
    <p:cSldViewPr snapToGrid="0">
      <p:cViewPr varScale="1">
        <p:scale>
          <a:sx n="53" d="100"/>
          <a:sy n="53" d="100"/>
        </p:scale>
        <p:origin x="22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784550-B5D0-40A0-8EEA-54FC4F05F505}" type="datetimeFigureOut">
              <a:rPr lang="zh-TW" altLang="en-US" smtClean="0"/>
              <a:t>2018/7/30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9FAA63-CE23-426A-A9B5-AABBE86762E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50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AA63-CE23-426A-A9B5-AABBE86762E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4633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AA63-CE23-426A-A9B5-AABBE86762E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10182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AA63-CE23-426A-A9B5-AABBE86762E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2055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http://www.cnblogs.com/wangyubo/p/4450721.html</a:t>
            </a:r>
          </a:p>
          <a:p>
            <a:r>
              <a:rPr lang="en-US" altLang="zh-TW" dirty="0" smtClean="0"/>
              <a:t>https://wenku.baidu.com/view/8098a67d27284b73f24250b7.html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AA63-CE23-426A-A9B5-AABBE86762E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44910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AA63-CE23-426A-A9B5-AABBE86762E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7252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AA63-CE23-426A-A9B5-AABBE86762E9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568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AA63-CE23-426A-A9B5-AABBE86762E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9561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AA63-CE23-426A-A9B5-AABBE86762E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9950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AA63-CE23-426A-A9B5-AABBE86762E9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20630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473D1-566D-4F15-89CC-F3EFFD7981C9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9436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AA63-CE23-426A-A9B5-AABBE86762E9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1106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473D1-566D-4F15-89CC-F3EFFD7981C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3202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AA63-CE23-426A-A9B5-AABBE86762E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5997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AA63-CE23-426A-A9B5-AABBE86762E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6080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AA63-CE23-426A-A9B5-AABBE86762E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58332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473D1-566D-4F15-89CC-F3EFFD7981C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4872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473D1-566D-4F15-89CC-F3EFFD7981C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90189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AA63-CE23-426A-A9B5-AABBE86762E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3518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9FAA63-CE23-426A-A9B5-AABBE86762E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70376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3"/>
          </a:xfrm>
        </p:spPr>
        <p:txBody>
          <a:bodyPr anchorCtr="1"/>
          <a:lstStyle>
            <a:lvl1pPr marL="0" indent="0" algn="ctr">
              <a:buNone/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ED3D92-ED88-4A15-B001-70BBAC800548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9F4978C-0251-42FA-94A9-52168A085C55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28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9A89C8-42A2-4B72-A39B-4EE61D01B724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92C6934-2ACE-4C1C-884F-58B33CBE1D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99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 txBox="1"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 txBox="1">
            <a:spLocks noGrp="1"/>
          </p:cNvSpPr>
          <p:nvPr>
            <p:ph type="body" orient="vert" idx="1"/>
          </p:nvPr>
        </p:nvSpPr>
        <p:spPr>
          <a:xfrm>
            <a:off x="457200" y="274640"/>
            <a:ext cx="6019796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3070E6-0B89-4249-8D6C-1819BF37B3E7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57F9606-8476-484A-A9DB-2DE7CC681E4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6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792358-BB0C-425E-A0A5-FFC99BBF531B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CEC1AD-33DF-4D07-ADA6-E151C76857F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7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722311" y="4406895"/>
            <a:ext cx="7772400" cy="1362071"/>
          </a:xfrm>
        </p:spPr>
        <p:txBody>
          <a:bodyPr anchor="t" anchorCtr="0"/>
          <a:lstStyle>
            <a:lvl1pPr algn="l">
              <a:defRPr sz="4000" b="1" cap="all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722311" y="2906713"/>
            <a:ext cx="7772400" cy="1500182"/>
          </a:xfrm>
        </p:spPr>
        <p:txBody>
          <a:bodyPr anchor="b"/>
          <a:lstStyle>
            <a:lvl1pPr marL="0" indent="0">
              <a:spcBef>
                <a:spcPts val="500"/>
              </a:spcBef>
              <a:buNone/>
              <a:defRPr sz="2000">
                <a:solidFill>
                  <a:srgbClr val="898989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702EEB-C829-4B4D-BCBA-249704790EB5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E447B91-D0F9-46A6-9889-935C7822E29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0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457200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648196" y="1600200"/>
            <a:ext cx="4038603" cy="4525959"/>
          </a:xfrm>
        </p:spPr>
        <p:txBody>
          <a:bodyPr/>
          <a:lstStyle>
            <a:lvl1pPr>
              <a:spcBef>
                <a:spcPts val="700"/>
              </a:spcBef>
              <a:defRPr sz="2800"/>
            </a:lvl1pPr>
            <a:lvl2pPr>
              <a:spcBef>
                <a:spcPts val="600"/>
              </a:spcBef>
              <a:defRPr sz="2400"/>
            </a:lvl2pPr>
            <a:lvl3pPr>
              <a:spcBef>
                <a:spcPts val="500"/>
              </a:spcBef>
              <a:defRPr sz="2000"/>
            </a:lvl3pPr>
            <a:lvl4pPr>
              <a:spcBef>
                <a:spcPts val="400"/>
              </a:spcBef>
              <a:defRPr sz="1800"/>
            </a:lvl4pPr>
            <a:lvl5pPr>
              <a:spcBef>
                <a:spcPts val="400"/>
              </a:spcBef>
              <a:defRPr sz="18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7731F5-DF97-420B-AB1E-0E02CE261D38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4B0089-0C55-4706-BA40-930B7FB19E3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9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4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 txBox="1">
            <a:spLocks noGrp="1"/>
          </p:cNvSpPr>
          <p:nvPr>
            <p:ph idx="2"/>
          </p:nvPr>
        </p:nvSpPr>
        <p:spPr>
          <a:xfrm>
            <a:off x="457200" y="2174872"/>
            <a:ext cx="4040184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5" name="文字版面配置區 4"/>
          <p:cNvSpPr txBox="1">
            <a:spLocks noGrp="1"/>
          </p:cNvSpPr>
          <p:nvPr>
            <p:ph type="body" idx="3"/>
          </p:nvPr>
        </p:nvSpPr>
        <p:spPr>
          <a:xfrm>
            <a:off x="4645023" y="1535113"/>
            <a:ext cx="4041776" cy="639759"/>
          </a:xfrm>
        </p:spPr>
        <p:txBody>
          <a:bodyPr anchor="b"/>
          <a:lstStyle>
            <a:lvl1pPr marL="0" indent="0">
              <a:spcBef>
                <a:spcPts val="600"/>
              </a:spcBef>
              <a:buNone/>
              <a:defRPr sz="2400" b="1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6" name="內容版面配置區 5"/>
          <p:cNvSpPr txBox="1">
            <a:spLocks noGrp="1"/>
          </p:cNvSpPr>
          <p:nvPr>
            <p:ph idx="4"/>
          </p:nvPr>
        </p:nvSpPr>
        <p:spPr>
          <a:xfrm>
            <a:off x="4645023" y="2174872"/>
            <a:ext cx="4041776" cy="3951286"/>
          </a:xfrm>
        </p:spPr>
        <p:txBody>
          <a:bodyPr/>
          <a:lstStyle>
            <a:lvl1pPr>
              <a:spcBef>
                <a:spcPts val="600"/>
              </a:spcBef>
              <a:defRPr sz="2400"/>
            </a:lvl1pPr>
            <a:lvl2pPr>
              <a:spcBef>
                <a:spcPts val="500"/>
              </a:spcBef>
              <a:defRPr sz="2000"/>
            </a:lvl2pPr>
            <a:lvl3pPr>
              <a:spcBef>
                <a:spcPts val="400"/>
              </a:spcBef>
              <a:defRPr sz="1800"/>
            </a:lvl3pPr>
            <a:lvl4pPr>
              <a:spcBef>
                <a:spcPts val="400"/>
              </a:spcBef>
              <a:defRPr sz="1600"/>
            </a:lvl4pPr>
            <a:lvl5pPr>
              <a:spcBef>
                <a:spcPts val="400"/>
              </a:spcBef>
              <a:defRPr sz="1600"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8498E9C-DF83-47AC-9BDA-C431212238F3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8" name="頁尾版面配置區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9" name="投影片編號版面配置區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5158AD-ECED-478B-A6CE-F319C94CA75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05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C8E9D5C-EC6A-42A1-B466-A9F7E75B88F7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23289E8-A1E5-4C46-AC0A-0D9C00C52D9C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01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4A9C947-7299-4F77-9B9A-CE2A3F750001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3D7372-F3E8-48F1-A210-95B832E4ED9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65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48"/>
            <a:ext cx="3008311" cy="1162046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 txBox="1">
            <a:spLocks noGrp="1"/>
          </p:cNvSpPr>
          <p:nvPr>
            <p:ph idx="1"/>
          </p:nvPr>
        </p:nvSpPr>
        <p:spPr>
          <a:xfrm>
            <a:off x="3575047" y="273048"/>
            <a:ext cx="5111752" cy="585311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457200" y="1435095"/>
            <a:ext cx="3008311" cy="46910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DB2CD0-ACFF-46FE-A788-E6826CF0FFE4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946C0B-0C8D-451E-AA07-088395EA865A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6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5"/>
          </a:xfrm>
        </p:spPr>
        <p:txBody>
          <a:bodyPr anchor="b" anchorCtr="0"/>
          <a:lstStyle>
            <a:lvl1pPr algn="l"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 txBox="1"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1792288" y="5367335"/>
            <a:ext cx="5486400" cy="804864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8CCC8F2-888B-45D3-BA6B-0EF4C0A5FE4C}" type="datetime1">
              <a:rPr lang="en-US"/>
              <a:pPr lvl="0"/>
              <a:t>7/30/2018</a:t>
            </a:fld>
            <a:endParaRPr lang="en-US"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3F87714-A530-4D3E-90EE-3038BBB0820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4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AB5E4"/>
            </a:gs>
            <a:gs pos="100000">
              <a:srgbClr val="C2D1E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7200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203" y="6356351"/>
            <a:ext cx="2895603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US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  <a:ea typeface="新細明體"/>
                <a:cs typeface=""/>
              </a:defRPr>
            </a:lvl1pPr>
          </a:lstStyle>
          <a:p>
            <a:pPr lvl="0"/>
            <a:fld id="{F83AD70E-2DA0-4404-807D-140241377242}" type="slidenum">
              <a:t>‹#›</a:t>
            </a:fld>
            <a:endParaRPr lang="en-US"/>
          </a:p>
        </p:txBody>
      </p:sp>
      <p:pic>
        <p:nvPicPr>
          <p:cNvPr id="7" name="Picture 2" descr="C:\Users\BPC\Downloads\教育部logo991006-1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0" y="6411443"/>
            <a:ext cx="1475658" cy="446556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3" descr="C:\Users\BPC\AppData\Local\Temp\Rar$DR60.735\A703(修正型).pn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>
          <a:xfrm>
            <a:off x="1547667" y="6508351"/>
            <a:ext cx="1263682" cy="252740"/>
          </a:xfrm>
          <a:prstGeom prst="rect">
            <a:avLst/>
          </a:prstGeom>
          <a:noFill/>
          <a:ln cap="flat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lvl="0" indent="0" algn="ctr" defTabSz="914400" rtl="0" fontAlgn="auto" hangingPunct="1">
        <a:lnSpc>
          <a:spcPct val="100000"/>
        </a:lnSpc>
        <a:spcBef>
          <a:spcPts val="0"/>
        </a:spcBef>
        <a:spcAft>
          <a:spcPts val="0"/>
        </a:spcAft>
        <a:buNone/>
        <a:tabLst/>
        <a:defRPr lang="zh-TW" sz="4400" b="0" i="0" u="none" strike="noStrike" kern="1200" cap="none" spc="0" baseline="0">
          <a:solidFill>
            <a:srgbClr val="000000"/>
          </a:solidFill>
          <a:uFillTx/>
          <a:latin typeface="標楷體" pitchFamily="65"/>
          <a:ea typeface="標楷體" pitchFamily="65"/>
          <a:cs typeface="標楷體" pitchFamily="65"/>
        </a:defRPr>
      </a:lvl1pPr>
    </p:titleStyle>
    <p:bodyStyle>
      <a:lvl1pPr marL="342900" marR="0" lvl="0" indent="-342900" algn="l" defTabSz="914400" rtl="0" fontAlgn="auto" hangingPunct="1">
        <a:lnSpc>
          <a:spcPct val="100000"/>
        </a:lnSpc>
        <a:spcBef>
          <a:spcPts val="800"/>
        </a:spcBef>
        <a:spcAft>
          <a:spcPts val="0"/>
        </a:spcAft>
        <a:buSzPct val="100000"/>
        <a:buFont typeface="Arial" pitchFamily="34"/>
        <a:buChar char="•"/>
        <a:tabLst/>
        <a:defRPr lang="zh-TW" sz="3200" b="0" i="0" u="none" strike="noStrike" kern="1200" cap="none" spc="0" baseline="0">
          <a:solidFill>
            <a:srgbClr val="0000FF"/>
          </a:solidFill>
          <a:uFillTx/>
          <a:latin typeface="標楷體" pitchFamily="65"/>
          <a:ea typeface="標楷體" pitchFamily="65"/>
          <a:cs typeface="標楷體" pitchFamily="65"/>
        </a:defRPr>
      </a:lvl1pPr>
      <a:lvl2pPr marL="742950" marR="0" lvl="1" indent="-285750" algn="l" defTabSz="914400" rtl="0" fontAlgn="auto" hangingPunct="1">
        <a:lnSpc>
          <a:spcPct val="100000"/>
        </a:lnSpc>
        <a:spcBef>
          <a:spcPts val="700"/>
        </a:spcBef>
        <a:spcAft>
          <a:spcPts val="0"/>
        </a:spcAft>
        <a:buSzPct val="100000"/>
        <a:buFont typeface="Arial" pitchFamily="34"/>
        <a:buChar char="–"/>
        <a:tabLst/>
        <a:defRPr lang="zh-TW" sz="28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2pPr>
      <a:lvl3pPr marL="1143000" marR="0" lvl="2" indent="-228600" algn="l" defTabSz="914400" rtl="0" fontAlgn="auto" hangingPunct="1">
        <a:lnSpc>
          <a:spcPct val="100000"/>
        </a:lnSpc>
        <a:spcBef>
          <a:spcPts val="600"/>
        </a:spcBef>
        <a:spcAft>
          <a:spcPts val="0"/>
        </a:spcAft>
        <a:buSzPct val="100000"/>
        <a:buFont typeface="Arial" pitchFamily="34"/>
        <a:buChar char="•"/>
        <a:tabLst/>
        <a:defRPr lang="zh-TW" sz="24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3pPr>
      <a:lvl4pPr marL="1600200" marR="0" lvl="3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–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4pPr>
      <a:lvl5pPr marL="2057400" marR="0" lvl="4" indent="-228600" algn="l" defTabSz="914400" rtl="0" fontAlgn="auto" hangingPunct="1">
        <a:lnSpc>
          <a:spcPct val="100000"/>
        </a:lnSpc>
        <a:spcBef>
          <a:spcPts val="500"/>
        </a:spcBef>
        <a:spcAft>
          <a:spcPts val="0"/>
        </a:spcAft>
        <a:buSzPct val="100000"/>
        <a:buFont typeface="Arial" pitchFamily="34"/>
        <a:buChar char="»"/>
        <a:tabLst/>
        <a:defRPr lang="zh-TW" sz="2000" b="0" i="0" u="none" strike="noStrike" kern="1200" cap="none" spc="0" baseline="0">
          <a:solidFill>
            <a:srgbClr val="000000"/>
          </a:solidFill>
          <a:uFillTx/>
          <a:latin typeface="Calibri"/>
          <a:ea typeface="新細明體"/>
          <a:cs typeface="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敘述統計 資料類別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當統計遇上運動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葉劭緯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905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資料的</a:t>
            </a:r>
            <a:r>
              <a:rPr lang="zh-TW" altLang="en-US" dirty="0" smtClean="0"/>
              <a:t>種類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依取得的方式</a:t>
            </a: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初級資料</a:t>
            </a:r>
          </a:p>
          <a:p>
            <a:pPr lvl="2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直接由研究人員或資料使用者依研究的目的去調查、觀察或實驗而獲得的資料。</a:t>
            </a: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次級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他人所搜集、整理分析的統計資料稱為二手資料或次級資料。</a:t>
            </a: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505" t="14496" r="14433" b="14400"/>
          <a:stretch/>
        </p:blipFill>
        <p:spPr>
          <a:xfrm>
            <a:off x="5024486" y="4577881"/>
            <a:ext cx="3978111" cy="2105723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6120" y="4868064"/>
            <a:ext cx="3912124" cy="181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7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資料的種類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依資料的屬性</a:t>
            </a: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質的資料</a:t>
            </a:r>
          </a:p>
          <a:p>
            <a:pPr lvl="2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凡是不以數值來表示，僅以類別區分的資料，稱為質的資料，又稱為類別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衡量的尺度：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3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類別尺度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(Nominal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Scale)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、順序尺度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(Ordinal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Scale)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數量資料</a:t>
            </a:r>
          </a:p>
          <a:p>
            <a:pPr lvl="2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凡是可計數的資料稱為數量資料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衡量的尺度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3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等距尺度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(Interval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Scale)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、比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例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尺度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(Ratio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Scale)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16701" t="32560" r="39278" b="23624"/>
          <a:stretch/>
        </p:blipFill>
        <p:spPr>
          <a:xfrm>
            <a:off x="546754" y="4178939"/>
            <a:ext cx="4025246" cy="2149311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574641"/>
            <a:ext cx="8217408" cy="168599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307939" y="2882096"/>
            <a:ext cx="2731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質的資料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5651189" y="2882096"/>
            <a:ext cx="3492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數量資料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2486987" y="1579076"/>
            <a:ext cx="144780" cy="130302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>
            <a:off x="2804160" y="1272540"/>
            <a:ext cx="15240" cy="16095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單箭頭接點 13"/>
          <p:cNvCxnSpPr/>
          <p:nvPr/>
        </p:nvCxnSpPr>
        <p:spPr>
          <a:xfrm flipH="1">
            <a:off x="3494713" y="1993511"/>
            <a:ext cx="1592580" cy="978289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 flipH="1">
            <a:off x="7397594" y="2118360"/>
            <a:ext cx="260506" cy="92964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6296971" y="2106548"/>
            <a:ext cx="111449" cy="86525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單箭頭接點 19"/>
          <p:cNvCxnSpPr/>
          <p:nvPr/>
        </p:nvCxnSpPr>
        <p:spPr>
          <a:xfrm>
            <a:off x="3129073" y="1944164"/>
            <a:ext cx="2633533" cy="118765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單箭頭接點 21"/>
          <p:cNvCxnSpPr/>
          <p:nvPr/>
        </p:nvCxnSpPr>
        <p:spPr>
          <a:xfrm flipV="1">
            <a:off x="4029078" y="3467778"/>
            <a:ext cx="1666101" cy="80521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單箭頭接點 23"/>
          <p:cNvCxnSpPr/>
          <p:nvPr/>
        </p:nvCxnSpPr>
        <p:spPr>
          <a:xfrm flipV="1">
            <a:off x="990600" y="3651537"/>
            <a:ext cx="693420" cy="6994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單箭頭接點 25"/>
          <p:cNvCxnSpPr/>
          <p:nvPr/>
        </p:nvCxnSpPr>
        <p:spPr>
          <a:xfrm flipV="1">
            <a:off x="2001359" y="3651537"/>
            <a:ext cx="200821" cy="17307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 flipV="1">
            <a:off x="4039565" y="3651537"/>
            <a:ext cx="2018509" cy="160205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單箭頭接點 31"/>
          <p:cNvCxnSpPr/>
          <p:nvPr/>
        </p:nvCxnSpPr>
        <p:spPr>
          <a:xfrm flipV="1">
            <a:off x="1337310" y="3651537"/>
            <a:ext cx="483870" cy="244446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652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資料的種類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依資料的發生時間</a:t>
            </a: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橫斷面資料</a:t>
            </a:r>
          </a:p>
          <a:p>
            <a:pPr lvl="2"/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同一時點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或同一期間的資料稱為橫斷面資料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世足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賽總冠軍第一戰球員表現數據。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時間數列資料</a:t>
            </a:r>
          </a:p>
          <a:p>
            <a:pPr lvl="2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隨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時間變動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記錄下來的資料稱為時間數列資料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世足賽法國隊每一場的表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現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數據。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縱橫資料</a:t>
            </a:r>
          </a:p>
          <a:p>
            <a:pPr lvl="2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包含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時間數列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橫斷面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之資料稱為縱橫資料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世足賽法國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隊每一位球員在每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一場的得分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數據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2"/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0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016" y="1597542"/>
            <a:ext cx="8887968" cy="4514407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2025570" y="1527858"/>
            <a:ext cx="381964" cy="46530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28016" y="1898249"/>
            <a:ext cx="8887968" cy="38196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28016" y="1527858"/>
            <a:ext cx="8887968" cy="46530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28015" y="570582"/>
            <a:ext cx="8552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籃球運動員歷年表現成績資料</a:t>
            </a:r>
            <a:endParaRPr lang="zh-TW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橢圓形圖說文字 1"/>
          <p:cNvSpPr/>
          <p:nvPr/>
        </p:nvSpPr>
        <p:spPr>
          <a:xfrm>
            <a:off x="3050877" y="2438826"/>
            <a:ext cx="2508421" cy="1099752"/>
          </a:xfrm>
          <a:prstGeom prst="wedgeEllipseCallout">
            <a:avLst>
              <a:gd name="adj1" fmla="val -45464"/>
              <a:gd name="adj2" fmla="val -70084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橫斷面資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料</a:t>
            </a:r>
          </a:p>
        </p:txBody>
      </p:sp>
      <p:sp>
        <p:nvSpPr>
          <p:cNvPr id="9" name="橢圓形圖說文字 8"/>
          <p:cNvSpPr/>
          <p:nvPr/>
        </p:nvSpPr>
        <p:spPr>
          <a:xfrm>
            <a:off x="2684293" y="3997020"/>
            <a:ext cx="2875005" cy="1099752"/>
          </a:xfrm>
          <a:prstGeom prst="wedgeEllipseCallout">
            <a:avLst>
              <a:gd name="adj1" fmla="val -65168"/>
              <a:gd name="adj2" fmla="val -19522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時間數列資料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橢圓形圖說文字 10"/>
          <p:cNvSpPr/>
          <p:nvPr/>
        </p:nvSpPr>
        <p:spPr>
          <a:xfrm>
            <a:off x="5806008" y="4732247"/>
            <a:ext cx="2875005" cy="1099752"/>
          </a:xfrm>
          <a:prstGeom prst="wedgeEllipseCallout">
            <a:avLst>
              <a:gd name="adj1" fmla="val 59474"/>
              <a:gd name="adj2" fmla="val -116151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縱橫資料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894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2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資料的種類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依資料的對象範圍</a:t>
            </a:r>
          </a:p>
          <a:p>
            <a:pPr lvl="1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普查資料</a:t>
            </a:r>
          </a:p>
          <a:p>
            <a:pPr lvl="2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針對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整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`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個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母體的每一元素進行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全面性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調查而得到的資料稱為普查資料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學生體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適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能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檢測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抽樣資料</a:t>
            </a:r>
          </a:p>
          <a:p>
            <a:pPr lvl="2"/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從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樣本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中獲得的資料稱為抽樣資料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2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學生運動參與調查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5223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資料的種類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依資料的呈現方式</a:t>
            </a: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分組資料</a:t>
            </a:r>
          </a:p>
          <a:p>
            <a:pPr lvl="2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凡是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已經依照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統計方法來分類或分組的資料稱分組資料。</a:t>
            </a: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未分組資料</a:t>
            </a:r>
          </a:p>
          <a:p>
            <a:pPr lvl="2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</a:t>
            </a:r>
            <a:r>
              <a:rPr lang="zh-TW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沒有被分類或分組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的稱為未分組資料或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稱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原始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raw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data</a:t>
            </a:r>
            <a:r>
              <a:rPr lang="zh-TW" altLang="zh-TW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5374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次級資料的蒐集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次級資料的意義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次級資料是由前人的研究或機構所蒐集或者記錄的資料，它通常是歷史性的資料、已被蒐集好的資料、且不需受測者回覆的資料</a:t>
            </a:r>
            <a:r>
              <a:rPr lang="zh-TW" altLang="en-US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次級資料的優缺點</a:t>
            </a: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6466430"/>
              </p:ext>
            </p:extLst>
          </p:nvPr>
        </p:nvGraphicFramePr>
        <p:xfrm>
          <a:off x="494271" y="4165600"/>
          <a:ext cx="8513807" cy="253176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2877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60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530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優點</a:t>
                      </a:r>
                      <a:endParaRPr lang="zh-TW" sz="11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zh-TW" sz="16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缺點</a:t>
                      </a:r>
                      <a:endParaRPr lang="zh-TW" sz="11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6458">
                <a:tc>
                  <a:txBody>
                    <a:bodyPr/>
                    <a:lstStyle/>
                    <a:p>
                      <a:pPr marL="44450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成本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低。</a:t>
                      </a:r>
                      <a:endParaRPr lang="zh-TW" sz="11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4450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較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不費時。</a:t>
                      </a:r>
                      <a:endParaRPr lang="zh-TW" sz="11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4450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有時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比研究者自行蒐集的資料來得正確。</a:t>
                      </a:r>
                      <a:endParaRPr lang="zh-TW" sz="11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4450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有些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資料只能由次級資料中取得。</a:t>
                      </a:r>
                      <a:endParaRPr lang="zh-TW" sz="11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tc>
                  <a:txBody>
                    <a:bodyPr/>
                    <a:lstStyle/>
                    <a:p>
                      <a:pPr marL="44450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次級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資料並非針對研究者所需而蒐集，故可能會有資料的不適用性。</a:t>
                      </a:r>
                      <a:endParaRPr lang="zh-TW" sz="11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4450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不能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控制資料的蒐集過程。</a:t>
                      </a:r>
                      <a:endParaRPr lang="zh-TW" sz="11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4450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衡量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的單位可能和研究者所需的不同。</a:t>
                      </a:r>
                      <a:endParaRPr lang="zh-TW" sz="11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4450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資料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可能過時了。</a:t>
                      </a:r>
                      <a:endParaRPr lang="zh-TW" sz="11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4450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有些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次級資料無從去判斷正確性。</a:t>
                      </a:r>
                      <a:endParaRPr lang="zh-TW" sz="11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444500" indent="-342900" algn="l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Font typeface="+mj-lt"/>
                        <a:buAutoNum type="arabicPeriod"/>
                      </a:pPr>
                      <a:r>
                        <a:rPr lang="zh-TW" sz="1800" kern="100" dirty="0" smtClean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不同</a:t>
                      </a:r>
                      <a:r>
                        <a:rPr lang="zh-TW" sz="1800" kern="10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的變數定義方式。</a:t>
                      </a:r>
                      <a:endParaRPr lang="zh-TW" sz="1100" kern="100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69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次級資料的蒐集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次級資料的來源</a:t>
            </a: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政府機關</a:t>
            </a: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學術機構</a:t>
            </a: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企業單位</a:t>
            </a: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報紙、雜誌、廣播、電視與網站</a:t>
            </a: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個人</a:t>
            </a: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546"/>
          <a:stretch/>
        </p:blipFill>
        <p:spPr>
          <a:xfrm>
            <a:off x="72953" y="3606203"/>
            <a:ext cx="4609803" cy="319405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591" t="10986" r="20127" b="4653"/>
          <a:stretch/>
        </p:blipFill>
        <p:spPr>
          <a:xfrm>
            <a:off x="4745954" y="3606203"/>
            <a:ext cx="4325093" cy="3194054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5"/>
          <a:srcRect l="14616" t="11464" r="15256"/>
          <a:stretch/>
        </p:blipFill>
        <p:spPr>
          <a:xfrm>
            <a:off x="4745954" y="384331"/>
            <a:ext cx="4325093" cy="309127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6"/>
          <a:srcRect l="15943" t="12808" r="16128"/>
          <a:stretch/>
        </p:blipFill>
        <p:spPr>
          <a:xfrm>
            <a:off x="72953" y="384330"/>
            <a:ext cx="4609803" cy="3091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7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3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9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次級資料的蒐集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zh-TW" dirty="0"/>
              <a:t>當你拿</a:t>
            </a:r>
            <a:r>
              <a:rPr lang="zh-TW" altLang="zh-TW" dirty="0" smtClean="0"/>
              <a:t>到</a:t>
            </a:r>
            <a:r>
              <a:rPr lang="zh-TW" altLang="en-US" dirty="0"/>
              <a:t>次級</a:t>
            </a:r>
            <a:r>
              <a:rPr lang="zh-TW" altLang="zh-TW" dirty="0" smtClean="0"/>
              <a:t>資料</a:t>
            </a:r>
            <a:r>
              <a:rPr lang="zh-TW" altLang="zh-TW" dirty="0"/>
              <a:t>之後，你在使用這些資料時應該要注意下列幾點：</a:t>
            </a:r>
          </a:p>
          <a:p>
            <a:pPr marL="812800" lvl="1" indent="-457200">
              <a:buFont typeface="+mj-lt"/>
              <a:buAutoNum type="arabicPeriod"/>
            </a:pPr>
            <a:r>
              <a:rPr lang="zh-TW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</a:t>
            </a:r>
            <a:r>
              <a:rPr lang="zh-TW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是誰提供的？公正客觀的專業調查機構提供的</a:t>
            </a:r>
            <a:r>
              <a:rPr lang="zh-TW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12800" lvl="1" indent="-457200">
              <a:buFont typeface="+mj-lt"/>
              <a:buAutoNum type="arabicPeriod"/>
            </a:pPr>
            <a:r>
              <a:rPr lang="zh-TW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調查</a:t>
            </a:r>
            <a:r>
              <a:rPr lang="zh-TW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的母體是什麼（調查的對象是誰）？是哪些人的意見？</a:t>
            </a:r>
          </a:p>
          <a:p>
            <a:pPr marL="812800" lvl="1" indent="-457200">
              <a:buFont typeface="+mj-lt"/>
              <a:buAutoNum type="arabicPeriod"/>
            </a:pPr>
            <a:r>
              <a:rPr lang="zh-TW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抽樣</a:t>
            </a:r>
            <a:r>
              <a:rPr lang="zh-TW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方法為何？樣本有多大？抽樣誤差為多少</a:t>
            </a:r>
            <a:r>
              <a:rPr lang="zh-TW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endParaRPr lang="zh-TW" altLang="zh-TW" sz="2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812800" lvl="1" indent="-457200">
              <a:buFont typeface="+mj-lt"/>
              <a:buAutoNum type="arabicPeriod"/>
            </a:pPr>
            <a:r>
              <a:rPr lang="zh-TW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有效</a:t>
            </a:r>
            <a:r>
              <a:rPr lang="zh-TW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樣本數是多少？回答率為何？</a:t>
            </a:r>
          </a:p>
          <a:p>
            <a:pPr marL="812800" lvl="1" indent="-457200">
              <a:buFont typeface="+mj-lt"/>
              <a:buAutoNum type="arabicPeriod"/>
            </a:pPr>
            <a:r>
              <a:rPr lang="zh-TW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調查</a:t>
            </a:r>
            <a:r>
              <a:rPr lang="zh-TW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的方法是什麼？電話訪問，還是郵寄問卷或是實地個別訪問？</a:t>
            </a:r>
          </a:p>
          <a:p>
            <a:pPr marL="812800" lvl="1" indent="-457200">
              <a:buFont typeface="+mj-lt"/>
              <a:buAutoNum type="arabicPeriod"/>
            </a:pPr>
            <a:r>
              <a:rPr lang="zh-TW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什麼</a:t>
            </a:r>
            <a:r>
              <a:rPr lang="zh-TW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時候做的調查？事件發生前或事件發生後？距離多久？</a:t>
            </a:r>
          </a:p>
          <a:p>
            <a:pPr marL="812800" lvl="1" indent="-457200">
              <a:buFont typeface="+mj-lt"/>
              <a:buAutoNum type="arabicPeriod"/>
            </a:pPr>
            <a:r>
              <a:rPr lang="zh-TW" altLang="zh-TW" sz="2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問卷</a:t>
            </a:r>
            <a:r>
              <a:rPr lang="zh-TW" altLang="zh-TW" sz="2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的問題為何？</a:t>
            </a:r>
          </a:p>
          <a:p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2592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4421">
            <a:off x="3941243" y="3516449"/>
            <a:ext cx="4721247" cy="307618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統計學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5"/>
            <a:ext cx="8046118" cy="4351338"/>
          </a:xfrm>
        </p:spPr>
        <p:txBody>
          <a:bodyPr/>
          <a:lstStyle/>
          <a:p>
            <a:r>
              <a:rPr lang="zh-TW" altLang="en-US" dirty="0" smtClean="0"/>
              <a:t>統計學是一種方法，一種工具。</a:t>
            </a:r>
            <a:endParaRPr lang="en-US" altLang="zh-TW" dirty="0" smtClean="0"/>
          </a:p>
          <a:p>
            <a:r>
              <a:rPr lang="zh-TW" altLang="en-US" dirty="0" smtClean="0"/>
              <a:t>統計學是指蒐集、整理、表現、分析及解釋資料，並藉科學的方法，在不確定的情況下，由樣本資料所獲得的結果，來推論母體的性質與事實，從而做出</a:t>
            </a:r>
            <a:r>
              <a:rPr lang="zh-TW" altLang="en-US" dirty="0"/>
              <a:t>合適</a:t>
            </a:r>
            <a:r>
              <a:rPr lang="zh-TW" altLang="en-US" dirty="0" smtClean="0"/>
              <a:t>決策的一門學科。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524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謝謝聆聽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5096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5305730" y="4513846"/>
            <a:ext cx="3746127" cy="2428996"/>
            <a:chOff x="5441577" y="4542139"/>
            <a:chExt cx="3387538" cy="2100706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1577" y="4781625"/>
              <a:ext cx="3387538" cy="186122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01600" cap="sq">
              <a:solidFill>
                <a:srgbClr val="FDFDFD"/>
              </a:solidFill>
              <a:miter lim="800000"/>
            </a:ln>
            <a:effectLst>
              <a:outerShdw blurRad="57150" dist="37500" dir="7560000" sy="98000" kx="110000" ky="200000" algn="tl" rotWithShape="0">
                <a:srgbClr val="000000">
                  <a:alpha val="20000"/>
                </a:srgbClr>
              </a:outerShdw>
            </a:effectLst>
            <a:scene3d>
              <a:camera prst="perspectiveRelaxed">
                <a:rot lat="18960000" lon="0" rev="0"/>
              </a:camera>
              <a:lightRig rig="twoPt" dir="t">
                <a:rot lat="0" lon="0" rev="7200000"/>
              </a:lightRig>
            </a:scene3d>
            <a:sp3d prstMaterial="matte">
              <a:bevelT w="22860" h="12700"/>
              <a:contourClr>
                <a:srgbClr val="FFFFFF"/>
              </a:contourClr>
            </a:sp3d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41577" y="4542139"/>
              <a:ext cx="1676400" cy="478972"/>
            </a:xfrm>
            <a:prstGeom prst="rect">
              <a:avLst/>
            </a:prstGeom>
          </p:spPr>
        </p:pic>
      </p:grp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敘述統計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將取得的資料以合適的表格、圖形加以呈現，或是計算某些具有意義的</a:t>
            </a:r>
            <a:r>
              <a:rPr lang="zh-TW" altLang="en-US" dirty="0"/>
              <a:t>指標</a:t>
            </a:r>
            <a:r>
              <a:rPr lang="zh-TW" altLang="en-US" dirty="0" smtClean="0"/>
              <a:t>。</a:t>
            </a:r>
            <a:endParaRPr lang="en-US" altLang="zh-TW" dirty="0"/>
          </a:p>
          <a:p>
            <a:r>
              <a:rPr lang="zh-TW" altLang="en-US" dirty="0" smtClean="0"/>
              <a:t>例如</a:t>
            </a:r>
            <a:endParaRPr lang="en-US" altLang="zh-TW" dirty="0" smtClean="0"/>
          </a:p>
          <a:p>
            <a:pPr lvl="1"/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月份每日最高溫、最低溫以及溫度變異程度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台灣地區歷年舉辦路跑的地區與場次分布狀況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2017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年世大運我國奪牌統計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歷屆全運會各縣市奪牌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變化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0959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敘述統計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母體跟樣本</a:t>
            </a:r>
            <a:endParaRPr lang="en-US" altLang="zh-TW" dirty="0" smtClean="0"/>
          </a:p>
          <a:p>
            <a:r>
              <a:rPr lang="zh-TW" altLang="en-US" dirty="0"/>
              <a:t>資料的種類與次級資料的</a:t>
            </a:r>
            <a:r>
              <a:rPr lang="zh-TW" altLang="en-US" dirty="0" smtClean="0"/>
              <a:t>蒐集</a:t>
            </a:r>
            <a:endParaRPr lang="en-US" altLang="zh-TW" dirty="0" smtClean="0"/>
          </a:p>
          <a:p>
            <a:r>
              <a:rPr lang="zh-TW" altLang="en-US" dirty="0" smtClean="0"/>
              <a:t>統計圖表的繪製</a:t>
            </a:r>
            <a:endParaRPr lang="en-US" altLang="zh-TW" dirty="0" smtClean="0"/>
          </a:p>
          <a:p>
            <a:r>
              <a:rPr lang="zh-TW" altLang="en-US" dirty="0" smtClean="0"/>
              <a:t>統計量數的介紹</a:t>
            </a:r>
            <a:endParaRPr lang="en-US" altLang="zh-TW" dirty="0" smtClean="0"/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集中趨勢量數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中心位置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1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離散趨勢量數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分散程度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821" y="3677464"/>
            <a:ext cx="2154111" cy="274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983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母體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(population)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與樣本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(sample)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母體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(population)</a:t>
            </a: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人們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在研究某一現象或問題時，必須針對發生此一現象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或問題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的對象進行調查研究，調查研究的全體對象即是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所謂的母體</a:t>
            </a:r>
            <a:endParaRPr lang="en-US" altLang="zh-TW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樣本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(sample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研究者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從母體中所抽取的部分元素所組成的集合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，是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母體的一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部份，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即為欲研究之全體對象的部分集合</a:t>
            </a:r>
            <a:r>
              <a:rPr lang="en-US" altLang="zh-TW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590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母體與樣本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" t="633" b="-1"/>
          <a:stretch/>
        </p:blipFill>
        <p:spPr bwMode="auto">
          <a:xfrm>
            <a:off x="1108409" y="1606468"/>
            <a:ext cx="6927181" cy="476858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320340" y="5223426"/>
            <a:ext cx="1792705" cy="1323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  <a:tabLst>
                <a:tab pos="3870960" algn="l"/>
              </a:tabLst>
            </a:pPr>
            <a:r>
              <a:rPr lang="zh-TW" altLang="zh-TW" sz="16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母體</a:t>
            </a:r>
            <a:r>
              <a:rPr lang="zh-TW" altLang="zh-TW" sz="16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參數</a:t>
            </a:r>
            <a:r>
              <a:rPr lang="zh-TW" altLang="zh-TW" sz="1600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是描述母體資料特性的統計測量數，一般簡稱為參數或母數</a:t>
            </a:r>
            <a:r>
              <a:rPr lang="zh-TW" altLang="zh-TW" sz="1600" dirty="0" smtClean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sz="100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55042" y="5007982"/>
            <a:ext cx="1797217" cy="175432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0"/>
              </a:spcAft>
              <a:tabLst>
                <a:tab pos="3870960" algn="l"/>
              </a:tabLst>
            </a:pPr>
            <a:r>
              <a:rPr lang="zh-TW" altLang="zh-TW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樣本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統計量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是描述樣本資料特性的統計</a:t>
            </a:r>
            <a:r>
              <a:rPr lang="zh-TW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測量</a:t>
            </a:r>
            <a:r>
              <a:rPr lang="zh-TW" altLang="zh-TW" dirty="0">
                <a:solidFill>
                  <a:srgbClr val="0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數，一般簡稱為統計量，通常用來推論母體參數。</a:t>
            </a:r>
            <a:endParaRPr lang="zh-TW" altLang="zh-TW" sz="1050" dirty="0">
              <a:solidFill>
                <a:srgbClr val="00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944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母體與樣本</a:t>
            </a:r>
            <a:endParaRPr lang="zh-TW" altLang="en-US" dirty="0"/>
          </a:p>
        </p:txBody>
      </p:sp>
      <p:graphicFrame>
        <p:nvGraphicFramePr>
          <p:cNvPr id="5" name="Object 6" descr="針織"/>
          <p:cNvGraphicFramePr>
            <a:graphicFrameLocks noChangeAspect="1"/>
          </p:cNvGraphicFramePr>
          <p:nvPr/>
        </p:nvGraphicFramePr>
        <p:xfrm>
          <a:off x="1121193" y="1690689"/>
          <a:ext cx="6901614" cy="4709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4" name="工作表" r:id="rId4" imgW="3514954" imgH="2496007" progId="Excel.Sheet.8">
                  <p:embed/>
                </p:oleObj>
              </mc:Choice>
              <mc:Fallback>
                <p:oleObj name="工作表" r:id="rId4" imgW="3514954" imgH="249600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1193" y="1690689"/>
                        <a:ext cx="6901614" cy="47098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768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母體與樣本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母體參數：</a:t>
            </a:r>
            <a:r>
              <a:rPr lang="zh-TW" altLang="en-US" dirty="0" smtClean="0"/>
              <a:t>臺灣某大學</a:t>
            </a:r>
            <a:r>
              <a:rPr lang="zh-TW" altLang="en-US" dirty="0"/>
              <a:t>學生有汽車駕駛執照者</a:t>
            </a:r>
            <a:r>
              <a:rPr lang="zh-TW" altLang="en-US" dirty="0" smtClean="0"/>
              <a:t>的比例</a:t>
            </a:r>
            <a:endParaRPr lang="en-US" altLang="zh-TW" dirty="0" smtClean="0"/>
          </a:p>
          <a:p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樣本統計量：抽取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人的樣本中，有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580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有汽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車駕駛執照，由樣本估計出來</a:t>
            </a:r>
            <a:r>
              <a:rPr lang="zh-TW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的值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為</a:t>
            </a:r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％</a:t>
            </a:r>
          </a:p>
        </p:txBody>
      </p:sp>
    </p:spTree>
    <p:extLst>
      <p:ext uri="{BB962C8B-B14F-4D97-AF65-F5344CB8AC3E}">
        <p14:creationId xmlns:p14="http://schemas.microsoft.com/office/powerpoint/2010/main" val="380537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資料的種類與次級資料的蒐集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在一</a:t>
            </a:r>
            <a:r>
              <a:rPr lang="zh-TW" altLang="en-US" dirty="0"/>
              <a:t>定</a:t>
            </a:r>
            <a:r>
              <a:rPr lang="zh-TW" altLang="en-US" dirty="0" smtClean="0"/>
              <a:t>的時空下</a:t>
            </a:r>
            <a:r>
              <a:rPr lang="zh-TW" altLang="en-US" dirty="0"/>
              <a:t>，各種活動</a:t>
            </a:r>
            <a:r>
              <a:rPr lang="zh-TW" altLang="en-US" dirty="0" smtClean="0"/>
              <a:t>或大自然現象中</a:t>
            </a:r>
            <a:r>
              <a:rPr lang="zh-TW" altLang="en-US" dirty="0"/>
              <a:t>，有關人、事、時、地、物等，依據其相關</a:t>
            </a:r>
            <a:r>
              <a:rPr lang="zh-TW" altLang="en-US" dirty="0" smtClean="0"/>
              <a:t>特徵</a:t>
            </a:r>
            <a:r>
              <a:rPr lang="zh-TW" altLang="en-US" dirty="0"/>
              <a:t>的敘述或記錄，皆可統稱為「資料」</a:t>
            </a:r>
          </a:p>
        </p:txBody>
      </p:sp>
    </p:spTree>
    <p:extLst>
      <p:ext uri="{BB962C8B-B14F-4D97-AF65-F5344CB8AC3E}">
        <p14:creationId xmlns:p14="http://schemas.microsoft.com/office/powerpoint/2010/main" val="2233337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課程名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a:style>
    </a:spDef>
    <a:lnDef>
      <a:spPr>
        <a:ln w="57150">
          <a:solidFill>
            <a:srgbClr val="FF0000"/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課程名稱</Template>
  <TotalTime>5136</TotalTime>
  <Words>1038</Words>
  <Application>Microsoft Office PowerPoint</Application>
  <PresentationFormat>如螢幕大小 (4:3)</PresentationFormat>
  <Paragraphs>135</Paragraphs>
  <Slides>20</Slides>
  <Notes>19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7" baseType="lpstr">
      <vt:lpstr>新細明體</vt:lpstr>
      <vt:lpstr>標楷體</vt:lpstr>
      <vt:lpstr>Arial</vt:lpstr>
      <vt:lpstr>Calibri</vt:lpstr>
      <vt:lpstr>Times New Roman</vt:lpstr>
      <vt:lpstr>課程名稱</vt:lpstr>
      <vt:lpstr>工作表</vt:lpstr>
      <vt:lpstr>敘述統計 資料類別 當統計遇上運動</vt:lpstr>
      <vt:lpstr>統計學</vt:lpstr>
      <vt:lpstr>敘述統計</vt:lpstr>
      <vt:lpstr>敘述統計</vt:lpstr>
      <vt:lpstr>母體(population)與樣本(sample)</vt:lpstr>
      <vt:lpstr>母體與樣本</vt:lpstr>
      <vt:lpstr>母體與樣本</vt:lpstr>
      <vt:lpstr>母體與樣本</vt:lpstr>
      <vt:lpstr>資料的種類與次級資料的蒐集</vt:lpstr>
      <vt:lpstr>資料的種類</vt:lpstr>
      <vt:lpstr>資料的種類</vt:lpstr>
      <vt:lpstr>PowerPoint 簡報</vt:lpstr>
      <vt:lpstr>資料的種類</vt:lpstr>
      <vt:lpstr>PowerPoint 簡報</vt:lpstr>
      <vt:lpstr>資料的種類</vt:lpstr>
      <vt:lpstr>資料的種類</vt:lpstr>
      <vt:lpstr>次級資料的蒐集</vt:lpstr>
      <vt:lpstr>次級資料的蒐集</vt:lpstr>
      <vt:lpstr>次級資料的蒐集</vt:lpstr>
      <vt:lpstr>謝謝聆聽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課程名稱</dc:title>
  <dc:creator>BPC</dc:creator>
  <cp:lastModifiedBy>Windows 使用者</cp:lastModifiedBy>
  <cp:revision>59</cp:revision>
  <dcterms:created xsi:type="dcterms:W3CDTF">2017-11-07T02:54:43Z</dcterms:created>
  <dcterms:modified xsi:type="dcterms:W3CDTF">2018-07-30T08:23:32Z</dcterms:modified>
</cp:coreProperties>
</file>