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4" r:id="rId17"/>
    <p:sldId id="275" r:id="rId18"/>
    <p:sldId id="276" r:id="rId19"/>
    <p:sldId id="277" r:id="rId20"/>
    <p:sldId id="278" r:id="rId21"/>
    <p:sldId id="281" r:id="rId22"/>
    <p:sldId id="282" r:id="rId2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6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8C525E-2601-1843-AFF7-DD5EC37C4015}" type="doc">
      <dgm:prSet loTypeId="urn:microsoft.com/office/officeart/2005/8/layout/vList2" loCatId="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E78FA604-7116-254E-8CDE-FD65E50ED274}">
      <dgm:prSet/>
      <dgm:spPr/>
      <dgm:t>
        <a:bodyPr/>
        <a:lstStyle/>
        <a:p>
          <a:pPr rtl="0"/>
          <a:r>
            <a:rPr kumimoji="1" lang="zh-TW" altLang="en-US" b="1" dirty="0">
              <a:solidFill>
                <a:schemeClr val="accent4">
                  <a:lumMod val="10000"/>
                </a:schemeClr>
              </a:solidFill>
            </a:rPr>
            <a:t>運動觀光景點（</a:t>
          </a:r>
          <a:r>
            <a:rPr kumimoji="1" lang="en-US" altLang="zh-TW" b="1" dirty="0">
              <a:solidFill>
                <a:schemeClr val="accent4">
                  <a:lumMod val="10000"/>
                </a:schemeClr>
              </a:solidFill>
            </a:rPr>
            <a:t>Sport tourism attractions</a:t>
          </a:r>
          <a:r>
            <a:rPr kumimoji="1" lang="zh-TW" altLang="en-US" b="1" dirty="0">
              <a:solidFill>
                <a:schemeClr val="accent4">
                  <a:lumMod val="10000"/>
                </a:schemeClr>
              </a:solidFill>
            </a:rPr>
            <a:t>）</a:t>
          </a:r>
          <a:r>
            <a:rPr kumimoji="1" lang="en-US" altLang="zh-TW" b="1" dirty="0">
              <a:solidFill>
                <a:schemeClr val="accent4">
                  <a:lumMod val="10000"/>
                </a:schemeClr>
              </a:solidFill>
            </a:rPr>
            <a:t>:</a:t>
          </a:r>
          <a:endParaRPr lang="zh-TW" altLang="en-US" dirty="0">
            <a:solidFill>
              <a:schemeClr val="accent4">
                <a:lumMod val="10000"/>
              </a:schemeClr>
            </a:solidFill>
          </a:endParaRPr>
        </a:p>
      </dgm:t>
    </dgm:pt>
    <dgm:pt modelId="{E34AEB6D-EE49-BE4F-A442-90321532A73D}" type="parTrans" cxnId="{8E9F35E6-16E0-E14F-AE89-82C766E40C7A}">
      <dgm:prSet/>
      <dgm:spPr/>
      <dgm:t>
        <a:bodyPr/>
        <a:lstStyle/>
        <a:p>
          <a:endParaRPr lang="zh-TW" altLang="en-US"/>
        </a:p>
      </dgm:t>
    </dgm:pt>
    <dgm:pt modelId="{0A2B8051-B165-EF4F-A153-6D98092336F1}" type="sibTrans" cxnId="{8E9F35E6-16E0-E14F-AE89-82C766E40C7A}">
      <dgm:prSet/>
      <dgm:spPr/>
      <dgm:t>
        <a:bodyPr/>
        <a:lstStyle/>
        <a:p>
          <a:endParaRPr lang="zh-TW" altLang="en-US"/>
        </a:p>
      </dgm:t>
    </dgm:pt>
    <dgm:pt modelId="{41439C9C-719B-DE40-AB6D-BFFAC3473EA4}">
      <dgm:prSet/>
      <dgm:spPr/>
      <dgm:t>
        <a:bodyPr/>
        <a:lstStyle/>
        <a:p>
          <a:pPr rtl="0"/>
          <a:r>
            <a:rPr kumimoji="1" lang="zh-TW" altLang="en-US" b="1" dirty="0">
              <a:solidFill>
                <a:srgbClr val="161616"/>
              </a:solidFill>
            </a:rPr>
            <a:t>運動觀光渡假村</a:t>
          </a:r>
          <a:r>
            <a:rPr kumimoji="1" lang="zh-TW" altLang="en-US" b="0" dirty="0">
              <a:solidFill>
                <a:srgbClr val="161616"/>
              </a:solidFill>
            </a:rPr>
            <a:t>（</a:t>
          </a:r>
          <a:r>
            <a:rPr kumimoji="1" lang="en-US" altLang="zh-TW" b="0" dirty="0">
              <a:solidFill>
                <a:srgbClr val="161616"/>
              </a:solidFill>
            </a:rPr>
            <a:t>Sport tourism resorts</a:t>
          </a:r>
          <a:r>
            <a:rPr kumimoji="1" lang="zh-TW" altLang="en-US" b="0" dirty="0">
              <a:solidFill>
                <a:srgbClr val="161616"/>
              </a:solidFill>
            </a:rPr>
            <a:t>）</a:t>
          </a:r>
          <a:r>
            <a:rPr kumimoji="1" lang="en-US" altLang="zh-TW" b="1" dirty="0">
              <a:solidFill>
                <a:srgbClr val="161616"/>
              </a:solidFill>
            </a:rPr>
            <a:t>:</a:t>
          </a:r>
          <a:endParaRPr lang="zh-TW" altLang="en-US" dirty="0">
            <a:solidFill>
              <a:srgbClr val="161616"/>
            </a:solidFill>
          </a:endParaRPr>
        </a:p>
      </dgm:t>
    </dgm:pt>
    <dgm:pt modelId="{901CA142-7B86-674D-93E2-686B60FFD3B8}" type="parTrans" cxnId="{FC7ECE71-B13C-794F-9B6B-EE59F6E45AC5}">
      <dgm:prSet/>
      <dgm:spPr/>
      <dgm:t>
        <a:bodyPr/>
        <a:lstStyle/>
        <a:p>
          <a:endParaRPr lang="zh-TW" altLang="en-US"/>
        </a:p>
      </dgm:t>
    </dgm:pt>
    <dgm:pt modelId="{B7337040-30B7-F74F-B1F4-8D4532F7B572}" type="sibTrans" cxnId="{FC7ECE71-B13C-794F-9B6B-EE59F6E45AC5}">
      <dgm:prSet/>
      <dgm:spPr/>
      <dgm:t>
        <a:bodyPr/>
        <a:lstStyle/>
        <a:p>
          <a:endParaRPr lang="zh-TW" altLang="en-US"/>
        </a:p>
      </dgm:t>
    </dgm:pt>
    <dgm:pt modelId="{30FEDE99-9E2D-4249-B897-D0BD4247691A}">
      <dgm:prSet/>
      <dgm:spPr/>
      <dgm:t>
        <a:bodyPr/>
        <a:lstStyle/>
        <a:p>
          <a:pPr rtl="0"/>
          <a:r>
            <a:rPr kumimoji="1" lang="zh-TW" altLang="en-US" b="1" dirty="0">
              <a:solidFill>
                <a:srgbClr val="161616"/>
              </a:solidFill>
            </a:rPr>
            <a:t>運動觀光游輪（</a:t>
          </a:r>
          <a:r>
            <a:rPr kumimoji="1" lang="en-US" altLang="zh-TW" b="1" dirty="0">
              <a:solidFill>
                <a:srgbClr val="161616"/>
              </a:solidFill>
            </a:rPr>
            <a:t>Sport tourism cruises</a:t>
          </a:r>
          <a:r>
            <a:rPr kumimoji="1" lang="zh-TW" altLang="en-US" b="1" dirty="0">
              <a:solidFill>
                <a:srgbClr val="161616"/>
              </a:solidFill>
            </a:rPr>
            <a:t>）</a:t>
          </a:r>
          <a:r>
            <a:rPr kumimoji="1" lang="en-US" altLang="zh-TW" b="1" dirty="0">
              <a:solidFill>
                <a:srgbClr val="161616"/>
              </a:solidFill>
            </a:rPr>
            <a:t>:</a:t>
          </a:r>
          <a:endParaRPr lang="zh-TW" altLang="en-US" dirty="0">
            <a:solidFill>
              <a:srgbClr val="161616"/>
            </a:solidFill>
          </a:endParaRPr>
        </a:p>
      </dgm:t>
    </dgm:pt>
    <dgm:pt modelId="{643A1159-68EE-0441-8248-36F2330F4E14}" type="parTrans" cxnId="{615FEEDE-DE96-C645-B07E-6AD1FAB7BC2E}">
      <dgm:prSet/>
      <dgm:spPr/>
      <dgm:t>
        <a:bodyPr/>
        <a:lstStyle/>
        <a:p>
          <a:endParaRPr lang="zh-TW" altLang="en-US"/>
        </a:p>
      </dgm:t>
    </dgm:pt>
    <dgm:pt modelId="{8AD4A655-3E9E-7542-AD99-09CA64AAD3EB}" type="sibTrans" cxnId="{615FEEDE-DE96-C645-B07E-6AD1FAB7BC2E}">
      <dgm:prSet/>
      <dgm:spPr/>
      <dgm:t>
        <a:bodyPr/>
        <a:lstStyle/>
        <a:p>
          <a:endParaRPr lang="zh-TW" altLang="en-US"/>
        </a:p>
      </dgm:t>
    </dgm:pt>
    <dgm:pt modelId="{F118E3E5-3A2F-EA4A-9771-3B7956AF4B8E}">
      <dgm:prSet/>
      <dgm:spPr/>
      <dgm:t>
        <a:bodyPr/>
        <a:lstStyle/>
        <a:p>
          <a:pPr rtl="0"/>
          <a:r>
            <a:rPr kumimoji="1" lang="zh-TW" altLang="en-US" b="1" dirty="0">
              <a:solidFill>
                <a:srgbClr val="161616"/>
              </a:solidFill>
            </a:rPr>
            <a:t>運動觀光遊覽（</a:t>
          </a:r>
          <a:r>
            <a:rPr kumimoji="1" lang="en-US" altLang="zh-TW" b="1" dirty="0">
              <a:solidFill>
                <a:srgbClr val="161616"/>
              </a:solidFill>
            </a:rPr>
            <a:t>Sport tourism tours</a:t>
          </a:r>
          <a:r>
            <a:rPr kumimoji="1" lang="zh-TW" altLang="en-US" b="1" dirty="0">
              <a:solidFill>
                <a:srgbClr val="161616"/>
              </a:solidFill>
            </a:rPr>
            <a:t>）</a:t>
          </a:r>
          <a:r>
            <a:rPr kumimoji="1" lang="en-US" altLang="zh-TW" b="1" dirty="0">
              <a:solidFill>
                <a:srgbClr val="161616"/>
              </a:solidFill>
            </a:rPr>
            <a:t>:</a:t>
          </a:r>
          <a:endParaRPr lang="zh-TW" altLang="en-US" dirty="0">
            <a:solidFill>
              <a:srgbClr val="161616"/>
            </a:solidFill>
          </a:endParaRPr>
        </a:p>
      </dgm:t>
    </dgm:pt>
    <dgm:pt modelId="{B32348FD-9BB3-E941-A49E-5CD571240193}" type="parTrans" cxnId="{64C117BB-0E88-EC4C-9C0E-E3BB3577336A}">
      <dgm:prSet/>
      <dgm:spPr/>
      <dgm:t>
        <a:bodyPr/>
        <a:lstStyle/>
        <a:p>
          <a:endParaRPr lang="zh-TW" altLang="en-US"/>
        </a:p>
      </dgm:t>
    </dgm:pt>
    <dgm:pt modelId="{47A684AC-2F8C-E642-B171-02913139AD5E}" type="sibTrans" cxnId="{64C117BB-0E88-EC4C-9C0E-E3BB3577336A}">
      <dgm:prSet/>
      <dgm:spPr/>
      <dgm:t>
        <a:bodyPr/>
        <a:lstStyle/>
        <a:p>
          <a:endParaRPr lang="zh-TW" altLang="en-US"/>
        </a:p>
      </dgm:t>
    </dgm:pt>
    <dgm:pt modelId="{F7D0A59A-6A5E-7047-BA04-B01EF6C14260}">
      <dgm:prSet/>
      <dgm:spPr/>
      <dgm:t>
        <a:bodyPr/>
        <a:lstStyle/>
        <a:p>
          <a:pPr rtl="0"/>
          <a:r>
            <a:rPr kumimoji="1" lang="zh-Hant" altLang="en-US" b="1" dirty="0">
              <a:solidFill>
                <a:srgbClr val="161616"/>
              </a:solidFill>
            </a:rPr>
            <a:t>運動觀光賽會（</a:t>
          </a:r>
          <a:r>
            <a:rPr kumimoji="1" lang="en-US" altLang="zh-Hant" b="1" dirty="0">
              <a:solidFill>
                <a:srgbClr val="161616"/>
              </a:solidFill>
            </a:rPr>
            <a:t>Sport tourism events</a:t>
          </a:r>
          <a:r>
            <a:rPr kumimoji="1" lang="zh-Hant" altLang="en-US" b="1" dirty="0">
              <a:solidFill>
                <a:srgbClr val="161616"/>
              </a:solidFill>
            </a:rPr>
            <a:t>）</a:t>
          </a:r>
          <a:r>
            <a:rPr kumimoji="1" lang="en-US" altLang="zh-Hant" b="1" dirty="0">
              <a:solidFill>
                <a:srgbClr val="161616"/>
              </a:solidFill>
            </a:rPr>
            <a:t>:</a:t>
          </a:r>
          <a:endParaRPr lang="zh-Hant" altLang="en-US" dirty="0">
            <a:solidFill>
              <a:srgbClr val="161616"/>
            </a:solidFill>
          </a:endParaRPr>
        </a:p>
      </dgm:t>
    </dgm:pt>
    <dgm:pt modelId="{FC624CEB-6541-5F41-9115-4B58717F3B61}" type="parTrans" cxnId="{BC262E18-FBE9-4D4A-BABF-4D951A3ADA8F}">
      <dgm:prSet/>
      <dgm:spPr/>
      <dgm:t>
        <a:bodyPr/>
        <a:lstStyle/>
        <a:p>
          <a:endParaRPr lang="zh-TW" altLang="en-US"/>
        </a:p>
      </dgm:t>
    </dgm:pt>
    <dgm:pt modelId="{D23EAA8F-5063-9343-8BCE-5969E89C3F0D}" type="sibTrans" cxnId="{BC262E18-FBE9-4D4A-BABF-4D951A3ADA8F}">
      <dgm:prSet/>
      <dgm:spPr/>
      <dgm:t>
        <a:bodyPr/>
        <a:lstStyle/>
        <a:p>
          <a:endParaRPr lang="zh-TW" altLang="en-US"/>
        </a:p>
      </dgm:t>
    </dgm:pt>
    <dgm:pt modelId="{692242F2-8E25-1046-A74C-B712D340F4CD}">
      <dgm:prSet/>
      <dgm:spPr/>
      <dgm:t>
        <a:bodyPr/>
        <a:lstStyle/>
        <a:p>
          <a:pPr rtl="0"/>
          <a:r>
            <a:rPr kumimoji="1" lang="zh-TW" altLang="en-US" b="1" dirty="0"/>
            <a:t>如運動公園、山區、運動場、運動博物館。</a:t>
          </a:r>
          <a:endParaRPr lang="zh-TW" altLang="en-US" dirty="0"/>
        </a:p>
      </dgm:t>
    </dgm:pt>
    <dgm:pt modelId="{0EF648C0-4395-8C4C-8E8B-7EBA31E5CE4E}" type="parTrans" cxnId="{30B263A6-9FD1-5E4C-9940-9C76A52709C0}">
      <dgm:prSet/>
      <dgm:spPr/>
      <dgm:t>
        <a:bodyPr/>
        <a:lstStyle/>
        <a:p>
          <a:endParaRPr lang="zh-TW" altLang="en-US"/>
        </a:p>
      </dgm:t>
    </dgm:pt>
    <dgm:pt modelId="{0694AA40-146A-4443-8497-D540B747A344}" type="sibTrans" cxnId="{30B263A6-9FD1-5E4C-9940-9C76A52709C0}">
      <dgm:prSet/>
      <dgm:spPr/>
      <dgm:t>
        <a:bodyPr/>
        <a:lstStyle/>
        <a:p>
          <a:endParaRPr lang="zh-TW" altLang="en-US"/>
        </a:p>
      </dgm:t>
    </dgm:pt>
    <dgm:pt modelId="{68FD06A1-08CE-294C-A5E3-37094A7715DD}">
      <dgm:prSet/>
      <dgm:spPr/>
      <dgm:t>
        <a:bodyPr/>
        <a:lstStyle/>
        <a:p>
          <a:pPr rtl="0"/>
          <a:r>
            <a:rPr kumimoji="1" lang="zh-TW" altLang="en-US" b="1" dirty="0"/>
            <a:t>提供各種運動設備及不同等級的活動機會及課程，讓遊客學習及體驗。如</a:t>
          </a:r>
          <a:r>
            <a:rPr kumimoji="1" lang="en-US" altLang="zh-TW" b="1" dirty="0"/>
            <a:t>SPA</a:t>
          </a:r>
          <a:r>
            <a:rPr kumimoji="1" lang="zh-TW" altLang="en-US" b="1" dirty="0"/>
            <a:t>度假村、高爾夫與網球度假村。</a:t>
          </a:r>
          <a:endParaRPr lang="zh-TW" altLang="en-US" dirty="0"/>
        </a:p>
      </dgm:t>
    </dgm:pt>
    <dgm:pt modelId="{FFB314FA-785F-754D-B133-9FD4DFC02E15}" type="parTrans" cxnId="{3F74E59F-1C23-4745-BC88-52176C1FA657}">
      <dgm:prSet/>
      <dgm:spPr/>
      <dgm:t>
        <a:bodyPr/>
        <a:lstStyle/>
        <a:p>
          <a:endParaRPr lang="zh-TW" altLang="en-US"/>
        </a:p>
      </dgm:t>
    </dgm:pt>
    <dgm:pt modelId="{86F81448-8157-4A47-84E7-2CC44BB3CA30}" type="sibTrans" cxnId="{3F74E59F-1C23-4745-BC88-52176C1FA657}">
      <dgm:prSet/>
      <dgm:spPr/>
      <dgm:t>
        <a:bodyPr/>
        <a:lstStyle/>
        <a:p>
          <a:endParaRPr lang="zh-TW" altLang="en-US"/>
        </a:p>
      </dgm:t>
    </dgm:pt>
    <dgm:pt modelId="{D66E5ECB-661A-4244-8670-2C9D3D9B81E8}">
      <dgm:prSet/>
      <dgm:spPr/>
      <dgm:t>
        <a:bodyPr/>
        <a:lstStyle/>
        <a:p>
          <a:pPr rtl="0"/>
          <a:r>
            <a:rPr kumimoji="1" lang="zh-TW" altLang="en-US" b="1" dirty="0"/>
            <a:t>郵輪本身就像是渡假飯店，並有許多獨特的運動設備。</a:t>
          </a:r>
          <a:endParaRPr lang="zh-TW" altLang="en-US" dirty="0"/>
        </a:p>
      </dgm:t>
    </dgm:pt>
    <dgm:pt modelId="{B51265A8-A7C8-B347-82F5-5B742EE5E228}" type="parTrans" cxnId="{3125306C-51B8-9F4E-84C4-AFF3C1556BFA}">
      <dgm:prSet/>
      <dgm:spPr/>
      <dgm:t>
        <a:bodyPr/>
        <a:lstStyle/>
        <a:p>
          <a:endParaRPr lang="zh-TW" altLang="en-US"/>
        </a:p>
      </dgm:t>
    </dgm:pt>
    <dgm:pt modelId="{D79C94D1-3002-8F44-A956-972B851A536A}" type="sibTrans" cxnId="{3125306C-51B8-9F4E-84C4-AFF3C1556BFA}">
      <dgm:prSet/>
      <dgm:spPr/>
      <dgm:t>
        <a:bodyPr/>
        <a:lstStyle/>
        <a:p>
          <a:endParaRPr lang="zh-TW" altLang="en-US"/>
        </a:p>
      </dgm:t>
    </dgm:pt>
    <dgm:pt modelId="{2EBA9B31-C9FE-0144-8B3E-41201F64C8B2}">
      <dgm:prSet/>
      <dgm:spPr/>
      <dgm:t>
        <a:bodyPr/>
        <a:lstStyle/>
        <a:p>
          <a:pPr rtl="0"/>
          <a:r>
            <a:rPr kumimoji="1" lang="zh-TW" altLang="en-US" b="1" dirty="0"/>
            <a:t>如運動選手出國比賽或訓練期間的住宿安排與遊程規劃。</a:t>
          </a:r>
          <a:endParaRPr lang="zh-TW" altLang="en-US" dirty="0"/>
        </a:p>
      </dgm:t>
    </dgm:pt>
    <dgm:pt modelId="{A416EAB0-F22E-E046-A80C-274B925C1520}" type="parTrans" cxnId="{F940737A-12E8-5B44-AB5F-58C12A22DF6F}">
      <dgm:prSet/>
      <dgm:spPr/>
      <dgm:t>
        <a:bodyPr/>
        <a:lstStyle/>
        <a:p>
          <a:endParaRPr lang="zh-TW" altLang="en-US"/>
        </a:p>
      </dgm:t>
    </dgm:pt>
    <dgm:pt modelId="{0E6ECE97-681C-F24D-85EB-C019EABB34BC}" type="sibTrans" cxnId="{F940737A-12E8-5B44-AB5F-58C12A22DF6F}">
      <dgm:prSet/>
      <dgm:spPr/>
      <dgm:t>
        <a:bodyPr/>
        <a:lstStyle/>
        <a:p>
          <a:endParaRPr lang="zh-TW" altLang="en-US"/>
        </a:p>
      </dgm:t>
    </dgm:pt>
    <dgm:pt modelId="{DC1E7F86-8536-5E4C-A282-05C049F5EFD7}">
      <dgm:prSet/>
      <dgm:spPr/>
      <dgm:t>
        <a:bodyPr/>
        <a:lstStyle/>
        <a:p>
          <a:pPr rtl="0"/>
          <a:r>
            <a:rPr kumimoji="1" lang="zh-Hant" altLang="en-US" b="1" dirty="0"/>
            <a:t>如</a:t>
          </a:r>
          <a:r>
            <a:rPr kumimoji="1" lang="en-US" altLang="zh-Hant" b="1" dirty="0"/>
            <a:t>2016</a:t>
          </a:r>
          <a:r>
            <a:rPr kumimoji="1" lang="zh-Hant" altLang="en-US" b="1" dirty="0"/>
            <a:t> </a:t>
          </a:r>
          <a:r>
            <a:rPr kumimoji="1" lang="en-US" altLang="zh-Hant" b="1" dirty="0"/>
            <a:t>RIO</a:t>
          </a:r>
          <a:r>
            <a:rPr kumimoji="1" lang="zh-Hant" altLang="en-US" b="1" dirty="0"/>
            <a:t>奧運或</a:t>
          </a:r>
          <a:r>
            <a:rPr kumimoji="1" lang="en-US" altLang="zh-Hant" b="1" dirty="0"/>
            <a:t>2018 FIFA</a:t>
          </a:r>
          <a:r>
            <a:rPr kumimoji="1" lang="zh-Hant" altLang="en-US" b="1" dirty="0"/>
            <a:t> 。 </a:t>
          </a:r>
          <a:endParaRPr lang="zh-Hant" altLang="en-US" dirty="0"/>
        </a:p>
      </dgm:t>
    </dgm:pt>
    <dgm:pt modelId="{E097FCEF-F3A8-0448-9849-3850430A492A}" type="parTrans" cxnId="{4F79E41E-6F17-8A41-B084-D6B9C045041B}">
      <dgm:prSet/>
      <dgm:spPr/>
      <dgm:t>
        <a:bodyPr/>
        <a:lstStyle/>
        <a:p>
          <a:endParaRPr lang="zh-TW" altLang="en-US"/>
        </a:p>
      </dgm:t>
    </dgm:pt>
    <dgm:pt modelId="{9148C442-5327-FA42-8F5D-3A43266E970D}" type="sibTrans" cxnId="{4F79E41E-6F17-8A41-B084-D6B9C045041B}">
      <dgm:prSet/>
      <dgm:spPr/>
      <dgm:t>
        <a:bodyPr/>
        <a:lstStyle/>
        <a:p>
          <a:endParaRPr lang="zh-TW" altLang="en-US"/>
        </a:p>
      </dgm:t>
    </dgm:pt>
    <dgm:pt modelId="{56B912DE-FC11-9C44-B775-90A798312CDF}" type="pres">
      <dgm:prSet presAssocID="{848C525E-2601-1843-AFF7-DD5EC37C401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EBEF156-AE87-C94F-826C-4FC5A3F74A86}" type="pres">
      <dgm:prSet presAssocID="{E78FA604-7116-254E-8CDE-FD65E50ED274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EC03927-635F-F345-BF91-C8D2A9603BF8}" type="pres">
      <dgm:prSet presAssocID="{E78FA604-7116-254E-8CDE-FD65E50ED274}" presName="childText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B4CFE9A-DF5D-FB48-B3CE-B578F32938CC}" type="pres">
      <dgm:prSet presAssocID="{41439C9C-719B-DE40-AB6D-BFFAC3473EA4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38605B9-A742-4141-B080-33F8FF6CC801}" type="pres">
      <dgm:prSet presAssocID="{41439C9C-719B-DE40-AB6D-BFFAC3473EA4}" presName="childText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5705152-DD4C-7544-A237-2D530D9CB363}" type="pres">
      <dgm:prSet presAssocID="{30FEDE99-9E2D-4249-B897-D0BD4247691A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504DB76-AEF8-4847-828D-22EC9E5CED79}" type="pres">
      <dgm:prSet presAssocID="{30FEDE99-9E2D-4249-B897-D0BD4247691A}" presName="childText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422E646-72D5-D944-91A8-CECA670B4FDA}" type="pres">
      <dgm:prSet presAssocID="{F118E3E5-3A2F-EA4A-9771-3B7956AF4B8E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4F1F1E3-D5C0-0D4C-B389-6F2F49613F0C}" type="pres">
      <dgm:prSet presAssocID="{F118E3E5-3A2F-EA4A-9771-3B7956AF4B8E}" presName="childText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8E7B151-D9DC-B04B-83AE-D413B718C796}" type="pres">
      <dgm:prSet presAssocID="{F7D0A59A-6A5E-7047-BA04-B01EF6C14260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7784BD9-9102-8B4C-8724-DD1891032F07}" type="pres">
      <dgm:prSet presAssocID="{F7D0A59A-6A5E-7047-BA04-B01EF6C14260}" presName="childText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CF1A260-687B-4582-BCF5-DBCFD21B6288}" type="presOf" srcId="{848C525E-2601-1843-AFF7-DD5EC37C4015}" destId="{56B912DE-FC11-9C44-B775-90A798312CDF}" srcOrd="0" destOrd="0" presId="urn:microsoft.com/office/officeart/2005/8/layout/vList2"/>
    <dgm:cxn modelId="{94DA881D-39E5-4DC1-8250-F28B925EE73A}" type="presOf" srcId="{2EBA9B31-C9FE-0144-8B3E-41201F64C8B2}" destId="{44F1F1E3-D5C0-0D4C-B389-6F2F49613F0C}" srcOrd="0" destOrd="0" presId="urn:microsoft.com/office/officeart/2005/8/layout/vList2"/>
    <dgm:cxn modelId="{F940737A-12E8-5B44-AB5F-58C12A22DF6F}" srcId="{F118E3E5-3A2F-EA4A-9771-3B7956AF4B8E}" destId="{2EBA9B31-C9FE-0144-8B3E-41201F64C8B2}" srcOrd="0" destOrd="0" parTransId="{A416EAB0-F22E-E046-A80C-274B925C1520}" sibTransId="{0E6ECE97-681C-F24D-85EB-C019EABB34BC}"/>
    <dgm:cxn modelId="{3F74E59F-1C23-4745-BC88-52176C1FA657}" srcId="{41439C9C-719B-DE40-AB6D-BFFAC3473EA4}" destId="{68FD06A1-08CE-294C-A5E3-37094A7715DD}" srcOrd="0" destOrd="0" parTransId="{FFB314FA-785F-754D-B133-9FD4DFC02E15}" sibTransId="{86F81448-8157-4A47-84E7-2CC44BB3CA30}"/>
    <dgm:cxn modelId="{8D169665-F20B-4A91-A668-C598125AC8DE}" type="presOf" srcId="{F118E3E5-3A2F-EA4A-9771-3B7956AF4B8E}" destId="{C422E646-72D5-D944-91A8-CECA670B4FDA}" srcOrd="0" destOrd="0" presId="urn:microsoft.com/office/officeart/2005/8/layout/vList2"/>
    <dgm:cxn modelId="{8E9F35E6-16E0-E14F-AE89-82C766E40C7A}" srcId="{848C525E-2601-1843-AFF7-DD5EC37C4015}" destId="{E78FA604-7116-254E-8CDE-FD65E50ED274}" srcOrd="0" destOrd="0" parTransId="{E34AEB6D-EE49-BE4F-A442-90321532A73D}" sibTransId="{0A2B8051-B165-EF4F-A153-6D98092336F1}"/>
    <dgm:cxn modelId="{61F4B55B-8B8B-4C25-B35A-7C9DB2369E92}" type="presOf" srcId="{F7D0A59A-6A5E-7047-BA04-B01EF6C14260}" destId="{68E7B151-D9DC-B04B-83AE-D413B718C796}" srcOrd="0" destOrd="0" presId="urn:microsoft.com/office/officeart/2005/8/layout/vList2"/>
    <dgm:cxn modelId="{3125306C-51B8-9F4E-84C4-AFF3C1556BFA}" srcId="{30FEDE99-9E2D-4249-B897-D0BD4247691A}" destId="{D66E5ECB-661A-4244-8670-2C9D3D9B81E8}" srcOrd="0" destOrd="0" parTransId="{B51265A8-A7C8-B347-82F5-5B742EE5E228}" sibTransId="{D79C94D1-3002-8F44-A956-972B851A536A}"/>
    <dgm:cxn modelId="{64C117BB-0E88-EC4C-9C0E-E3BB3577336A}" srcId="{848C525E-2601-1843-AFF7-DD5EC37C4015}" destId="{F118E3E5-3A2F-EA4A-9771-3B7956AF4B8E}" srcOrd="3" destOrd="0" parTransId="{B32348FD-9BB3-E941-A49E-5CD571240193}" sibTransId="{47A684AC-2F8C-E642-B171-02913139AD5E}"/>
    <dgm:cxn modelId="{7CD96330-F6AE-4B2C-B18F-AE697B9A7E30}" type="presOf" srcId="{68FD06A1-08CE-294C-A5E3-37094A7715DD}" destId="{338605B9-A742-4141-B080-33F8FF6CC801}" srcOrd="0" destOrd="0" presId="urn:microsoft.com/office/officeart/2005/8/layout/vList2"/>
    <dgm:cxn modelId="{31A5D6E7-3E05-4E93-A7A9-5F2FB03C648E}" type="presOf" srcId="{41439C9C-719B-DE40-AB6D-BFFAC3473EA4}" destId="{EB4CFE9A-DF5D-FB48-B3CE-B578F32938CC}" srcOrd="0" destOrd="0" presId="urn:microsoft.com/office/officeart/2005/8/layout/vList2"/>
    <dgm:cxn modelId="{4F79E41E-6F17-8A41-B084-D6B9C045041B}" srcId="{F7D0A59A-6A5E-7047-BA04-B01EF6C14260}" destId="{DC1E7F86-8536-5E4C-A282-05C049F5EFD7}" srcOrd="0" destOrd="0" parTransId="{E097FCEF-F3A8-0448-9849-3850430A492A}" sibTransId="{9148C442-5327-FA42-8F5D-3A43266E970D}"/>
    <dgm:cxn modelId="{6774425C-FBD9-4513-93B2-03EE2B353988}" type="presOf" srcId="{30FEDE99-9E2D-4249-B897-D0BD4247691A}" destId="{85705152-DD4C-7544-A237-2D530D9CB363}" srcOrd="0" destOrd="0" presId="urn:microsoft.com/office/officeart/2005/8/layout/vList2"/>
    <dgm:cxn modelId="{0DCB6D3B-FB0F-4188-B8A5-B4D81E01D08E}" type="presOf" srcId="{DC1E7F86-8536-5E4C-A282-05C049F5EFD7}" destId="{27784BD9-9102-8B4C-8724-DD1891032F07}" srcOrd="0" destOrd="0" presId="urn:microsoft.com/office/officeart/2005/8/layout/vList2"/>
    <dgm:cxn modelId="{6BAF7FBB-AAFF-4A93-A09B-D8F2E8C10C61}" type="presOf" srcId="{E78FA604-7116-254E-8CDE-FD65E50ED274}" destId="{DEBEF156-AE87-C94F-826C-4FC5A3F74A86}" srcOrd="0" destOrd="0" presId="urn:microsoft.com/office/officeart/2005/8/layout/vList2"/>
    <dgm:cxn modelId="{C7301463-9F63-466F-B42A-2C034373EF48}" type="presOf" srcId="{D66E5ECB-661A-4244-8670-2C9D3D9B81E8}" destId="{F504DB76-AEF8-4847-828D-22EC9E5CED79}" srcOrd="0" destOrd="0" presId="urn:microsoft.com/office/officeart/2005/8/layout/vList2"/>
    <dgm:cxn modelId="{C81A5CA7-F8D1-48C3-A715-B99A9CE178F0}" type="presOf" srcId="{692242F2-8E25-1046-A74C-B712D340F4CD}" destId="{7EC03927-635F-F345-BF91-C8D2A9603BF8}" srcOrd="0" destOrd="0" presId="urn:microsoft.com/office/officeart/2005/8/layout/vList2"/>
    <dgm:cxn modelId="{30B263A6-9FD1-5E4C-9940-9C76A52709C0}" srcId="{E78FA604-7116-254E-8CDE-FD65E50ED274}" destId="{692242F2-8E25-1046-A74C-B712D340F4CD}" srcOrd="0" destOrd="0" parTransId="{0EF648C0-4395-8C4C-8E8B-7EBA31E5CE4E}" sibTransId="{0694AA40-146A-4443-8497-D540B747A344}"/>
    <dgm:cxn modelId="{FC7ECE71-B13C-794F-9B6B-EE59F6E45AC5}" srcId="{848C525E-2601-1843-AFF7-DD5EC37C4015}" destId="{41439C9C-719B-DE40-AB6D-BFFAC3473EA4}" srcOrd="1" destOrd="0" parTransId="{901CA142-7B86-674D-93E2-686B60FFD3B8}" sibTransId="{B7337040-30B7-F74F-B1F4-8D4532F7B572}"/>
    <dgm:cxn modelId="{615FEEDE-DE96-C645-B07E-6AD1FAB7BC2E}" srcId="{848C525E-2601-1843-AFF7-DD5EC37C4015}" destId="{30FEDE99-9E2D-4249-B897-D0BD4247691A}" srcOrd="2" destOrd="0" parTransId="{643A1159-68EE-0441-8248-36F2330F4E14}" sibTransId="{8AD4A655-3E9E-7542-AD99-09CA64AAD3EB}"/>
    <dgm:cxn modelId="{BC262E18-FBE9-4D4A-BABF-4D951A3ADA8F}" srcId="{848C525E-2601-1843-AFF7-DD5EC37C4015}" destId="{F7D0A59A-6A5E-7047-BA04-B01EF6C14260}" srcOrd="4" destOrd="0" parTransId="{FC624CEB-6541-5F41-9115-4B58717F3B61}" sibTransId="{D23EAA8F-5063-9343-8BCE-5969E89C3F0D}"/>
    <dgm:cxn modelId="{68554587-CE11-496A-A8D7-93FD84828C37}" type="presParOf" srcId="{56B912DE-FC11-9C44-B775-90A798312CDF}" destId="{DEBEF156-AE87-C94F-826C-4FC5A3F74A86}" srcOrd="0" destOrd="0" presId="urn:microsoft.com/office/officeart/2005/8/layout/vList2"/>
    <dgm:cxn modelId="{968C16AD-6042-4F7E-BEAA-99FF185669F6}" type="presParOf" srcId="{56B912DE-FC11-9C44-B775-90A798312CDF}" destId="{7EC03927-635F-F345-BF91-C8D2A9603BF8}" srcOrd="1" destOrd="0" presId="urn:microsoft.com/office/officeart/2005/8/layout/vList2"/>
    <dgm:cxn modelId="{F4367495-DF1A-41CE-BCB8-39E578758959}" type="presParOf" srcId="{56B912DE-FC11-9C44-B775-90A798312CDF}" destId="{EB4CFE9A-DF5D-FB48-B3CE-B578F32938CC}" srcOrd="2" destOrd="0" presId="urn:microsoft.com/office/officeart/2005/8/layout/vList2"/>
    <dgm:cxn modelId="{5E2932C8-86D0-438B-BE00-F402F30C5D37}" type="presParOf" srcId="{56B912DE-FC11-9C44-B775-90A798312CDF}" destId="{338605B9-A742-4141-B080-33F8FF6CC801}" srcOrd="3" destOrd="0" presId="urn:microsoft.com/office/officeart/2005/8/layout/vList2"/>
    <dgm:cxn modelId="{CC9F2F56-19EF-4CE6-B55A-CCFF97C4BB1B}" type="presParOf" srcId="{56B912DE-FC11-9C44-B775-90A798312CDF}" destId="{85705152-DD4C-7544-A237-2D530D9CB363}" srcOrd="4" destOrd="0" presId="urn:microsoft.com/office/officeart/2005/8/layout/vList2"/>
    <dgm:cxn modelId="{E8C17554-E1B9-4163-9CEB-200BF34662FE}" type="presParOf" srcId="{56B912DE-FC11-9C44-B775-90A798312CDF}" destId="{F504DB76-AEF8-4847-828D-22EC9E5CED79}" srcOrd="5" destOrd="0" presId="urn:microsoft.com/office/officeart/2005/8/layout/vList2"/>
    <dgm:cxn modelId="{5751AF65-4158-4162-8890-F028B3DB2741}" type="presParOf" srcId="{56B912DE-FC11-9C44-B775-90A798312CDF}" destId="{C422E646-72D5-D944-91A8-CECA670B4FDA}" srcOrd="6" destOrd="0" presId="urn:microsoft.com/office/officeart/2005/8/layout/vList2"/>
    <dgm:cxn modelId="{908E74C7-A46C-4FDB-A6DE-F3CE31E5520F}" type="presParOf" srcId="{56B912DE-FC11-9C44-B775-90A798312CDF}" destId="{44F1F1E3-D5C0-0D4C-B389-6F2F49613F0C}" srcOrd="7" destOrd="0" presId="urn:microsoft.com/office/officeart/2005/8/layout/vList2"/>
    <dgm:cxn modelId="{6B7B8EC8-FAC1-4A98-872F-E23CFC540BBF}" type="presParOf" srcId="{56B912DE-FC11-9C44-B775-90A798312CDF}" destId="{68E7B151-D9DC-B04B-83AE-D413B718C796}" srcOrd="8" destOrd="0" presId="urn:microsoft.com/office/officeart/2005/8/layout/vList2"/>
    <dgm:cxn modelId="{D8DADB12-0802-4526-BB7E-E7F066AC8E4A}" type="presParOf" srcId="{56B912DE-FC11-9C44-B775-90A798312CDF}" destId="{27784BD9-9102-8B4C-8724-DD1891032F07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BEF156-AE87-C94F-826C-4FC5A3F74A86}">
      <dsp:nvSpPr>
        <dsp:cNvPr id="0" name=""/>
        <dsp:cNvSpPr/>
      </dsp:nvSpPr>
      <dsp:spPr>
        <a:xfrm>
          <a:off x="0" y="32281"/>
          <a:ext cx="8642350" cy="62258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2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kern="1200" dirty="0">
              <a:solidFill>
                <a:schemeClr val="accent4">
                  <a:lumMod val="10000"/>
                </a:schemeClr>
              </a:solidFill>
            </a:rPr>
            <a:t>運動觀光景點（</a:t>
          </a:r>
          <a:r>
            <a:rPr kumimoji="1" lang="en-US" altLang="zh-TW" sz="2400" b="1" kern="1200" dirty="0">
              <a:solidFill>
                <a:schemeClr val="accent4">
                  <a:lumMod val="10000"/>
                </a:schemeClr>
              </a:solidFill>
            </a:rPr>
            <a:t>Sport tourism attractions</a:t>
          </a:r>
          <a:r>
            <a:rPr kumimoji="1" lang="zh-TW" altLang="en-US" sz="2400" b="1" kern="1200" dirty="0">
              <a:solidFill>
                <a:schemeClr val="accent4">
                  <a:lumMod val="10000"/>
                </a:schemeClr>
              </a:solidFill>
            </a:rPr>
            <a:t>）</a:t>
          </a:r>
          <a:r>
            <a:rPr kumimoji="1" lang="en-US" altLang="zh-TW" sz="2400" b="1" kern="1200" dirty="0">
              <a:solidFill>
                <a:schemeClr val="accent4">
                  <a:lumMod val="10000"/>
                </a:schemeClr>
              </a:solidFill>
            </a:rPr>
            <a:t>:</a:t>
          </a:r>
          <a:endParaRPr lang="zh-TW" altLang="en-US" sz="2400" kern="1200" dirty="0">
            <a:solidFill>
              <a:schemeClr val="accent4">
                <a:lumMod val="10000"/>
              </a:schemeClr>
            </a:solidFill>
          </a:endParaRPr>
        </a:p>
      </dsp:txBody>
      <dsp:txXfrm>
        <a:off x="30392" y="62673"/>
        <a:ext cx="8581566" cy="561802"/>
      </dsp:txXfrm>
    </dsp:sp>
    <dsp:sp modelId="{7EC03927-635F-F345-BF91-C8D2A9603BF8}">
      <dsp:nvSpPr>
        <dsp:cNvPr id="0" name=""/>
        <dsp:cNvSpPr/>
      </dsp:nvSpPr>
      <dsp:spPr>
        <a:xfrm>
          <a:off x="0" y="654868"/>
          <a:ext cx="8642350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95" tIns="30480" rIns="170688" bIns="30480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kumimoji="1" lang="zh-TW" altLang="en-US" sz="1900" b="1" kern="1200" dirty="0"/>
            <a:t>如運動公園、山區、運動場、運動博物館。</a:t>
          </a:r>
          <a:endParaRPr lang="zh-TW" altLang="en-US" sz="1900" kern="1200" dirty="0"/>
        </a:p>
      </dsp:txBody>
      <dsp:txXfrm>
        <a:off x="0" y="654868"/>
        <a:ext cx="8642350" cy="397440"/>
      </dsp:txXfrm>
    </dsp:sp>
    <dsp:sp modelId="{EB4CFE9A-DF5D-FB48-B3CE-B578F32938CC}">
      <dsp:nvSpPr>
        <dsp:cNvPr id="0" name=""/>
        <dsp:cNvSpPr/>
      </dsp:nvSpPr>
      <dsp:spPr>
        <a:xfrm>
          <a:off x="0" y="1052308"/>
          <a:ext cx="8642350" cy="622586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3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kern="1200" dirty="0">
              <a:solidFill>
                <a:srgbClr val="161616"/>
              </a:solidFill>
            </a:rPr>
            <a:t>運動觀光渡假村</a:t>
          </a:r>
          <a:r>
            <a:rPr kumimoji="1" lang="zh-TW" altLang="en-US" sz="2400" b="0" kern="1200" dirty="0">
              <a:solidFill>
                <a:srgbClr val="161616"/>
              </a:solidFill>
            </a:rPr>
            <a:t>（</a:t>
          </a:r>
          <a:r>
            <a:rPr kumimoji="1" lang="en-US" altLang="zh-TW" sz="2400" b="0" kern="1200" dirty="0">
              <a:solidFill>
                <a:srgbClr val="161616"/>
              </a:solidFill>
            </a:rPr>
            <a:t>Sport tourism resorts</a:t>
          </a:r>
          <a:r>
            <a:rPr kumimoji="1" lang="zh-TW" altLang="en-US" sz="2400" b="0" kern="1200" dirty="0">
              <a:solidFill>
                <a:srgbClr val="161616"/>
              </a:solidFill>
            </a:rPr>
            <a:t>）</a:t>
          </a:r>
          <a:r>
            <a:rPr kumimoji="1" lang="en-US" altLang="zh-TW" sz="2400" b="1" kern="1200" dirty="0">
              <a:solidFill>
                <a:srgbClr val="161616"/>
              </a:solidFill>
            </a:rPr>
            <a:t>:</a:t>
          </a:r>
          <a:endParaRPr lang="zh-TW" altLang="en-US" sz="2400" kern="1200" dirty="0">
            <a:solidFill>
              <a:srgbClr val="161616"/>
            </a:solidFill>
          </a:endParaRPr>
        </a:p>
      </dsp:txBody>
      <dsp:txXfrm>
        <a:off x="30392" y="1082700"/>
        <a:ext cx="8581566" cy="561802"/>
      </dsp:txXfrm>
    </dsp:sp>
    <dsp:sp modelId="{338605B9-A742-4141-B080-33F8FF6CC801}">
      <dsp:nvSpPr>
        <dsp:cNvPr id="0" name=""/>
        <dsp:cNvSpPr/>
      </dsp:nvSpPr>
      <dsp:spPr>
        <a:xfrm>
          <a:off x="0" y="1674894"/>
          <a:ext cx="8642350" cy="633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95" tIns="30480" rIns="170688" bIns="30480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kumimoji="1" lang="zh-TW" altLang="en-US" sz="1900" b="1" kern="1200" dirty="0"/>
            <a:t>提供各種運動設備及不同等級的活動機會及課程，讓遊客學習及體驗。如</a:t>
          </a:r>
          <a:r>
            <a:rPr kumimoji="1" lang="en-US" altLang="zh-TW" sz="1900" b="1" kern="1200" dirty="0"/>
            <a:t>SPA</a:t>
          </a:r>
          <a:r>
            <a:rPr kumimoji="1" lang="zh-TW" altLang="en-US" sz="1900" b="1" kern="1200" dirty="0"/>
            <a:t>度假村、高爾夫與網球度假村。</a:t>
          </a:r>
          <a:endParaRPr lang="zh-TW" altLang="en-US" sz="1900" kern="1200" dirty="0"/>
        </a:p>
      </dsp:txBody>
      <dsp:txXfrm>
        <a:off x="0" y="1674894"/>
        <a:ext cx="8642350" cy="633420"/>
      </dsp:txXfrm>
    </dsp:sp>
    <dsp:sp modelId="{85705152-DD4C-7544-A237-2D530D9CB363}">
      <dsp:nvSpPr>
        <dsp:cNvPr id="0" name=""/>
        <dsp:cNvSpPr/>
      </dsp:nvSpPr>
      <dsp:spPr>
        <a:xfrm>
          <a:off x="0" y="2308314"/>
          <a:ext cx="8642350" cy="62258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4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kern="1200" dirty="0">
              <a:solidFill>
                <a:srgbClr val="161616"/>
              </a:solidFill>
            </a:rPr>
            <a:t>運動觀光游輪（</a:t>
          </a:r>
          <a:r>
            <a:rPr kumimoji="1" lang="en-US" altLang="zh-TW" sz="2400" b="1" kern="1200" dirty="0">
              <a:solidFill>
                <a:srgbClr val="161616"/>
              </a:solidFill>
            </a:rPr>
            <a:t>Sport tourism cruises</a:t>
          </a:r>
          <a:r>
            <a:rPr kumimoji="1" lang="zh-TW" altLang="en-US" sz="2400" b="1" kern="1200" dirty="0">
              <a:solidFill>
                <a:srgbClr val="161616"/>
              </a:solidFill>
            </a:rPr>
            <a:t>）</a:t>
          </a:r>
          <a:r>
            <a:rPr kumimoji="1" lang="en-US" altLang="zh-TW" sz="2400" b="1" kern="1200" dirty="0">
              <a:solidFill>
                <a:srgbClr val="161616"/>
              </a:solidFill>
            </a:rPr>
            <a:t>:</a:t>
          </a:r>
          <a:endParaRPr lang="zh-TW" altLang="en-US" sz="2400" kern="1200" dirty="0">
            <a:solidFill>
              <a:srgbClr val="161616"/>
            </a:solidFill>
          </a:endParaRPr>
        </a:p>
      </dsp:txBody>
      <dsp:txXfrm>
        <a:off x="30392" y="2338706"/>
        <a:ext cx="8581566" cy="561802"/>
      </dsp:txXfrm>
    </dsp:sp>
    <dsp:sp modelId="{F504DB76-AEF8-4847-828D-22EC9E5CED79}">
      <dsp:nvSpPr>
        <dsp:cNvPr id="0" name=""/>
        <dsp:cNvSpPr/>
      </dsp:nvSpPr>
      <dsp:spPr>
        <a:xfrm>
          <a:off x="0" y="2930900"/>
          <a:ext cx="8642350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95" tIns="30480" rIns="170688" bIns="30480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kumimoji="1" lang="zh-TW" altLang="en-US" sz="1900" b="1" kern="1200" dirty="0"/>
            <a:t>郵輪本身就像是渡假飯店，並有許多獨特的運動設備。</a:t>
          </a:r>
          <a:endParaRPr lang="zh-TW" altLang="en-US" sz="1900" kern="1200" dirty="0"/>
        </a:p>
      </dsp:txBody>
      <dsp:txXfrm>
        <a:off x="0" y="2930900"/>
        <a:ext cx="8642350" cy="397440"/>
      </dsp:txXfrm>
    </dsp:sp>
    <dsp:sp modelId="{C422E646-72D5-D944-91A8-CECA670B4FDA}">
      <dsp:nvSpPr>
        <dsp:cNvPr id="0" name=""/>
        <dsp:cNvSpPr/>
      </dsp:nvSpPr>
      <dsp:spPr>
        <a:xfrm>
          <a:off x="0" y="3328340"/>
          <a:ext cx="8642350" cy="62258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5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kern="1200" dirty="0">
              <a:solidFill>
                <a:srgbClr val="161616"/>
              </a:solidFill>
            </a:rPr>
            <a:t>運動觀光遊覽（</a:t>
          </a:r>
          <a:r>
            <a:rPr kumimoji="1" lang="en-US" altLang="zh-TW" sz="2400" b="1" kern="1200" dirty="0">
              <a:solidFill>
                <a:srgbClr val="161616"/>
              </a:solidFill>
            </a:rPr>
            <a:t>Sport tourism tours</a:t>
          </a:r>
          <a:r>
            <a:rPr kumimoji="1" lang="zh-TW" altLang="en-US" sz="2400" b="1" kern="1200" dirty="0">
              <a:solidFill>
                <a:srgbClr val="161616"/>
              </a:solidFill>
            </a:rPr>
            <a:t>）</a:t>
          </a:r>
          <a:r>
            <a:rPr kumimoji="1" lang="en-US" altLang="zh-TW" sz="2400" b="1" kern="1200" dirty="0">
              <a:solidFill>
                <a:srgbClr val="161616"/>
              </a:solidFill>
            </a:rPr>
            <a:t>:</a:t>
          </a:r>
          <a:endParaRPr lang="zh-TW" altLang="en-US" sz="2400" kern="1200" dirty="0">
            <a:solidFill>
              <a:srgbClr val="161616"/>
            </a:solidFill>
          </a:endParaRPr>
        </a:p>
      </dsp:txBody>
      <dsp:txXfrm>
        <a:off x="30392" y="3358732"/>
        <a:ext cx="8581566" cy="561802"/>
      </dsp:txXfrm>
    </dsp:sp>
    <dsp:sp modelId="{44F1F1E3-D5C0-0D4C-B389-6F2F49613F0C}">
      <dsp:nvSpPr>
        <dsp:cNvPr id="0" name=""/>
        <dsp:cNvSpPr/>
      </dsp:nvSpPr>
      <dsp:spPr>
        <a:xfrm>
          <a:off x="0" y="3950926"/>
          <a:ext cx="8642350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95" tIns="30480" rIns="170688" bIns="30480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kumimoji="1" lang="zh-TW" altLang="en-US" sz="1900" b="1" kern="1200" dirty="0"/>
            <a:t>如運動選手出國比賽或訓練期間的住宿安排與遊程規劃。</a:t>
          </a:r>
          <a:endParaRPr lang="zh-TW" altLang="en-US" sz="1900" kern="1200" dirty="0"/>
        </a:p>
      </dsp:txBody>
      <dsp:txXfrm>
        <a:off x="0" y="3950926"/>
        <a:ext cx="8642350" cy="397440"/>
      </dsp:txXfrm>
    </dsp:sp>
    <dsp:sp modelId="{68E7B151-D9DC-B04B-83AE-D413B718C796}">
      <dsp:nvSpPr>
        <dsp:cNvPr id="0" name=""/>
        <dsp:cNvSpPr/>
      </dsp:nvSpPr>
      <dsp:spPr>
        <a:xfrm>
          <a:off x="0" y="4348366"/>
          <a:ext cx="8642350" cy="622586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6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Hant" altLang="en-US" sz="2400" b="1" kern="1200" dirty="0">
              <a:solidFill>
                <a:srgbClr val="161616"/>
              </a:solidFill>
            </a:rPr>
            <a:t>運動觀光賽會（</a:t>
          </a:r>
          <a:r>
            <a:rPr kumimoji="1" lang="en-US" altLang="zh-Hant" sz="2400" b="1" kern="1200" dirty="0">
              <a:solidFill>
                <a:srgbClr val="161616"/>
              </a:solidFill>
            </a:rPr>
            <a:t>Sport tourism events</a:t>
          </a:r>
          <a:r>
            <a:rPr kumimoji="1" lang="zh-Hant" altLang="en-US" sz="2400" b="1" kern="1200" dirty="0">
              <a:solidFill>
                <a:srgbClr val="161616"/>
              </a:solidFill>
            </a:rPr>
            <a:t>）</a:t>
          </a:r>
          <a:r>
            <a:rPr kumimoji="1" lang="en-US" altLang="zh-Hant" sz="2400" b="1" kern="1200" dirty="0">
              <a:solidFill>
                <a:srgbClr val="161616"/>
              </a:solidFill>
            </a:rPr>
            <a:t>:</a:t>
          </a:r>
          <a:endParaRPr lang="zh-Hant" altLang="en-US" sz="2400" kern="1200" dirty="0">
            <a:solidFill>
              <a:srgbClr val="161616"/>
            </a:solidFill>
          </a:endParaRPr>
        </a:p>
      </dsp:txBody>
      <dsp:txXfrm>
        <a:off x="30392" y="4378758"/>
        <a:ext cx="8581566" cy="561802"/>
      </dsp:txXfrm>
    </dsp:sp>
    <dsp:sp modelId="{27784BD9-9102-8B4C-8724-DD1891032F07}">
      <dsp:nvSpPr>
        <dsp:cNvPr id="0" name=""/>
        <dsp:cNvSpPr/>
      </dsp:nvSpPr>
      <dsp:spPr>
        <a:xfrm>
          <a:off x="0" y="4970953"/>
          <a:ext cx="8642350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95" tIns="30480" rIns="170688" bIns="30480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kumimoji="1" lang="zh-Hant" altLang="en-US" sz="1900" b="1" kern="1200" dirty="0"/>
            <a:t>如</a:t>
          </a:r>
          <a:r>
            <a:rPr kumimoji="1" lang="en-US" altLang="zh-Hant" sz="1900" b="1" kern="1200" dirty="0"/>
            <a:t>2016</a:t>
          </a:r>
          <a:r>
            <a:rPr kumimoji="1" lang="zh-Hant" altLang="en-US" sz="1900" b="1" kern="1200" dirty="0"/>
            <a:t> </a:t>
          </a:r>
          <a:r>
            <a:rPr kumimoji="1" lang="en-US" altLang="zh-Hant" sz="1900" b="1" kern="1200" dirty="0"/>
            <a:t>RIO</a:t>
          </a:r>
          <a:r>
            <a:rPr kumimoji="1" lang="zh-Hant" altLang="en-US" sz="1900" b="1" kern="1200" dirty="0"/>
            <a:t>奧運或</a:t>
          </a:r>
          <a:r>
            <a:rPr kumimoji="1" lang="en-US" altLang="zh-Hant" sz="1900" b="1" kern="1200" dirty="0"/>
            <a:t>2018 FIFA</a:t>
          </a:r>
          <a:r>
            <a:rPr kumimoji="1" lang="zh-Hant" altLang="en-US" sz="1900" b="1" kern="1200" dirty="0"/>
            <a:t> 。 </a:t>
          </a:r>
          <a:endParaRPr lang="zh-Hant" altLang="en-US" sz="1900" kern="1200" dirty="0"/>
        </a:p>
      </dsp:txBody>
      <dsp:txXfrm>
        <a:off x="0" y="4970953"/>
        <a:ext cx="8642350" cy="3974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57B9E-F0D7-49AC-95C8-4E909C2A780A}" type="datetimeFigureOut">
              <a:rPr lang="zh-TW" altLang="en-US" smtClean="0"/>
              <a:t>2018/5/6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92F0F-B192-4461-8DF1-761C16E4AA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0370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ahoma" charset="0"/>
                <a:ea typeface="新細明體" charset="0"/>
                <a:cs typeface="新細明體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ahoma" charset="0"/>
                <a:ea typeface="新細明體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ahoma" charset="0"/>
                <a:ea typeface="新細明體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ahoma" charset="0"/>
                <a:ea typeface="新細明體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ahoma" charset="0"/>
                <a:ea typeface="新細明體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charset="0"/>
                <a:ea typeface="新細明體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charset="0"/>
                <a:ea typeface="新細明體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charset="0"/>
                <a:ea typeface="新細明體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charset="0"/>
                <a:ea typeface="新細明體" charset="0"/>
              </a:defRPr>
            </a:lvl9pPr>
          </a:lstStyle>
          <a:p>
            <a:fld id="{5BFC242C-0983-D04E-978C-14C12620333F}" type="slidenum">
              <a:rPr lang="en-US" altLang="zh-TW" sz="1200">
                <a:solidFill>
                  <a:prstClr val="black"/>
                </a:solidFill>
                <a:latin typeface="Arial" charset="0"/>
              </a:rPr>
              <a:pPr/>
              <a:t>2</a:t>
            </a:fld>
            <a:endParaRPr lang="en-US" altLang="zh-TW" sz="12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TW" altLang="en-US">
                <a:ea typeface="新細明體" charset="0"/>
              </a:rPr>
              <a:t>正式</a:t>
            </a:r>
            <a:r>
              <a:rPr lang="en-US" altLang="zh-TW">
                <a:ea typeface="新細明體" charset="0"/>
              </a:rPr>
              <a:t>: </a:t>
            </a:r>
            <a:r>
              <a:rPr lang="zh-TW" altLang="en-US">
                <a:ea typeface="新細明體" charset="0"/>
              </a:rPr>
              <a:t>有組織型態的運動相關活動</a:t>
            </a:r>
          </a:p>
          <a:p>
            <a:pPr eaLnBrk="1" hangingPunct="1"/>
            <a:r>
              <a:rPr lang="zh-TW" altLang="en-US">
                <a:ea typeface="新細明體" charset="0"/>
              </a:rPr>
              <a:t>非正式</a:t>
            </a:r>
            <a:r>
              <a:rPr lang="en-US" altLang="zh-TW">
                <a:ea typeface="新細明體" charset="0"/>
              </a:rPr>
              <a:t>: </a:t>
            </a:r>
            <a:r>
              <a:rPr lang="zh-TW" altLang="en-US">
                <a:ea typeface="新細明體" charset="0"/>
              </a:rPr>
              <a:t>較偏休閒</a:t>
            </a:r>
          </a:p>
          <a:p>
            <a:pPr eaLnBrk="1" hangingPunct="1"/>
            <a:endParaRPr lang="en-US" altLang="zh-TW">
              <a:ea typeface="新細明體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136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GB" altLang="zh-TW" dirty="0"/>
              <a:t>https://</a:t>
            </a:r>
            <a:r>
              <a:rPr kumimoji="1" lang="en-GB" altLang="zh-TW" dirty="0" err="1"/>
              <a:t>www.mlb.com</a:t>
            </a:r>
            <a:r>
              <a:rPr kumimoji="1" lang="en-GB" altLang="zh-TW" dirty="0"/>
              <a:t>/dodgers/ballpark/tours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30154-38ED-3741-ADAF-8F510CBB0558}" type="slidenum">
              <a:rPr kumimoji="1" lang="zh-TW" altLang="en-US" smtClean="0">
                <a:solidFill>
                  <a:prstClr val="black"/>
                </a:solidFill>
              </a:rPr>
              <a:pPr/>
              <a:t>6</a:t>
            </a:fld>
            <a:endParaRPr kumimoji="1"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28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固力果跑跑人影片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30154-38ED-3741-ADAF-8F510CBB0558}" type="slidenum">
              <a:rPr kumimoji="1" lang="zh-TW" altLang="en-US" smtClean="0">
                <a:solidFill>
                  <a:prstClr val="black"/>
                </a:solidFill>
              </a:rPr>
              <a:pPr/>
              <a:t>8</a:t>
            </a:fld>
            <a:endParaRPr kumimoji="1"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435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GB" altLang="zh-TW" dirty="0"/>
              <a:t>https://</a:t>
            </a:r>
            <a:r>
              <a:rPr kumimoji="1" lang="en-GB" altLang="zh-TW" dirty="0" err="1"/>
              <a:t>news.nike.com</a:t>
            </a:r>
            <a:r>
              <a:rPr kumimoji="1" lang="en-GB" altLang="zh-TW" dirty="0"/>
              <a:t>/news/2016-nikewomen-victory-tour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30154-38ED-3741-ADAF-8F510CBB0558}" type="slidenum">
              <a:rPr kumimoji="1" lang="zh-TW" altLang="en-US" smtClean="0">
                <a:solidFill>
                  <a:prstClr val="black"/>
                </a:solidFill>
              </a:rPr>
              <a:pPr/>
              <a:t>10</a:t>
            </a:fld>
            <a:endParaRPr kumimoji="1"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694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http://</a:t>
            </a:r>
            <a:r>
              <a:rPr kumimoji="1" lang="en-US" altLang="zh-TW" dirty="0" err="1"/>
              <a:t>www.soonnet.org</a:t>
            </a:r>
            <a:r>
              <a:rPr kumimoji="1" lang="en-US" altLang="zh-TW" dirty="0"/>
              <a:t>/Video/</a:t>
            </a:r>
            <a:r>
              <a:rPr kumimoji="1" lang="en-US" altLang="zh-TW" dirty="0" err="1"/>
              <a:t>VideoWatch.aspx?M</a:t>
            </a:r>
            <a:r>
              <a:rPr kumimoji="1" lang="en-US" altLang="zh-TW" dirty="0"/>
              <a:t>=0&amp;V=12718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30154-38ED-3741-ADAF-8F510CBB0558}" type="slidenum">
              <a:rPr kumimoji="1" lang="zh-TW" altLang="en-US" smtClean="0">
                <a:solidFill>
                  <a:prstClr val="black"/>
                </a:solidFill>
              </a:rPr>
              <a:pPr/>
              <a:t>11</a:t>
            </a:fld>
            <a:endParaRPr kumimoji="1"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674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http://</a:t>
            </a:r>
            <a:r>
              <a:rPr kumimoji="1" lang="en-US" altLang="zh-TW" dirty="0" err="1"/>
              <a:t>www.worldmarathonmajors.com</a:t>
            </a:r>
            <a:r>
              <a:rPr kumimoji="1" lang="en-US" altLang="zh-TW" dirty="0"/>
              <a:t>/UK/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C9FAC-5974-6B46-8115-7B0AC618EFA8}" type="slidenum">
              <a:rPr kumimoji="1" lang="zh-TW" altLang="en-US" smtClean="0">
                <a:solidFill>
                  <a:prstClr val="black"/>
                </a:solidFill>
              </a:rPr>
              <a:pPr/>
              <a:t>12</a:t>
            </a:fld>
            <a:endParaRPr kumimoji="1"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892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30154-38ED-3741-ADAF-8F510CBB0558}" type="slidenum">
              <a:rPr kumimoji="1" lang="zh-TW" altLang="en-US" smtClean="0">
                <a:solidFill>
                  <a:prstClr val="black"/>
                </a:solidFill>
              </a:rPr>
              <a:pPr/>
              <a:t>13</a:t>
            </a:fld>
            <a:endParaRPr kumimoji="1"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79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https://</a:t>
            </a:r>
            <a:r>
              <a:rPr kumimoji="1" lang="en-US" altLang="zh-TW" dirty="0" err="1"/>
              <a:t>www.youtube.com</a:t>
            </a:r>
            <a:r>
              <a:rPr kumimoji="1" lang="en-US" altLang="zh-TW" dirty="0"/>
              <a:t>/</a:t>
            </a:r>
            <a:r>
              <a:rPr kumimoji="1" lang="en-US" altLang="zh-TW" dirty="0" err="1"/>
              <a:t>watch?v</a:t>
            </a:r>
            <a:r>
              <a:rPr kumimoji="1" lang="en-US" altLang="zh-TW" dirty="0"/>
              <a:t>=qVtpGvRNI38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30154-38ED-3741-ADAF-8F510CBB0558}" type="slidenum">
              <a:rPr kumimoji="1" lang="zh-TW" altLang="en-US" smtClean="0">
                <a:solidFill>
                  <a:prstClr val="black"/>
                </a:solidFill>
              </a:rPr>
              <a:pPr/>
              <a:t>20</a:t>
            </a:fld>
            <a:endParaRPr kumimoji="1"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338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36320" y="0"/>
            <a:ext cx="100584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6000" y="3200400"/>
            <a:ext cx="100584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6000" y="4724400"/>
            <a:ext cx="9144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 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36320" y="6172200"/>
            <a:ext cx="100584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654434"/>
      </p:ext>
    </p:extLst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685800"/>
            <a:ext cx="9652000" cy="3886200"/>
          </a:xfrm>
        </p:spPr>
        <p:txBody>
          <a:bodyPr vert="eaVert" anchor="t" anchorCtr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4CF72C-1AB1-1244-B4F4-E5AE13609F4D}" type="slidenum">
              <a:rPr lang="en-US" altLang="zh-TW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93040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6000" y="685802"/>
            <a:ext cx="2438400" cy="5410199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685801"/>
            <a:ext cx="7620000" cy="4876800"/>
          </a:xfrm>
        </p:spPr>
        <p:txBody>
          <a:bodyPr vert="eaVert" anchor="t" anchorCtr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4E3910-D09F-BA40-8C39-236F142AE9AA}" type="slidenum">
              <a:rPr lang="en-US" altLang="zh-TW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033268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標題，兩項物件在文字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62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4800" y="1295400"/>
            <a:ext cx="5842000" cy="25527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350000" y="1295400"/>
            <a:ext cx="5842000" cy="25527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half" idx="3"/>
          </p:nvPr>
        </p:nvSpPr>
        <p:spPr>
          <a:xfrm>
            <a:off x="304800" y="4000500"/>
            <a:ext cx="11887200" cy="25527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1286E-3FBD-094D-9874-32B7BB2B39D3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513478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關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>
                <a:solidFill>
                  <a:prstClr val="black"/>
                </a:solidFill>
              </a:rPr>
              <a:pPr/>
              <a:t>5/6/2018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3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74616-1B13-FF49-9719-D3EFD3C39B07}" type="slidenum">
              <a:rPr lang="en-US" altLang="zh-TW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613961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36320" y="0"/>
            <a:ext cx="100584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3276600"/>
            <a:ext cx="100584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0" y="4953000"/>
            <a:ext cx="9144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1D49D196-7C9D-3840-92BF-8AECDD4F6A81}" type="slidenum">
              <a:rPr lang="en-US" altLang="zh-TW" smtClean="0">
                <a:solidFill>
                  <a:srgbClr val="FFFFFF"/>
                </a:solidFill>
                <a:latin typeface="Tahoma" charset="0"/>
                <a:cs typeface="新細明體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srgbClr val="FFFFFF"/>
              </a:solidFill>
              <a:latin typeface="Tahoma" charset="0"/>
              <a:cs typeface="新細明體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36320" y="6172200"/>
            <a:ext cx="100584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778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00" y="609601"/>
            <a:ext cx="48768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609601"/>
            <a:ext cx="48768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D1AAF9-8639-CE4E-8485-403F61AECA87}" type="slidenum">
              <a:rPr lang="en-US" altLang="zh-TW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160893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936" y="609600"/>
            <a:ext cx="48768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1936" y="1329264"/>
            <a:ext cx="48768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36" y="609600"/>
            <a:ext cx="48768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1329264"/>
            <a:ext cx="48768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1D49D196-7C9D-3840-92BF-8AECDD4F6A81}" type="slidenum">
              <a:rPr lang="en-US" altLang="zh-TW" smtClean="0">
                <a:solidFill>
                  <a:srgbClr val="FFFFFF"/>
                </a:solidFill>
                <a:latin typeface="Tahoma" charset="0"/>
                <a:cs typeface="新細明體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srgbClr val="FFFFFF"/>
              </a:solidFill>
              <a:latin typeface="Tahoma" charset="0"/>
              <a:cs typeface="新細明體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011936" y="1249362"/>
            <a:ext cx="4876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193536" y="1249362"/>
            <a:ext cx="4876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9916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4CCC11-F076-9245-B32A-041D59E2CBE3}" type="slidenum">
              <a:rPr lang="en-US" altLang="zh-TW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306051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0012DF-9C83-AC48-9706-AC507C2B0E10}" type="slidenum">
              <a:rPr lang="en-US" altLang="zh-TW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984798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4572000"/>
            <a:ext cx="9046464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7821" y="457201"/>
            <a:ext cx="6126579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6002" y="457200"/>
            <a:ext cx="3564876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2871259" y="2514336"/>
            <a:ext cx="3810000" cy="2117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8186328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936" y="4572000"/>
            <a:ext cx="9046464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320" y="457200"/>
            <a:ext cx="100584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將圖片拖曳至版面配置區或按一下圖示以新增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33856" y="3505200"/>
            <a:ext cx="98552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55522E-574D-E84E-BD7E-61B59C748E11}" type="slidenum">
              <a:rPr lang="en-US" altLang="zh-TW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521396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16000" y="4572000"/>
            <a:ext cx="90424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0" y="685800"/>
            <a:ext cx="100584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31200" y="620877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9D1D110F-3F4E-48D9-B8AA-5D0E825AFDBA}" type="datetime1">
              <a:rPr lang="en-US" smtClean="0">
                <a:solidFill>
                  <a:srgbClr val="2F2F26"/>
                </a:solidFill>
                <a:latin typeface="Candara"/>
              </a:rPr>
              <a:pPr/>
              <a:t>5/6/2018</a:t>
            </a:fld>
            <a:endParaRPr lang="en-US">
              <a:solidFill>
                <a:srgbClr val="2F2F26"/>
              </a:solidFill>
              <a:latin typeface="Candar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15999" y="6208777"/>
            <a:ext cx="64984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 dirty="0">
              <a:solidFill>
                <a:srgbClr val="2F2F26"/>
              </a:solidFill>
              <a:latin typeface="Candar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00" y="5687569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687D7A59-36E2-48B9-B146-C1E59501F63F}" type="slidenum">
              <a:rPr lang="en-US" smtClean="0">
                <a:solidFill>
                  <a:srgbClr val="2F2F26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2F2F26"/>
              </a:solidFill>
              <a:latin typeface="Candar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36320" y="0"/>
            <a:ext cx="100584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36320" y="6172200"/>
            <a:ext cx="100584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899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 spd="med">
    <p:fade thruBlk="1"/>
  </p:transition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www.soonnet.org/Video/VideoWatch.aspx?M=0&amp;V=12718" TargetMode="Externa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http://runinfinity.com/wp-content/uploads/2013/09/Tokyo_marathon_logo.jpg" TargetMode="External"/><Relationship Id="rId5" Type="http://schemas.openxmlformats.org/officeDocument/2006/relationships/image" Target="../media/image19.jpeg"/><Relationship Id="rId4" Type="http://schemas.openxmlformats.org/officeDocument/2006/relationships/image" Target="http://www.sportsnote.com.tw/running/upload/img/race/2013/m/461c2555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VtpGvRNI38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a.curbed.com/building/2807/la-memorial-coliseum" TargetMode="External"/><Relationship Id="rId2" Type="http://schemas.openxmlformats.org/officeDocument/2006/relationships/hyperlink" Target="https://www.foursquare.com/v/4c1f4c13b306c928c82d68b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if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Hant" altLang="en-US" dirty="0"/>
              <a:t>運動與觀光</a:t>
            </a:r>
            <a:r>
              <a:rPr kumimoji="1" lang="en-US" altLang="zh-Hant" dirty="0"/>
              <a:t>(</a:t>
            </a:r>
            <a:r>
              <a:rPr kumimoji="1" lang="zh-Hant" altLang="en-US" dirty="0"/>
              <a:t>下</a:t>
            </a:r>
            <a:r>
              <a:rPr kumimoji="1" lang="en-US" altLang="zh-Hant" dirty="0"/>
              <a:t>)</a:t>
            </a:r>
            <a:endParaRPr kumimoji="1" lang="zh-TW" altLang="en-US" dirty="0"/>
          </a:p>
        </p:txBody>
      </p:sp>
      <p:sp>
        <p:nvSpPr>
          <p:cNvPr id="5" name="子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zh-Hant" dirty="0"/>
              <a:t>Sport</a:t>
            </a:r>
            <a:r>
              <a:rPr kumimoji="1" lang="zh-Hant" altLang="en-US" dirty="0"/>
              <a:t> </a:t>
            </a:r>
            <a:r>
              <a:rPr kumimoji="1" lang="en-US" altLang="zh-Hant" dirty="0"/>
              <a:t>and</a:t>
            </a:r>
            <a:r>
              <a:rPr kumimoji="1" lang="zh-Hant" altLang="en-US" dirty="0"/>
              <a:t> </a:t>
            </a:r>
            <a:r>
              <a:rPr kumimoji="1" lang="en-US" altLang="zh-Hant" dirty="0"/>
              <a:t>Tourism</a:t>
            </a:r>
            <a:endParaRPr kumimoji="1" lang="zh-TW" altLang="en-US" dirty="0"/>
          </a:p>
        </p:txBody>
      </p:sp>
      <p:sp>
        <p:nvSpPr>
          <p:cNvPr id="7" name="標題 1"/>
          <p:cNvSpPr txBox="1">
            <a:spLocks/>
          </p:cNvSpPr>
          <p:nvPr/>
        </p:nvSpPr>
        <p:spPr bwMode="auto">
          <a:xfrm>
            <a:off x="2209800" y="-1254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2"/>
                </a:solidFill>
                <a:latin typeface="+mj-lt"/>
                <a:ea typeface="+mj-ea"/>
                <a:cs typeface="新細明體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Impact" pitchFamily="34" charset="0"/>
                <a:ea typeface="新細明體" pitchFamily="18" charset="-120"/>
                <a:cs typeface="新細明體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Impact" pitchFamily="34" charset="0"/>
                <a:ea typeface="新細明體" pitchFamily="18" charset="-120"/>
                <a:cs typeface="新細明體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Impact" pitchFamily="34" charset="0"/>
                <a:ea typeface="新細明體" pitchFamily="18" charset="-120"/>
                <a:cs typeface="新細明體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Impact" pitchFamily="34" charset="0"/>
                <a:ea typeface="新細明體" pitchFamily="18" charset="-120"/>
                <a:cs typeface="新細明體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Impact" pitchFamily="34" charset="0"/>
                <a:ea typeface="新細明體" pitchFamily="18" charset="-12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Impact" pitchFamily="34" charset="0"/>
                <a:ea typeface="新細明體" pitchFamily="18" charset="-12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Impact" pitchFamily="34" charset="0"/>
                <a:ea typeface="新細明體" pitchFamily="18" charset="-12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Impact" pitchFamily="34" charset="0"/>
                <a:ea typeface="新細明體" pitchFamily="18" charset="-120"/>
              </a:defRPr>
            </a:lvl9pPr>
          </a:lstStyle>
          <a:p>
            <a:pPr algn="ctr" defTabSz="457200"/>
            <a:r>
              <a:rPr lang="en-US" altLang="zh-TW" sz="4400" dirty="0">
                <a:solidFill>
                  <a:srgbClr val="303030"/>
                </a:solidFill>
              </a:rPr>
              <a:t/>
            </a:r>
            <a:br>
              <a:rPr lang="en-US" altLang="zh-TW" sz="4400" dirty="0">
                <a:solidFill>
                  <a:srgbClr val="303030"/>
                </a:solidFill>
              </a:rPr>
            </a:br>
            <a:r>
              <a:rPr lang="en-US" altLang="zh-TW" sz="4400" dirty="0">
                <a:solidFill>
                  <a:srgbClr val="303030"/>
                </a:solidFill>
              </a:rPr>
              <a:t/>
            </a:r>
            <a:br>
              <a:rPr lang="en-US" altLang="zh-TW" sz="4400" dirty="0">
                <a:solidFill>
                  <a:srgbClr val="303030"/>
                </a:solidFill>
              </a:rPr>
            </a:br>
            <a:endParaRPr lang="zh-TW" altLang="en-US" sz="4400" dirty="0">
              <a:solidFill>
                <a:srgbClr val="3030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739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93078" y="5022574"/>
            <a:ext cx="9042400" cy="1113182"/>
          </a:xfrm>
        </p:spPr>
        <p:txBody>
          <a:bodyPr/>
          <a:lstStyle/>
          <a:p>
            <a:r>
              <a:rPr kumimoji="1" lang="en-US" altLang="zh-Hant" dirty="0"/>
              <a:t>Nike</a:t>
            </a:r>
            <a:r>
              <a:rPr kumimoji="1" lang="zh-Hant" altLang="en-US" dirty="0"/>
              <a:t> 女性路跑計畫</a:t>
            </a:r>
            <a:endParaRPr kumimoji="1"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872" y="736324"/>
            <a:ext cx="10450812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72451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4622800"/>
            <a:ext cx="6781800" cy="1600200"/>
          </a:xfrm>
        </p:spPr>
        <p:txBody>
          <a:bodyPr/>
          <a:lstStyle/>
          <a:p>
            <a:r>
              <a:rPr kumimoji="1" lang="zh-TW" altLang="en-US" dirty="0"/>
              <a:t>世界路跑</a:t>
            </a:r>
            <a:r>
              <a:rPr kumimoji="1" lang="en-US" altLang="zh-TW" dirty="0"/>
              <a:t>-</a:t>
            </a:r>
            <a:r>
              <a:rPr kumimoji="1" lang="zh-TW" altLang="en-US" dirty="0"/>
              <a:t>終結者號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457200"/>
            <a:ext cx="9144000" cy="4311636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330200"/>
            <a:ext cx="9144000" cy="6191250"/>
          </a:xfrm>
          <a:prstGeom prst="rect">
            <a:avLst/>
          </a:prstGeom>
        </p:spPr>
      </p:pic>
      <p:sp>
        <p:nvSpPr>
          <p:cNvPr id="6" name="動作按鈕: 影片 5">
            <a:hlinkClick r:id="rId5" highlightClick="1"/>
          </p:cNvPr>
          <p:cNvSpPr/>
          <p:nvPr/>
        </p:nvSpPr>
        <p:spPr>
          <a:xfrm>
            <a:off x="8737601" y="6223001"/>
            <a:ext cx="1659467" cy="465667"/>
          </a:xfrm>
          <a:prstGeom prst="actionButtonMovi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kumimoji="1"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23699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91405" y="19115"/>
            <a:ext cx="8229600" cy="1143000"/>
          </a:xfrm>
        </p:spPr>
        <p:txBody>
          <a:bodyPr/>
          <a:lstStyle/>
          <a:p>
            <a:r>
              <a:rPr kumimoji="1" lang="zh-TW" altLang="en-US" dirty="0"/>
              <a:t>世界</a:t>
            </a:r>
            <a:r>
              <a:rPr lang="en-US" altLang="zh-TW" dirty="0"/>
              <a:t>6</a:t>
            </a:r>
            <a:r>
              <a:rPr lang="zh-TW" altLang="en-US" dirty="0"/>
              <a:t>大</a:t>
            </a:r>
            <a:r>
              <a:rPr kumimoji="1" lang="zh-TW" altLang="en-US" dirty="0"/>
              <a:t>馬</a:t>
            </a:r>
          </a:p>
        </p:txBody>
      </p:sp>
      <p:pic>
        <p:nvPicPr>
          <p:cNvPr id="9" name="圖片 8" descr="螢幕快照 2014-04-15 下午12.00.2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352180"/>
            <a:ext cx="9144000" cy="877330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2460447"/>
            <a:ext cx="9144000" cy="4076700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1714001"/>
            <a:ext cx="9144000" cy="404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87964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81200" y="704088"/>
            <a:ext cx="8229600" cy="63668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>
                <a:solidFill>
                  <a:schemeClr val="tx1"/>
                </a:solidFill>
                <a:latin typeface="Arial Rounded MT Bold" pitchFamily="34" charset="0"/>
              </a:rPr>
              <a:t>About Tokyo Marathon</a:t>
            </a:r>
            <a:endParaRPr lang="zh-TW" altLang="en-US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6" name="五邊形 5"/>
          <p:cNvSpPr/>
          <p:nvPr/>
        </p:nvSpPr>
        <p:spPr>
          <a:xfrm>
            <a:off x="1991544" y="1700808"/>
            <a:ext cx="4752528" cy="720080"/>
          </a:xfrm>
          <a:prstGeom prst="homePlat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en-US" altLang="zh-TW" sz="2000" b="1" dirty="0">
                <a:solidFill>
                  <a:srgbClr val="DEDEE0">
                    <a:lumMod val="10000"/>
                  </a:srgbClr>
                </a:solidFill>
              </a:rPr>
              <a:t>2007</a:t>
            </a:r>
            <a:r>
              <a:rPr lang="zh-TW" altLang="en-US" sz="2000" b="1" dirty="0">
                <a:solidFill>
                  <a:srgbClr val="DEDEE0">
                    <a:lumMod val="10000"/>
                  </a:srgbClr>
                </a:solidFill>
              </a:rPr>
              <a:t>年第一次辦理東京馬拉松</a:t>
            </a:r>
          </a:p>
        </p:txBody>
      </p:sp>
      <p:sp>
        <p:nvSpPr>
          <p:cNvPr id="7" name="五邊形 6"/>
          <p:cNvSpPr/>
          <p:nvPr/>
        </p:nvSpPr>
        <p:spPr>
          <a:xfrm>
            <a:off x="1991544" y="2492896"/>
            <a:ext cx="4752528" cy="720080"/>
          </a:xfrm>
          <a:prstGeom prst="homePlat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en-US" altLang="zh-TW" sz="2000" b="1" dirty="0">
                <a:solidFill>
                  <a:srgbClr val="DEDEE0">
                    <a:lumMod val="10000"/>
                  </a:srgbClr>
                </a:solidFill>
              </a:rPr>
              <a:t>2013</a:t>
            </a:r>
            <a:r>
              <a:rPr lang="zh-TW" altLang="en-US" sz="2000" b="1" dirty="0">
                <a:solidFill>
                  <a:srgbClr val="DEDEE0">
                    <a:lumMod val="10000"/>
                  </a:srgbClr>
                </a:solidFill>
              </a:rPr>
              <a:t>年成為世界馬拉松賽事之一</a:t>
            </a:r>
          </a:p>
        </p:txBody>
      </p:sp>
      <p:sp>
        <p:nvSpPr>
          <p:cNvPr id="8" name="五邊形 7"/>
          <p:cNvSpPr/>
          <p:nvPr/>
        </p:nvSpPr>
        <p:spPr>
          <a:xfrm>
            <a:off x="1991544" y="3284984"/>
            <a:ext cx="4752528" cy="720080"/>
          </a:xfrm>
          <a:prstGeom prst="homePlat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zh-TW" altLang="en-US" sz="2000" b="1" dirty="0">
                <a:solidFill>
                  <a:srgbClr val="DEDEE0">
                    <a:lumMod val="10000"/>
                  </a:srgbClr>
                </a:solidFill>
              </a:rPr>
              <a:t>亞洲唯一的世界級馬拉松賽事</a:t>
            </a:r>
          </a:p>
        </p:txBody>
      </p:sp>
      <p:sp>
        <p:nvSpPr>
          <p:cNvPr id="9" name="五邊形 8"/>
          <p:cNvSpPr/>
          <p:nvPr/>
        </p:nvSpPr>
        <p:spPr>
          <a:xfrm>
            <a:off x="1991544" y="4077072"/>
            <a:ext cx="4752528" cy="720080"/>
          </a:xfrm>
          <a:prstGeom prst="homePlat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zh-TW" altLang="en-US" sz="2000" b="1" dirty="0">
                <a:solidFill>
                  <a:srgbClr val="DEDEE0">
                    <a:lumMod val="10000"/>
                  </a:srgbClr>
                </a:solidFill>
              </a:rPr>
              <a:t>每年可吸引</a:t>
            </a:r>
            <a:r>
              <a:rPr lang="en-US" altLang="zh-TW" sz="2000" b="1" dirty="0">
                <a:solidFill>
                  <a:srgbClr val="DEDEE0">
                    <a:lumMod val="10000"/>
                  </a:srgbClr>
                </a:solidFill>
              </a:rPr>
              <a:t>30</a:t>
            </a:r>
            <a:r>
              <a:rPr lang="zh-TW" altLang="en-US" sz="2000" b="1" dirty="0">
                <a:solidFill>
                  <a:srgbClr val="DEDEE0">
                    <a:lumMod val="10000"/>
                  </a:srgbClr>
                </a:solidFill>
              </a:rPr>
              <a:t>萬人報名</a:t>
            </a:r>
            <a:r>
              <a:rPr lang="en-US" altLang="zh-TW" sz="2000" b="1" dirty="0">
                <a:solidFill>
                  <a:srgbClr val="DEDEE0">
                    <a:lumMod val="10000"/>
                  </a:srgbClr>
                </a:solidFill>
              </a:rPr>
              <a:t>(</a:t>
            </a:r>
            <a:r>
              <a:rPr lang="zh-TW" altLang="en-US" sz="2000" b="1" dirty="0">
                <a:solidFill>
                  <a:srgbClr val="DEDEE0">
                    <a:lumMod val="10000"/>
                  </a:srgbClr>
                </a:solidFill>
              </a:rPr>
              <a:t>抽籤</a:t>
            </a:r>
            <a:r>
              <a:rPr lang="en-US" altLang="zh-TW" sz="2000" b="1" dirty="0">
                <a:solidFill>
                  <a:srgbClr val="DEDEE0">
                    <a:lumMod val="10000"/>
                  </a:srgbClr>
                </a:solidFill>
              </a:rPr>
              <a:t>)</a:t>
            </a:r>
            <a:endParaRPr lang="zh-TW" altLang="en-US" sz="2000" b="1" dirty="0">
              <a:solidFill>
                <a:srgbClr val="DEDEE0">
                  <a:lumMod val="10000"/>
                </a:srgbClr>
              </a:solidFill>
            </a:endParaRPr>
          </a:p>
        </p:txBody>
      </p:sp>
      <p:sp>
        <p:nvSpPr>
          <p:cNvPr id="10" name="五邊形 9"/>
          <p:cNvSpPr/>
          <p:nvPr/>
        </p:nvSpPr>
        <p:spPr>
          <a:xfrm>
            <a:off x="1991544" y="4869160"/>
            <a:ext cx="4752528" cy="720080"/>
          </a:xfrm>
          <a:prstGeom prst="homePlat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zh-TW" altLang="en-US" sz="2000" b="1" dirty="0">
                <a:solidFill>
                  <a:srgbClr val="DEDEE0">
                    <a:lumMod val="10000"/>
                  </a:srgbClr>
                </a:solidFill>
              </a:rPr>
              <a:t>只有</a:t>
            </a:r>
            <a:r>
              <a:rPr lang="en-US" altLang="zh-TW" sz="2000" b="1" dirty="0">
                <a:solidFill>
                  <a:srgbClr val="DEDEE0">
                    <a:lumMod val="10000"/>
                  </a:srgbClr>
                </a:solidFill>
              </a:rPr>
              <a:t>36,000</a:t>
            </a:r>
            <a:r>
              <a:rPr lang="zh-TW" altLang="en-US" sz="2000" b="1" dirty="0">
                <a:solidFill>
                  <a:srgbClr val="DEDEE0">
                    <a:lumMod val="10000"/>
                  </a:srgbClr>
                </a:solidFill>
              </a:rPr>
              <a:t>個幸運兒可參與賽事</a:t>
            </a:r>
          </a:p>
        </p:txBody>
      </p:sp>
      <p:pic>
        <p:nvPicPr>
          <p:cNvPr id="2050" name="Picture 2" descr="http://www.sportsnote.com.tw/running/upload/img/race/2013/m/461c2555.jpg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"/>
          <a:stretch>
            <a:fillRect/>
          </a:stretch>
        </p:blipFill>
        <p:spPr bwMode="auto">
          <a:xfrm>
            <a:off x="7305608" y="3330884"/>
            <a:ext cx="2244340" cy="2618396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1" name="Picture 3" descr="http://runinfinity.com/wp-content/uploads/2013/09/Tokyo_marathon_logo.jpg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215" y="205786"/>
            <a:ext cx="1804260" cy="2968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958484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183853"/>
            <a:ext cx="8979992" cy="4556001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6423" y="63208"/>
            <a:ext cx="2590738" cy="212064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4864" y="414664"/>
            <a:ext cx="3538377" cy="176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85864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London</a:t>
            </a:r>
            <a:r>
              <a:rPr lang="zh-TW" altLang="en-US" dirty="0"/>
              <a:t> </a:t>
            </a:r>
            <a:r>
              <a:rPr lang="en-US" altLang="zh-TW" dirty="0"/>
              <a:t>Marathon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752600" y="762001"/>
            <a:ext cx="8915400" cy="5497489"/>
          </a:xfrm>
        </p:spPr>
        <p:txBody>
          <a:bodyPr>
            <a:normAutofit/>
          </a:bodyPr>
          <a:lstStyle/>
          <a:p>
            <a:r>
              <a:rPr lang="zh-TW" altLang="en-US" dirty="0"/>
              <a:t>舉辦時間：約每年四月</a:t>
            </a:r>
            <a:endParaRPr lang="en-US" altLang="zh-TW" dirty="0"/>
          </a:p>
          <a:p>
            <a:r>
              <a:rPr lang="zh-TW" altLang="en-US" dirty="0"/>
              <a:t>報名方式：主要為網路抽籤</a:t>
            </a:r>
            <a:endParaRPr lang="en-US" altLang="zh-TW" dirty="0"/>
          </a:p>
          <a:p>
            <a:r>
              <a:rPr lang="zh-TW" altLang="en-US" dirty="0"/>
              <a:t>特色：世界最大慈善募款活動</a:t>
            </a:r>
          </a:p>
        </p:txBody>
      </p:sp>
      <p:pic>
        <p:nvPicPr>
          <p:cNvPr id="2051" name="Picture 3" descr="040740e0e_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048325"/>
            <a:ext cx="9144000" cy="4073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619485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631297"/>
            <a:ext cx="9144000" cy="5080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2161" y="1"/>
            <a:ext cx="4188437" cy="181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58009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1172382"/>
            <a:ext cx="9144000" cy="568561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701" y="308781"/>
            <a:ext cx="4686300" cy="17272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4"/>
          <a:srcRect l="29892" r="30086" b="5044"/>
          <a:stretch/>
        </p:blipFill>
        <p:spPr>
          <a:xfrm>
            <a:off x="1524001" y="0"/>
            <a:ext cx="1691208" cy="238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99715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841500"/>
            <a:ext cx="9144000" cy="501650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"/>
            <a:ext cx="9144000" cy="224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38474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63761" y="5257801"/>
            <a:ext cx="7662593" cy="916605"/>
          </a:xfrm>
        </p:spPr>
        <p:txBody>
          <a:bodyPr>
            <a:normAutofit fontScale="90000"/>
          </a:bodyPr>
          <a:lstStyle/>
          <a:p>
            <a:pPr algn="ctr"/>
            <a:r>
              <a:rPr kumimoji="1" lang="en-US" altLang="zh-TW" dirty="0"/>
              <a:t>Boston</a:t>
            </a:r>
            <a:r>
              <a:rPr kumimoji="1" lang="zh-TW" altLang="en-US" dirty="0"/>
              <a:t> </a:t>
            </a:r>
            <a:r>
              <a:rPr kumimoji="1" lang="en-US" altLang="zh-TW" dirty="0"/>
              <a:t>Marathon</a:t>
            </a:r>
            <a:r>
              <a:rPr kumimoji="1" lang="zh-TW" altLang="en-US" dirty="0"/>
              <a:t> </a:t>
            </a:r>
            <a:r>
              <a:rPr lang="zh-TW" altLang="en-US" dirty="0"/>
              <a:t>跑者聖殿</a:t>
            </a:r>
            <a:endParaRPr kumimoji="1"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421123"/>
            <a:ext cx="9005860" cy="3810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075570" y="870357"/>
            <a:ext cx="3991609" cy="5507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kumimoji="1" lang="zh-TW" altLang="en-US" dirty="0">
                <a:solidFill>
                  <a:prstClr val="white"/>
                </a:solidFill>
              </a:rPr>
              <a:t>唯一有成績限制的馬拉松</a:t>
            </a:r>
          </a:p>
        </p:txBody>
      </p:sp>
    </p:spTree>
    <p:extLst>
      <p:ext uri="{BB962C8B-B14F-4D97-AF65-F5344CB8AC3E}">
        <p14:creationId xmlns:p14="http://schemas.microsoft.com/office/powerpoint/2010/main" val="160162055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60350"/>
            <a:ext cx="9144000" cy="762000"/>
          </a:xfrm>
        </p:spPr>
        <p:txBody>
          <a:bodyPr/>
          <a:lstStyle/>
          <a:p>
            <a:pPr eaLnBrk="1" hangingPunct="1"/>
            <a:r>
              <a:rPr lang="zh-TW" altLang="en-US" sz="3600">
                <a:latin typeface="Impact" charset="0"/>
                <a:ea typeface="新細明體" charset="0"/>
              </a:rPr>
              <a:t>定義模式四</a:t>
            </a:r>
            <a:r>
              <a:rPr lang="en-US" altLang="zh-TW" sz="3600">
                <a:latin typeface="Impact" charset="0"/>
                <a:ea typeface="新細明體" charset="0"/>
              </a:rPr>
              <a:t>: </a:t>
            </a:r>
            <a:r>
              <a:rPr lang="zh-TW" altLang="en-US" sz="3600">
                <a:latin typeface="Impact" charset="0"/>
                <a:ea typeface="新細明體" charset="0"/>
              </a:rPr>
              <a:t>依動機分</a:t>
            </a:r>
          </a:p>
        </p:txBody>
      </p:sp>
      <p:sp>
        <p:nvSpPr>
          <p:cNvPr id="419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TW" altLang="en-US" dirty="0">
              <a:latin typeface="Tahoma" charset="0"/>
              <a:ea typeface="新細明體" charset="0"/>
            </a:endParaRPr>
          </a:p>
        </p:txBody>
      </p:sp>
      <p:sp>
        <p:nvSpPr>
          <p:cNvPr id="30" name="Rectangle 28"/>
          <p:cNvSpPr>
            <a:spLocks noChangeArrowheads="1"/>
          </p:cNvSpPr>
          <p:nvPr/>
        </p:nvSpPr>
        <p:spPr bwMode="auto">
          <a:xfrm>
            <a:off x="4731544" y="5001299"/>
            <a:ext cx="2627312" cy="68809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dirty="0">
                <a:solidFill>
                  <a:prstClr val="black"/>
                </a:solidFill>
                <a:latin typeface="Tahoma" charset="0"/>
                <a:cs typeface="新細明體" charset="0"/>
              </a:rPr>
              <a:t>自我實現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1958" y="1726358"/>
            <a:ext cx="4207521" cy="2831601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4888" y="1320942"/>
            <a:ext cx="2939012" cy="3360228"/>
          </a:xfrm>
          <a:prstGeom prst="rect">
            <a:avLst/>
          </a:prstGeom>
        </p:spPr>
      </p:pic>
      <p:sp>
        <p:nvSpPr>
          <p:cNvPr id="41992" name="Rectangle 27"/>
          <p:cNvSpPr>
            <a:spLocks noChangeArrowheads="1"/>
          </p:cNvSpPr>
          <p:nvPr/>
        </p:nvSpPr>
        <p:spPr bwMode="auto">
          <a:xfrm>
            <a:off x="7587360" y="1105042"/>
            <a:ext cx="2627312" cy="431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>
                <a:solidFill>
                  <a:srgbClr val="005A58"/>
                </a:solidFill>
                <a:latin typeface="Tahoma" charset="0"/>
                <a:cs typeface="新細明體" charset="0"/>
              </a:rPr>
              <a:t>非正式</a:t>
            </a:r>
          </a:p>
        </p:txBody>
      </p:sp>
      <p:sp>
        <p:nvSpPr>
          <p:cNvPr id="41991" name="Rectangle 26"/>
          <p:cNvSpPr>
            <a:spLocks noChangeArrowheads="1"/>
          </p:cNvSpPr>
          <p:nvPr/>
        </p:nvSpPr>
        <p:spPr bwMode="auto">
          <a:xfrm>
            <a:off x="2340290" y="1421628"/>
            <a:ext cx="2627312" cy="431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>
                <a:solidFill>
                  <a:srgbClr val="005A58"/>
                </a:solidFill>
                <a:latin typeface="Tahoma" charset="0"/>
                <a:cs typeface="新細明體" charset="0"/>
              </a:rPr>
              <a:t>正式</a:t>
            </a:r>
          </a:p>
        </p:txBody>
      </p:sp>
      <p:sp>
        <p:nvSpPr>
          <p:cNvPr id="41993" name="Rectangle 28"/>
          <p:cNvSpPr>
            <a:spLocks noChangeArrowheads="1"/>
          </p:cNvSpPr>
          <p:nvPr/>
        </p:nvSpPr>
        <p:spPr bwMode="auto">
          <a:xfrm>
            <a:off x="7719742" y="4342058"/>
            <a:ext cx="2627312" cy="431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dirty="0">
                <a:solidFill>
                  <a:srgbClr val="005A58"/>
                </a:solidFill>
                <a:latin typeface="Tahoma" charset="0"/>
                <a:cs typeface="新細明體" charset="0"/>
              </a:rPr>
              <a:t>休閒</a:t>
            </a:r>
            <a:r>
              <a:rPr kumimoji="1" lang="en-US" altLang="zh-TW" dirty="0">
                <a:solidFill>
                  <a:srgbClr val="005A58"/>
                </a:solidFill>
                <a:latin typeface="Tahoma" charset="0"/>
                <a:cs typeface="新細明體" charset="0"/>
              </a:rPr>
              <a:t>/</a:t>
            </a:r>
            <a:r>
              <a:rPr kumimoji="1" lang="zh-TW" altLang="en-US" dirty="0">
                <a:solidFill>
                  <a:srgbClr val="005A58"/>
                </a:solidFill>
                <a:latin typeface="Tahoma" charset="0"/>
                <a:cs typeface="新細明體" charset="0"/>
              </a:rPr>
              <a:t>業餘</a:t>
            </a:r>
          </a:p>
        </p:txBody>
      </p:sp>
      <p:sp>
        <p:nvSpPr>
          <p:cNvPr id="41990" name="Rectangle 25"/>
          <p:cNvSpPr>
            <a:spLocks noChangeArrowheads="1"/>
          </p:cNvSpPr>
          <p:nvPr/>
        </p:nvSpPr>
        <p:spPr bwMode="auto">
          <a:xfrm>
            <a:off x="3653946" y="4276552"/>
            <a:ext cx="2627312" cy="431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>
                <a:solidFill>
                  <a:srgbClr val="005A58"/>
                </a:solidFill>
                <a:latin typeface="Tahoma" charset="0"/>
                <a:cs typeface="新細明體" charset="0"/>
              </a:rPr>
              <a:t>競爭的目的</a:t>
            </a:r>
          </a:p>
        </p:txBody>
      </p:sp>
    </p:spTree>
    <p:extLst>
      <p:ext uri="{BB962C8B-B14F-4D97-AF65-F5344CB8AC3E}">
        <p14:creationId xmlns:p14="http://schemas.microsoft.com/office/powerpoint/2010/main" val="304616515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1902619" y="1226020"/>
            <a:ext cx="4392488" cy="4537448"/>
            <a:chOff x="378619" y="1874093"/>
            <a:chExt cx="4392488" cy="4537448"/>
          </a:xfrm>
        </p:grpSpPr>
        <p:sp>
          <p:nvSpPr>
            <p:cNvPr id="8" name="圓角矩形 7"/>
            <p:cNvSpPr/>
            <p:nvPr/>
          </p:nvSpPr>
          <p:spPr>
            <a:xfrm>
              <a:off x="378619" y="1874093"/>
              <a:ext cx="4392488" cy="648073"/>
            </a:xfrm>
            <a:prstGeom prst="round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Calibri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alibri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alibri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alibri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alibri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charset="0"/>
                  <a:ea typeface="新細明體" charset="0"/>
                </a:defRPr>
              </a:lvl9pPr>
            </a:lstStyle>
            <a:p>
              <a:pPr algn="ctr" eaLnBrk="1" hangingPunct="1">
                <a:defRPr/>
              </a:pPr>
              <a:r>
                <a:rPr lang="zh-TW" altLang="en-US" sz="2800" b="1" kern="0" dirty="0">
                  <a:solidFill>
                    <a:prstClr val="white"/>
                  </a:solidFill>
                  <a:latin typeface="標楷體" charset="0"/>
                  <a:ea typeface="標楷體" charset="0"/>
                  <a:cs typeface="標楷體" charset="0"/>
                </a:rPr>
                <a:t>每年愛國者日舉行</a:t>
              </a:r>
            </a:p>
          </p:txBody>
        </p:sp>
        <p:sp>
          <p:nvSpPr>
            <p:cNvPr id="9" name="圓角矩形 2"/>
            <p:cNvSpPr/>
            <p:nvPr/>
          </p:nvSpPr>
          <p:spPr>
            <a:xfrm>
              <a:off x="378619" y="2810718"/>
              <a:ext cx="4392488" cy="648073"/>
            </a:xfrm>
            <a:prstGeom prst="round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defRPr/>
              </a:pPr>
              <a:r>
                <a:rPr lang="zh-TW" altLang="en-US" sz="2800" b="1" kern="0" dirty="0">
                  <a:solidFill>
                    <a:prstClr val="white"/>
                  </a:solidFill>
                  <a:latin typeface="標楷體" charset="0"/>
                  <a:ea typeface="標楷體" charset="0"/>
                  <a:cs typeface="標楷體" charset="0"/>
                </a:rPr>
                <a:t>第一屆比賽創立於</a:t>
              </a:r>
              <a:r>
                <a:rPr lang="en-US" altLang="zh-TW" sz="2800" b="1" kern="0" dirty="0">
                  <a:solidFill>
                    <a:prstClr val="white"/>
                  </a:solidFill>
                  <a:latin typeface="標楷體" charset="0"/>
                  <a:ea typeface="標楷體" charset="0"/>
                  <a:cs typeface="標楷體" charset="0"/>
                </a:rPr>
                <a:t>1897</a:t>
              </a:r>
              <a:r>
                <a:rPr lang="zh-TW" altLang="en-US" sz="2800" b="1" kern="0" dirty="0">
                  <a:solidFill>
                    <a:prstClr val="white"/>
                  </a:solidFill>
                  <a:latin typeface="標楷體" charset="0"/>
                  <a:ea typeface="標楷體" charset="0"/>
                  <a:cs typeface="標楷體" charset="0"/>
                </a:rPr>
                <a:t>年</a:t>
              </a:r>
            </a:p>
          </p:txBody>
        </p:sp>
        <p:sp>
          <p:nvSpPr>
            <p:cNvPr id="10" name="圓角矩形 2"/>
            <p:cNvSpPr/>
            <p:nvPr/>
          </p:nvSpPr>
          <p:spPr>
            <a:xfrm>
              <a:off x="378619" y="3818781"/>
              <a:ext cx="4392488" cy="648072"/>
            </a:xfrm>
            <a:prstGeom prst="round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Calibri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alibri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alibri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alibri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alibri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charset="0"/>
                  <a:ea typeface="新細明體" charset="0"/>
                </a:defRPr>
              </a:lvl9pPr>
            </a:lstStyle>
            <a:p>
              <a:pPr algn="ctr" eaLnBrk="1" hangingPunct="1">
                <a:defRPr/>
              </a:pPr>
              <a:r>
                <a:rPr lang="zh-TW" altLang="en-US" sz="2800" b="1" kern="0" dirty="0">
                  <a:solidFill>
                    <a:prstClr val="white"/>
                  </a:solidFill>
                  <a:latin typeface="標楷體" charset="0"/>
                  <a:ea typeface="標楷體" charset="0"/>
                  <a:cs typeface="標楷體" charset="0"/>
                </a:rPr>
                <a:t>最高</a:t>
              </a:r>
              <a:r>
                <a:rPr lang="en-US" altLang="zh-TW" sz="2800" b="1" kern="0" dirty="0">
                  <a:solidFill>
                    <a:prstClr val="white"/>
                  </a:solidFill>
                  <a:latin typeface="標楷體" charset="0"/>
                  <a:ea typeface="標楷體" charset="0"/>
                  <a:cs typeface="標楷體" charset="0"/>
                </a:rPr>
                <a:t>38,708</a:t>
              </a:r>
              <a:r>
                <a:rPr lang="zh-TW" altLang="en-US" sz="2800" b="1" kern="0" dirty="0">
                  <a:solidFill>
                    <a:prstClr val="white"/>
                  </a:solidFill>
                  <a:latin typeface="標楷體" charset="0"/>
                  <a:ea typeface="標楷體" charset="0"/>
                  <a:cs typeface="標楷體" charset="0"/>
                </a:rPr>
                <a:t>人報名</a:t>
              </a:r>
              <a:r>
                <a:rPr lang="en-US" altLang="zh-TW" sz="2800" b="1" kern="0" dirty="0">
                  <a:solidFill>
                    <a:prstClr val="white"/>
                  </a:solidFill>
                  <a:latin typeface="標楷體" charset="0"/>
                  <a:ea typeface="標楷體" charset="0"/>
                  <a:cs typeface="標楷體" charset="0"/>
                </a:rPr>
                <a:t>(100</a:t>
              </a:r>
              <a:r>
                <a:rPr lang="zh-TW" altLang="en-US" sz="2800" b="1" kern="0" dirty="0">
                  <a:solidFill>
                    <a:prstClr val="white"/>
                  </a:solidFill>
                  <a:latin typeface="標楷體" charset="0"/>
                  <a:ea typeface="標楷體" charset="0"/>
                  <a:cs typeface="標楷體" charset="0"/>
                </a:rPr>
                <a:t>年</a:t>
              </a:r>
              <a:r>
                <a:rPr lang="en-US" altLang="zh-TW" sz="2800" b="1" kern="0" dirty="0">
                  <a:solidFill>
                    <a:prstClr val="white"/>
                  </a:solidFill>
                  <a:latin typeface="標楷體" charset="0"/>
                  <a:ea typeface="標楷體" charset="0"/>
                  <a:cs typeface="標楷體" charset="0"/>
                </a:rPr>
                <a:t>)</a:t>
              </a:r>
            </a:p>
          </p:txBody>
        </p:sp>
        <p:sp>
          <p:nvSpPr>
            <p:cNvPr id="11" name="圓角矩形 2"/>
            <p:cNvSpPr/>
            <p:nvPr/>
          </p:nvSpPr>
          <p:spPr>
            <a:xfrm>
              <a:off x="378619" y="5763468"/>
              <a:ext cx="4392488" cy="648073"/>
            </a:xfrm>
            <a:prstGeom prst="round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defRPr/>
              </a:pPr>
              <a:r>
                <a:rPr lang="zh-TW" altLang="en-US" sz="2800" b="1" kern="0" dirty="0">
                  <a:solidFill>
                    <a:prstClr val="white"/>
                  </a:solidFill>
                  <a:latin typeface="標楷體" charset="0"/>
                  <a:ea typeface="標楷體" charset="0"/>
                  <a:cs typeface="標楷體" charset="0"/>
                </a:rPr>
                <a:t>全世界最古老的馬拉松</a:t>
              </a:r>
              <a:endParaRPr lang="en-US" altLang="zh-TW" sz="2800" b="1" kern="0" dirty="0">
                <a:solidFill>
                  <a:prstClr val="white"/>
                </a:solidFill>
                <a:latin typeface="標楷體" charset="0"/>
                <a:ea typeface="標楷體" charset="0"/>
                <a:cs typeface="標楷體" charset="0"/>
              </a:endParaRPr>
            </a:p>
          </p:txBody>
        </p:sp>
        <p:sp>
          <p:nvSpPr>
            <p:cNvPr id="12" name="圓角矩形 2"/>
            <p:cNvSpPr/>
            <p:nvPr/>
          </p:nvSpPr>
          <p:spPr>
            <a:xfrm>
              <a:off x="378619" y="4753818"/>
              <a:ext cx="4392488" cy="648073"/>
            </a:xfrm>
            <a:prstGeom prst="round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新細明體" pitchFamily="18" charset="-120"/>
                </a:defRPr>
              </a:lvl9pPr>
            </a:lstStyle>
            <a:p>
              <a:pPr algn="ctr" eaLnBrk="1" hangingPunct="1">
                <a:defRPr/>
              </a:pPr>
              <a:r>
                <a:rPr lang="zh-TW" altLang="en-US" sz="2800" b="1" kern="0" dirty="0">
                  <a:solidFill>
                    <a:prstClr val="white"/>
                  </a:solidFill>
                  <a:latin typeface="標楷體" charset="0"/>
                  <a:ea typeface="標楷體" charset="0"/>
                  <a:cs typeface="標楷體" charset="0"/>
                </a:rPr>
                <a:t>最正式的馬拉松比賽</a:t>
              </a:r>
              <a:endParaRPr lang="en-US" altLang="zh-TW" sz="2800" b="1" kern="0" dirty="0">
                <a:solidFill>
                  <a:prstClr val="white"/>
                </a:solidFill>
                <a:latin typeface="標楷體" charset="0"/>
                <a:ea typeface="標楷體" charset="0"/>
                <a:cs typeface="標楷體" charset="0"/>
              </a:endParaRPr>
            </a:p>
          </p:txBody>
        </p:sp>
      </p:grpSp>
      <p:pic>
        <p:nvPicPr>
          <p:cNvPr id="3" name="圖片 2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559" y="1874094"/>
            <a:ext cx="3640807" cy="3637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27037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7368" y="1"/>
            <a:ext cx="3579252" cy="268443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t="12217" b="4951"/>
          <a:stretch/>
        </p:blipFill>
        <p:spPr>
          <a:xfrm>
            <a:off x="1639462" y="2816606"/>
            <a:ext cx="3041643" cy="379396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4385" y="2816606"/>
            <a:ext cx="3244471" cy="324447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5"/>
          <a:srcRect l="15760" r="16489"/>
          <a:stretch/>
        </p:blipFill>
        <p:spPr>
          <a:xfrm>
            <a:off x="7688855" y="2816606"/>
            <a:ext cx="2985458" cy="354202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6620" y="-1"/>
            <a:ext cx="4074080" cy="2684439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4000" y="762001"/>
            <a:ext cx="9144000" cy="514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22297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739B924-48CA-2743-B757-B0F09960A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540" y="212035"/>
            <a:ext cx="9042400" cy="1600200"/>
          </a:xfrm>
        </p:spPr>
        <p:txBody>
          <a:bodyPr/>
          <a:lstStyle/>
          <a:p>
            <a:r>
              <a:rPr kumimoji="1" lang="zh-Hant" altLang="en-US" dirty="0"/>
              <a:t>思考：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83B88603-F30B-6A4B-81C7-31799DB64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9252" y="1109869"/>
            <a:ext cx="10058400" cy="3886200"/>
          </a:xfrm>
        </p:spPr>
        <p:txBody>
          <a:bodyPr/>
          <a:lstStyle/>
          <a:p>
            <a:r>
              <a:rPr kumimoji="1" lang="zh-Hant" altLang="en-US" dirty="0"/>
              <a:t>你參與過的觀光旅程中，是否包含運動的元素？</a:t>
            </a:r>
            <a:endParaRPr kumimoji="1" lang="en-US" altLang="zh-Hant" dirty="0"/>
          </a:p>
          <a:p>
            <a:r>
              <a:rPr kumimoji="1" lang="zh-Hant" altLang="en-US" dirty="0"/>
              <a:t>出國比賽的過程中，是否有把握機會於當地觀光？</a:t>
            </a:r>
            <a:endParaRPr kumimoji="1" lang="en-US" altLang="zh-Hant" dirty="0"/>
          </a:p>
          <a:p>
            <a:r>
              <a:rPr kumimoji="1" lang="zh-Hant" altLang="en-US" dirty="0"/>
              <a:t>你覺得運動觀光的重點為何？</a:t>
            </a:r>
            <a:endParaRPr kumimoji="1" lang="en-US" altLang="zh-Hant" dirty="0"/>
          </a:p>
          <a:p>
            <a:r>
              <a:rPr kumimoji="1" lang="zh-Hant" altLang="en-US" dirty="0"/>
              <a:t>以一個你喜歡的賽事為例，試著分析其中的觀光特質。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1963099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="" xmlns:a16="http://schemas.microsoft.com/office/drawing/2014/main" id="{C92DBD12-7C3E-CE42-A4A7-DA2F159DF29B}"/>
              </a:ext>
            </a:extLst>
          </p:cNvPr>
          <p:cNvGrpSpPr/>
          <p:nvPr/>
        </p:nvGrpSpPr>
        <p:grpSpPr>
          <a:xfrm>
            <a:off x="1524000" y="0"/>
            <a:ext cx="8602663" cy="2360754"/>
            <a:chOff x="1524000" y="0"/>
            <a:chExt cx="8602663" cy="2360754"/>
          </a:xfrm>
        </p:grpSpPr>
        <p:sp>
          <p:nvSpPr>
            <p:cNvPr id="39940" name="Rectangle 23"/>
            <p:cNvSpPr>
              <a:spLocks noChangeArrowheads="1"/>
            </p:cNvSpPr>
            <p:nvPr/>
          </p:nvSpPr>
          <p:spPr bwMode="auto">
            <a:xfrm>
              <a:off x="1524000" y="692150"/>
              <a:ext cx="1943100" cy="431800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Hant" altLang="en-US" dirty="0">
                  <a:solidFill>
                    <a:srgbClr val="FFFFFF"/>
                  </a:solidFill>
                  <a:latin typeface="Tahoma" charset="0"/>
                  <a:ea typeface="新細明體" charset="0"/>
                  <a:cs typeface="新細明體" charset="0"/>
                </a:rPr>
                <a:t>教育</a:t>
              </a:r>
              <a:r>
                <a:rPr kumimoji="1" lang="en-US" altLang="zh-TW" dirty="0">
                  <a:solidFill>
                    <a:srgbClr val="FFFFFF"/>
                  </a:solidFill>
                  <a:latin typeface="Tahoma" charset="0"/>
                  <a:cs typeface="新細明體" charset="0"/>
                </a:rPr>
                <a:t> T</a:t>
              </a:r>
            </a:p>
          </p:txBody>
        </p:sp>
        <p:sp>
          <p:nvSpPr>
            <p:cNvPr id="39941" name="Rectangle 24"/>
            <p:cNvSpPr>
              <a:spLocks noChangeArrowheads="1"/>
            </p:cNvSpPr>
            <p:nvPr/>
          </p:nvSpPr>
          <p:spPr bwMode="auto">
            <a:xfrm>
              <a:off x="4943475" y="1412875"/>
              <a:ext cx="1943100" cy="431800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Hant" altLang="en-US" dirty="0">
                  <a:solidFill>
                    <a:srgbClr val="FFFFFF"/>
                  </a:solidFill>
                  <a:latin typeface="Tahoma" charset="0"/>
                  <a:ea typeface="新細明體" charset="0"/>
                  <a:cs typeface="新細明體" charset="0"/>
                </a:rPr>
                <a:t>獎勵型</a:t>
              </a:r>
              <a:r>
                <a:rPr kumimoji="1" lang="en-US" altLang="zh-TW" dirty="0">
                  <a:solidFill>
                    <a:srgbClr val="FFFFFF"/>
                  </a:solidFill>
                  <a:latin typeface="Tahoma" charset="0"/>
                  <a:cs typeface="新細明體" charset="0"/>
                </a:rPr>
                <a:t> T</a:t>
              </a:r>
            </a:p>
          </p:txBody>
        </p:sp>
        <p:sp>
          <p:nvSpPr>
            <p:cNvPr id="39942" name="Rectangle 25"/>
            <p:cNvSpPr>
              <a:spLocks noChangeArrowheads="1"/>
            </p:cNvSpPr>
            <p:nvPr/>
          </p:nvSpPr>
          <p:spPr bwMode="auto">
            <a:xfrm>
              <a:off x="2208213" y="1268413"/>
              <a:ext cx="1943100" cy="431800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>
                  <a:solidFill>
                    <a:srgbClr val="FFFFFF"/>
                  </a:solidFill>
                  <a:latin typeface="Tahoma" charset="0"/>
                  <a:cs typeface="新細明體" charset="0"/>
                </a:rPr>
                <a:t>Wilderness T</a:t>
              </a:r>
            </a:p>
          </p:txBody>
        </p:sp>
        <p:sp>
          <p:nvSpPr>
            <p:cNvPr id="39943" name="Rectangle 26"/>
            <p:cNvSpPr>
              <a:spLocks noChangeArrowheads="1"/>
            </p:cNvSpPr>
            <p:nvPr/>
          </p:nvSpPr>
          <p:spPr bwMode="auto">
            <a:xfrm>
              <a:off x="4772344" y="650805"/>
              <a:ext cx="1943100" cy="431800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Hant" altLang="en-US" dirty="0">
                  <a:solidFill>
                    <a:srgbClr val="FFFFFF"/>
                  </a:solidFill>
                  <a:latin typeface="Tahoma" charset="0"/>
                  <a:ea typeface="新細明體" charset="0"/>
                  <a:cs typeface="新細明體" charset="0"/>
                </a:rPr>
                <a:t>純休閒</a:t>
              </a:r>
              <a:endParaRPr kumimoji="1" lang="en-US" altLang="zh-TW" dirty="0">
                <a:solidFill>
                  <a:srgbClr val="FFFFFF"/>
                </a:solidFill>
                <a:latin typeface="Tahoma" charset="0"/>
                <a:cs typeface="新細明體" charset="0"/>
              </a:endParaRPr>
            </a:p>
          </p:txBody>
        </p:sp>
        <p:sp>
          <p:nvSpPr>
            <p:cNvPr id="39944" name="Rectangle 27"/>
            <p:cNvSpPr>
              <a:spLocks noChangeArrowheads="1"/>
            </p:cNvSpPr>
            <p:nvPr/>
          </p:nvSpPr>
          <p:spPr bwMode="auto">
            <a:xfrm>
              <a:off x="2387601" y="1928954"/>
              <a:ext cx="1943100" cy="431800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Hant" altLang="en-US" dirty="0">
                  <a:solidFill>
                    <a:srgbClr val="FFFFFF"/>
                  </a:solidFill>
                  <a:latin typeface="Tahoma" charset="0"/>
                  <a:ea typeface="新細明體" charset="0"/>
                  <a:cs typeface="新細明體" charset="0"/>
                </a:rPr>
                <a:t>節慶</a:t>
              </a:r>
              <a:endParaRPr kumimoji="1" lang="en-US" altLang="zh-TW" dirty="0">
                <a:solidFill>
                  <a:srgbClr val="FFFFFF"/>
                </a:solidFill>
                <a:latin typeface="Tahoma" charset="0"/>
                <a:cs typeface="新細明體" charset="0"/>
              </a:endParaRPr>
            </a:p>
          </p:txBody>
        </p:sp>
        <p:sp>
          <p:nvSpPr>
            <p:cNvPr id="39945" name="Rectangle 28"/>
            <p:cNvSpPr>
              <a:spLocks noChangeArrowheads="1"/>
            </p:cNvSpPr>
            <p:nvPr/>
          </p:nvSpPr>
          <p:spPr bwMode="auto">
            <a:xfrm>
              <a:off x="8112125" y="1628775"/>
              <a:ext cx="1943100" cy="431800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Hant" altLang="en-US" dirty="0">
                  <a:solidFill>
                    <a:srgbClr val="FFFFFF"/>
                  </a:solidFill>
                  <a:latin typeface="Tahoma" charset="0"/>
                  <a:ea typeface="新細明體" charset="0"/>
                  <a:cs typeface="新細明體" charset="0"/>
                </a:rPr>
                <a:t>冒險</a:t>
              </a:r>
              <a:r>
                <a:rPr kumimoji="1" lang="en-US" altLang="zh-TW" dirty="0">
                  <a:solidFill>
                    <a:srgbClr val="FFFFFF"/>
                  </a:solidFill>
                  <a:latin typeface="Tahoma" charset="0"/>
                  <a:cs typeface="新細明體" charset="0"/>
                </a:rPr>
                <a:t> T</a:t>
              </a:r>
            </a:p>
          </p:txBody>
        </p:sp>
        <p:sp>
          <p:nvSpPr>
            <p:cNvPr id="39947" name="Rectangle 30"/>
            <p:cNvSpPr>
              <a:spLocks noChangeArrowheads="1"/>
            </p:cNvSpPr>
            <p:nvPr/>
          </p:nvSpPr>
          <p:spPr bwMode="auto">
            <a:xfrm>
              <a:off x="7104063" y="0"/>
              <a:ext cx="1943100" cy="431800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Hant" altLang="en-US" dirty="0">
                  <a:solidFill>
                    <a:srgbClr val="FFFFFF"/>
                  </a:solidFill>
                  <a:latin typeface="Tahoma" charset="0"/>
                  <a:ea typeface="新細明體" charset="0"/>
                  <a:cs typeface="新細明體" charset="0"/>
                </a:rPr>
                <a:t>海洋</a:t>
              </a:r>
              <a:r>
                <a:rPr kumimoji="1" lang="en-US" altLang="zh-TW" dirty="0">
                  <a:solidFill>
                    <a:srgbClr val="FFFFFF"/>
                  </a:solidFill>
                  <a:latin typeface="Tahoma" charset="0"/>
                  <a:cs typeface="新細明體" charset="0"/>
                </a:rPr>
                <a:t> T</a:t>
              </a:r>
            </a:p>
          </p:txBody>
        </p:sp>
        <p:sp>
          <p:nvSpPr>
            <p:cNvPr id="39948" name="Rectangle 31"/>
            <p:cNvSpPr>
              <a:spLocks noChangeArrowheads="1"/>
            </p:cNvSpPr>
            <p:nvPr/>
          </p:nvSpPr>
          <p:spPr bwMode="auto">
            <a:xfrm>
              <a:off x="8183563" y="765175"/>
              <a:ext cx="1943100" cy="431800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Hant" altLang="en-US" dirty="0">
                  <a:solidFill>
                    <a:srgbClr val="FFFFFF"/>
                  </a:solidFill>
                  <a:latin typeface="Tahoma" charset="0"/>
                  <a:ea typeface="新細明體" charset="0"/>
                  <a:cs typeface="新細明體" charset="0"/>
                </a:rPr>
                <a:t>遺產</a:t>
              </a:r>
              <a:r>
                <a:rPr kumimoji="1" lang="en-US" altLang="zh-Hant" dirty="0">
                  <a:solidFill>
                    <a:srgbClr val="FFFFFF"/>
                  </a:solidFill>
                  <a:latin typeface="Tahoma" charset="0"/>
                  <a:ea typeface="新細明體" charset="0"/>
                  <a:cs typeface="新細明體" charset="0"/>
                </a:rPr>
                <a:t>/</a:t>
              </a:r>
              <a:r>
                <a:rPr kumimoji="1" lang="zh-Hant" altLang="en-US" dirty="0">
                  <a:solidFill>
                    <a:srgbClr val="FFFFFF"/>
                  </a:solidFill>
                  <a:latin typeface="Tahoma" charset="0"/>
                  <a:ea typeface="新細明體" charset="0"/>
                  <a:cs typeface="新細明體" charset="0"/>
                </a:rPr>
                <a:t>文化</a:t>
              </a:r>
              <a:r>
                <a:rPr kumimoji="1" lang="en-US" altLang="zh-TW" dirty="0">
                  <a:solidFill>
                    <a:srgbClr val="FFFFFF"/>
                  </a:solidFill>
                  <a:latin typeface="Tahoma" charset="0"/>
                  <a:cs typeface="新細明體" charset="0"/>
                </a:rPr>
                <a:t> T</a:t>
              </a:r>
            </a:p>
          </p:txBody>
        </p:sp>
        <p:sp>
          <p:nvSpPr>
            <p:cNvPr id="39949" name="Rectangle 32"/>
            <p:cNvSpPr>
              <a:spLocks noChangeArrowheads="1"/>
            </p:cNvSpPr>
            <p:nvPr/>
          </p:nvSpPr>
          <p:spPr bwMode="auto">
            <a:xfrm>
              <a:off x="2566988" y="0"/>
              <a:ext cx="1943100" cy="431800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Hant" altLang="en-US" dirty="0">
                  <a:solidFill>
                    <a:srgbClr val="FFFFFF"/>
                  </a:solidFill>
                  <a:latin typeface="Tahoma" charset="0"/>
                  <a:ea typeface="新細明體" charset="0"/>
                  <a:cs typeface="新細明體" charset="0"/>
                </a:rPr>
                <a:t>生態</a:t>
              </a:r>
              <a:r>
                <a:rPr kumimoji="1" lang="en-US" altLang="zh-TW" dirty="0">
                  <a:solidFill>
                    <a:srgbClr val="FFFFFF"/>
                  </a:solidFill>
                  <a:latin typeface="Tahoma" charset="0"/>
                  <a:cs typeface="新細明體" charset="0"/>
                </a:rPr>
                <a:t> T</a:t>
              </a:r>
            </a:p>
          </p:txBody>
        </p:sp>
      </p:grpSp>
      <p:grpSp>
        <p:nvGrpSpPr>
          <p:cNvPr id="33" name="Group 25">
            <a:extLst>
              <a:ext uri="{FF2B5EF4-FFF2-40B4-BE49-F238E27FC236}">
                <a16:creationId xmlns="" xmlns:a16="http://schemas.microsoft.com/office/drawing/2014/main" id="{80337DD8-21D4-F048-8B76-5A46F5040766}"/>
              </a:ext>
            </a:extLst>
          </p:cNvPr>
          <p:cNvGrpSpPr>
            <a:grpSpLocks/>
          </p:cNvGrpSpPr>
          <p:nvPr/>
        </p:nvGrpSpPr>
        <p:grpSpPr bwMode="auto">
          <a:xfrm>
            <a:off x="2786857" y="2482126"/>
            <a:ext cx="6143784" cy="4249737"/>
            <a:chOff x="703" y="981"/>
            <a:chExt cx="4037" cy="3130"/>
          </a:xfrm>
        </p:grpSpPr>
        <p:sp>
          <p:nvSpPr>
            <p:cNvPr id="34" name="Oval 4">
              <a:extLst>
                <a:ext uri="{FF2B5EF4-FFF2-40B4-BE49-F238E27FC236}">
                  <a16:creationId xmlns="" xmlns:a16="http://schemas.microsoft.com/office/drawing/2014/main" id="{1042CBD8-DD47-894B-867A-9743D2BCD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4" y="981"/>
              <a:ext cx="3764" cy="3130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FFFFFF"/>
                </a:solidFill>
                <a:latin typeface="Tahoma" charset="0"/>
                <a:cs typeface="新細明體" charset="0"/>
              </a:endParaRPr>
            </a:p>
          </p:txBody>
        </p:sp>
        <p:sp>
          <p:nvSpPr>
            <p:cNvPr id="35" name="Oval 5">
              <a:extLst>
                <a:ext uri="{FF2B5EF4-FFF2-40B4-BE49-F238E27FC236}">
                  <a16:creationId xmlns="" xmlns:a16="http://schemas.microsoft.com/office/drawing/2014/main" id="{9E483C56-9DB1-6B4D-AA7A-83B52DA587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1" y="2205"/>
              <a:ext cx="1905" cy="816"/>
            </a:xfrm>
            <a:prstGeom prst="ellips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srgbClr val="005A58"/>
                  </a:solidFill>
                  <a:latin typeface="Tahoma" charset="0"/>
                  <a:cs typeface="新細明體" charset="0"/>
                </a:rPr>
                <a:t>對運動的需求</a:t>
              </a:r>
            </a:p>
          </p:txBody>
        </p:sp>
        <p:sp>
          <p:nvSpPr>
            <p:cNvPr id="36" name="Line 7">
              <a:extLst>
                <a:ext uri="{FF2B5EF4-FFF2-40B4-BE49-F238E27FC236}">
                  <a16:creationId xmlns="" xmlns:a16="http://schemas.microsoft.com/office/drawing/2014/main" id="{9A283B48-3F5F-0043-BAB0-AE8BDF6CCC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018" y="1117"/>
              <a:ext cx="499" cy="10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FFFFFF"/>
                </a:solidFill>
                <a:latin typeface="Tahoma" charset="0"/>
                <a:cs typeface="新細明體" charset="0"/>
              </a:endParaRPr>
            </a:p>
          </p:txBody>
        </p:sp>
        <p:sp>
          <p:nvSpPr>
            <p:cNvPr id="37" name="Line 8">
              <a:extLst>
                <a:ext uri="{FF2B5EF4-FFF2-40B4-BE49-F238E27FC236}">
                  <a16:creationId xmlns="" xmlns:a16="http://schemas.microsoft.com/office/drawing/2014/main" id="{22F6B98A-C0F6-3A41-8A70-FDE32225A42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07" y="1162"/>
              <a:ext cx="453" cy="10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FFFFFF"/>
                </a:solidFill>
                <a:latin typeface="Tahoma" charset="0"/>
                <a:cs typeface="新細明體" charset="0"/>
              </a:endParaRPr>
            </a:p>
          </p:txBody>
        </p:sp>
        <p:sp>
          <p:nvSpPr>
            <p:cNvPr id="38" name="Line 9">
              <a:extLst>
                <a:ext uri="{FF2B5EF4-FFF2-40B4-BE49-F238E27FC236}">
                  <a16:creationId xmlns="" xmlns:a16="http://schemas.microsoft.com/office/drawing/2014/main" id="{3195924F-4C91-B14C-A227-7316ED9D2F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60" y="1888"/>
              <a:ext cx="908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FFFFFF"/>
                </a:solidFill>
                <a:latin typeface="Tahoma" charset="0"/>
                <a:cs typeface="新細明體" charset="0"/>
              </a:endParaRPr>
            </a:p>
          </p:txBody>
        </p:sp>
        <p:sp>
          <p:nvSpPr>
            <p:cNvPr id="39" name="Line 11">
              <a:extLst>
                <a:ext uri="{FF2B5EF4-FFF2-40B4-BE49-F238E27FC236}">
                  <a16:creationId xmlns="" xmlns:a16="http://schemas.microsoft.com/office/drawing/2014/main" id="{F33BC445-8F42-DE46-BB8C-0BB8371817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0" y="2886"/>
              <a:ext cx="816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FFFFFF"/>
                </a:solidFill>
                <a:latin typeface="Tahoma" charset="0"/>
                <a:cs typeface="新細明體" charset="0"/>
              </a:endParaRPr>
            </a:p>
          </p:txBody>
        </p:sp>
        <p:sp>
          <p:nvSpPr>
            <p:cNvPr id="40" name="Line 12">
              <a:extLst>
                <a:ext uri="{FF2B5EF4-FFF2-40B4-BE49-F238E27FC236}">
                  <a16:creationId xmlns="" xmlns:a16="http://schemas.microsoft.com/office/drawing/2014/main" id="{D9A7039A-9B87-C743-AE1C-B6ACB67456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61" y="2976"/>
              <a:ext cx="363" cy="10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FFFFFF"/>
                </a:solidFill>
                <a:latin typeface="Tahoma" charset="0"/>
                <a:cs typeface="新細明體" charset="0"/>
              </a:endParaRPr>
            </a:p>
          </p:txBody>
        </p:sp>
        <p:sp>
          <p:nvSpPr>
            <p:cNvPr id="41" name="Line 13">
              <a:extLst>
                <a:ext uri="{FF2B5EF4-FFF2-40B4-BE49-F238E27FC236}">
                  <a16:creationId xmlns="" xmlns:a16="http://schemas.microsoft.com/office/drawing/2014/main" id="{37BFA614-2E45-CA49-99A5-DF1F0AB3CD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54" y="3022"/>
              <a:ext cx="363" cy="9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FFFFFF"/>
                </a:solidFill>
                <a:latin typeface="Tahoma" charset="0"/>
                <a:cs typeface="新細明體" charset="0"/>
              </a:endParaRPr>
            </a:p>
          </p:txBody>
        </p:sp>
        <p:sp>
          <p:nvSpPr>
            <p:cNvPr id="42" name="Line 14">
              <a:extLst>
                <a:ext uri="{FF2B5EF4-FFF2-40B4-BE49-F238E27FC236}">
                  <a16:creationId xmlns="" xmlns:a16="http://schemas.microsoft.com/office/drawing/2014/main" id="{3524DECD-0CE2-7A4C-97D0-E6A3826615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47" y="2886"/>
              <a:ext cx="771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FFFFFF"/>
                </a:solidFill>
                <a:latin typeface="Tahoma" charset="0"/>
                <a:cs typeface="新細明體" charset="0"/>
              </a:endParaRPr>
            </a:p>
          </p:txBody>
        </p:sp>
        <p:sp>
          <p:nvSpPr>
            <p:cNvPr id="43" name="Line 16">
              <a:extLst>
                <a:ext uri="{FF2B5EF4-FFF2-40B4-BE49-F238E27FC236}">
                  <a16:creationId xmlns="" xmlns:a16="http://schemas.microsoft.com/office/drawing/2014/main" id="{0BB302C9-D81E-1F41-B2BA-31F2F9F986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56" y="1616"/>
              <a:ext cx="862" cy="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FFFFFF"/>
                </a:solidFill>
                <a:latin typeface="Tahoma" charset="0"/>
                <a:cs typeface="新細明體" charset="0"/>
              </a:endParaRPr>
            </a:p>
          </p:txBody>
        </p:sp>
        <p:sp>
          <p:nvSpPr>
            <p:cNvPr id="44" name="Rectangle 17">
              <a:extLst>
                <a:ext uri="{FF2B5EF4-FFF2-40B4-BE49-F238E27FC236}">
                  <a16:creationId xmlns="" xmlns:a16="http://schemas.microsoft.com/office/drawing/2014/main" id="{FDD242F8-A484-EA48-9C46-A80CFBF703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1298"/>
              <a:ext cx="1089" cy="45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Hant" altLang="en-US" dirty="0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賽事情境</a:t>
              </a:r>
              <a:endParaRPr kumimoji="1" lang="en-US" altLang="zh-TW" dirty="0">
                <a:solidFill>
                  <a:srgbClr val="005A58"/>
                </a:solidFill>
                <a:latin typeface="Tahoma" charset="0"/>
                <a:cs typeface="新細明體" charset="0"/>
              </a:endParaRPr>
            </a:p>
          </p:txBody>
        </p:sp>
        <p:sp>
          <p:nvSpPr>
            <p:cNvPr id="45" name="Rectangle 18">
              <a:extLst>
                <a:ext uri="{FF2B5EF4-FFF2-40B4-BE49-F238E27FC236}">
                  <a16:creationId xmlns="" xmlns:a16="http://schemas.microsoft.com/office/drawing/2014/main" id="{50F62230-5990-2F4E-AA21-61147649F3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5" y="1525"/>
              <a:ext cx="1089" cy="45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srgbClr val="FFFFFF"/>
                  </a:solidFill>
                  <a:latin typeface="Tahoma" charset="0"/>
                </a:rPr>
                <a:t>人造情境</a:t>
              </a:r>
            </a:p>
          </p:txBody>
        </p:sp>
        <p:sp>
          <p:nvSpPr>
            <p:cNvPr id="46" name="Rectangle 19">
              <a:extLst>
                <a:ext uri="{FF2B5EF4-FFF2-40B4-BE49-F238E27FC236}">
                  <a16:creationId xmlns="" xmlns:a16="http://schemas.microsoft.com/office/drawing/2014/main" id="{0CD438E7-A155-E446-90B1-2A617E5EE9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0" y="3067"/>
              <a:ext cx="1089" cy="45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Hant" altLang="en-US" dirty="0">
                  <a:solidFill>
                    <a:srgbClr val="005A58"/>
                  </a:solidFill>
                  <a:latin typeface="Tahoma" charset="0"/>
                  <a:ea typeface="新細明體" charset="0"/>
                </a:rPr>
                <a:t>遊</a:t>
              </a:r>
              <a:r>
                <a:rPr kumimoji="1" lang="zh-Hant" altLang="en-US" dirty="0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程情境</a:t>
              </a:r>
              <a:endParaRPr kumimoji="1" lang="en-US" altLang="zh-TW" dirty="0">
                <a:solidFill>
                  <a:srgbClr val="005A58"/>
                </a:solidFill>
                <a:latin typeface="Tahoma" charset="0"/>
                <a:cs typeface="新細明體" charset="0"/>
              </a:endParaRPr>
            </a:p>
          </p:txBody>
        </p:sp>
        <p:sp>
          <p:nvSpPr>
            <p:cNvPr id="47" name="Rectangle 20">
              <a:extLst>
                <a:ext uri="{FF2B5EF4-FFF2-40B4-BE49-F238E27FC236}">
                  <a16:creationId xmlns="" xmlns:a16="http://schemas.microsoft.com/office/drawing/2014/main" id="{13CDF94E-84E3-DD44-A6D3-9CF6DC5AE6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6" y="3203"/>
              <a:ext cx="1089" cy="45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Hant" altLang="en-US" dirty="0">
                  <a:solidFill>
                    <a:srgbClr val="005A58"/>
                  </a:solidFill>
                  <a:latin typeface="Tahoma" charset="0"/>
                  <a:ea typeface="新細明體" charset="0"/>
                  <a:cs typeface="新細明體" charset="0"/>
                </a:rPr>
                <a:t>度假情境</a:t>
              </a:r>
              <a:endParaRPr kumimoji="1" lang="en-US" altLang="zh-TW" dirty="0">
                <a:solidFill>
                  <a:srgbClr val="005A58"/>
                </a:solidFill>
                <a:latin typeface="Tahoma" charset="0"/>
                <a:cs typeface="新細明體" charset="0"/>
              </a:endParaRPr>
            </a:p>
          </p:txBody>
        </p:sp>
        <p:sp>
          <p:nvSpPr>
            <p:cNvPr id="48" name="Rectangle 21">
              <a:extLst>
                <a:ext uri="{FF2B5EF4-FFF2-40B4-BE49-F238E27FC236}">
                  <a16:creationId xmlns="" xmlns:a16="http://schemas.microsoft.com/office/drawing/2014/main" id="{428D927B-3600-D643-8E21-8679FF932C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3" y="2387"/>
              <a:ext cx="1089" cy="45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srgbClr val="FFFFFF"/>
                  </a:solidFill>
                  <a:latin typeface="Tahoma" charset="0"/>
                </a:rPr>
                <a:t>自然相關情境</a:t>
              </a:r>
            </a:p>
          </p:txBody>
        </p:sp>
        <p:sp>
          <p:nvSpPr>
            <p:cNvPr id="49" name="Rectangle 22">
              <a:extLst>
                <a:ext uri="{FF2B5EF4-FFF2-40B4-BE49-F238E27FC236}">
                  <a16:creationId xmlns="" xmlns:a16="http://schemas.microsoft.com/office/drawing/2014/main" id="{B043AF4C-0DE1-4648-BB94-A01E5CCC78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0" y="1616"/>
              <a:ext cx="1089" cy="45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srgbClr val="FFFFFF"/>
                  </a:solidFill>
                  <a:latin typeface="Tahoma" charset="0"/>
                  <a:cs typeface="新細明體" charset="0"/>
                </a:rPr>
                <a:t>文化情境</a:t>
              </a:r>
            </a:p>
          </p:txBody>
        </p:sp>
        <p:sp>
          <p:nvSpPr>
            <p:cNvPr id="50" name="Rectangle 23">
              <a:extLst>
                <a:ext uri="{FF2B5EF4-FFF2-40B4-BE49-F238E27FC236}">
                  <a16:creationId xmlns="" xmlns:a16="http://schemas.microsoft.com/office/drawing/2014/main" id="{0D7F2C6D-2E76-A840-8F4A-63FC6C71AB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1" y="2341"/>
              <a:ext cx="1089" cy="45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dirty="0">
                  <a:solidFill>
                    <a:srgbClr val="FFFFFF"/>
                  </a:solidFill>
                  <a:latin typeface="Tahoma" charset="0"/>
                </a:rPr>
                <a:t>套裝行程</a:t>
              </a:r>
              <a:endParaRPr kumimoji="1" lang="en-US" altLang="zh-TW" dirty="0">
                <a:solidFill>
                  <a:srgbClr val="FFFFFF"/>
                </a:solidFill>
                <a:latin typeface="Tahoma" charset="0"/>
              </a:endParaRPr>
            </a:p>
          </p:txBody>
        </p:sp>
        <p:sp>
          <p:nvSpPr>
            <p:cNvPr id="51" name="Rectangle 24">
              <a:extLst>
                <a:ext uri="{FF2B5EF4-FFF2-40B4-BE49-F238E27FC236}">
                  <a16:creationId xmlns="" xmlns:a16="http://schemas.microsoft.com/office/drawing/2014/main" id="{1A54017C-8706-1640-8A36-5B9776DB72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5" y="3612"/>
              <a:ext cx="1089" cy="45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Hant" altLang="en-US" dirty="0">
                  <a:solidFill>
                    <a:srgbClr val="FFFFFF"/>
                  </a:solidFill>
                  <a:latin typeface="Tahoma" charset="0"/>
                  <a:ea typeface="新細明體" charset="0"/>
                </a:rPr>
                <a:t>其他</a:t>
              </a:r>
              <a:r>
                <a:rPr kumimoji="1" lang="zh-TW" altLang="en-US" dirty="0">
                  <a:solidFill>
                    <a:srgbClr val="FFFFFF"/>
                  </a:solidFill>
                  <a:latin typeface="Tahoma" charset="0"/>
                </a:rPr>
                <a:t>經濟情境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18514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螢幕快照 2015-04-11 下午10.23.2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573017"/>
            <a:ext cx="9144000" cy="3024433"/>
          </a:xfrm>
          <a:prstGeom prst="rect">
            <a:avLst/>
          </a:prstGeom>
        </p:spPr>
      </p:pic>
      <p:pic>
        <p:nvPicPr>
          <p:cNvPr id="4" name="圖片 3" descr="螢幕快照 2015-04-11 下午10.22.5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04665"/>
            <a:ext cx="9144000" cy="31606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135561" y="-19291"/>
            <a:ext cx="8137283" cy="783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r>
              <a:rPr kumimoji="1" lang="zh-TW" altLang="en-US" sz="3200" dirty="0">
                <a:solidFill>
                  <a:prstClr val="black"/>
                </a:solidFill>
              </a:rPr>
              <a:t>四年一次</a:t>
            </a:r>
            <a:r>
              <a:rPr kumimoji="1" lang="en-US" altLang="zh-TW" sz="3200" dirty="0">
                <a:solidFill>
                  <a:prstClr val="black"/>
                </a:solidFill>
              </a:rPr>
              <a:t> </a:t>
            </a:r>
            <a:r>
              <a:rPr kumimoji="1" lang="zh-TW" altLang="en-US" sz="3200" dirty="0">
                <a:solidFill>
                  <a:prstClr val="black"/>
                </a:solidFill>
              </a:rPr>
              <a:t>世界同志運動會</a:t>
            </a:r>
          </a:p>
        </p:txBody>
      </p:sp>
    </p:spTree>
    <p:extLst>
      <p:ext uri="{BB962C8B-B14F-4D97-AF65-F5344CB8AC3E}">
        <p14:creationId xmlns:p14="http://schemas.microsoft.com/office/powerpoint/2010/main" val="11670513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>
          <a:xfrm>
            <a:off x="2546350" y="376766"/>
            <a:ext cx="7620000" cy="609600"/>
          </a:xfrm>
        </p:spPr>
        <p:txBody>
          <a:bodyPr>
            <a:normAutofit fontScale="90000"/>
          </a:bodyPr>
          <a:lstStyle/>
          <a:p>
            <a:pPr marL="1219200" indent="-1219200"/>
            <a:r>
              <a:rPr lang="zh-TW" altLang="en-US" dirty="0">
                <a:latin typeface="Impact" charset="0"/>
                <a:ea typeface="新細明體" charset="0"/>
              </a:rPr>
              <a:t>定義模式五</a:t>
            </a:r>
            <a:r>
              <a:rPr lang="en-US" altLang="zh-TW" dirty="0">
                <a:latin typeface="Impact" charset="0"/>
                <a:ea typeface="新細明體" charset="0"/>
              </a:rPr>
              <a:t>: </a:t>
            </a:r>
            <a:r>
              <a:rPr lang="zh-TW" altLang="en-US" b="1" dirty="0">
                <a:latin typeface="Impact" charset="0"/>
                <a:ea typeface="新細明體" charset="0"/>
              </a:rPr>
              <a:t>依目的地</a:t>
            </a:r>
            <a:r>
              <a:rPr lang="zh-TW" altLang="en-US" dirty="0">
                <a:latin typeface="Impact" charset="0"/>
                <a:ea typeface="新細明體" charset="0"/>
              </a:rPr>
              <a:t>分</a:t>
            </a:r>
          </a:p>
        </p:txBody>
      </p:sp>
      <p:graphicFrame>
        <p:nvGraphicFramePr>
          <p:cNvPr id="2" name="資料圖表 1"/>
          <p:cNvGraphicFramePr/>
          <p:nvPr>
            <p:extLst/>
          </p:nvPr>
        </p:nvGraphicFramePr>
        <p:xfrm>
          <a:off x="1862667" y="881593"/>
          <a:ext cx="8642350" cy="5400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4035" name="Rectangle 4"/>
          <p:cNvSpPr>
            <a:spLocks noChangeArrowheads="1"/>
          </p:cNvSpPr>
          <p:nvPr/>
        </p:nvSpPr>
        <p:spPr bwMode="auto">
          <a:xfrm>
            <a:off x="5946776" y="6282268"/>
            <a:ext cx="4392613" cy="57573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lvl="1"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kumimoji="1" lang="en-US" altLang="zh-TW" b="1" dirty="0" err="1">
                <a:solidFill>
                  <a:srgbClr val="FFFFFF"/>
                </a:solidFill>
                <a:latin typeface="Tahoma" charset="0"/>
                <a:cs typeface="新細明體" charset="0"/>
              </a:rPr>
              <a:t>Kurtzman</a:t>
            </a:r>
            <a:r>
              <a:rPr kumimoji="1" lang="en-US" altLang="zh-TW" b="1" dirty="0">
                <a:solidFill>
                  <a:srgbClr val="FFFFFF"/>
                </a:solidFill>
                <a:latin typeface="Tahoma" charset="0"/>
                <a:cs typeface="新細明體" charset="0"/>
              </a:rPr>
              <a:t> and </a:t>
            </a:r>
            <a:r>
              <a:rPr kumimoji="1" lang="en-US" altLang="zh-TW" b="1" dirty="0" err="1">
                <a:solidFill>
                  <a:srgbClr val="FFFFFF"/>
                </a:solidFill>
                <a:latin typeface="Tahoma" charset="0"/>
                <a:cs typeface="新細明體" charset="0"/>
              </a:rPr>
              <a:t>Zauhar</a:t>
            </a:r>
            <a:r>
              <a:rPr kumimoji="1" lang="en-US" altLang="zh-TW" b="1" dirty="0">
                <a:solidFill>
                  <a:srgbClr val="FFFFFF"/>
                </a:solidFill>
                <a:latin typeface="Tahoma" charset="0"/>
                <a:cs typeface="新細明體" charset="0"/>
              </a:rPr>
              <a:t>(1997)</a:t>
            </a:r>
          </a:p>
        </p:txBody>
      </p:sp>
    </p:spTree>
    <p:extLst>
      <p:ext uri="{BB962C8B-B14F-4D97-AF65-F5344CB8AC3E}">
        <p14:creationId xmlns:p14="http://schemas.microsoft.com/office/powerpoint/2010/main" val="214618984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BEF156-AE87-C94F-826C-4FC5A3F74A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DEBEF156-AE87-C94F-826C-4FC5A3F74A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4CFE9A-DF5D-FB48-B3CE-B578F32938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dgm id="{EB4CFE9A-DF5D-FB48-B3CE-B578F32938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5705152-DD4C-7544-A237-2D530D9CB3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dgm id="{85705152-DD4C-7544-A237-2D530D9CB3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422E646-72D5-D944-91A8-CECA670B4F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graphicEl>
                                              <a:dgm id="{C422E646-72D5-D944-91A8-CECA670B4F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E7B151-D9DC-B04B-83AE-D413B718C7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dgm id="{68E7B151-D9DC-B04B-83AE-D413B718C7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EC03927-635F-F345-BF91-C8D2A9603B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7EC03927-635F-F345-BF91-C8D2A9603B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38605B9-A742-4141-B080-33F8FF6CC8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338605B9-A742-4141-B080-33F8FF6CC8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4DB76-AEF8-4847-828D-22EC9E5CED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F504DB76-AEF8-4847-828D-22EC9E5CED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4F1F1E3-D5C0-0D4C-B389-6F2F49613F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44F1F1E3-D5C0-0D4C-B389-6F2F49613F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784BD9-9102-8B4C-8724-DD1891032F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27784BD9-9102-8B4C-8724-DD1891032F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A495F6B-0034-CD40-AB4F-360F6A11E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5078334"/>
            <a:ext cx="9042400" cy="1093865"/>
          </a:xfrm>
        </p:spPr>
        <p:txBody>
          <a:bodyPr/>
          <a:lstStyle/>
          <a:p>
            <a:r>
              <a:rPr kumimoji="1" lang="zh-Hant" altLang="en-US" dirty="0"/>
              <a:t>以道奇場館為例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FD34D476-3658-1144-9BA0-DFBE7788B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3C3EDE59-9AC8-A14E-8E65-BB7573CD7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1040" y="432632"/>
            <a:ext cx="7828280" cy="439253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="" xmlns:a16="http://schemas.microsoft.com/office/drawing/2014/main" id="{1B04EC56-B978-6847-9124-6B36EF62B227}"/>
              </a:ext>
            </a:extLst>
          </p:cNvPr>
          <p:cNvSpPr/>
          <p:nvPr/>
        </p:nvSpPr>
        <p:spPr>
          <a:xfrm>
            <a:off x="5642105" y="621166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</a:rPr>
              <a:t>http://bhcourier.com/wp-content/uploads/2013/04/Dodger-Stadium-540x303.jpg</a:t>
            </a:r>
          </a:p>
        </p:txBody>
      </p:sp>
    </p:spTree>
    <p:extLst>
      <p:ext uri="{BB962C8B-B14F-4D97-AF65-F5344CB8AC3E}">
        <p14:creationId xmlns:p14="http://schemas.microsoft.com/office/powerpoint/2010/main" val="230913252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644D9B9-6395-8141-B182-F5267A499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5044440"/>
            <a:ext cx="9042400" cy="1127760"/>
          </a:xfrm>
        </p:spPr>
        <p:txBody>
          <a:bodyPr>
            <a:normAutofit fontScale="90000"/>
          </a:bodyPr>
          <a:lstStyle/>
          <a:p>
            <a:pPr fontAlgn="auto"/>
            <a:r>
              <a:rPr lang="en-GB" altLang="zh-TW" cap="all" dirty="0">
                <a:hlinkClick r:id="rId2"/>
              </a:rPr>
              <a:t/>
            </a:r>
            <a:br>
              <a:rPr lang="en-GB" altLang="zh-TW" cap="all" dirty="0">
                <a:hlinkClick r:id="rId2"/>
              </a:rPr>
            </a:br>
            <a:r>
              <a:rPr lang="en-GB" altLang="zh-TW" dirty="0"/>
              <a:t/>
            </a:r>
            <a:br>
              <a:rPr lang="en-GB" altLang="zh-TW" dirty="0"/>
            </a:br>
            <a:r>
              <a:rPr lang="en-GB" altLang="zh-TW" b="1" dirty="0">
                <a:hlinkClick r:id="rId3"/>
              </a:rPr>
              <a:t>Los Angeles Memorial Coliseum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ED6C3337-9B3E-AF43-B14F-F15BBFAD9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7E2B11CE-44B8-7544-BBB7-ED70498CFA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1140" y="428357"/>
            <a:ext cx="8823960" cy="4963478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="" xmlns:a16="http://schemas.microsoft.com/office/drawing/2014/main" id="{3E33AFD7-E8C9-FD40-B249-1A5668AF370A}"/>
              </a:ext>
            </a:extLst>
          </p:cNvPr>
          <p:cNvSpPr/>
          <p:nvPr/>
        </p:nvSpPr>
        <p:spPr>
          <a:xfrm>
            <a:off x="1127760" y="6211669"/>
            <a:ext cx="957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TW" altLang="en-US" dirty="0">
                <a:solidFill>
                  <a:prstClr val="black"/>
                </a:solidFill>
              </a:rPr>
              <a:t>http://images.performgroup.com/di/library/omnisport/15/8c/la-coliseum-012918-usnews-getty-ftr_8glgzz2x0fjv1odm1634zbqv3.jpg?t=1136113161&amp;w=960&amp;quality=70</a:t>
            </a:r>
          </a:p>
        </p:txBody>
      </p:sp>
    </p:spTree>
    <p:extLst>
      <p:ext uri="{BB962C8B-B14F-4D97-AF65-F5344CB8AC3E}">
        <p14:creationId xmlns:p14="http://schemas.microsoft.com/office/powerpoint/2010/main" val="124695138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76369" y="261002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kumimoji="1" lang="en-US" altLang="zh-TW" dirty="0"/>
              <a:t>Case:</a:t>
            </a:r>
            <a:r>
              <a:rPr kumimoji="1" lang="zh-TW" altLang="en-US" dirty="0"/>
              <a:t> </a:t>
            </a:r>
            <a:r>
              <a:rPr kumimoji="1" lang="en-US" altLang="zh-TW" dirty="0"/>
              <a:t> World</a:t>
            </a:r>
            <a:r>
              <a:rPr kumimoji="1" lang="zh-TW" altLang="en-US" dirty="0"/>
              <a:t> </a:t>
            </a:r>
            <a:r>
              <a:rPr kumimoji="1" lang="en-US" altLang="zh-TW" dirty="0"/>
              <a:t>Marathon</a:t>
            </a:r>
            <a:br>
              <a:rPr kumimoji="1" lang="en-US" altLang="zh-TW" dirty="0"/>
            </a:br>
            <a:r>
              <a:rPr kumimoji="1" lang="zh-Hant" altLang="en-US" dirty="0"/>
              <a:t>世界級的馬拉松賽事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9509554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388" y="762001"/>
            <a:ext cx="4778363" cy="5654867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458" y="762000"/>
            <a:ext cx="4076700" cy="57150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5816" y="701867"/>
            <a:ext cx="4064000" cy="57150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2146300"/>
            <a:ext cx="9144000" cy="255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50038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596</Words>
  <Application>Microsoft Office PowerPoint</Application>
  <PresentationFormat>寬螢幕</PresentationFormat>
  <Paragraphs>86</Paragraphs>
  <Slides>22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33" baseType="lpstr">
      <vt:lpstr>微軟正黑體</vt:lpstr>
      <vt:lpstr>新細明體</vt:lpstr>
      <vt:lpstr>標楷體</vt:lpstr>
      <vt:lpstr>Arial</vt:lpstr>
      <vt:lpstr>Arial Rounded MT Bold</vt:lpstr>
      <vt:lpstr>Calibri</vt:lpstr>
      <vt:lpstr>Candara</vt:lpstr>
      <vt:lpstr>Impact</vt:lpstr>
      <vt:lpstr>Tahoma</vt:lpstr>
      <vt:lpstr>Times New Roman</vt:lpstr>
      <vt:lpstr>NewsPrint</vt:lpstr>
      <vt:lpstr>運動與觀光(下)</vt:lpstr>
      <vt:lpstr>定義模式四: 依動機分</vt:lpstr>
      <vt:lpstr>PowerPoint 簡報</vt:lpstr>
      <vt:lpstr>PowerPoint 簡報</vt:lpstr>
      <vt:lpstr>定義模式五: 依目的地分</vt:lpstr>
      <vt:lpstr>以道奇場館為例</vt:lpstr>
      <vt:lpstr>  Los Angeles Memorial Coliseum</vt:lpstr>
      <vt:lpstr>Case:  World Marathon 世界級的馬拉松賽事</vt:lpstr>
      <vt:lpstr>PowerPoint 簡報</vt:lpstr>
      <vt:lpstr>Nike 女性路跑計畫</vt:lpstr>
      <vt:lpstr>世界路跑-終結者號</vt:lpstr>
      <vt:lpstr>世界6大馬</vt:lpstr>
      <vt:lpstr>About Tokyo Marathon</vt:lpstr>
      <vt:lpstr>PowerPoint 簡報</vt:lpstr>
      <vt:lpstr>London Marathon</vt:lpstr>
      <vt:lpstr>PowerPoint 簡報</vt:lpstr>
      <vt:lpstr>PowerPoint 簡報</vt:lpstr>
      <vt:lpstr>PowerPoint 簡報</vt:lpstr>
      <vt:lpstr>Boston Marathon 跑者聖殿</vt:lpstr>
      <vt:lpstr>PowerPoint 簡報</vt:lpstr>
      <vt:lpstr>PowerPoint 簡報</vt:lpstr>
      <vt:lpstr>思考：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YenTing_Lin</dc:creator>
  <cp:lastModifiedBy>YenTing_Lin</cp:lastModifiedBy>
  <cp:revision>5</cp:revision>
  <dcterms:created xsi:type="dcterms:W3CDTF">2018-05-06T12:44:46Z</dcterms:created>
  <dcterms:modified xsi:type="dcterms:W3CDTF">2018-05-06T13:35:10Z</dcterms:modified>
</cp:coreProperties>
</file>