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9" r:id="rId3"/>
    <p:sldId id="269" r:id="rId4"/>
    <p:sldId id="270" r:id="rId5"/>
    <p:sldId id="260" r:id="rId6"/>
    <p:sldId id="271" r:id="rId7"/>
    <p:sldId id="287" r:id="rId8"/>
    <p:sldId id="261" r:id="rId9"/>
    <p:sldId id="265" r:id="rId10"/>
    <p:sldId id="289" r:id="rId11"/>
    <p:sldId id="275" r:id="rId12"/>
    <p:sldId id="272" r:id="rId13"/>
    <p:sldId id="273" r:id="rId14"/>
    <p:sldId id="274" r:id="rId15"/>
    <p:sldId id="278" r:id="rId16"/>
    <p:sldId id="277" r:id="rId17"/>
    <p:sldId id="279" r:id="rId18"/>
    <p:sldId id="282" r:id="rId19"/>
    <p:sldId id="292" r:id="rId20"/>
    <p:sldId id="293" r:id="rId21"/>
    <p:sldId id="263" r:id="rId22"/>
    <p:sldId id="284" r:id="rId23"/>
    <p:sldId id="283" r:id="rId24"/>
    <p:sldId id="286" r:id="rId25"/>
    <p:sldId id="291" r:id="rId26"/>
    <p:sldId id="267" r:id="rId27"/>
    <p:sldId id="285" r:id="rId28"/>
    <p:sldId id="290" r:id="rId29"/>
    <p:sldId id="294" r:id="rId30"/>
    <p:sldId id="295" r:id="rId31"/>
    <p:sldId id="264" r:id="rId32"/>
  </p:sldIdLst>
  <p:sldSz cx="9144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21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頁首版面配置區 1"/>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endParaRPr lang="en-US"/>
          </a:p>
        </p:txBody>
      </p:sp>
      <p:sp>
        <p:nvSpPr>
          <p:cNvPr id="3" name="日期版面配置區 2"/>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fld id="{81E47C17-F106-4EDE-B96C-44AF47AC51EB}" type="datetime1">
              <a:rPr lang="en-US"/>
              <a:pPr lvl="0"/>
              <a:t>6/16/2018</a:t>
            </a:fld>
            <a:endParaRPr lang="en-US"/>
          </a:p>
        </p:txBody>
      </p:sp>
      <p:sp>
        <p:nvSpPr>
          <p:cNvPr id="4" name="投影片圖像版面配置區 3"/>
          <p:cNvSpPr>
            <a:spLocks noGrp="1" noRot="1" noChangeAspect="1"/>
          </p:cNvSpPr>
          <p:nvPr>
            <p:ph type="sldImg" idx="2"/>
          </p:nvPr>
        </p:nvSpPr>
        <p:spPr>
          <a:xfrm>
            <a:off x="1371600" y="1143000"/>
            <a:ext cx="4114800" cy="3086099"/>
          </a:xfrm>
          <a:prstGeom prst="rect">
            <a:avLst/>
          </a:prstGeom>
          <a:noFill/>
          <a:ln w="12701">
            <a:solidFill>
              <a:srgbClr val="000000"/>
            </a:solidFill>
            <a:prstDash val="solid"/>
          </a:ln>
        </p:spPr>
      </p:sp>
      <p:sp>
        <p:nvSpPr>
          <p:cNvPr id="5" name="備忘稿版面配置區 4"/>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zh-TW"/>
              <a:t>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6" name="頁尾版面配置區 5"/>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endParaRPr lang="en-US"/>
          </a:p>
        </p:txBody>
      </p:sp>
      <p:sp>
        <p:nvSpPr>
          <p:cNvPr id="7" name="投影片編號版面配置區 6"/>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000000"/>
                </a:solidFill>
                <a:uFillTx/>
                <a:latin typeface="Calibri"/>
                <a:ea typeface="新細明體" pitchFamily="18"/>
              </a:defRPr>
            </a:lvl1pPr>
          </a:lstStyle>
          <a:p>
            <a:pPr lvl="0"/>
            <a:fld id="{4C9A724B-5280-4F5B-8E1A-6B1CD4CA76DA}" type="slidenum">
              <a:t>‹#›</a:t>
            </a:fld>
            <a:endParaRPr lang="en-US"/>
          </a:p>
        </p:txBody>
      </p:sp>
    </p:spTree>
    <p:extLst>
      <p:ext uri="{BB962C8B-B14F-4D97-AF65-F5344CB8AC3E}">
        <p14:creationId xmlns:p14="http://schemas.microsoft.com/office/powerpoint/2010/main" val="2437728597"/>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1pPr>
    <a:lvl2pPr marL="457200" marR="0" lvl="1"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2pPr>
    <a:lvl3pPr marL="914400" marR="0" lvl="2"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3pPr>
    <a:lvl4pPr marL="1371600" marR="0" lvl="3"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4pPr>
    <a:lvl5pPr marL="1828800" marR="0" lvl="4" indent="0" algn="l" defTabSz="914400" rtl="0" fontAlgn="auto" hangingPunct="1">
      <a:lnSpc>
        <a:spcPct val="100000"/>
      </a:lnSpc>
      <a:spcBef>
        <a:spcPts val="0"/>
      </a:spcBef>
      <a:spcAft>
        <a:spcPts val="0"/>
      </a:spcAft>
      <a:buNone/>
      <a:tabLst/>
      <a:defRPr lang="zh-TW" sz="1200" b="0" i="0" u="none" strike="noStrike" kern="1200" cap="none" spc="0" baseline="0">
        <a:solidFill>
          <a:srgbClr val="000000"/>
        </a:solidFill>
        <a:uFillTx/>
        <a:latin typeface="Calibri"/>
        <a:ea typeface="新細明體" pitchFamily="1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txBox="1">
            <a:spLocks noGrp="1"/>
          </p:cNvSpPr>
          <p:nvPr>
            <p:ph type="body" sz="quarter" idx="1"/>
          </p:nvPr>
        </p:nvSpPr>
        <p:spPr/>
        <p:txBody>
          <a:bodyPr/>
          <a:lstStyle/>
          <a:p>
            <a:endParaRPr lang="zh-TW" altLang="en-US"/>
          </a:p>
        </p:txBody>
      </p:sp>
      <p:sp>
        <p:nvSpPr>
          <p:cNvPr id="4" name="投影片編號版面配置區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0968DD14-6E9B-46D5-A876-B6EA6BCA715E}" type="slidenum">
              <a:t>1</a:t>
            </a:fld>
            <a:endParaRPr lang="en-US" sz="1200" b="0" i="0" u="none" strike="noStrike" kern="1200" cap="none" spc="0" baseline="0">
              <a:solidFill>
                <a:srgbClr val="000000"/>
              </a:solidFill>
              <a:uFillTx/>
              <a:latin typeface="Calibri"/>
              <a:ea typeface="新細明體" pitchFamily="1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txBox="1">
            <a:spLocks noGrp="1"/>
          </p:cNvSpPr>
          <p:nvPr>
            <p:ph type="body" sz="quarter" idx="1"/>
          </p:nvPr>
        </p:nvSpPr>
        <p:spPr/>
        <p:txBody>
          <a:bodyPr/>
          <a:lstStyle/>
          <a:p>
            <a:pPr lvl="0"/>
            <a:r>
              <a:rPr lang="zh-TW"/>
              <a:t>具有強度的運動可以讓人維持年輕</a:t>
            </a:r>
            <a:endParaRPr lang="en-US"/>
          </a:p>
          <a:p>
            <a:pPr lvl="0"/>
            <a:r>
              <a:rPr lang="zh-TW"/>
              <a:t>但沒有討論運動參與可能帶來的傷害，及其實際發生的狀況</a:t>
            </a:r>
            <a:endParaRPr lang="en-US"/>
          </a:p>
          <a:p>
            <a:pPr lvl="0"/>
            <a:endParaRPr lang="en-US"/>
          </a:p>
        </p:txBody>
      </p:sp>
      <p:sp>
        <p:nvSpPr>
          <p:cNvPr id="4" name="投影片編號版面配置區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AA4D3128-F9B5-4F68-9C39-917E291171FA}" type="slidenum">
              <a:t>8</a:t>
            </a:fld>
            <a:endParaRPr lang="en-US" sz="1200" b="0" i="0" u="none" strike="noStrike" kern="1200" cap="none" spc="0" baseline="0">
              <a:solidFill>
                <a:srgbClr val="000000"/>
              </a:solidFill>
              <a:uFillTx/>
              <a:latin typeface="Calibri"/>
              <a:ea typeface="新細明體" pitchFamily="1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txBox="1">
            <a:spLocks noGrp="1"/>
          </p:cNvSpPr>
          <p:nvPr>
            <p:ph type="body" sz="quarter" idx="1"/>
          </p:nvPr>
        </p:nvSpPr>
        <p:spPr/>
        <p:txBody>
          <a:bodyPr/>
          <a:lstStyle/>
          <a:p>
            <a:endParaRPr lang="zh-TW" altLang="en-US"/>
          </a:p>
        </p:txBody>
      </p:sp>
      <p:sp>
        <p:nvSpPr>
          <p:cNvPr id="4" name="投影片編號版面配置區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7F908CAC-75F1-4A79-A397-16B3E390B694}" type="slidenum">
              <a:t>23</a:t>
            </a:fld>
            <a:endParaRPr lang="en-US" sz="1200" b="0" i="0" u="none" strike="noStrike" kern="1200" cap="none" spc="0" baseline="0">
              <a:solidFill>
                <a:srgbClr val="000000"/>
              </a:solidFill>
              <a:uFillTx/>
              <a:latin typeface="Calibri"/>
              <a:ea typeface="新細明體" pitchFamily="1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txBox="1">
            <a:spLocks noGrp="1"/>
          </p:cNvSpPr>
          <p:nvPr>
            <p:ph type="ctrTitle"/>
          </p:nvPr>
        </p:nvSpPr>
        <p:spPr>
          <a:xfrm>
            <a:off x="685800" y="2130423"/>
            <a:ext cx="7772400" cy="1470026"/>
          </a:xfrm>
        </p:spPr>
        <p:txBody>
          <a:bodyPr/>
          <a:lstStyle>
            <a:lvl1pPr>
              <a:defRPr/>
            </a:lvl1pPr>
          </a:lstStyle>
          <a:p>
            <a:pPr lvl="0"/>
            <a:r>
              <a:rPr lang="zh-TW"/>
              <a:t>按一下以編輯母片標題樣式</a:t>
            </a:r>
            <a:endParaRPr lang="en-US"/>
          </a:p>
        </p:txBody>
      </p:sp>
      <p:sp>
        <p:nvSpPr>
          <p:cNvPr id="3" name="副標題 2"/>
          <p:cNvSpPr txBox="1">
            <a:spLocks noGrp="1"/>
          </p:cNvSpPr>
          <p:nvPr>
            <p:ph type="subTitle" idx="1"/>
          </p:nvPr>
        </p:nvSpPr>
        <p:spPr>
          <a:xfrm>
            <a:off x="1371600" y="3886200"/>
            <a:ext cx="6400800" cy="1752603"/>
          </a:xfrm>
        </p:spPr>
        <p:txBody>
          <a:bodyPr anchorCtr="1"/>
          <a:lstStyle>
            <a:lvl1pPr marL="0" indent="0" algn="ctr">
              <a:buNone/>
              <a:defRPr>
                <a:solidFill>
                  <a:srgbClr val="898989"/>
                </a:solidFill>
              </a:defRPr>
            </a:lvl1pPr>
          </a:lstStyle>
          <a:p>
            <a:pPr lvl="0"/>
            <a:r>
              <a:rPr lang="zh-TW"/>
              <a:t>按一下以編輯母片副標題樣式</a:t>
            </a:r>
            <a:endParaRPr lang="en-US"/>
          </a:p>
        </p:txBody>
      </p:sp>
      <p:sp>
        <p:nvSpPr>
          <p:cNvPr id="4" name="日期版面配置區 3"/>
          <p:cNvSpPr txBox="1">
            <a:spLocks noGrp="1"/>
          </p:cNvSpPr>
          <p:nvPr>
            <p:ph type="dt" sz="half" idx="7"/>
          </p:nvPr>
        </p:nvSpPr>
        <p:spPr/>
        <p:txBody>
          <a:bodyPr/>
          <a:lstStyle>
            <a:lvl1pPr>
              <a:defRPr/>
            </a:lvl1pPr>
          </a:lstStyle>
          <a:p>
            <a:pPr lvl="0"/>
            <a:fld id="{6CE353BD-C4D0-4563-B5C3-AC70957F4768}" type="datetime1">
              <a:rPr lang="en-US"/>
              <a:pPr lvl="0"/>
              <a:t>6/16/2018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5974BC27-C349-4275-82BA-DFBA7B5E61AB}" type="slidenum">
              <a:t>‹#›</a:t>
            </a:fld>
            <a:endParaRPr lang="en-US"/>
          </a:p>
        </p:txBody>
      </p:sp>
    </p:spTree>
    <p:extLst>
      <p:ext uri="{BB962C8B-B14F-4D97-AF65-F5344CB8AC3E}">
        <p14:creationId xmlns:p14="http://schemas.microsoft.com/office/powerpoint/2010/main" val="39527283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0C0ECE50-F685-4765-AE01-3C329450D3ED}" type="datetime1">
              <a:rPr lang="en-US"/>
              <a:pPr lvl="0"/>
              <a:t>6/16/2018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802F9EC8-C761-41A9-BD4A-63A13F16A531}" type="slidenum">
              <a:t>‹#›</a:t>
            </a:fld>
            <a:endParaRPr lang="en-US"/>
          </a:p>
        </p:txBody>
      </p:sp>
    </p:spTree>
    <p:extLst>
      <p:ext uri="{BB962C8B-B14F-4D97-AF65-F5344CB8AC3E}">
        <p14:creationId xmlns:p14="http://schemas.microsoft.com/office/powerpoint/2010/main" val="15848444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txBox="1">
            <a:spLocks noGrp="1"/>
          </p:cNvSpPr>
          <p:nvPr>
            <p:ph type="title" orient="vert"/>
          </p:nvPr>
        </p:nvSpPr>
        <p:spPr>
          <a:xfrm>
            <a:off x="6629400" y="274640"/>
            <a:ext cx="2057400" cy="5851529"/>
          </a:xfrm>
        </p:spPr>
        <p:txBody>
          <a:bodyPr vert="eaVert"/>
          <a:lstStyle>
            <a:lvl1pPr>
              <a:defRPr/>
            </a:lvl1pPr>
          </a:lstStyle>
          <a:p>
            <a:pPr lvl="0"/>
            <a:r>
              <a:rPr lang="zh-TW"/>
              <a:t>按一下以編輯母片標題樣式</a:t>
            </a:r>
            <a:endParaRPr lang="en-US"/>
          </a:p>
        </p:txBody>
      </p:sp>
      <p:sp>
        <p:nvSpPr>
          <p:cNvPr id="3" name="直排文字版面配置區 2"/>
          <p:cNvSpPr txBox="1">
            <a:spLocks noGrp="1"/>
          </p:cNvSpPr>
          <p:nvPr>
            <p:ph type="body" orient="vert" idx="1"/>
          </p:nvPr>
        </p:nvSpPr>
        <p:spPr>
          <a:xfrm>
            <a:off x="457200" y="274640"/>
            <a:ext cx="6019796" cy="5851529"/>
          </a:xfrm>
        </p:spPr>
        <p:txBody>
          <a:bodyPr vert="eaVert"/>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42932B19-BD39-48DF-AEFF-474DAED4E18C}" type="datetime1">
              <a:rPr lang="en-US"/>
              <a:pPr lvl="0"/>
              <a:t>6/16/2018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2B67B6A3-51AF-41E8-8CCD-56306B883181}" type="slidenum">
              <a:t>‹#›</a:t>
            </a:fld>
            <a:endParaRPr lang="en-US"/>
          </a:p>
        </p:txBody>
      </p:sp>
    </p:spTree>
    <p:extLst>
      <p:ext uri="{BB962C8B-B14F-4D97-AF65-F5344CB8AC3E}">
        <p14:creationId xmlns:p14="http://schemas.microsoft.com/office/powerpoint/2010/main" val="232405536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7"/>
          </p:nvPr>
        </p:nvSpPr>
        <p:spPr/>
        <p:txBody>
          <a:bodyPr/>
          <a:lstStyle>
            <a:lvl1pPr>
              <a:defRPr/>
            </a:lvl1pPr>
          </a:lstStyle>
          <a:p>
            <a:pPr lvl="0"/>
            <a:fld id="{3429FDD7-82E4-4E1B-947E-202A49C7C103}" type="datetime1">
              <a:rPr lang="en-US"/>
              <a:pPr lvl="0"/>
              <a:t>6/16/2018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91C5717E-D507-4811-8127-02EF8830C552}" type="slidenum">
              <a:t>‹#›</a:t>
            </a:fld>
            <a:endParaRPr lang="en-US"/>
          </a:p>
        </p:txBody>
      </p:sp>
    </p:spTree>
    <p:extLst>
      <p:ext uri="{BB962C8B-B14F-4D97-AF65-F5344CB8AC3E}">
        <p14:creationId xmlns:p14="http://schemas.microsoft.com/office/powerpoint/2010/main" val="83271813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p:cNvSpPr txBox="1">
            <a:spLocks noGrp="1"/>
          </p:cNvSpPr>
          <p:nvPr>
            <p:ph type="title"/>
          </p:nvPr>
        </p:nvSpPr>
        <p:spPr>
          <a:xfrm>
            <a:off x="722311" y="4406895"/>
            <a:ext cx="7772400" cy="1362071"/>
          </a:xfrm>
        </p:spPr>
        <p:txBody>
          <a:bodyPr anchor="t" anchorCtr="0"/>
          <a:lstStyle>
            <a:lvl1pPr algn="l">
              <a:defRPr sz="4000" b="1" cap="all"/>
            </a:lvl1pPr>
          </a:lstStyle>
          <a:p>
            <a:pPr lvl="0"/>
            <a:r>
              <a:rPr lang="zh-TW"/>
              <a:t>按一下以編輯母片標題樣式</a:t>
            </a:r>
            <a:endParaRPr lang="en-US"/>
          </a:p>
        </p:txBody>
      </p:sp>
      <p:sp>
        <p:nvSpPr>
          <p:cNvPr id="3" name="文字版面配置區 2"/>
          <p:cNvSpPr txBox="1">
            <a:spLocks noGrp="1"/>
          </p:cNvSpPr>
          <p:nvPr>
            <p:ph type="body" idx="1"/>
          </p:nvPr>
        </p:nvSpPr>
        <p:spPr>
          <a:xfrm>
            <a:off x="722311" y="2906713"/>
            <a:ext cx="7772400" cy="1500182"/>
          </a:xfrm>
        </p:spPr>
        <p:txBody>
          <a:bodyPr anchor="b"/>
          <a:lstStyle>
            <a:lvl1pPr marL="0" indent="0">
              <a:spcBef>
                <a:spcPts val="500"/>
              </a:spcBef>
              <a:buNone/>
              <a:defRPr sz="2000">
                <a:solidFill>
                  <a:srgbClr val="898989"/>
                </a:solidFill>
              </a:defRPr>
            </a:lvl1pPr>
          </a:lstStyle>
          <a:p>
            <a:pPr lvl="0"/>
            <a:r>
              <a:rPr lang="zh-TW"/>
              <a:t>按一下以編輯母片文字樣式</a:t>
            </a:r>
          </a:p>
        </p:txBody>
      </p:sp>
      <p:sp>
        <p:nvSpPr>
          <p:cNvPr id="4" name="日期版面配置區 3"/>
          <p:cNvSpPr txBox="1">
            <a:spLocks noGrp="1"/>
          </p:cNvSpPr>
          <p:nvPr>
            <p:ph type="dt" sz="half" idx="7"/>
          </p:nvPr>
        </p:nvSpPr>
        <p:spPr/>
        <p:txBody>
          <a:bodyPr/>
          <a:lstStyle>
            <a:lvl1pPr>
              <a:defRPr/>
            </a:lvl1pPr>
          </a:lstStyle>
          <a:p>
            <a:pPr lvl="0"/>
            <a:fld id="{195F031B-6878-4E08-A9D6-B32CEC82DBBD}" type="datetime1">
              <a:rPr lang="en-US"/>
              <a:pPr lvl="0"/>
              <a:t>6/16/2018</a:t>
            </a:fld>
            <a:endParaRPr lang="en-US"/>
          </a:p>
        </p:txBody>
      </p:sp>
      <p:sp>
        <p:nvSpPr>
          <p:cNvPr id="5" name="頁尾版面配置區 4"/>
          <p:cNvSpPr txBox="1">
            <a:spLocks noGrp="1"/>
          </p:cNvSpPr>
          <p:nvPr>
            <p:ph type="ftr" sz="quarter" idx="9"/>
          </p:nvPr>
        </p:nvSpPr>
        <p:spPr/>
        <p:txBody>
          <a:bodyPr/>
          <a:lstStyle>
            <a:lvl1pPr>
              <a:defRPr/>
            </a:lvl1pPr>
          </a:lstStyle>
          <a:p>
            <a:pPr lvl="0"/>
            <a:endParaRPr lang="en-US"/>
          </a:p>
        </p:txBody>
      </p:sp>
      <p:sp>
        <p:nvSpPr>
          <p:cNvPr id="6" name="投影片編號版面配置區 5"/>
          <p:cNvSpPr txBox="1">
            <a:spLocks noGrp="1"/>
          </p:cNvSpPr>
          <p:nvPr>
            <p:ph type="sldNum" sz="quarter" idx="8"/>
          </p:nvPr>
        </p:nvSpPr>
        <p:spPr/>
        <p:txBody>
          <a:bodyPr/>
          <a:lstStyle>
            <a:lvl1pPr>
              <a:defRPr/>
            </a:lvl1pPr>
          </a:lstStyle>
          <a:p>
            <a:pPr lvl="0"/>
            <a:fld id="{F31092AA-46B5-4317-95A1-4AE2950C4467}" type="slidenum">
              <a:t>‹#›</a:t>
            </a:fld>
            <a:endParaRPr lang="en-US"/>
          </a:p>
        </p:txBody>
      </p:sp>
    </p:spTree>
    <p:extLst>
      <p:ext uri="{BB962C8B-B14F-4D97-AF65-F5344CB8AC3E}">
        <p14:creationId xmlns:p14="http://schemas.microsoft.com/office/powerpoint/2010/main" val="399709877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內容版面配置區 2"/>
          <p:cNvSpPr txBox="1">
            <a:spLocks noGrp="1"/>
          </p:cNvSpPr>
          <p:nvPr>
            <p:ph idx="1"/>
          </p:nvPr>
        </p:nvSpPr>
        <p:spPr>
          <a:xfrm>
            <a:off x="457200"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內容版面配置區 3"/>
          <p:cNvSpPr txBox="1">
            <a:spLocks noGrp="1"/>
          </p:cNvSpPr>
          <p:nvPr>
            <p:ph idx="2"/>
          </p:nvPr>
        </p:nvSpPr>
        <p:spPr>
          <a:xfrm>
            <a:off x="4648196" y="1600200"/>
            <a:ext cx="4038603" cy="4525959"/>
          </a:xfrm>
        </p:spPr>
        <p:txBody>
          <a:bodyPr/>
          <a:lstStyle>
            <a:lvl1pPr>
              <a:spcBef>
                <a:spcPts val="700"/>
              </a:spcBef>
              <a:defRPr sz="2800"/>
            </a:lvl1pPr>
            <a:lvl2pPr>
              <a:spcBef>
                <a:spcPts val="600"/>
              </a:spcBef>
              <a:defRPr sz="2400"/>
            </a:lvl2pPr>
            <a:lvl3pPr>
              <a:spcBef>
                <a:spcPts val="500"/>
              </a:spcBef>
              <a:defRPr sz="2000"/>
            </a:lvl3pPr>
            <a:lvl4pPr>
              <a:spcBef>
                <a:spcPts val="400"/>
              </a:spcBef>
              <a:defRPr sz="1800"/>
            </a:lvl4pPr>
            <a:lvl5pPr>
              <a:spcBef>
                <a:spcPts val="400"/>
              </a:spcBef>
              <a:defRPr sz="18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日期版面配置區 4"/>
          <p:cNvSpPr txBox="1">
            <a:spLocks noGrp="1"/>
          </p:cNvSpPr>
          <p:nvPr>
            <p:ph type="dt" sz="half" idx="7"/>
          </p:nvPr>
        </p:nvSpPr>
        <p:spPr/>
        <p:txBody>
          <a:bodyPr/>
          <a:lstStyle>
            <a:lvl1pPr>
              <a:defRPr/>
            </a:lvl1pPr>
          </a:lstStyle>
          <a:p>
            <a:pPr lvl="0"/>
            <a:fld id="{A23DA972-F4E5-4C8A-B00D-BEB9EF1602EA}" type="datetime1">
              <a:rPr lang="en-US"/>
              <a:pPr lvl="0"/>
              <a:t>6/16/2018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48FF8C42-8280-4655-9C64-E80C5ADCDD7B}" type="slidenum">
              <a:t>‹#›</a:t>
            </a:fld>
            <a:endParaRPr lang="en-US"/>
          </a:p>
        </p:txBody>
      </p:sp>
    </p:spTree>
    <p:extLst>
      <p:ext uri="{BB962C8B-B14F-4D97-AF65-F5344CB8AC3E}">
        <p14:creationId xmlns:p14="http://schemas.microsoft.com/office/powerpoint/2010/main" val="136394710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535113"/>
            <a:ext cx="4040184" cy="639759"/>
          </a:xfrm>
        </p:spPr>
        <p:txBody>
          <a:bodyPr anchor="b"/>
          <a:lstStyle>
            <a:lvl1pPr marL="0" indent="0">
              <a:spcBef>
                <a:spcPts val="600"/>
              </a:spcBef>
              <a:buNone/>
              <a:defRPr sz="2400" b="1"/>
            </a:lvl1pPr>
          </a:lstStyle>
          <a:p>
            <a:pPr lvl="0"/>
            <a:r>
              <a:rPr lang="zh-TW"/>
              <a:t>按一下以編輯母片文字樣式</a:t>
            </a:r>
          </a:p>
        </p:txBody>
      </p:sp>
      <p:sp>
        <p:nvSpPr>
          <p:cNvPr id="4" name="內容版面配置區 3"/>
          <p:cNvSpPr txBox="1">
            <a:spLocks noGrp="1"/>
          </p:cNvSpPr>
          <p:nvPr>
            <p:ph idx="2"/>
          </p:nvPr>
        </p:nvSpPr>
        <p:spPr>
          <a:xfrm>
            <a:off x="457200" y="2174872"/>
            <a:ext cx="4040184"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5" name="文字版面配置區 4"/>
          <p:cNvSpPr txBox="1">
            <a:spLocks noGrp="1"/>
          </p:cNvSpPr>
          <p:nvPr>
            <p:ph type="body" idx="3"/>
          </p:nvPr>
        </p:nvSpPr>
        <p:spPr>
          <a:xfrm>
            <a:off x="4645023" y="1535113"/>
            <a:ext cx="4041776" cy="639759"/>
          </a:xfrm>
        </p:spPr>
        <p:txBody>
          <a:bodyPr anchor="b"/>
          <a:lstStyle>
            <a:lvl1pPr marL="0" indent="0">
              <a:spcBef>
                <a:spcPts val="600"/>
              </a:spcBef>
              <a:buNone/>
              <a:defRPr sz="2400" b="1"/>
            </a:lvl1pPr>
          </a:lstStyle>
          <a:p>
            <a:pPr lvl="0"/>
            <a:r>
              <a:rPr lang="zh-TW"/>
              <a:t>按一下以編輯母片文字樣式</a:t>
            </a:r>
          </a:p>
        </p:txBody>
      </p:sp>
      <p:sp>
        <p:nvSpPr>
          <p:cNvPr id="6" name="內容版面配置區 5"/>
          <p:cNvSpPr txBox="1">
            <a:spLocks noGrp="1"/>
          </p:cNvSpPr>
          <p:nvPr>
            <p:ph idx="4"/>
          </p:nvPr>
        </p:nvSpPr>
        <p:spPr>
          <a:xfrm>
            <a:off x="4645023" y="2174872"/>
            <a:ext cx="4041776" cy="3951286"/>
          </a:xfrm>
        </p:spPr>
        <p:txBody>
          <a:bodyPr/>
          <a:lstStyle>
            <a:lvl1pPr>
              <a:spcBef>
                <a:spcPts val="600"/>
              </a:spcBef>
              <a:defRPr sz="2400"/>
            </a:lvl1pPr>
            <a:lvl2pPr>
              <a:spcBef>
                <a:spcPts val="500"/>
              </a:spcBef>
              <a:defRPr sz="2000"/>
            </a:lvl2pPr>
            <a:lvl3pPr>
              <a:spcBef>
                <a:spcPts val="400"/>
              </a:spcBef>
              <a:defRPr sz="1800"/>
            </a:lvl3pPr>
            <a:lvl4pPr>
              <a:spcBef>
                <a:spcPts val="400"/>
              </a:spcBef>
              <a:defRPr sz="1600"/>
            </a:lvl4pPr>
            <a:lvl5pPr>
              <a:spcBef>
                <a:spcPts val="400"/>
              </a:spcBef>
              <a:defRPr sz="1600"/>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7" name="日期版面配置區 6"/>
          <p:cNvSpPr txBox="1">
            <a:spLocks noGrp="1"/>
          </p:cNvSpPr>
          <p:nvPr>
            <p:ph type="dt" sz="half" idx="7"/>
          </p:nvPr>
        </p:nvSpPr>
        <p:spPr/>
        <p:txBody>
          <a:bodyPr/>
          <a:lstStyle>
            <a:lvl1pPr>
              <a:defRPr/>
            </a:lvl1pPr>
          </a:lstStyle>
          <a:p>
            <a:pPr lvl="0"/>
            <a:fld id="{01A331C1-92CA-4CAF-8736-5EBC9D5ACA62}" type="datetime1">
              <a:rPr lang="en-US"/>
              <a:pPr lvl="0"/>
              <a:t>6/16/2018</a:t>
            </a:fld>
            <a:endParaRPr lang="en-US"/>
          </a:p>
        </p:txBody>
      </p:sp>
      <p:sp>
        <p:nvSpPr>
          <p:cNvPr id="8" name="頁尾版面配置區 7"/>
          <p:cNvSpPr txBox="1">
            <a:spLocks noGrp="1"/>
          </p:cNvSpPr>
          <p:nvPr>
            <p:ph type="ftr" sz="quarter" idx="9"/>
          </p:nvPr>
        </p:nvSpPr>
        <p:spPr/>
        <p:txBody>
          <a:bodyPr/>
          <a:lstStyle>
            <a:lvl1pPr>
              <a:defRPr/>
            </a:lvl1pPr>
          </a:lstStyle>
          <a:p>
            <a:pPr lvl="0"/>
            <a:endParaRPr lang="en-US"/>
          </a:p>
        </p:txBody>
      </p:sp>
      <p:sp>
        <p:nvSpPr>
          <p:cNvPr id="9" name="投影片編號版面配置區 8"/>
          <p:cNvSpPr txBox="1">
            <a:spLocks noGrp="1"/>
          </p:cNvSpPr>
          <p:nvPr>
            <p:ph type="sldNum" sz="quarter" idx="8"/>
          </p:nvPr>
        </p:nvSpPr>
        <p:spPr/>
        <p:txBody>
          <a:bodyPr/>
          <a:lstStyle>
            <a:lvl1pPr>
              <a:defRPr/>
            </a:lvl1pPr>
          </a:lstStyle>
          <a:p>
            <a:pPr lvl="0"/>
            <a:fld id="{D878A89B-A787-4EA0-A2C6-DABC7961F416}" type="slidenum">
              <a:t>‹#›</a:t>
            </a:fld>
            <a:endParaRPr lang="en-US"/>
          </a:p>
        </p:txBody>
      </p:sp>
    </p:spTree>
    <p:extLst>
      <p:ext uri="{BB962C8B-B14F-4D97-AF65-F5344CB8AC3E}">
        <p14:creationId xmlns:p14="http://schemas.microsoft.com/office/powerpoint/2010/main" val="226637606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lvl1pPr>
              <a:defRPr/>
            </a:lvl1pPr>
          </a:lstStyle>
          <a:p>
            <a:pPr lvl="0"/>
            <a:r>
              <a:rPr lang="zh-TW"/>
              <a:t>按一下以編輯母片標題樣式</a:t>
            </a:r>
            <a:endParaRPr lang="en-US"/>
          </a:p>
        </p:txBody>
      </p:sp>
      <p:sp>
        <p:nvSpPr>
          <p:cNvPr id="3" name="日期版面配置區 2"/>
          <p:cNvSpPr txBox="1">
            <a:spLocks noGrp="1"/>
          </p:cNvSpPr>
          <p:nvPr>
            <p:ph type="dt" sz="half" idx="7"/>
          </p:nvPr>
        </p:nvSpPr>
        <p:spPr/>
        <p:txBody>
          <a:bodyPr/>
          <a:lstStyle>
            <a:lvl1pPr>
              <a:defRPr/>
            </a:lvl1pPr>
          </a:lstStyle>
          <a:p>
            <a:pPr lvl="0"/>
            <a:fld id="{1ACF6E29-9B2C-4A8F-A9F0-C19A8BE9E856}" type="datetime1">
              <a:rPr lang="en-US"/>
              <a:pPr lvl="0"/>
              <a:t>6/16/2018</a:t>
            </a:fld>
            <a:endParaRPr lang="en-US"/>
          </a:p>
        </p:txBody>
      </p:sp>
      <p:sp>
        <p:nvSpPr>
          <p:cNvPr id="4" name="頁尾版面配置區 3"/>
          <p:cNvSpPr txBox="1">
            <a:spLocks noGrp="1"/>
          </p:cNvSpPr>
          <p:nvPr>
            <p:ph type="ftr" sz="quarter" idx="9"/>
          </p:nvPr>
        </p:nvSpPr>
        <p:spPr/>
        <p:txBody>
          <a:bodyPr/>
          <a:lstStyle>
            <a:lvl1pPr>
              <a:defRPr/>
            </a:lvl1pPr>
          </a:lstStyle>
          <a:p>
            <a:pPr lvl="0"/>
            <a:endParaRPr lang="en-US"/>
          </a:p>
        </p:txBody>
      </p:sp>
      <p:sp>
        <p:nvSpPr>
          <p:cNvPr id="5" name="投影片編號版面配置區 4"/>
          <p:cNvSpPr txBox="1">
            <a:spLocks noGrp="1"/>
          </p:cNvSpPr>
          <p:nvPr>
            <p:ph type="sldNum" sz="quarter" idx="8"/>
          </p:nvPr>
        </p:nvSpPr>
        <p:spPr/>
        <p:txBody>
          <a:bodyPr/>
          <a:lstStyle>
            <a:lvl1pPr>
              <a:defRPr/>
            </a:lvl1pPr>
          </a:lstStyle>
          <a:p>
            <a:pPr lvl="0"/>
            <a:fld id="{E3BDF49D-84D1-419B-B77F-89730EDE1235}" type="slidenum">
              <a:t>‹#›</a:t>
            </a:fld>
            <a:endParaRPr lang="en-US"/>
          </a:p>
        </p:txBody>
      </p:sp>
    </p:spTree>
    <p:extLst>
      <p:ext uri="{BB962C8B-B14F-4D97-AF65-F5344CB8AC3E}">
        <p14:creationId xmlns:p14="http://schemas.microsoft.com/office/powerpoint/2010/main" val="244803041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txBox="1">
            <a:spLocks noGrp="1"/>
          </p:cNvSpPr>
          <p:nvPr>
            <p:ph type="dt" sz="half" idx="7"/>
          </p:nvPr>
        </p:nvSpPr>
        <p:spPr/>
        <p:txBody>
          <a:bodyPr/>
          <a:lstStyle>
            <a:lvl1pPr>
              <a:defRPr/>
            </a:lvl1pPr>
          </a:lstStyle>
          <a:p>
            <a:pPr lvl="0"/>
            <a:fld id="{81C70175-2599-419D-9CFE-F053ED3397C5}" type="datetime1">
              <a:rPr lang="en-US"/>
              <a:pPr lvl="0"/>
              <a:t>6/16/2018</a:t>
            </a:fld>
            <a:endParaRPr lang="en-US"/>
          </a:p>
        </p:txBody>
      </p:sp>
      <p:sp>
        <p:nvSpPr>
          <p:cNvPr id="3" name="頁尾版面配置區 2"/>
          <p:cNvSpPr txBox="1">
            <a:spLocks noGrp="1"/>
          </p:cNvSpPr>
          <p:nvPr>
            <p:ph type="ftr" sz="quarter" idx="9"/>
          </p:nvPr>
        </p:nvSpPr>
        <p:spPr/>
        <p:txBody>
          <a:bodyPr/>
          <a:lstStyle>
            <a:lvl1pPr>
              <a:defRPr/>
            </a:lvl1pPr>
          </a:lstStyle>
          <a:p>
            <a:pPr lvl="0"/>
            <a:endParaRPr lang="en-US"/>
          </a:p>
        </p:txBody>
      </p:sp>
      <p:sp>
        <p:nvSpPr>
          <p:cNvPr id="4" name="投影片編號版面配置區 3"/>
          <p:cNvSpPr txBox="1">
            <a:spLocks noGrp="1"/>
          </p:cNvSpPr>
          <p:nvPr>
            <p:ph type="sldNum" sz="quarter" idx="8"/>
          </p:nvPr>
        </p:nvSpPr>
        <p:spPr/>
        <p:txBody>
          <a:bodyPr/>
          <a:lstStyle>
            <a:lvl1pPr>
              <a:defRPr/>
            </a:lvl1pPr>
          </a:lstStyle>
          <a:p>
            <a:pPr lvl="0"/>
            <a:fld id="{420FE4DD-4FC2-423E-BB45-A39B410BAAFC}" type="slidenum">
              <a:t>‹#›</a:t>
            </a:fld>
            <a:endParaRPr lang="en-US"/>
          </a:p>
        </p:txBody>
      </p:sp>
    </p:spTree>
    <p:extLst>
      <p:ext uri="{BB962C8B-B14F-4D97-AF65-F5344CB8AC3E}">
        <p14:creationId xmlns:p14="http://schemas.microsoft.com/office/powerpoint/2010/main" val="14521415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txBox="1">
            <a:spLocks noGrp="1"/>
          </p:cNvSpPr>
          <p:nvPr>
            <p:ph type="title"/>
          </p:nvPr>
        </p:nvSpPr>
        <p:spPr>
          <a:xfrm>
            <a:off x="457200" y="273048"/>
            <a:ext cx="3008311" cy="1162046"/>
          </a:xfrm>
        </p:spPr>
        <p:txBody>
          <a:bodyPr anchor="b" anchorCtr="0"/>
          <a:lstStyle>
            <a:lvl1pPr algn="l">
              <a:defRPr sz="2000" b="1"/>
            </a:lvl1pPr>
          </a:lstStyle>
          <a:p>
            <a:pPr lvl="0"/>
            <a:r>
              <a:rPr lang="zh-TW"/>
              <a:t>按一下以編輯母片標題樣式</a:t>
            </a:r>
            <a:endParaRPr lang="en-US"/>
          </a:p>
        </p:txBody>
      </p:sp>
      <p:sp>
        <p:nvSpPr>
          <p:cNvPr id="3" name="內容版面配置區 2"/>
          <p:cNvSpPr txBox="1">
            <a:spLocks noGrp="1"/>
          </p:cNvSpPr>
          <p:nvPr>
            <p:ph idx="1"/>
          </p:nvPr>
        </p:nvSpPr>
        <p:spPr>
          <a:xfrm>
            <a:off x="3575047" y="273048"/>
            <a:ext cx="5111752" cy="5853110"/>
          </a:xfrm>
        </p:spPr>
        <p:txBody>
          <a:bodyPr/>
          <a:lstStyle>
            <a:lvl1pPr>
              <a:defRPr/>
            </a:lvl1pPr>
            <a:lvl2pPr>
              <a:defRPr/>
            </a:lvl2pPr>
            <a:lvl3pPr>
              <a:defRPr/>
            </a:lvl3pPr>
            <a:lvl4pPr>
              <a:defRPr/>
            </a:lvl4pPr>
            <a:lvl5pPr>
              <a:defRPr/>
            </a:lvl5p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文字版面配置區 3"/>
          <p:cNvSpPr txBox="1">
            <a:spLocks noGrp="1"/>
          </p:cNvSpPr>
          <p:nvPr>
            <p:ph type="body" idx="2"/>
          </p:nvPr>
        </p:nvSpPr>
        <p:spPr>
          <a:xfrm>
            <a:off x="457200" y="1435095"/>
            <a:ext cx="3008311" cy="46910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77ED952E-6EE4-4D14-B4B5-C760D8000E0D}" type="datetime1">
              <a:rPr lang="en-US"/>
              <a:pPr lvl="0"/>
              <a:t>6/16/2018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CAA7B99A-DFC2-4149-A180-158200685248}" type="slidenum">
              <a:t>‹#›</a:t>
            </a:fld>
            <a:endParaRPr lang="en-US"/>
          </a:p>
        </p:txBody>
      </p:sp>
    </p:spTree>
    <p:extLst>
      <p:ext uri="{BB962C8B-B14F-4D97-AF65-F5344CB8AC3E}">
        <p14:creationId xmlns:p14="http://schemas.microsoft.com/office/powerpoint/2010/main" val="35379463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txBox="1">
            <a:spLocks noGrp="1"/>
          </p:cNvSpPr>
          <p:nvPr>
            <p:ph type="title"/>
          </p:nvPr>
        </p:nvSpPr>
        <p:spPr>
          <a:xfrm>
            <a:off x="1792288" y="4800600"/>
            <a:ext cx="5486400" cy="566735"/>
          </a:xfrm>
        </p:spPr>
        <p:txBody>
          <a:bodyPr anchor="b" anchorCtr="0"/>
          <a:lstStyle>
            <a:lvl1pPr algn="l">
              <a:defRPr sz="2000" b="1"/>
            </a:lvl1pPr>
          </a:lstStyle>
          <a:p>
            <a:pPr lvl="0"/>
            <a:r>
              <a:rPr lang="zh-TW"/>
              <a:t>按一下以編輯母片標題樣式</a:t>
            </a:r>
            <a:endParaRPr lang="en-US"/>
          </a:p>
        </p:txBody>
      </p:sp>
      <p:sp>
        <p:nvSpPr>
          <p:cNvPr id="3" name="圖片版面配置區 2"/>
          <p:cNvSpPr txBox="1">
            <a:spLocks noGrp="1"/>
          </p:cNvSpPr>
          <p:nvPr>
            <p:ph type="pic" idx="1"/>
          </p:nvPr>
        </p:nvSpPr>
        <p:spPr>
          <a:xfrm>
            <a:off x="1792288" y="612776"/>
            <a:ext cx="5486400" cy="4114800"/>
          </a:xfrm>
        </p:spPr>
        <p:txBody>
          <a:bodyPr/>
          <a:lstStyle>
            <a:lvl1pPr marL="0" indent="0">
              <a:buNone/>
              <a:defRPr/>
            </a:lvl1pPr>
          </a:lstStyle>
          <a:p>
            <a:pPr lvl="0"/>
            <a:r>
              <a:rPr lang="zh-TW"/>
              <a:t>按一下圖示以新增圖片</a:t>
            </a:r>
            <a:endParaRPr lang="en-US"/>
          </a:p>
        </p:txBody>
      </p:sp>
      <p:sp>
        <p:nvSpPr>
          <p:cNvPr id="4" name="文字版面配置區 3"/>
          <p:cNvSpPr txBox="1">
            <a:spLocks noGrp="1"/>
          </p:cNvSpPr>
          <p:nvPr>
            <p:ph type="body" idx="2"/>
          </p:nvPr>
        </p:nvSpPr>
        <p:spPr>
          <a:xfrm>
            <a:off x="1792288" y="5367335"/>
            <a:ext cx="5486400" cy="804864"/>
          </a:xfrm>
        </p:spPr>
        <p:txBody>
          <a:bodyPr/>
          <a:lstStyle>
            <a:lvl1pPr marL="0" indent="0">
              <a:spcBef>
                <a:spcPts val="300"/>
              </a:spcBef>
              <a:buNone/>
              <a:defRPr sz="1400"/>
            </a:lvl1pPr>
          </a:lstStyle>
          <a:p>
            <a:pPr lvl="0"/>
            <a:r>
              <a:rPr lang="zh-TW"/>
              <a:t>按一下以編輯母片文字樣式</a:t>
            </a:r>
          </a:p>
        </p:txBody>
      </p:sp>
      <p:sp>
        <p:nvSpPr>
          <p:cNvPr id="5" name="日期版面配置區 4"/>
          <p:cNvSpPr txBox="1">
            <a:spLocks noGrp="1"/>
          </p:cNvSpPr>
          <p:nvPr>
            <p:ph type="dt" sz="half" idx="7"/>
          </p:nvPr>
        </p:nvSpPr>
        <p:spPr/>
        <p:txBody>
          <a:bodyPr/>
          <a:lstStyle>
            <a:lvl1pPr>
              <a:defRPr/>
            </a:lvl1pPr>
          </a:lstStyle>
          <a:p>
            <a:pPr lvl="0"/>
            <a:fld id="{F26645C9-0BB1-4AD8-8D84-87FCAC217CF6}" type="datetime1">
              <a:rPr lang="en-US"/>
              <a:pPr lvl="0"/>
              <a:t>6/16/2018</a:t>
            </a:fld>
            <a:endParaRPr lang="en-US"/>
          </a:p>
        </p:txBody>
      </p:sp>
      <p:sp>
        <p:nvSpPr>
          <p:cNvPr id="6" name="頁尾版面配置區 5"/>
          <p:cNvSpPr txBox="1">
            <a:spLocks noGrp="1"/>
          </p:cNvSpPr>
          <p:nvPr>
            <p:ph type="ftr" sz="quarter" idx="9"/>
          </p:nvPr>
        </p:nvSpPr>
        <p:spPr/>
        <p:txBody>
          <a:bodyPr/>
          <a:lstStyle>
            <a:lvl1pPr>
              <a:defRPr/>
            </a:lvl1pPr>
          </a:lstStyle>
          <a:p>
            <a:pPr lvl="0"/>
            <a:endParaRPr lang="en-US"/>
          </a:p>
        </p:txBody>
      </p:sp>
      <p:sp>
        <p:nvSpPr>
          <p:cNvPr id="7" name="投影片編號版面配置區 6"/>
          <p:cNvSpPr txBox="1">
            <a:spLocks noGrp="1"/>
          </p:cNvSpPr>
          <p:nvPr>
            <p:ph type="sldNum" sz="quarter" idx="8"/>
          </p:nvPr>
        </p:nvSpPr>
        <p:spPr/>
        <p:txBody>
          <a:bodyPr/>
          <a:lstStyle>
            <a:lvl1pPr>
              <a:defRPr/>
            </a:lvl1pPr>
          </a:lstStyle>
          <a:p>
            <a:pPr lvl="0"/>
            <a:fld id="{0A3F41C5-4A40-42E6-BC8C-86545DBA110B}" type="slidenum">
              <a:t>‹#›</a:t>
            </a:fld>
            <a:endParaRPr lang="en-US"/>
          </a:p>
        </p:txBody>
      </p:sp>
    </p:spTree>
    <p:extLst>
      <p:ext uri="{BB962C8B-B14F-4D97-AF65-F5344CB8AC3E}">
        <p14:creationId xmlns:p14="http://schemas.microsoft.com/office/powerpoint/2010/main" val="271438335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9AB5E4"/>
            </a:gs>
            <a:gs pos="100000">
              <a:srgbClr val="C2D1ED"/>
            </a:gs>
          </a:gsLst>
          <a:lin ang="5400000"/>
        </a:gradFill>
        <a:effectLst/>
      </p:bgPr>
    </p:bg>
    <p:spTree>
      <p:nvGrpSpPr>
        <p:cNvPr id="1" name=""/>
        <p:cNvGrpSpPr/>
        <p:nvPr/>
      </p:nvGrpSpPr>
      <p:grpSpPr>
        <a:xfrm>
          <a:off x="0" y="0"/>
          <a:ext cx="0" cy="0"/>
          <a:chOff x="0" y="0"/>
          <a:chExt cx="0" cy="0"/>
        </a:xfrm>
      </p:grpSpPr>
      <p:sp>
        <p:nvSpPr>
          <p:cNvPr id="2" name="標題版面配置區 1"/>
          <p:cNvSpPr txBox="1">
            <a:spLocks noGrp="1"/>
          </p:cNvSpPr>
          <p:nvPr>
            <p:ph type="title"/>
          </p:nvPr>
        </p:nvSpPr>
        <p:spPr>
          <a:xfrm>
            <a:off x="457200" y="274640"/>
            <a:ext cx="8229600" cy="1143000"/>
          </a:xfrm>
          <a:prstGeom prst="rect">
            <a:avLst/>
          </a:prstGeom>
          <a:noFill/>
          <a:ln>
            <a:noFill/>
          </a:ln>
        </p:spPr>
        <p:txBody>
          <a:bodyPr vert="horz" wrap="square" lIns="91440" tIns="45720" rIns="91440" bIns="45720" anchor="ctr" anchorCtr="1" compatLnSpc="1">
            <a:noAutofit/>
          </a:bodyPr>
          <a:lstStyle/>
          <a:p>
            <a:pPr lvl="0"/>
            <a:r>
              <a:rPr lang="zh-TW"/>
              <a:t>按一下以編輯母片標題樣式</a:t>
            </a:r>
            <a:endParaRPr lang="en-US"/>
          </a:p>
        </p:txBody>
      </p:sp>
      <p:sp>
        <p:nvSpPr>
          <p:cNvPr id="3" name="文字版面配置區 2"/>
          <p:cNvSpPr txBox="1">
            <a:spLocks noGrp="1"/>
          </p:cNvSpPr>
          <p:nvPr>
            <p:ph type="body" idx="1"/>
          </p:nvPr>
        </p:nvSpPr>
        <p:spPr>
          <a:xfrm>
            <a:off x="457200" y="1600200"/>
            <a:ext cx="8229600" cy="4525959"/>
          </a:xfrm>
          <a:prstGeom prst="rect">
            <a:avLst/>
          </a:prstGeom>
          <a:noFill/>
          <a:ln>
            <a:noFill/>
          </a:ln>
        </p:spPr>
        <p:txBody>
          <a:bodyPr vert="horz" wrap="square" lIns="91440" tIns="45720" rIns="91440" bIns="45720" anchor="t" anchorCtr="0" compatLnSpc="1">
            <a:noAutofit/>
          </a:bodyPr>
          <a:lstStyle/>
          <a:p>
            <a:pPr lvl="0"/>
            <a:r>
              <a:rPr lang="zh-TW"/>
              <a:t>按一下以編輯母片文字樣式</a:t>
            </a:r>
          </a:p>
          <a:p>
            <a:pPr lvl="1"/>
            <a:r>
              <a:rPr lang="zh-TW"/>
              <a:t>第二層</a:t>
            </a:r>
          </a:p>
          <a:p>
            <a:pPr lvl="2"/>
            <a:r>
              <a:rPr lang="zh-TW"/>
              <a:t>第三層</a:t>
            </a:r>
          </a:p>
          <a:p>
            <a:pPr lvl="3"/>
            <a:r>
              <a:rPr lang="zh-TW"/>
              <a:t>第四層</a:t>
            </a:r>
          </a:p>
          <a:p>
            <a:pPr lvl="4"/>
            <a:r>
              <a:rPr lang="zh-TW"/>
              <a:t>第五層</a:t>
            </a:r>
            <a:endParaRPr lang="en-US"/>
          </a:p>
        </p:txBody>
      </p:sp>
      <p:sp>
        <p:nvSpPr>
          <p:cNvPr id="4" name="日期版面配置區 3"/>
          <p:cNvSpPr txBox="1">
            <a:spLocks noGrp="1"/>
          </p:cNvSpPr>
          <p:nvPr>
            <p:ph type="dt" sz="half" idx="2"/>
          </p:nvPr>
        </p:nvSpPr>
        <p:spPr>
          <a:xfrm>
            <a:off x="457200"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5" name="頁尾版面配置區 4"/>
          <p:cNvSpPr txBox="1">
            <a:spLocks noGrp="1"/>
          </p:cNvSpPr>
          <p:nvPr>
            <p:ph type="ftr" sz="quarter" idx="3"/>
          </p:nvPr>
        </p:nvSpPr>
        <p:spPr>
          <a:xfrm>
            <a:off x="3124203" y="6356351"/>
            <a:ext cx="2895603"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endParaRPr lang="en-US"/>
          </a:p>
        </p:txBody>
      </p:sp>
      <p:sp>
        <p:nvSpPr>
          <p:cNvPr id="6" name="投影片編號版面配置區 5"/>
          <p:cNvSpPr txBox="1">
            <a:spLocks noGrp="1"/>
          </p:cNvSpPr>
          <p:nvPr>
            <p:ph type="sldNum" sz="quarter" idx="4"/>
          </p:nvPr>
        </p:nvSpPr>
        <p:spPr>
          <a:xfrm>
            <a:off x="6553203" y="6356351"/>
            <a:ext cx="2133596"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en-US" sz="1200" b="0" i="0" u="none" strike="noStrike" kern="1200" cap="none" spc="0" baseline="0">
                <a:solidFill>
                  <a:srgbClr val="898989"/>
                </a:solidFill>
                <a:uFillTx/>
                <a:latin typeface="Calibri"/>
                <a:ea typeface="新細明體"/>
                <a:cs typeface=""/>
              </a:defRPr>
            </a:lvl1pPr>
          </a:lstStyle>
          <a:p>
            <a:pPr lvl="0"/>
            <a:fld id="{B28E7605-3C59-4E73-8992-0DC3AB320F18}" type="slidenum">
              <a:t>‹#›</a:t>
            </a:fld>
            <a:endParaRPr lang="en-US"/>
          </a:p>
        </p:txBody>
      </p:sp>
      <p:pic>
        <p:nvPicPr>
          <p:cNvPr id="7" name="Picture 2" descr="C:\Users\BPC\Downloads\教育部logo991006-1.png">
            <a:extLst>
              <a:ext uri="{FF2B5EF4-FFF2-40B4-BE49-F238E27FC236}">
                <a16:creationId xmlns:a16="http://schemas.microsoft.com/office/drawing/2014/main" id="{00000000-0000-0000-0000-000000000000}"/>
              </a:ext>
            </a:extLst>
          </p:cNvPr>
          <p:cNvPicPr>
            <a:picLocks noChangeAspect="1"/>
          </p:cNvPicPr>
          <p:nvPr/>
        </p:nvPicPr>
        <p:blipFill>
          <a:blip r:embed="rId13"/>
          <a:srcRect/>
          <a:stretch>
            <a:fillRect/>
          </a:stretch>
        </p:blipFill>
        <p:spPr>
          <a:xfrm>
            <a:off x="0" y="6411443"/>
            <a:ext cx="1475658" cy="446556"/>
          </a:xfrm>
          <a:prstGeom prst="rect">
            <a:avLst/>
          </a:prstGeom>
          <a:noFill/>
          <a:ln cap="flat">
            <a:noFill/>
          </a:ln>
        </p:spPr>
      </p:pic>
      <p:pic>
        <p:nvPicPr>
          <p:cNvPr id="8" name="Picture 3" descr="C:\Users\BPC\AppData\Local\Temp\Rar$DR60.735\A703(修正型).png">
            <a:extLst>
              <a:ext uri="{FF2B5EF4-FFF2-40B4-BE49-F238E27FC236}">
                <a16:creationId xmlns:a16="http://schemas.microsoft.com/office/drawing/2014/main" id="{00000000-0000-0000-0000-000000000000}"/>
              </a:ext>
            </a:extLst>
          </p:cNvPr>
          <p:cNvPicPr>
            <a:picLocks noChangeAspect="1"/>
          </p:cNvPicPr>
          <p:nvPr/>
        </p:nvPicPr>
        <p:blipFill>
          <a:blip r:embed="rId14"/>
          <a:srcRect/>
          <a:stretch>
            <a:fillRect/>
          </a:stretch>
        </p:blipFill>
        <p:spPr>
          <a:xfrm>
            <a:off x="1547667" y="6508351"/>
            <a:ext cx="1263682" cy="252740"/>
          </a:xfrm>
          <a:prstGeom prst="rect">
            <a:avLst/>
          </a:prstGeom>
          <a:noFill/>
          <a:ln cap="flat">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Requires="p14">
      <p:transition spd="slow" p14:dur="2000"/>
    </mc:Choice>
    <mc:Fallback>
      <p:transition spd="slow"/>
    </mc:Fallback>
  </mc:AlternateContent>
  <p:txStyles>
    <p:titleStyle>
      <a:lvl1pPr marL="0" marR="0" lvl="0" indent="0" algn="ctr" defTabSz="914400" rtl="0" fontAlgn="auto" hangingPunct="1">
        <a:lnSpc>
          <a:spcPct val="100000"/>
        </a:lnSpc>
        <a:spcBef>
          <a:spcPts val="0"/>
        </a:spcBef>
        <a:spcAft>
          <a:spcPts val="0"/>
        </a:spcAft>
        <a:buNone/>
        <a:tabLst/>
        <a:defRPr lang="zh-TW" sz="4400" b="0" i="0" u="none" strike="noStrike" kern="1200" cap="none" spc="0" baseline="0">
          <a:solidFill>
            <a:srgbClr val="000000"/>
          </a:solidFill>
          <a:uFillTx/>
          <a:latin typeface="標楷體" pitchFamily="65"/>
          <a:ea typeface="標楷體" pitchFamily="65"/>
          <a:cs typeface="標楷體" pitchFamily="65"/>
        </a:defRPr>
      </a:lvl1pPr>
    </p:titleStyle>
    <p:bodyStyle>
      <a:lvl1pPr marL="342900" marR="0" lvl="0" indent="-342900" algn="l" defTabSz="914400" rtl="0" fontAlgn="auto" hangingPunct="1">
        <a:lnSpc>
          <a:spcPct val="100000"/>
        </a:lnSpc>
        <a:spcBef>
          <a:spcPts val="800"/>
        </a:spcBef>
        <a:spcAft>
          <a:spcPts val="0"/>
        </a:spcAft>
        <a:buSzPct val="100000"/>
        <a:buFont typeface="Arial" pitchFamily="34"/>
        <a:buChar char="•"/>
        <a:tabLst/>
        <a:defRPr lang="zh-TW" sz="3200" b="0" i="0" u="none" strike="noStrike" kern="1200" cap="none" spc="0" baseline="0">
          <a:solidFill>
            <a:srgbClr val="0000FF"/>
          </a:solidFill>
          <a:uFillTx/>
          <a:latin typeface="標楷體" pitchFamily="65"/>
          <a:ea typeface="標楷體" pitchFamily="65"/>
          <a:cs typeface="標楷體" pitchFamily="65"/>
        </a:defRPr>
      </a:lvl1pPr>
      <a:lvl2pPr marL="742950" marR="0" lvl="1" indent="-285750" algn="l" defTabSz="914400" rtl="0" fontAlgn="auto" hangingPunct="1">
        <a:lnSpc>
          <a:spcPct val="100000"/>
        </a:lnSpc>
        <a:spcBef>
          <a:spcPts val="700"/>
        </a:spcBef>
        <a:spcAft>
          <a:spcPts val="0"/>
        </a:spcAft>
        <a:buSzPct val="100000"/>
        <a:buFont typeface="Arial" pitchFamily="34"/>
        <a:buChar char="–"/>
        <a:tabLst/>
        <a:defRPr lang="zh-TW" sz="2800" b="0" i="0" u="none" strike="noStrike" kern="1200" cap="none" spc="0" baseline="0">
          <a:solidFill>
            <a:srgbClr val="000000"/>
          </a:solidFill>
          <a:uFillTx/>
          <a:latin typeface="Calibri"/>
          <a:ea typeface="新細明體"/>
          <a:cs typeface=""/>
        </a:defRPr>
      </a:lvl2pPr>
      <a:lvl3pPr marL="1143000" marR="0" lvl="2" indent="-228600" algn="l" defTabSz="914400" rtl="0" fontAlgn="auto" hangingPunct="1">
        <a:lnSpc>
          <a:spcPct val="100000"/>
        </a:lnSpc>
        <a:spcBef>
          <a:spcPts val="600"/>
        </a:spcBef>
        <a:spcAft>
          <a:spcPts val="0"/>
        </a:spcAft>
        <a:buSzPct val="100000"/>
        <a:buFont typeface="Arial" pitchFamily="34"/>
        <a:buChar char="•"/>
        <a:tabLst/>
        <a:defRPr lang="zh-TW" sz="2400" b="0" i="0" u="none" strike="noStrike" kern="1200" cap="none" spc="0" baseline="0">
          <a:solidFill>
            <a:srgbClr val="000000"/>
          </a:solidFill>
          <a:uFillTx/>
          <a:latin typeface="Calibri"/>
          <a:ea typeface="新細明體"/>
          <a:cs typeface=""/>
        </a:defRPr>
      </a:lvl3pPr>
      <a:lvl4pPr marL="1600200" marR="0" lvl="3"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4pPr>
      <a:lvl5pPr marL="2057400" marR="0" lvl="4" indent="-228600" algn="l" defTabSz="914400" rtl="0" fontAlgn="auto" hangingPunct="1">
        <a:lnSpc>
          <a:spcPct val="100000"/>
        </a:lnSpc>
        <a:spcBef>
          <a:spcPts val="500"/>
        </a:spcBef>
        <a:spcAft>
          <a:spcPts val="0"/>
        </a:spcAft>
        <a:buSzPct val="100000"/>
        <a:buFont typeface="Arial" pitchFamily="34"/>
        <a:buChar char="»"/>
        <a:tabLst/>
        <a:defRPr lang="zh-TW" sz="2000" b="0" i="0" u="none" strike="noStrike" kern="1200" cap="none" spc="0" baseline="0">
          <a:solidFill>
            <a:srgbClr val="000000"/>
          </a:solidFill>
          <a:uFillTx/>
          <a:latin typeface="Calibri"/>
          <a:ea typeface="新細明體"/>
          <a:cs typeface=""/>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https://www.youtube.com/embed/4PtsXc2YhNA" TargetMode="External"/><Relationship Id="rId1" Type="http://schemas.openxmlformats.org/officeDocument/2006/relationships/video" Target="NULL" TargetMode="External"/><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https://www.youtube.com/embed/s_mVZWz90gM" TargetMode="External"/><Relationship Id="rId1" Type="http://schemas.openxmlformats.org/officeDocument/2006/relationships/video" Target="NULL" TargetMode="External"/><Relationship Id="rId4" Type="http://schemas.openxmlformats.org/officeDocument/2006/relationships/image" Target="../media/image5.jpe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https://www.youtube.com/embed/pQ5WQ1f4OF4" TargetMode="External"/><Relationship Id="rId1" Type="http://schemas.openxmlformats.org/officeDocument/2006/relationships/video" Target="NULL" TargetMode="External"/><Relationship Id="rId4" Type="http://schemas.openxmlformats.org/officeDocument/2006/relationships/image" Target="../media/image6.jpe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https://www.youtube.com/embed/pUNZu58M1a4" TargetMode="External"/><Relationship Id="rId1" Type="http://schemas.openxmlformats.org/officeDocument/2006/relationships/video" Target="NULL" TargetMode="External"/><Relationship Id="rId4" Type="http://schemas.openxmlformats.org/officeDocument/2006/relationships/image" Target="../media/image7.jpe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microsoft.com/office/2007/relationships/media" Target="https://www.youtube.com/embed/uLWjXN7Gk80" TargetMode="External"/><Relationship Id="rId1" Type="http://schemas.openxmlformats.org/officeDocument/2006/relationships/video" Target="NULL" TargetMode="Externa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標題 1"/>
          <p:cNvSpPr txBox="1">
            <a:spLocks noGrp="1"/>
          </p:cNvSpPr>
          <p:nvPr>
            <p:ph type="ctrTitle"/>
          </p:nvPr>
        </p:nvSpPr>
        <p:spPr>
          <a:xfrm>
            <a:off x="737829" y="476667"/>
            <a:ext cx="7772400" cy="1470026"/>
          </a:xfrm>
        </p:spPr>
        <p:txBody>
          <a:bodyPr/>
          <a:lstStyle/>
          <a:p>
            <a:pPr lvl="0"/>
            <a:r>
              <a:rPr lang="zh-TW"/>
              <a:t>運動與失能</a:t>
            </a:r>
          </a:p>
        </p:txBody>
      </p:sp>
      <p:sp>
        <p:nvSpPr>
          <p:cNvPr id="3" name="副標題 2"/>
          <p:cNvSpPr txBox="1">
            <a:spLocks noGrp="1"/>
          </p:cNvSpPr>
          <p:nvPr>
            <p:ph type="subTitle" idx="1"/>
          </p:nvPr>
        </p:nvSpPr>
        <p:spPr>
          <a:xfrm>
            <a:off x="1475658" y="1988838"/>
            <a:ext cx="6400800" cy="648071"/>
          </a:xfrm>
        </p:spPr>
        <p:txBody>
          <a:bodyPr/>
          <a:lstStyle/>
          <a:p>
            <a:pPr lvl="0"/>
            <a:r>
              <a:rPr lang="zh-TW"/>
              <a:t>曾郁嫻</a:t>
            </a:r>
            <a:endParaRPr lang="en-US"/>
          </a:p>
        </p:txBody>
      </p:sp>
      <p:pic>
        <p:nvPicPr>
          <p:cNvPr id="4" name="Picture 2" descr="C:\Users\BPC\Downloads\教育部logo991006-1.png">
            <a:extLst>
              <a:ext uri="{FF2B5EF4-FFF2-40B4-BE49-F238E27FC236}">
                <a16:creationId xmlns:a16="http://schemas.microsoft.com/office/drawing/2014/main" id="{00000000-0000-0000-0000-000000000000}"/>
              </a:ext>
            </a:extLst>
          </p:cNvPr>
          <p:cNvPicPr>
            <a:picLocks noChangeAspect="1"/>
          </p:cNvPicPr>
          <p:nvPr/>
        </p:nvPicPr>
        <p:blipFill>
          <a:blip r:embed="rId3"/>
          <a:srcRect/>
          <a:stretch>
            <a:fillRect/>
          </a:stretch>
        </p:blipFill>
        <p:spPr>
          <a:xfrm>
            <a:off x="0" y="6411443"/>
            <a:ext cx="1475658" cy="446556"/>
          </a:xfrm>
          <a:prstGeom prst="rect">
            <a:avLst/>
          </a:prstGeom>
          <a:noFill/>
          <a:ln cap="flat">
            <a:noFill/>
          </a:ln>
        </p:spPr>
      </p:pic>
      <p:pic>
        <p:nvPicPr>
          <p:cNvPr id="5" name="Picture 3" descr="C:\Users\BPC\AppData\Local\Temp\Rar$DR60.735\A703(修正型).png">
            <a:extLst>
              <a:ext uri="{FF2B5EF4-FFF2-40B4-BE49-F238E27FC236}">
                <a16:creationId xmlns:a16="http://schemas.microsoft.com/office/drawing/2014/main" id="{00000000-0000-0000-0000-000000000000}"/>
              </a:ext>
            </a:extLst>
          </p:cNvPr>
          <p:cNvPicPr>
            <a:picLocks noChangeAspect="1"/>
          </p:cNvPicPr>
          <p:nvPr/>
        </p:nvPicPr>
        <p:blipFill>
          <a:blip r:embed="rId4"/>
          <a:srcRect/>
          <a:stretch>
            <a:fillRect/>
          </a:stretch>
        </p:blipFill>
        <p:spPr>
          <a:xfrm>
            <a:off x="1547667" y="6508351"/>
            <a:ext cx="1263682" cy="252740"/>
          </a:xfrm>
          <a:prstGeom prst="rect">
            <a:avLst/>
          </a:prstGeom>
          <a:noFill/>
          <a:ln cap="flat">
            <a:noFill/>
          </a:ln>
        </p:spPr>
      </p:pic>
      <p:sp>
        <p:nvSpPr>
          <p:cNvPr id="6" name="副標題 2"/>
          <p:cNvSpPr txBox="1"/>
          <p:nvPr/>
        </p:nvSpPr>
        <p:spPr>
          <a:xfrm>
            <a:off x="1535579" y="2996955"/>
            <a:ext cx="6400800" cy="648071"/>
          </a:xfrm>
          <a:prstGeom prst="rect">
            <a:avLst/>
          </a:prstGeom>
          <a:noFill/>
          <a:ln cap="flat">
            <a:noFill/>
          </a:ln>
        </p:spPr>
        <p:txBody>
          <a:bodyPr vert="horz" wrap="square" lIns="91440" tIns="45720" rIns="91440" bIns="45720" anchor="t" anchorCtr="1" compatLnSpc="1">
            <a:noAutofit/>
          </a:bodyPr>
          <a:lstStyle/>
          <a:p>
            <a:pPr marL="0" marR="0" lvl="0" indent="0" algn="ctr" defTabSz="914400" rtl="0" fontAlgn="auto" hangingPunct="1">
              <a:lnSpc>
                <a:spcPct val="100000"/>
              </a:lnSpc>
              <a:spcBef>
                <a:spcPts val="800"/>
              </a:spcBef>
              <a:spcAft>
                <a:spcPts val="0"/>
              </a:spcAft>
              <a:buNone/>
              <a:tabLst/>
              <a:defRPr sz="1800" b="0" i="0" u="none" strike="noStrike" kern="0" cap="none" spc="0" baseline="0">
                <a:solidFill>
                  <a:srgbClr val="000000"/>
                </a:solidFill>
                <a:uFillTx/>
              </a:defRPr>
            </a:pPr>
            <a:r>
              <a:rPr lang="en-US" sz="3200" b="0" i="0" u="none" strike="noStrike" kern="1200" cap="none" spc="0" baseline="0">
                <a:solidFill>
                  <a:srgbClr val="898989"/>
                </a:solidFill>
                <a:uFillTx/>
                <a:latin typeface="Calibri"/>
                <a:ea typeface="新細明體"/>
                <a:cs typeface=""/>
              </a:rPr>
              <a:t>2</a:t>
            </a:r>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name="Slide34">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lstStyle/>
          <a:p>
            <a:pPr lvl="0"/>
            <a:r>
              <a:rPr lang="zh-TW"/>
              <a:t>活躍老化「</a:t>
            </a:r>
            <a:r>
              <a:rPr lang="en-US"/>
              <a:t>active ageing</a:t>
            </a:r>
            <a:r>
              <a:rPr lang="zh-TW"/>
              <a:t>」</a:t>
            </a:r>
            <a:endParaRPr lang="en-US"/>
          </a:p>
          <a:p>
            <a:pPr lvl="1"/>
            <a:r>
              <a:rPr lang="zh-TW"/>
              <a:t>提昇民眾老年期生活品質，並達到最適宜的健康、參與及安全的過程</a:t>
            </a:r>
            <a:endParaRPr lang="en-US"/>
          </a:p>
          <a:p>
            <a:pPr lvl="2"/>
            <a:r>
              <a:rPr lang="zh-TW"/>
              <a:t>生理適能</a:t>
            </a:r>
            <a:r>
              <a:rPr lang="en-US"/>
              <a:t>:</a:t>
            </a:r>
            <a:r>
              <a:rPr lang="zh-TW"/>
              <a:t>個體身體狀態與生理機能的維護</a:t>
            </a:r>
            <a:endParaRPr lang="en-US"/>
          </a:p>
          <a:p>
            <a:pPr lvl="2"/>
            <a:r>
              <a:rPr lang="zh-TW"/>
              <a:t>心理適能</a:t>
            </a:r>
            <a:r>
              <a:rPr lang="en-US"/>
              <a:t>:</a:t>
            </a:r>
            <a:r>
              <a:rPr lang="zh-TW"/>
              <a:t>休閒活動中的滿足感、幸福感等放鬆與滿足</a:t>
            </a:r>
            <a:endParaRPr lang="en-US"/>
          </a:p>
          <a:p>
            <a:pPr lvl="2"/>
            <a:r>
              <a:rPr lang="zh-TW"/>
              <a:t>認知適能</a:t>
            </a:r>
            <a:r>
              <a:rPr lang="en-US"/>
              <a:t>:</a:t>
            </a:r>
            <a:r>
              <a:rPr lang="zh-TW"/>
              <a:t>個體心智狀態的維持，降低老人痴呆及阿茲海默的風險</a:t>
            </a:r>
            <a:endParaRPr lang="en-US"/>
          </a:p>
          <a:p>
            <a:pPr lvl="2"/>
            <a:r>
              <a:rPr lang="zh-TW"/>
              <a:t>社會適能</a:t>
            </a:r>
            <a:r>
              <a:rPr lang="en-US"/>
              <a:t>:</a:t>
            </a:r>
            <a:r>
              <a:rPr lang="zh-TW"/>
              <a:t>協助老化個體重新建立或維繫人際關係</a:t>
            </a:r>
            <a:endParaRPr lang="en-US"/>
          </a:p>
          <a:p>
            <a:pPr lvl="0"/>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name="Slide20">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t>老化與運動參與</a:t>
            </a:r>
            <a:endParaRPr lang="en-US"/>
          </a:p>
        </p:txBody>
      </p:sp>
      <p:sp>
        <p:nvSpPr>
          <p:cNvPr id="3" name="內容版面配置區 2"/>
          <p:cNvSpPr txBox="1">
            <a:spLocks noGrp="1"/>
          </p:cNvSpPr>
          <p:nvPr>
            <p:ph idx="1"/>
          </p:nvPr>
        </p:nvSpPr>
        <p:spPr/>
        <p:txBody>
          <a:bodyPr/>
          <a:lstStyle/>
          <a:p>
            <a:pPr lvl="0"/>
            <a:r>
              <a:rPr lang="zh-TW"/>
              <a:t>老化與運動相關研究的需求</a:t>
            </a:r>
            <a:endParaRPr lang="en-US"/>
          </a:p>
          <a:p>
            <a:pPr lvl="1"/>
            <a:r>
              <a:rPr lang="zh-TW"/>
              <a:t>老化人口增加之下，相關研究發展日益蓬勃</a:t>
            </a:r>
            <a:endParaRPr lang="en-US"/>
          </a:p>
          <a:p>
            <a:pPr lvl="1"/>
            <a:r>
              <a:rPr lang="zh-TW"/>
              <a:t>缺乏透過橫貫性研究，以協助理解個體在不同生命階段的身體活動情形及需求</a:t>
            </a:r>
          </a:p>
          <a:p>
            <a:pPr lvl="1"/>
            <a:r>
              <a:rPr lang="zh-TW"/>
              <a:t>運動資源多投注在青少年</a:t>
            </a:r>
            <a:r>
              <a:rPr lang="en-US"/>
              <a:t>/</a:t>
            </a:r>
            <a:r>
              <a:rPr lang="zh-TW"/>
              <a:t>青年運動，而忽略年長者運動（參與及競賽）</a:t>
            </a:r>
          </a:p>
          <a:p>
            <a:pPr lvl="0"/>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name="Slide17">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normAutofit/>
          </a:bodyPr>
          <a:lstStyle/>
          <a:p>
            <a:pPr lvl="0"/>
            <a:r>
              <a:rPr lang="zh-TW"/>
              <a:t>老化與休閒涉入的理論</a:t>
            </a:r>
            <a:endParaRPr lang="en-US"/>
          </a:p>
          <a:p>
            <a:pPr lvl="1"/>
            <a:r>
              <a:rPr lang="zh-TW"/>
              <a:t>主動理論</a:t>
            </a:r>
            <a:endParaRPr lang="en-US"/>
          </a:p>
          <a:p>
            <a:pPr lvl="2"/>
            <a:r>
              <a:rPr lang="zh-TW"/>
              <a:t>個體維持高強度活動，藉以提昇生活滿意度及生活品質</a:t>
            </a:r>
            <a:endParaRPr lang="en-US"/>
          </a:p>
          <a:p>
            <a:pPr lvl="2"/>
            <a:r>
              <a:rPr lang="zh-TW"/>
              <a:t>若過去從事活動無法持續，則會尋求其他活動替代</a:t>
            </a:r>
            <a:endParaRPr lang="en-US"/>
          </a:p>
          <a:p>
            <a:pPr marL="914400" lvl="2" indent="0" algn="r">
              <a:buNone/>
            </a:pPr>
            <a:r>
              <a:rPr lang="en-US" sz="1400"/>
              <a:t>(Harahousou, 2006; Mannell &amp; Kleiber, 1997; Nimrod, 2007)</a:t>
            </a:r>
          </a:p>
          <a:p>
            <a:pPr lvl="0"/>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name="Slide18">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lstStyle/>
          <a:p>
            <a:pPr lvl="0"/>
            <a:r>
              <a:rPr lang="zh-TW"/>
              <a:t>老化與休閒涉入的理論</a:t>
            </a:r>
            <a:endParaRPr lang="en-US"/>
          </a:p>
          <a:p>
            <a:pPr lvl="1"/>
            <a:r>
              <a:rPr lang="zh-TW"/>
              <a:t>持續理論</a:t>
            </a:r>
            <a:endParaRPr lang="en-US"/>
          </a:p>
          <a:p>
            <a:pPr lvl="2"/>
            <a:r>
              <a:rPr lang="zh-TW"/>
              <a:t>個體會選擇適合的活動型態，以提升生活滿意度</a:t>
            </a:r>
            <a:endParaRPr lang="en-US"/>
          </a:p>
          <a:p>
            <a:pPr lvl="2"/>
            <a:r>
              <a:rPr lang="zh-TW"/>
              <a:t>個體會維持原有的角色扮演，並嘗試排除因年齡而帶來的阻礙，</a:t>
            </a:r>
            <a:endParaRPr lang="en-US"/>
          </a:p>
          <a:p>
            <a:pPr lvl="2"/>
            <a:r>
              <a:rPr lang="zh-TW"/>
              <a:t>依據個體先前經驗選擇類似的活動型態</a:t>
            </a:r>
            <a:endParaRPr lang="en-US"/>
          </a:p>
          <a:p>
            <a:pPr marL="914400" lvl="2" indent="0" algn="r">
              <a:buNone/>
            </a:pPr>
            <a:r>
              <a:rPr lang="en-US" sz="1400"/>
              <a:t>(Harahousou, 2006; Mannell &amp; Kleiber, 1997; Nimrod, 2007)</a:t>
            </a:r>
          </a:p>
          <a:p>
            <a:pPr lvl="0"/>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name="Slide19">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lstStyle/>
          <a:p>
            <a:pPr lvl="0"/>
            <a:r>
              <a:rPr lang="zh-TW"/>
              <a:t>老化與休閒涉入的理論</a:t>
            </a:r>
            <a:endParaRPr lang="en-US"/>
          </a:p>
          <a:p>
            <a:pPr lvl="1"/>
            <a:r>
              <a:rPr lang="zh-TW"/>
              <a:t>退出理論</a:t>
            </a:r>
            <a:endParaRPr lang="en-US"/>
          </a:p>
          <a:p>
            <a:pPr lvl="2"/>
            <a:r>
              <a:rPr lang="zh-TW"/>
              <a:t>個體隨年齡的增長，會逐漸退出先前的社交網絡與活動型態，並在此過程中獲得平靜與快樂</a:t>
            </a:r>
            <a:endParaRPr lang="en-US"/>
          </a:p>
          <a:p>
            <a:pPr marL="914400" lvl="2" indent="0" algn="r">
              <a:buNone/>
            </a:pPr>
            <a:r>
              <a:rPr lang="en-US" sz="1400"/>
              <a:t>(Harahousou, 2006; Mannell &amp; Kleiber, 1997)</a:t>
            </a:r>
          </a:p>
          <a:p>
            <a:pPr lvl="0"/>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name="Slide23">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lstStyle/>
          <a:p>
            <a:pPr lvl="0"/>
            <a:r>
              <a:rPr lang="zh-TW"/>
              <a:t>進入老化階段可能會面臨的運動參與阻礙</a:t>
            </a:r>
            <a:endParaRPr lang="en-US"/>
          </a:p>
          <a:p>
            <a:pPr lvl="1"/>
            <a:r>
              <a:rPr lang="zh-TW"/>
              <a:t>個人的阻礙</a:t>
            </a:r>
            <a:r>
              <a:rPr lang="en-US"/>
              <a:t>(intrapersonal constraints)</a:t>
            </a:r>
          </a:p>
          <a:p>
            <a:pPr lvl="2"/>
            <a:r>
              <a:rPr lang="zh-TW"/>
              <a:t>指個體心理方面和個人身體條件的改變</a:t>
            </a:r>
            <a:endParaRPr lang="en-US"/>
          </a:p>
          <a:p>
            <a:pPr lvl="2"/>
            <a:r>
              <a:rPr lang="zh-TW"/>
              <a:t>例如體能、技能、健康等生理方面的衰退，或是經濟條件的缺乏</a:t>
            </a:r>
            <a:endParaRPr lang="en-US"/>
          </a:p>
          <a:p>
            <a:pPr marL="457200" lvl="1" indent="0">
              <a:buNone/>
            </a:pPr>
            <a:endParaRPr lang="en-US"/>
          </a:p>
          <a:p>
            <a:pPr lvl="1"/>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name="Slide22">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lstStyle/>
          <a:p>
            <a:pPr lvl="0"/>
            <a:r>
              <a:rPr lang="zh-TW"/>
              <a:t>進入老化階段可能會面臨的運動參與阻礙</a:t>
            </a:r>
            <a:endParaRPr lang="en-US"/>
          </a:p>
          <a:p>
            <a:pPr lvl="1"/>
            <a:r>
              <a:rPr lang="zh-TW"/>
              <a:t>人際間的阻礙</a:t>
            </a:r>
            <a:r>
              <a:rPr lang="en-US"/>
              <a:t>(interpersonal constraints)</a:t>
            </a:r>
          </a:p>
          <a:p>
            <a:pPr lvl="2"/>
            <a:r>
              <a:rPr lang="zh-TW"/>
              <a:t>指與他人互動過程中所感知的阻礙</a:t>
            </a:r>
            <a:endParaRPr lang="en-US"/>
          </a:p>
          <a:p>
            <a:pPr lvl="2"/>
            <a:r>
              <a:rPr lang="zh-TW"/>
              <a:t>缺乏共同參與的好友、對老化人口的排除、不安全的活動環境</a:t>
            </a:r>
            <a:endParaRPr lang="en-US"/>
          </a:p>
        </p:txBody>
      </p:sp>
      <p:pic>
        <p:nvPicPr>
          <p:cNvPr id="4" name="4PtsXc2YhNA">
            <a:extLst>
              <a:ext uri="{FF2B5EF4-FFF2-40B4-BE49-F238E27FC236}">
                <a16:creationId xmlns:a16="http://schemas.microsoft.com/office/drawing/2014/main" id="{00000000-0000-0000-0000-000000000000}"/>
              </a:ext>
            </a:extLst>
          </p:cNvPr>
          <p:cNvPicPr>
            <a:picLocks noChangeAspect="1"/>
          </p:cNvPicPr>
          <p:nvPr>
            <a:videoFile r:link="rId1"/>
            <p:extLst>
              <p:ext uri="{DAA4B4D4-6D71-4841-9C94-3DE7FCFB9230}">
                <p14:media xmlns:p14="http://schemas.microsoft.com/office/powerpoint/2010/main" r:link="rId2"/>
              </p:ext>
            </p:extLst>
          </p:nvPr>
        </p:nvPicPr>
        <p:blipFill>
          <a:blip r:embed="rId4"/>
          <a:stretch>
            <a:fillRect/>
          </a:stretch>
        </p:blipFill>
        <p:spPr>
          <a:xfrm>
            <a:off x="3451119" y="3657600"/>
            <a:ext cx="5471650" cy="3077806"/>
          </a:xfrm>
          <a:prstGeom prst="rect">
            <a:avLst/>
          </a:prstGeom>
          <a:noFill/>
          <a:ln cap="flat">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name="Slide24">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lstStyle/>
          <a:p>
            <a:pPr lvl="0"/>
            <a:r>
              <a:rPr lang="zh-TW"/>
              <a:t>進入老化階段的運動參與阻礙</a:t>
            </a:r>
            <a:endParaRPr lang="en-US"/>
          </a:p>
          <a:p>
            <a:pPr lvl="1"/>
            <a:r>
              <a:rPr lang="zh-TW"/>
              <a:t>結構性阻礙</a:t>
            </a:r>
            <a:r>
              <a:rPr lang="en-US"/>
              <a:t>(structural constraints)</a:t>
            </a:r>
          </a:p>
          <a:p>
            <a:pPr lvl="2"/>
            <a:r>
              <a:rPr lang="zh-TW"/>
              <a:t>外在結構的變動使個體無法掌握相關的資源，因而阻斷參與機會</a:t>
            </a:r>
            <a:endParaRPr lang="en-US"/>
          </a:p>
          <a:p>
            <a:pPr lvl="2"/>
            <a:r>
              <a:rPr lang="zh-TW"/>
              <a:t>缺乏相關方案的提供、從事活動費用的考量</a:t>
            </a:r>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name="Slide27">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lstStyle/>
          <a:p>
            <a:pPr lvl="0"/>
            <a:r>
              <a:rPr lang="zh-TW"/>
              <a:t>老化與運動的新概念 </a:t>
            </a:r>
            <a:endParaRPr lang="en-US"/>
          </a:p>
          <a:p>
            <a:pPr lvl="1"/>
            <a:r>
              <a:rPr lang="zh-TW"/>
              <a:t>年長者擁有許多資源與知識可以接觸運動</a:t>
            </a:r>
            <a:endParaRPr lang="en-US"/>
          </a:p>
          <a:p>
            <a:pPr lvl="1"/>
            <a:r>
              <a:rPr lang="zh-TW"/>
              <a:t>社會環境的改變，年長者健康狀態也有改善</a:t>
            </a:r>
            <a:endParaRPr lang="en-US"/>
          </a:p>
          <a:p>
            <a:pPr lvl="1"/>
            <a:r>
              <a:rPr lang="zh-TW"/>
              <a:t>對於老化的負面意涵及認知，逐漸出現轉變</a:t>
            </a:r>
            <a:endParaRPr lang="en-US"/>
          </a:p>
          <a:p>
            <a:pPr lvl="1"/>
            <a:r>
              <a:rPr lang="zh-TW"/>
              <a:t>年長者展現對於競技運動的興趣</a:t>
            </a:r>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name="Slide37">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a:xfrm>
            <a:off x="457200" y="1600200"/>
            <a:ext cx="8229600" cy="4594119"/>
          </a:xfrm>
        </p:spPr>
        <p:txBody>
          <a:bodyPr>
            <a:normAutofit/>
          </a:bodyPr>
          <a:lstStyle/>
          <a:p>
            <a:pPr lvl="0"/>
            <a:r>
              <a:rPr lang="zh-TW"/>
              <a:t>規律運動對於活躍老化的影響</a:t>
            </a:r>
            <a:endParaRPr lang="en-US"/>
          </a:p>
          <a:p>
            <a:pPr lvl="1"/>
            <a:r>
              <a:rPr lang="zh-TW"/>
              <a:t>人際關係的參與</a:t>
            </a:r>
            <a:endParaRPr lang="en-US"/>
          </a:p>
          <a:p>
            <a:pPr lvl="2"/>
            <a:r>
              <a:rPr lang="zh-TW"/>
              <a:t>包含與他人的訊息交流、情感支持、直接協助等</a:t>
            </a:r>
            <a:endParaRPr lang="en-US"/>
          </a:p>
          <a:p>
            <a:pPr lvl="2"/>
            <a:r>
              <a:rPr lang="zh-TW"/>
              <a:t>團體運動可增加互動與交流機會，促進人際間互動，減緩高齡者的孤獨感，以及提供情感上的寄託</a:t>
            </a:r>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name="Slide4">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t>大綱</a:t>
            </a:r>
            <a:endParaRPr lang="en-US"/>
          </a:p>
        </p:txBody>
      </p:sp>
      <p:sp>
        <p:nvSpPr>
          <p:cNvPr id="3" name="內容版面配置區 2"/>
          <p:cNvSpPr txBox="1">
            <a:spLocks noGrp="1"/>
          </p:cNvSpPr>
          <p:nvPr>
            <p:ph idx="1"/>
          </p:nvPr>
        </p:nvSpPr>
        <p:spPr/>
        <p:txBody>
          <a:bodyPr/>
          <a:lstStyle/>
          <a:p>
            <a:pPr lvl="0"/>
            <a:r>
              <a:rPr lang="zh-TW"/>
              <a:t>定義</a:t>
            </a:r>
            <a:r>
              <a:rPr lang="en-US"/>
              <a:t>/</a:t>
            </a:r>
            <a:r>
              <a:rPr lang="zh-TW"/>
              <a:t>再思考失能</a:t>
            </a:r>
            <a:endParaRPr lang="en-US"/>
          </a:p>
          <a:p>
            <a:pPr lvl="0"/>
            <a:r>
              <a:rPr lang="zh-TW"/>
              <a:t>在運動中建構老化</a:t>
            </a:r>
            <a:endParaRPr lang="en-US"/>
          </a:p>
          <a:p>
            <a:pPr lvl="0"/>
            <a:r>
              <a:rPr lang="zh-TW"/>
              <a:t>老化與運動參與</a:t>
            </a:r>
            <a:endParaRPr lang="en-US"/>
          </a:p>
          <a:p>
            <a:pPr lvl="0"/>
            <a:r>
              <a:rPr lang="zh-TW"/>
              <a:t>老化與運動賽事及訓練</a:t>
            </a:r>
            <a:endParaRPr lang="en-US"/>
          </a:p>
          <a:p>
            <a:pPr lvl="0"/>
            <a:r>
              <a:rPr lang="zh-TW"/>
              <a:t>結語</a:t>
            </a:r>
            <a:endParaRPr lang="en-US"/>
          </a:p>
          <a:p>
            <a:pPr lvl="0"/>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name="Slide38">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lstStyle/>
          <a:p>
            <a:pPr lvl="0"/>
            <a:r>
              <a:rPr lang="zh-TW"/>
              <a:t>規律運動對於活躍老化的影響</a:t>
            </a:r>
            <a:endParaRPr lang="en-US"/>
          </a:p>
          <a:p>
            <a:pPr lvl="1"/>
            <a:r>
              <a:rPr lang="zh-TW"/>
              <a:t>持續生產力活動</a:t>
            </a:r>
            <a:endParaRPr lang="en-US"/>
          </a:p>
          <a:p>
            <a:pPr lvl="2"/>
            <a:r>
              <a:rPr lang="zh-TW"/>
              <a:t>包含高齡者有給與無給的生產力活動，如志工、打掃環境等</a:t>
            </a:r>
            <a:endParaRPr lang="en-US"/>
          </a:p>
          <a:p>
            <a:pPr lvl="2"/>
            <a:r>
              <a:rPr lang="zh-TW"/>
              <a:t>運動參與除了維持高齡者的行動能力以外，也可以擔任志工或協助團體中其他成員</a:t>
            </a:r>
            <a:endParaRPr lang="en-US"/>
          </a:p>
          <a:p>
            <a:pPr lvl="2"/>
            <a:r>
              <a:rPr lang="zh-TW"/>
              <a:t>確立高齡者自我價值，透過持續付出維持正面態度</a:t>
            </a:r>
          </a:p>
          <a:p>
            <a:pPr lvl="0"/>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t>老化與運動賽事及訓練</a:t>
            </a:r>
            <a:endParaRPr lang="en-US"/>
          </a:p>
        </p:txBody>
      </p:sp>
      <p:sp>
        <p:nvSpPr>
          <p:cNvPr id="3" name="內容版面配置區 2"/>
          <p:cNvSpPr txBox="1">
            <a:spLocks noGrp="1"/>
          </p:cNvSpPr>
          <p:nvPr>
            <p:ph idx="1"/>
          </p:nvPr>
        </p:nvSpPr>
        <p:spPr/>
        <p:txBody>
          <a:bodyPr/>
          <a:lstStyle/>
          <a:p>
            <a:pPr lvl="0"/>
            <a:r>
              <a:rPr lang="zh-TW"/>
              <a:t>年齡限定的運動賽事</a:t>
            </a:r>
            <a:endParaRPr lang="en-US"/>
          </a:p>
          <a:p>
            <a:pPr lvl="1"/>
            <a:r>
              <a:rPr lang="zh-TW"/>
              <a:t>尋求年齡相仿，且有共同興趣及經驗的參與者</a:t>
            </a:r>
            <a:endParaRPr lang="en-US"/>
          </a:p>
          <a:p>
            <a:pPr lvl="1"/>
            <a:r>
              <a:rPr lang="zh-TW"/>
              <a:t>降低年輕參與者未能顧及年長者經驗及感受的窘境</a:t>
            </a:r>
            <a:endParaRPr lang="en-US"/>
          </a:p>
          <a:p>
            <a:pPr lvl="1"/>
            <a:endParaRPr lang="en-US"/>
          </a:p>
          <a:p>
            <a:pPr lvl="1"/>
            <a:endParaRPr lang="en-US"/>
          </a:p>
        </p:txBody>
      </p:sp>
      <p:pic>
        <p:nvPicPr>
          <p:cNvPr id="4" name="s_mVZWz90gM">
            <a:extLst>
              <a:ext uri="{FF2B5EF4-FFF2-40B4-BE49-F238E27FC236}">
                <a16:creationId xmlns:a16="http://schemas.microsoft.com/office/drawing/2014/main" id="{00000000-0000-0000-0000-000000000000}"/>
              </a:ext>
            </a:extLst>
          </p:cNvPr>
          <p:cNvPicPr>
            <a:picLocks noChangeAspect="1"/>
          </p:cNvPicPr>
          <p:nvPr>
            <a:videoFile r:link="rId1"/>
            <p:extLst>
              <p:ext uri="{DAA4B4D4-6D71-4841-9C94-3DE7FCFB9230}">
                <p14:media xmlns:p14="http://schemas.microsoft.com/office/powerpoint/2010/main" r:link="rId2"/>
              </p:ext>
            </p:extLst>
          </p:nvPr>
        </p:nvPicPr>
        <p:blipFill>
          <a:blip r:embed="rId4"/>
          <a:stretch>
            <a:fillRect/>
          </a:stretch>
        </p:blipFill>
        <p:spPr>
          <a:xfrm>
            <a:off x="3288886" y="3510116"/>
            <a:ext cx="5707629" cy="3210540"/>
          </a:xfrm>
          <a:prstGeom prst="rect">
            <a:avLst/>
          </a:prstGeom>
          <a:noFill/>
          <a:ln cap="flat">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name="Slide29">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a:xfrm>
            <a:off x="457200" y="1600200"/>
            <a:ext cx="8229600" cy="2617835"/>
          </a:xfrm>
        </p:spPr>
        <p:txBody>
          <a:bodyPr/>
          <a:lstStyle/>
          <a:p>
            <a:pPr lvl="1"/>
            <a:r>
              <a:rPr lang="zh-TW"/>
              <a:t>游泳與田徑，是年長者運動賽事提供最久的兩項運動</a:t>
            </a:r>
            <a:endParaRPr lang="en-US"/>
          </a:p>
          <a:p>
            <a:pPr lvl="2"/>
            <a:r>
              <a:rPr lang="en-US"/>
              <a:t>1986 World Masters Swimming Championship @ Tokyo</a:t>
            </a:r>
          </a:p>
          <a:p>
            <a:pPr lvl="2"/>
            <a:r>
              <a:rPr lang="en-US"/>
              <a:t>1995 The World Masters Games : </a:t>
            </a:r>
            <a:r>
              <a:rPr lang="zh-TW"/>
              <a:t>限定</a:t>
            </a:r>
            <a:r>
              <a:rPr lang="en-US"/>
              <a:t>35</a:t>
            </a:r>
            <a:r>
              <a:rPr lang="zh-TW"/>
              <a:t>歲以上</a:t>
            </a:r>
            <a:endParaRPr lang="en-US"/>
          </a:p>
          <a:p>
            <a:pPr lvl="3"/>
            <a:r>
              <a:rPr lang="zh-TW"/>
              <a:t>著重於終身運動參與的健康效益</a:t>
            </a:r>
            <a:endParaRPr lang="en-US"/>
          </a:p>
          <a:p>
            <a:pPr lvl="3"/>
            <a:r>
              <a:rPr lang="zh-TW"/>
              <a:t>同時也開放不同程度的身心障礙者參與</a:t>
            </a:r>
            <a:endParaRPr lang="en-US"/>
          </a:p>
          <a:p>
            <a:pPr lvl="2"/>
            <a:endParaRPr lang="en-US"/>
          </a:p>
        </p:txBody>
      </p:sp>
      <p:pic>
        <p:nvPicPr>
          <p:cNvPr id="4" name="pQ5WQ1f4OF4">
            <a:extLst>
              <a:ext uri="{FF2B5EF4-FFF2-40B4-BE49-F238E27FC236}">
                <a16:creationId xmlns:a16="http://schemas.microsoft.com/office/drawing/2014/main" id="{00000000-0000-0000-0000-000000000000}"/>
              </a:ext>
            </a:extLst>
          </p:cNvPr>
          <p:cNvPicPr>
            <a:picLocks noChangeAspect="1"/>
          </p:cNvPicPr>
          <p:nvPr>
            <a:videoFile r:link="rId1"/>
            <p:extLst>
              <p:ext uri="{DAA4B4D4-6D71-4841-9C94-3DE7FCFB9230}">
                <p14:media xmlns:p14="http://schemas.microsoft.com/office/powerpoint/2010/main" r:link="rId2"/>
              </p:ext>
            </p:extLst>
          </p:nvPr>
        </p:nvPicPr>
        <p:blipFill>
          <a:blip r:embed="rId4"/>
          <a:stretch>
            <a:fillRect/>
          </a:stretch>
        </p:blipFill>
        <p:spPr>
          <a:xfrm>
            <a:off x="4395017" y="4218035"/>
            <a:ext cx="4572000" cy="2571749"/>
          </a:xfrm>
          <a:prstGeom prst="rect">
            <a:avLst/>
          </a:prstGeom>
          <a:noFill/>
          <a:ln cap="flat">
            <a:noFill/>
          </a:ln>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name="Slide28">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7"/>
          <p:cNvSpPr txBox="1">
            <a:spLocks noGrp="1"/>
          </p:cNvSpPr>
          <p:nvPr>
            <p:ph idx="1"/>
          </p:nvPr>
        </p:nvSpPr>
        <p:spPr/>
        <p:txBody>
          <a:bodyPr/>
          <a:lstStyle/>
          <a:p>
            <a:pPr lvl="0"/>
            <a:r>
              <a:rPr lang="zh-TW"/>
              <a:t>年長者運動賽事的益處</a:t>
            </a:r>
            <a:endParaRPr lang="en-US"/>
          </a:p>
          <a:p>
            <a:pPr lvl="1"/>
            <a:r>
              <a:rPr lang="zh-TW"/>
              <a:t>協助年長者面對及抵抗老化發生的過程，可透過運動競賽的參與減緩老化的負面意涵</a:t>
            </a:r>
            <a:endParaRPr lang="en-US"/>
          </a:p>
          <a:p>
            <a:pPr lvl="1"/>
            <a:r>
              <a:rPr lang="zh-TW"/>
              <a:t>運動賽事舉辦與觀光遊程的規劃與推廣</a:t>
            </a:r>
            <a:endParaRPr lang="en-US"/>
          </a:p>
          <a:p>
            <a:pPr lvl="1"/>
            <a:endParaRPr lang="en-US"/>
          </a:p>
          <a:p>
            <a:pPr lvl="1"/>
            <a:r>
              <a:rPr lang="zh-TW"/>
              <a:t>現有研究多以白人男性為主要對象</a:t>
            </a:r>
            <a:endParaRPr lang="en-US"/>
          </a:p>
          <a:p>
            <a:pPr lvl="1"/>
            <a:r>
              <a:rPr lang="zh-TW"/>
              <a:t>年長者所需的運動訓練內容，及運動傷害發生頻率較少討論</a:t>
            </a:r>
            <a:endParaRPr lang="en-US"/>
          </a:p>
          <a:p>
            <a:pPr lvl="1"/>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name="Slide31">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lstStyle/>
          <a:p>
            <a:pPr lvl="0"/>
            <a:r>
              <a:rPr lang="zh-TW"/>
              <a:t>高齡運動員現身的影響</a:t>
            </a:r>
            <a:endParaRPr lang="en-US"/>
          </a:p>
          <a:p>
            <a:pPr lvl="1"/>
            <a:r>
              <a:rPr lang="zh-TW"/>
              <a:t>當年長者是以主動、有活力、健康的運動員形象呈現時，有可能激勵更多年長者參與運動</a:t>
            </a:r>
            <a:endParaRPr lang="en-US"/>
          </a:p>
          <a:p>
            <a:pPr lvl="1"/>
            <a:r>
              <a:rPr lang="zh-TW"/>
              <a:t>同時，正向年長運動員的出現，也挑戰社會對於老化的刻板印象及歧視論述</a:t>
            </a:r>
            <a:endParaRPr lang="en-US"/>
          </a:p>
          <a:p>
            <a:pPr lvl="0"/>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name="Slide36">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lstStyle/>
          <a:p>
            <a:pPr lvl="0"/>
            <a:r>
              <a:rPr lang="zh-TW"/>
              <a:t>高齡者從事競技運動的意義</a:t>
            </a:r>
            <a:endParaRPr lang="en-US"/>
          </a:p>
          <a:p>
            <a:pPr lvl="1"/>
            <a:r>
              <a:rPr lang="zh-TW"/>
              <a:t>身體使用</a:t>
            </a:r>
            <a:endParaRPr lang="en-US"/>
          </a:p>
          <a:p>
            <a:pPr lvl="1"/>
            <a:r>
              <a:rPr lang="zh-TW"/>
              <a:t>逃避老化的現實</a:t>
            </a:r>
            <a:endParaRPr lang="en-US"/>
          </a:p>
          <a:p>
            <a:pPr lvl="1"/>
            <a:r>
              <a:rPr lang="zh-TW"/>
              <a:t>個體對於社會文化中高齡歧視</a:t>
            </a:r>
            <a:r>
              <a:rPr lang="en-US"/>
              <a:t> /</a:t>
            </a:r>
            <a:r>
              <a:rPr lang="zh-TW"/>
              <a:t>偏見的抵抗行動，並藉此展現個體的能動性與存在價值</a:t>
            </a:r>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name="Slide12">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t>年齡、能力與脈絡</a:t>
            </a:r>
            <a:endParaRPr lang="en-US"/>
          </a:p>
        </p:txBody>
      </p:sp>
      <p:sp>
        <p:nvSpPr>
          <p:cNvPr id="3" name="內容版面配置區 2"/>
          <p:cNvSpPr txBox="1">
            <a:spLocks noGrp="1"/>
          </p:cNvSpPr>
          <p:nvPr>
            <p:ph idx="1"/>
          </p:nvPr>
        </p:nvSpPr>
        <p:spPr/>
        <p:txBody>
          <a:bodyPr/>
          <a:lstStyle/>
          <a:p>
            <a:pPr lvl="0"/>
            <a:r>
              <a:rPr lang="zh-TW"/>
              <a:t>年齡與其他脈絡的交織帶來的影響，或是更多樣身分交錯而形成的多重阻礙</a:t>
            </a:r>
          </a:p>
          <a:p>
            <a:pPr lvl="1"/>
            <a:r>
              <a:rPr lang="zh-TW"/>
              <a:t>年長的原住民女性</a:t>
            </a:r>
            <a:endParaRPr lang="en-US"/>
          </a:p>
          <a:p>
            <a:pPr lvl="1"/>
            <a:r>
              <a:rPr lang="zh-TW"/>
              <a:t>年長的男性身障者</a:t>
            </a:r>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name="Slide30">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lstStyle/>
          <a:p>
            <a:pPr lvl="0"/>
            <a:r>
              <a:rPr lang="zh-TW"/>
              <a:t>女性、老化與運動參與</a:t>
            </a:r>
            <a:endParaRPr lang="en-US"/>
          </a:p>
          <a:p>
            <a:pPr lvl="1"/>
            <a:r>
              <a:rPr lang="zh-TW"/>
              <a:t>性別角色、刻板印象及社會期待，加上族群、教育程度、經濟條件與社會階級等，皆可能會影響年長女性的運動參與機會</a:t>
            </a:r>
            <a:endParaRPr lang="en-US"/>
          </a:p>
          <a:p>
            <a:pPr lvl="1"/>
            <a:endParaRPr lang="en-US"/>
          </a:p>
          <a:p>
            <a:pPr lvl="1"/>
            <a:r>
              <a:rPr lang="zh-TW"/>
              <a:t>女性生命歷程的發展中，可能因為需要負擔家務勞動及照護工作，而錯失從事運動的機會，或侷限於家庭式的休閒運動參與</a:t>
            </a:r>
            <a:endParaRPr lang="en-US"/>
          </a:p>
          <a:p>
            <a:pPr lvl="1"/>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name="Slide35">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lstStyle/>
          <a:p>
            <a:pPr lvl="1"/>
            <a:r>
              <a:rPr lang="zh-TW"/>
              <a:t>中年女性的運動型態</a:t>
            </a:r>
            <a:endParaRPr lang="en-US"/>
          </a:p>
          <a:p>
            <a:pPr lvl="2"/>
            <a:r>
              <a:rPr lang="zh-TW"/>
              <a:t>受到健康與體能的影響，且部分女性維持與家庭成員共同從事運動的習慣</a:t>
            </a:r>
            <a:endParaRPr lang="en-US"/>
          </a:p>
          <a:p>
            <a:pPr lvl="2"/>
            <a:r>
              <a:rPr lang="zh-TW"/>
              <a:t>運動參與受到健康論述影響，或因疾病發生而以運動作為改善健康的手段</a:t>
            </a:r>
            <a:endParaRPr lang="en-US"/>
          </a:p>
          <a:p>
            <a:pPr lvl="1"/>
            <a:r>
              <a:rPr lang="zh-TW"/>
              <a:t>高齡女性的運動型態</a:t>
            </a:r>
            <a:endParaRPr lang="en-US"/>
          </a:p>
          <a:p>
            <a:pPr lvl="2"/>
            <a:r>
              <a:rPr lang="zh-TW"/>
              <a:t>進入老化階段的女性不見得能獲得更多的自主時間與運動機會</a:t>
            </a:r>
            <a:endParaRPr lang="en-US"/>
          </a:p>
          <a:p>
            <a:pPr lvl="3"/>
            <a:r>
              <a:rPr lang="zh-TW"/>
              <a:t>年輕人的高失業率與繼續教育</a:t>
            </a:r>
            <a:endParaRPr lang="en-US"/>
          </a:p>
          <a:p>
            <a:pPr lvl="3"/>
            <a:r>
              <a:rPr lang="zh-TW"/>
              <a:t>晚婚及晚育</a:t>
            </a:r>
            <a:r>
              <a:rPr lang="en-US"/>
              <a:t> </a:t>
            </a:r>
          </a:p>
          <a:p>
            <a:pPr lvl="3"/>
            <a:r>
              <a:rPr lang="zh-TW"/>
              <a:t>女性在工作環境中的變化</a:t>
            </a:r>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name="Slide39">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normAutofit/>
          </a:bodyPr>
          <a:lstStyle/>
          <a:p>
            <a:pPr lvl="0">
              <a:lnSpc>
                <a:spcPct val="90000"/>
              </a:lnSpc>
            </a:pPr>
            <a:r>
              <a:rPr lang="zh-TW" sz="3000"/>
              <a:t>高齡者運動環境營造</a:t>
            </a:r>
            <a:endParaRPr lang="en-US" sz="3000"/>
          </a:p>
          <a:p>
            <a:pPr lvl="1">
              <a:lnSpc>
                <a:spcPct val="90000"/>
              </a:lnSpc>
            </a:pPr>
            <a:r>
              <a:rPr lang="zh-TW" sz="2600"/>
              <a:t>安全</a:t>
            </a:r>
            <a:endParaRPr lang="en-US" sz="2600"/>
          </a:p>
          <a:p>
            <a:pPr lvl="2">
              <a:lnSpc>
                <a:spcPct val="90000"/>
              </a:lnSpc>
            </a:pPr>
            <a:r>
              <a:rPr lang="zh-TW" sz="2200"/>
              <a:t>夜間照明設備</a:t>
            </a:r>
            <a:endParaRPr lang="en-US" sz="2200"/>
          </a:p>
          <a:p>
            <a:pPr lvl="2">
              <a:lnSpc>
                <a:spcPct val="90000"/>
              </a:lnSpc>
            </a:pPr>
            <a:r>
              <a:rPr lang="zh-TW" sz="2200"/>
              <a:t>場地維護</a:t>
            </a:r>
            <a:endParaRPr lang="en-US" sz="2200"/>
          </a:p>
          <a:p>
            <a:pPr lvl="2">
              <a:lnSpc>
                <a:spcPct val="90000"/>
              </a:lnSpc>
            </a:pPr>
            <a:r>
              <a:rPr lang="zh-TW" sz="2200"/>
              <a:t>專業人員的指導與協助</a:t>
            </a:r>
            <a:endParaRPr lang="en-US" sz="2200"/>
          </a:p>
          <a:p>
            <a:pPr lvl="1">
              <a:lnSpc>
                <a:spcPct val="90000"/>
              </a:lnSpc>
            </a:pPr>
            <a:r>
              <a:rPr lang="zh-TW" sz="2600"/>
              <a:t>可及性</a:t>
            </a:r>
            <a:endParaRPr lang="en-US" sz="2600"/>
          </a:p>
          <a:p>
            <a:pPr lvl="2">
              <a:lnSpc>
                <a:spcPct val="90000"/>
              </a:lnSpc>
            </a:pPr>
            <a:r>
              <a:rPr lang="zh-TW" sz="2200"/>
              <a:t>大眾運輸工具</a:t>
            </a:r>
            <a:endParaRPr lang="en-US" sz="2200"/>
          </a:p>
          <a:p>
            <a:pPr lvl="2">
              <a:lnSpc>
                <a:spcPct val="90000"/>
              </a:lnSpc>
            </a:pPr>
            <a:r>
              <a:rPr lang="zh-TW" sz="2200"/>
              <a:t>地點</a:t>
            </a:r>
            <a:endParaRPr lang="en-US" sz="2200"/>
          </a:p>
          <a:p>
            <a:pPr lvl="2">
              <a:lnSpc>
                <a:spcPct val="90000"/>
              </a:lnSpc>
            </a:pPr>
            <a:r>
              <a:rPr lang="zh-TW" sz="2200"/>
              <a:t>費用</a:t>
            </a:r>
            <a:endParaRPr lang="en-US" sz="2200"/>
          </a:p>
          <a:p>
            <a:pPr lvl="1">
              <a:lnSpc>
                <a:spcPct val="90000"/>
              </a:lnSpc>
            </a:pPr>
            <a:r>
              <a:rPr lang="zh-TW" sz="2600"/>
              <a:t>功能性</a:t>
            </a:r>
            <a:endParaRPr lang="en-US" sz="2600"/>
          </a:p>
          <a:p>
            <a:pPr lvl="2">
              <a:lnSpc>
                <a:spcPct val="90000"/>
              </a:lnSpc>
            </a:pPr>
            <a:r>
              <a:rPr lang="zh-TW" sz="2200"/>
              <a:t>活動方案內容、空間與場館符合高齡者身體能力需求</a:t>
            </a:r>
            <a:endParaRPr lang="en-US" sz="22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name="Slide14">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t>定義</a:t>
            </a:r>
            <a:r>
              <a:rPr lang="en-US"/>
              <a:t>/</a:t>
            </a:r>
            <a:r>
              <a:rPr lang="zh-TW"/>
              <a:t>再思考失能</a:t>
            </a:r>
            <a:endParaRPr lang="en-US"/>
          </a:p>
        </p:txBody>
      </p:sp>
      <p:sp>
        <p:nvSpPr>
          <p:cNvPr id="3" name="內容版面配置區 2"/>
          <p:cNvSpPr txBox="1">
            <a:spLocks noGrp="1"/>
          </p:cNvSpPr>
          <p:nvPr>
            <p:ph idx="1"/>
          </p:nvPr>
        </p:nvSpPr>
        <p:spPr/>
        <p:txBody>
          <a:bodyPr/>
          <a:lstStyle/>
          <a:p>
            <a:pPr lvl="0"/>
            <a:r>
              <a:rPr lang="zh-TW"/>
              <a:t>失能</a:t>
            </a:r>
            <a:endParaRPr lang="en-US"/>
          </a:p>
          <a:p>
            <a:pPr lvl="1"/>
            <a:r>
              <a:rPr lang="zh-TW"/>
              <a:t>結構或功能的異常，偏離健康的個體</a:t>
            </a:r>
            <a:endParaRPr lang="en-US"/>
          </a:p>
          <a:p>
            <a:pPr lvl="1"/>
            <a:r>
              <a:rPr lang="zh-TW"/>
              <a:t>指稱病理或生理的缺陷，可能進一步限制身體動作的執行，影響個人獨立生活、社會角色和社會參與，進而導致各種失能狀態的發生</a:t>
            </a:r>
            <a:endParaRPr lang="en-US"/>
          </a:p>
          <a:p>
            <a:pPr lvl="0"/>
            <a:r>
              <a:rPr lang="zh-TW"/>
              <a:t>失能是一個複雜的現象，反映個人身體與社會功能之間的相互作用</a:t>
            </a:r>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name="Slide40">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pic>
        <p:nvPicPr>
          <p:cNvPr id="3" name="pUNZu58M1a4">
            <a:extLst>
              <a:ext uri="{FF2B5EF4-FFF2-40B4-BE49-F238E27FC236}">
                <a16:creationId xmlns:a16="http://schemas.microsoft.com/office/drawing/2014/main" id="{00000000-0000-0000-0000-000000000000}"/>
              </a:ext>
            </a:extLst>
          </p:cNvPr>
          <p:cNvPicPr>
            <a:picLocks noGrp="1" noChangeAspect="1"/>
          </p:cNvPicPr>
          <p:nvPr>
            <p:ph idx="1"/>
            <a:videoFile r:link="rId1"/>
            <p:extLst>
              <p:ext uri="{DAA4B4D4-6D71-4841-9C94-3DE7FCFB9230}">
                <p14:media xmlns:p14="http://schemas.microsoft.com/office/powerpoint/2010/main" r:link="rId2"/>
              </p:ext>
            </p:extLst>
          </p:nvPr>
        </p:nvPicPr>
        <p:blipFill>
          <a:blip r:embed="rId4"/>
          <a:stretch>
            <a:fillRect/>
          </a:stretch>
        </p:blipFill>
        <p:spPr>
          <a:xfrm>
            <a:off x="458562" y="1622319"/>
            <a:ext cx="8228237" cy="4628381"/>
          </a:xfrm>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name="Slide9">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t>結語</a:t>
            </a:r>
            <a:endParaRPr lang="en-US"/>
          </a:p>
        </p:txBody>
      </p:sp>
      <p:sp>
        <p:nvSpPr>
          <p:cNvPr id="3" name="內容版面配置區 2"/>
          <p:cNvSpPr txBox="1">
            <a:spLocks noGrp="1"/>
          </p:cNvSpPr>
          <p:nvPr>
            <p:ph idx="1"/>
          </p:nvPr>
        </p:nvSpPr>
        <p:spPr/>
        <p:txBody>
          <a:bodyPr>
            <a:normAutofit/>
          </a:bodyPr>
          <a:lstStyle/>
          <a:p>
            <a:pPr lvl="0">
              <a:lnSpc>
                <a:spcPct val="90000"/>
              </a:lnSpc>
            </a:pPr>
            <a:r>
              <a:rPr lang="zh-TW"/>
              <a:t>進入高齡化社會所需要的運動資源提供</a:t>
            </a:r>
            <a:endParaRPr lang="en-US"/>
          </a:p>
          <a:p>
            <a:pPr lvl="1">
              <a:lnSpc>
                <a:spcPct val="90000"/>
              </a:lnSpc>
            </a:pPr>
            <a:r>
              <a:rPr lang="zh-TW"/>
              <a:t>城市建設與居住環境</a:t>
            </a:r>
            <a:endParaRPr lang="en-US"/>
          </a:p>
          <a:p>
            <a:pPr lvl="1">
              <a:lnSpc>
                <a:spcPct val="90000"/>
              </a:lnSpc>
            </a:pPr>
            <a:r>
              <a:rPr lang="zh-TW"/>
              <a:t>社會福利措施</a:t>
            </a:r>
            <a:endParaRPr lang="en-US"/>
          </a:p>
          <a:p>
            <a:pPr lvl="1">
              <a:lnSpc>
                <a:spcPct val="90000"/>
              </a:lnSpc>
            </a:pPr>
            <a:r>
              <a:rPr lang="zh-TW"/>
              <a:t>階級、經濟與文化</a:t>
            </a:r>
            <a:endParaRPr lang="en-US"/>
          </a:p>
          <a:p>
            <a:pPr lvl="0">
              <a:lnSpc>
                <a:spcPct val="90000"/>
              </a:lnSpc>
            </a:pPr>
            <a:r>
              <a:rPr lang="zh-TW"/>
              <a:t>高齡者從事競技運動的可能性及意義思考</a:t>
            </a:r>
            <a:endParaRPr lang="en-US"/>
          </a:p>
          <a:p>
            <a:pPr lvl="1">
              <a:lnSpc>
                <a:spcPct val="90000"/>
              </a:lnSpc>
            </a:pPr>
            <a:r>
              <a:rPr lang="zh-TW"/>
              <a:t>訓練及賽事規劃</a:t>
            </a:r>
            <a:endParaRPr lang="en-US"/>
          </a:p>
          <a:p>
            <a:pPr lvl="1">
              <a:lnSpc>
                <a:spcPct val="90000"/>
              </a:lnSpc>
            </a:pPr>
            <a:r>
              <a:rPr lang="zh-TW"/>
              <a:t>抵抗年齡歧視</a:t>
            </a:r>
            <a:endParaRPr lang="en-US"/>
          </a:p>
          <a:p>
            <a:pPr lvl="0">
              <a:lnSpc>
                <a:spcPct val="90000"/>
              </a:lnSpc>
            </a:pPr>
            <a:r>
              <a:rPr lang="zh-TW"/>
              <a:t>重新理解個體在運動中失能的原因，並提供適切的協助，創造支持性的運動環境</a:t>
            </a:r>
            <a:endParaRPr lang="en-US"/>
          </a:p>
          <a:p>
            <a:pPr lvl="0">
              <a:lnSpc>
                <a:spcPct val="90000"/>
              </a:lnSpc>
            </a:pPr>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name="Slide15">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t>定義</a:t>
            </a:r>
            <a:r>
              <a:rPr lang="en-US"/>
              <a:t>/</a:t>
            </a:r>
            <a:r>
              <a:rPr lang="zh-TW"/>
              <a:t>再思考失能</a:t>
            </a:r>
          </a:p>
        </p:txBody>
      </p:sp>
      <p:sp>
        <p:nvSpPr>
          <p:cNvPr id="3" name="內容版面配置區 2"/>
          <p:cNvSpPr txBox="1">
            <a:spLocks noGrp="1"/>
          </p:cNvSpPr>
          <p:nvPr>
            <p:ph idx="1"/>
          </p:nvPr>
        </p:nvSpPr>
        <p:spPr/>
        <p:txBody>
          <a:bodyPr/>
          <a:lstStyle/>
          <a:p>
            <a:pPr lvl="0"/>
            <a:r>
              <a:rPr lang="zh-TW"/>
              <a:t>年齡與身體能力，是影響個體從事運動的重要因素</a:t>
            </a:r>
            <a:endParaRPr lang="en-US"/>
          </a:p>
          <a:p>
            <a:pPr lvl="1">
              <a:lnSpc>
                <a:spcPct val="90000"/>
              </a:lnSpc>
            </a:pPr>
            <a:r>
              <a:rPr lang="zh-TW"/>
              <a:t>身體能力</a:t>
            </a:r>
            <a:r>
              <a:rPr lang="en-US"/>
              <a:t>=</a:t>
            </a:r>
            <a:r>
              <a:rPr lang="zh-TW"/>
              <a:t>從事運動的必要條件</a:t>
            </a:r>
            <a:endParaRPr lang="en-US"/>
          </a:p>
          <a:p>
            <a:pPr lvl="1">
              <a:lnSpc>
                <a:spcPct val="90000"/>
              </a:lnSpc>
            </a:pPr>
            <a:r>
              <a:rPr lang="zh-TW"/>
              <a:t>老化與身體機能低落，影響個體參與運動的機會及意願</a:t>
            </a:r>
            <a:endParaRPr lang="en-US"/>
          </a:p>
          <a:p>
            <a:pPr lvl="0"/>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t>定義老化</a:t>
            </a:r>
            <a:endParaRPr lang="en-US"/>
          </a:p>
        </p:txBody>
      </p:sp>
      <p:sp>
        <p:nvSpPr>
          <p:cNvPr id="3" name="內容版面配置區 2"/>
          <p:cNvSpPr txBox="1">
            <a:spLocks noGrp="1"/>
          </p:cNvSpPr>
          <p:nvPr>
            <p:ph idx="1"/>
          </p:nvPr>
        </p:nvSpPr>
        <p:spPr/>
        <p:txBody>
          <a:bodyPr>
            <a:normAutofit/>
          </a:bodyPr>
          <a:lstStyle/>
          <a:p>
            <a:pPr lvl="0"/>
            <a:r>
              <a:rPr lang="zh-TW"/>
              <a:t>老化</a:t>
            </a:r>
            <a:endParaRPr lang="en-US"/>
          </a:p>
          <a:p>
            <a:pPr lvl="1"/>
            <a:r>
              <a:rPr lang="zh-TW"/>
              <a:t>身體結構或功能減退或衰退的現象</a:t>
            </a:r>
            <a:endParaRPr lang="en-US"/>
          </a:p>
          <a:p>
            <a:pPr lvl="1"/>
            <a:r>
              <a:rPr lang="zh-TW"/>
              <a:t>老化不等於疾病，但是老化的發生經常會伴隨身體機能的退化，以及失能的可能</a:t>
            </a:r>
            <a:endParaRPr lang="en-US"/>
          </a:p>
          <a:p>
            <a:pPr lvl="1"/>
            <a:r>
              <a:rPr lang="zh-TW"/>
              <a:t>高齡指的是</a:t>
            </a:r>
            <a:r>
              <a:rPr lang="en-US"/>
              <a:t>65</a:t>
            </a:r>
            <a:r>
              <a:rPr lang="zh-TW"/>
              <a:t>歲以上的民眾；而高齡社會則是指</a:t>
            </a:r>
            <a:r>
              <a:rPr lang="en-US"/>
              <a:t>65</a:t>
            </a:r>
            <a:r>
              <a:rPr lang="zh-TW"/>
              <a:t>歲以上的人口佔</a:t>
            </a:r>
            <a:r>
              <a:rPr lang="en-US"/>
              <a:t>14%</a:t>
            </a:r>
          </a:p>
          <a:p>
            <a:pPr lvl="0"/>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name="Slide16">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lstStyle/>
          <a:p>
            <a:pPr lvl="0"/>
            <a:r>
              <a:rPr lang="zh-TW"/>
              <a:t>年齡歧視</a:t>
            </a:r>
            <a:endParaRPr lang="en-US"/>
          </a:p>
          <a:p>
            <a:pPr lvl="1"/>
            <a:r>
              <a:rPr lang="zh-TW"/>
              <a:t>針對年老者形成系統性刻板印象 </a:t>
            </a:r>
            <a:r>
              <a:rPr lang="en-US"/>
              <a:t>(stereotyping) </a:t>
            </a:r>
            <a:r>
              <a:rPr lang="zh-TW"/>
              <a:t>與歧視行為 </a:t>
            </a:r>
            <a:r>
              <a:rPr lang="en-US"/>
              <a:t>(discrimination) </a:t>
            </a:r>
            <a:r>
              <a:rPr lang="zh-TW"/>
              <a:t>之過程</a:t>
            </a:r>
            <a:endParaRPr lang="en-US"/>
          </a:p>
          <a:p>
            <a:pPr lvl="1"/>
            <a:r>
              <a:rPr lang="zh-TW"/>
              <a:t>藉由年齡區分的正當性系統化地排除特定團體享有某些資源與機會的權利</a:t>
            </a:r>
            <a:endParaRPr lang="en-US"/>
          </a:p>
          <a:p>
            <a:pPr lvl="1"/>
            <a:r>
              <a:rPr lang="zh-TW"/>
              <a:t>另一方面，年齡歧視引起並增強對於老化過程的恐懼，並且形塑不同年齡層的能力與需求的刻板想像</a:t>
            </a:r>
          </a:p>
          <a:p>
            <a:pPr lvl="0"/>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name="Slide32">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pic>
        <p:nvPicPr>
          <p:cNvPr id="3" name="uLWjXN7Gk80">
            <a:extLst>
              <a:ext uri="{FF2B5EF4-FFF2-40B4-BE49-F238E27FC236}">
                <a16:creationId xmlns:a16="http://schemas.microsoft.com/office/drawing/2014/main" id="{00000000-0000-0000-0000-000000000000}"/>
              </a:ext>
            </a:extLst>
          </p:cNvPr>
          <p:cNvPicPr>
            <a:picLocks noGrp="1" noChangeAspect="1"/>
          </p:cNvPicPr>
          <p:nvPr>
            <p:ph idx="1"/>
            <a:videoFile r:link="rId1"/>
            <p:extLst>
              <p:ext uri="{DAA4B4D4-6D71-4841-9C94-3DE7FCFB9230}">
                <p14:media xmlns:p14="http://schemas.microsoft.com/office/powerpoint/2010/main" r:link="rId2"/>
              </p:ext>
            </p:extLst>
          </p:nvPr>
        </p:nvPicPr>
        <p:blipFill>
          <a:blip r:embed="rId4"/>
          <a:stretch>
            <a:fillRect/>
          </a:stretch>
        </p:blipFill>
        <p:spPr>
          <a:xfrm>
            <a:off x="563444" y="1607570"/>
            <a:ext cx="8123355" cy="4569384"/>
          </a:xfrm>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name="Slide6">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pPr lvl="0"/>
            <a:r>
              <a:rPr lang="zh-TW"/>
              <a:t>在運動中建構老化</a:t>
            </a:r>
            <a:endParaRPr lang="en-US"/>
          </a:p>
        </p:txBody>
      </p:sp>
      <p:sp>
        <p:nvSpPr>
          <p:cNvPr id="3" name="內容版面配置區 2"/>
          <p:cNvSpPr txBox="1">
            <a:spLocks noGrp="1"/>
          </p:cNvSpPr>
          <p:nvPr>
            <p:ph idx="1"/>
          </p:nvPr>
        </p:nvSpPr>
        <p:spPr>
          <a:xfrm>
            <a:off x="457200" y="1600200"/>
            <a:ext cx="8229600" cy="4549871"/>
          </a:xfrm>
        </p:spPr>
        <p:txBody>
          <a:bodyPr>
            <a:normAutofit/>
          </a:bodyPr>
          <a:lstStyle/>
          <a:p>
            <a:pPr lvl="0"/>
            <a:r>
              <a:rPr lang="zh-TW" sz="3000"/>
              <a:t>年齡的意義</a:t>
            </a:r>
            <a:endParaRPr lang="en-US" sz="3000"/>
          </a:p>
          <a:p>
            <a:pPr lvl="1"/>
            <a:r>
              <a:rPr lang="zh-TW" sz="2600"/>
              <a:t>身體能力與智能的衰退，同時伴隨負面的社會意涵</a:t>
            </a:r>
            <a:endParaRPr lang="en-US" sz="2600"/>
          </a:p>
          <a:p>
            <a:pPr lvl="1"/>
            <a:r>
              <a:rPr lang="zh-TW" sz="2600"/>
              <a:t>醫療觀點下的年長者運動，也以緩和、輕度身體活動為主</a:t>
            </a:r>
            <a:endParaRPr lang="en-US" sz="2600"/>
          </a:p>
          <a:p>
            <a:pPr lvl="0"/>
            <a:r>
              <a:rPr lang="zh-TW" sz="3000"/>
              <a:t>老化作為社會與政治議題</a:t>
            </a:r>
            <a:endParaRPr lang="en-US" sz="3000"/>
          </a:p>
          <a:p>
            <a:pPr lvl="1"/>
            <a:r>
              <a:rPr lang="zh-TW" sz="2600"/>
              <a:t>「成功老化」的提倡</a:t>
            </a:r>
            <a:r>
              <a:rPr lang="en-US" sz="2600"/>
              <a:t>—</a:t>
            </a:r>
            <a:r>
              <a:rPr lang="zh-TW" sz="2600"/>
              <a:t>醫療支出與社會成本</a:t>
            </a:r>
            <a:endParaRPr lang="en-US" sz="2600"/>
          </a:p>
          <a:p>
            <a:pPr lvl="1"/>
            <a:r>
              <a:rPr lang="zh-TW" sz="2600"/>
              <a:t>高齡者的運動強度</a:t>
            </a:r>
            <a:endParaRPr lang="en-US" sz="2600"/>
          </a:p>
          <a:p>
            <a:pPr lvl="1"/>
            <a:r>
              <a:rPr lang="zh-TW" sz="2600"/>
              <a:t>高齡運動員所需的訓練及運動傷害</a:t>
            </a:r>
            <a:endParaRPr lang="en-US" sz="2600"/>
          </a:p>
          <a:p>
            <a:pPr lvl="1"/>
            <a:r>
              <a:rPr lang="zh-TW" sz="2600"/>
              <a:t>年長者的健康狀態、身體活動情形與社會支持有關</a:t>
            </a:r>
            <a:endParaRPr lang="en-US" sz="2600"/>
          </a:p>
          <a:p>
            <a:pPr lvl="1"/>
            <a:endParaRPr lang="en-US" sz="2600"/>
          </a:p>
          <a:p>
            <a:pPr lvl="1"/>
            <a:endParaRPr lang="en-US" sz="2600"/>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標題 1"/>
          <p:cNvSpPr txBox="1">
            <a:spLocks noGrp="1"/>
          </p:cNvSpPr>
          <p:nvPr>
            <p:ph type="title"/>
          </p:nvPr>
        </p:nvSpPr>
        <p:spPr/>
        <p:txBody>
          <a:bodyPr/>
          <a:lstStyle/>
          <a:p>
            <a:endParaRPr lang="zh-TW" altLang="en-US"/>
          </a:p>
        </p:txBody>
      </p:sp>
      <p:sp>
        <p:nvSpPr>
          <p:cNvPr id="3" name="內容版面配置區 2"/>
          <p:cNvSpPr txBox="1">
            <a:spLocks noGrp="1"/>
          </p:cNvSpPr>
          <p:nvPr>
            <p:ph idx="1"/>
          </p:nvPr>
        </p:nvSpPr>
        <p:spPr/>
        <p:txBody>
          <a:bodyPr/>
          <a:lstStyle/>
          <a:p>
            <a:pPr lvl="0"/>
            <a:r>
              <a:rPr lang="zh-TW"/>
              <a:t>成功老化「</a:t>
            </a:r>
            <a:r>
              <a:rPr lang="en-US"/>
              <a:t>successful ageing</a:t>
            </a:r>
            <a:r>
              <a:rPr lang="zh-TW"/>
              <a:t>」</a:t>
            </a:r>
            <a:endParaRPr lang="en-US"/>
          </a:p>
          <a:p>
            <a:pPr lvl="1"/>
            <a:r>
              <a:rPr lang="zh-TW"/>
              <a:t>個體在老化過程中能於生理、心理與社會三層面表現適應，並維持較佳狀態及享受老年生活</a:t>
            </a:r>
            <a:endParaRPr lang="en-US"/>
          </a:p>
          <a:p>
            <a:pPr marL="914400" lvl="2" indent="0">
              <a:buNone/>
            </a:pPr>
            <a:r>
              <a:rPr lang="en-US"/>
              <a:t>(1)</a:t>
            </a:r>
            <a:r>
              <a:rPr lang="zh-TW"/>
              <a:t>降低疾病與失能</a:t>
            </a:r>
            <a:r>
              <a:rPr lang="en-US"/>
              <a:t>(disability)</a:t>
            </a:r>
            <a:r>
              <a:rPr lang="zh-TW"/>
              <a:t>之發生率；</a:t>
            </a:r>
            <a:endParaRPr lang="en-US"/>
          </a:p>
          <a:p>
            <a:pPr marL="914400" lvl="2" indent="0">
              <a:buNone/>
            </a:pPr>
            <a:r>
              <a:rPr lang="en-US"/>
              <a:t>(2)</a:t>
            </a:r>
            <a:r>
              <a:rPr lang="zh-TW"/>
              <a:t>維持高度的認知與身體功能；</a:t>
            </a:r>
            <a:endParaRPr lang="en-US"/>
          </a:p>
          <a:p>
            <a:pPr marL="914400" lvl="2" indent="0">
              <a:buNone/>
            </a:pPr>
            <a:r>
              <a:rPr lang="en-US"/>
              <a:t>(3)</a:t>
            </a:r>
            <a:r>
              <a:rPr lang="zh-TW"/>
              <a:t>積極參與日常活動</a:t>
            </a:r>
            <a:endParaRPr lang="en-US"/>
          </a:p>
          <a:p>
            <a:pPr lvl="0"/>
            <a:endParaRPr lang="en-US"/>
          </a:p>
          <a:p>
            <a:pPr lvl="0"/>
            <a:endParaRPr lang="en-US"/>
          </a:p>
          <a:p>
            <a:pPr lvl="0"/>
            <a:endParaRPr lang="en-US"/>
          </a:p>
        </p:txBody>
      </p:sp>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theme/theme1.xml><?xml version="1.0" encoding="utf-8"?>
<a:theme xmlns:a="http://schemas.openxmlformats.org/drawingml/2006/main" name="課程名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課程名稱</Template>
  <TotalTime>1261</TotalTime>
  <Words>1562</Words>
  <Application>Microsoft Office PowerPoint</Application>
  <PresentationFormat>寬螢幕</PresentationFormat>
  <Paragraphs>157</Paragraphs>
  <Slides>31</Slides>
  <Notes>3</Notes>
  <HiddenSlides>0</HiddenSlides>
  <MMClips>5</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31</vt:i4>
      </vt:variant>
    </vt:vector>
  </HeadingPairs>
  <TitlesOfParts>
    <vt:vector size="36" baseType="lpstr">
      <vt:lpstr>新細明體</vt:lpstr>
      <vt:lpstr>標楷體</vt:lpstr>
      <vt:lpstr>Arial</vt:lpstr>
      <vt:lpstr>Calibri</vt:lpstr>
      <vt:lpstr>課程名稱</vt:lpstr>
      <vt:lpstr>運動與失能</vt:lpstr>
      <vt:lpstr>大綱</vt:lpstr>
      <vt:lpstr>定義/再思考失能</vt:lpstr>
      <vt:lpstr>定義/再思考失能</vt:lpstr>
      <vt:lpstr>定義老化</vt:lpstr>
      <vt:lpstr>PowerPoint 簡報</vt:lpstr>
      <vt:lpstr>PowerPoint 簡報</vt:lpstr>
      <vt:lpstr>在運動中建構老化</vt:lpstr>
      <vt:lpstr>PowerPoint 簡報</vt:lpstr>
      <vt:lpstr>PowerPoint 簡報</vt:lpstr>
      <vt:lpstr>老化與運動參與</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老化與運動賽事及訓練</vt:lpstr>
      <vt:lpstr>PowerPoint 簡報</vt:lpstr>
      <vt:lpstr>PowerPoint 簡報</vt:lpstr>
      <vt:lpstr>PowerPoint 簡報</vt:lpstr>
      <vt:lpstr>PowerPoint 簡報</vt:lpstr>
      <vt:lpstr>年齡、能力與脈絡</vt:lpstr>
      <vt:lpstr>PowerPoint 簡報</vt:lpstr>
      <vt:lpstr>PowerPoint 簡報</vt:lpstr>
      <vt:lpstr>PowerPoint 簡報</vt:lpstr>
      <vt:lpstr>PowerPoint 簡報</vt:lpstr>
      <vt:lpstr>結語</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課程名稱</dc:title>
  <dc:creator>BPC</dc:creator>
  <cp:lastModifiedBy>user</cp:lastModifiedBy>
  <cp:revision>43</cp:revision>
  <dcterms:created xsi:type="dcterms:W3CDTF">2017-11-07T02:54:43Z</dcterms:created>
  <dcterms:modified xsi:type="dcterms:W3CDTF">2018-06-16T12:26:57Z</dcterms:modified>
</cp:coreProperties>
</file>