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350" r:id="rId3"/>
    <p:sldId id="351" r:id="rId4"/>
    <p:sldId id="353" r:id="rId5"/>
    <p:sldId id="354" r:id="rId6"/>
    <p:sldId id="355" r:id="rId7"/>
    <p:sldId id="356" r:id="rId8"/>
    <p:sldId id="357" r:id="rId9"/>
    <p:sldId id="358" r:id="rId10"/>
    <p:sldId id="359" r:id="rId11"/>
    <p:sldId id="360" r:id="rId12"/>
    <p:sldId id="361" r:id="rId13"/>
    <p:sldId id="362" r:id="rId14"/>
    <p:sldId id="364" r:id="rId15"/>
    <p:sldId id="365" r:id="rId16"/>
    <p:sldId id="366" r:id="rId17"/>
    <p:sldId id="367" r:id="rId18"/>
    <p:sldId id="369" r:id="rId19"/>
    <p:sldId id="370" r:id="rId20"/>
    <p:sldId id="371" r:id="rId21"/>
    <p:sldId id="372" r:id="rId22"/>
    <p:sldId id="373" r:id="rId23"/>
    <p:sldId id="374" r:id="rId24"/>
    <p:sldId id="375" r:id="rId25"/>
    <p:sldId id="376" r:id="rId26"/>
    <p:sldId id="377" r:id="rId27"/>
    <p:sldId id="378" r:id="rId28"/>
    <p:sldId id="379" r:id="rId29"/>
    <p:sldId id="380" r:id="rId30"/>
    <p:sldId id="381" r:id="rId31"/>
    <p:sldId id="382" r:id="rId32"/>
    <p:sldId id="383" r:id="rId33"/>
    <p:sldId id="384" r:id="rId34"/>
    <p:sldId id="385" r:id="rId35"/>
    <p:sldId id="386" r:id="rId36"/>
    <p:sldId id="387" r:id="rId37"/>
    <p:sldId id="388" r:id="rId38"/>
    <p:sldId id="393" r:id="rId39"/>
    <p:sldId id="394" r:id="rId40"/>
    <p:sldId id="395" r:id="rId41"/>
    <p:sldId id="345" r:id="rId42"/>
    <p:sldId id="399" r:id="rId43"/>
    <p:sldId id="400" r:id="rId4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11" autoAdjust="0"/>
  </p:normalViewPr>
  <p:slideViewPr>
    <p:cSldViewPr snapToGrid="0">
      <p:cViewPr varScale="1">
        <p:scale>
          <a:sx n="64" d="100"/>
          <a:sy n="64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5B0B8-C4E3-4C0F-8C83-D00C2F8D0BE2}" type="datetimeFigureOut">
              <a:rPr lang="zh-TW" altLang="en-US" smtClean="0"/>
              <a:t>2018/8/17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1E597-AEB1-4075-B577-4A0EE65063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8228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C48C0A-BEB8-4FBB-8872-9E14DAFF6E86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21021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30DFE8-6E9A-4E4D-86FE-DF614C11BB9D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82306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6B9929F-A3A3-4F61-80E1-0B8963F0CE88}" type="datetime1">
              <a:rPr lang="en-US" altLang="zh-TW" smtClean="0"/>
              <a:t>8/17/2018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E45E90-1DB4-4B82-8E8A-CD2FCFC11F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3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F31AF1B-718B-4126-B3B9-2724D7938F5A}" type="datetime1">
              <a:rPr lang="en-US" altLang="zh-TW" smtClean="0"/>
              <a:t>8/17/2018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8F1439-EE78-46AE-A120-2F9912D311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1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C46CCE6-AA96-45EB-9EEC-92E6BD73D48A}" type="datetime1">
              <a:rPr lang="en-US" altLang="zh-TW" smtClean="0"/>
              <a:t>8/17/2018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64F07-8D40-46C5-AC8C-31230415A5E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4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0A88AED-61F6-4A1E-BD04-B4EE20D4918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5085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體育與運動科學研究技能與論文撰寫研習會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EDAA543-7A41-40B5-834B-8B98657FEEA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510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體育與運動科學研究技能與論文撰寫研習會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E3196E4-B65B-4CE7-868E-EE23FB9D50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291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9E746F-B527-4C8B-B37B-B614584EE4A7}" type="datetime1">
              <a:rPr lang="en-US" altLang="zh-TW" smtClean="0"/>
              <a:t>8/17/2018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5C0395-D23A-44D3-82C0-4590073AED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3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65DA81-DBFB-45EB-96F1-3CA02D15AA9F}" type="datetime1">
              <a:rPr lang="en-US" altLang="zh-TW" smtClean="0"/>
              <a:t>8/17/2018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912FB0-2E0B-4C7D-89B7-C016A647C2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3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5EC1F99-AD23-441D-9B60-6FB90D1FC790}" type="datetime1">
              <a:rPr lang="en-US" altLang="zh-TW" smtClean="0"/>
              <a:t>8/17/2018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C74A30-8353-4862-B702-976BAC0E8F5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9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DEED05C-6D0C-47EB-80FA-48035BB88B68}" type="datetime1">
              <a:rPr lang="en-US" altLang="zh-TW" smtClean="0"/>
              <a:t>8/17/2018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CD0521-1776-48F2-8FB8-C1E263F51F3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B3111F-83F8-41F7-B9C3-2163608CA59C}" type="datetime1">
              <a:rPr lang="en-US" altLang="zh-TW" smtClean="0"/>
              <a:t>8/17/2018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2A85B7-C58A-4350-BFB6-40B5FB091D4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A77B536-EDE7-4ACD-A27C-F377D65116AB}" type="datetime1">
              <a:rPr lang="en-US" altLang="zh-TW" smtClean="0"/>
              <a:t>8/17/2018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786742-364C-42B1-8E4A-2F680DEA73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2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5A6574-6594-4AEB-8FC5-0584C3385A81}" type="datetime1">
              <a:rPr lang="en-US" altLang="zh-TW" smtClean="0"/>
              <a:t>8/17/2018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FC8CB1-943C-4FEC-AE98-0A0E426A14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EFE494-5C0A-470A-B4E0-B3110604D71E}" type="datetime1">
              <a:rPr lang="en-US" altLang="zh-TW" smtClean="0"/>
              <a:t>8/17/2018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EB9646-D5C1-49A7-8BC7-64424560F6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4054EA36-991C-4142-ACAA-3E68E96CB8EB}" type="datetime1">
              <a:rPr lang="en-US" altLang="zh-TW" smtClean="0"/>
              <a:t>8/17/2018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C0C4949E-7836-4454-A5D1-8B546E1F9C33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3" r:id="rId12"/>
    <p:sldLayoutId id="2147483686" r:id="rId13"/>
    <p:sldLayoutId id="2147483687" r:id="rId14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5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0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1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478027" y="1866601"/>
            <a:ext cx="8051823" cy="1470026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zh-TW" altLang="en-US" sz="4800" b="1" dirty="0" smtClean="0">
                <a:solidFill>
                  <a:srgbClr val="0000CC"/>
                </a:solidFill>
              </a:rPr>
              <a:t>你應該知道的統計知識</a:t>
            </a:r>
            <a:r>
              <a:rPr lang="en-US" altLang="zh-TW" sz="4800" b="1" dirty="0" smtClean="0">
                <a:solidFill>
                  <a:srgbClr val="0000CC"/>
                </a:solidFill>
              </a:rPr>
              <a:t>-</a:t>
            </a:r>
            <a:br>
              <a:rPr lang="en-US" altLang="zh-TW" sz="4800" b="1" dirty="0" smtClean="0">
                <a:solidFill>
                  <a:srgbClr val="0000CC"/>
                </a:solidFill>
              </a:rPr>
            </a:br>
            <a:r>
              <a:rPr lang="zh-TW" altLang="en-US" sz="4800" b="1" dirty="0" smtClean="0">
                <a:solidFill>
                  <a:srgbClr val="0000CC"/>
                </a:solidFill>
              </a:rPr>
              <a:t>統計</a:t>
            </a:r>
            <a:r>
              <a:rPr lang="zh-TW" altLang="en-US" sz="4800" b="1" dirty="0">
                <a:solidFill>
                  <a:srgbClr val="0000CC"/>
                </a:solidFill>
              </a:rPr>
              <a:t>分析與結果</a:t>
            </a:r>
            <a:r>
              <a:rPr lang="zh-TW" altLang="en-US" sz="4800" b="1" dirty="0" smtClean="0">
                <a:solidFill>
                  <a:srgbClr val="0000CC"/>
                </a:solidFill>
              </a:rPr>
              <a:t>解釋的關鍵</a:t>
            </a:r>
            <a:endParaRPr lang="zh-TW" sz="4800" b="1" dirty="0">
              <a:solidFill>
                <a:srgbClr val="0000CC"/>
              </a:solidFill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547667" y="4309253"/>
            <a:ext cx="6400800" cy="648071"/>
          </a:xfrm>
        </p:spPr>
        <p:txBody>
          <a:bodyPr/>
          <a:lstStyle/>
          <a:p>
            <a:pPr lvl="0" algn="r"/>
            <a:r>
              <a:rPr lang="zh-TW" altLang="en-US" b="1" dirty="0" smtClean="0">
                <a:solidFill>
                  <a:srgbClr val="7030A0"/>
                </a:solidFill>
              </a:rPr>
              <a:t>陳美燕</a:t>
            </a:r>
            <a:endParaRPr lang="en-US" b="1" dirty="0">
              <a:solidFill>
                <a:srgbClr val="7030A0"/>
              </a:solidFill>
            </a:endParaRPr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FAE45E90-1DB4-4B82-8E8A-CD2FCFC11F98}" type="slidenum">
              <a:rPr lang="en-US" altLang="zh-TW" smtClean="0"/>
              <a:t>1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4564935E-E534-4E1C-A223-42FF1828C3CF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908050"/>
            <a:ext cx="7772400" cy="496888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3400" b="1">
                <a:solidFill>
                  <a:schemeClr val="tx2"/>
                </a:solidFill>
                <a:ea typeface="標楷體" panose="03000509000000000000" pitchFamily="65" charset="-120"/>
              </a:rPr>
              <a:t>盒形圖</a:t>
            </a:r>
            <a:r>
              <a:rPr lang="en-US" altLang="zh-TW" sz="3400" b="1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(Boxplot)</a:t>
            </a:r>
          </a:p>
        </p:txBody>
      </p:sp>
      <p:sp>
        <p:nvSpPr>
          <p:cNvPr id="64516" name="Line 4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6451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700213"/>
            <a:ext cx="6388100" cy="5157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CD88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40458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B7C1EB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8813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4278AF8D-57A1-441A-BAA7-39438B400F12}" type="slidenum">
              <a:rPr lang="en-US" altLang="zh-TW"/>
              <a:pPr/>
              <a:t>11</a:t>
            </a:fld>
            <a:endParaRPr lang="en-US" altLang="zh-TW"/>
          </a:p>
        </p:txBody>
      </p:sp>
      <p:graphicFrame>
        <p:nvGraphicFramePr>
          <p:cNvPr id="6758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900113" y="620713"/>
          <a:ext cx="6767512" cy="538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圖片" r:id="rId3" imgW="5943600" imgH="5148072" progId="Word.Picture.8">
                  <p:embed/>
                </p:oleObj>
              </mc:Choice>
              <mc:Fallback>
                <p:oleObj name="圖片" r:id="rId3" imgW="5943600" imgH="5148072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620713"/>
                        <a:ext cx="6767512" cy="538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7427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79282401-2035-44CE-BB29-1D447DDFF756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1550" y="1844675"/>
            <a:ext cx="7427913" cy="441166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sz="3400">
                <a:ea typeface="標楷體" panose="03000509000000000000" pitchFamily="65" charset="-120"/>
              </a:rPr>
              <a:t>樣本數的大小</a:t>
            </a:r>
          </a:p>
          <a:p>
            <a:pPr>
              <a:lnSpc>
                <a:spcPct val="120000"/>
              </a:lnSpc>
            </a:pPr>
            <a:r>
              <a:rPr lang="zh-TW" altLang="en-US" sz="3400">
                <a:ea typeface="標楷體" panose="03000509000000000000" pitchFamily="65" charset="-120"/>
              </a:rPr>
              <a:t>分母為何</a:t>
            </a:r>
          </a:p>
          <a:p>
            <a:pPr>
              <a:lnSpc>
                <a:spcPct val="120000"/>
              </a:lnSpc>
            </a:pPr>
            <a:r>
              <a:rPr lang="zh-TW" altLang="en-US" sz="3400">
                <a:ea typeface="標楷體" panose="03000509000000000000" pitchFamily="65" charset="-120"/>
              </a:rPr>
              <a:t>「顯著」說法的使用</a:t>
            </a:r>
          </a:p>
          <a:p>
            <a:pPr>
              <a:lnSpc>
                <a:spcPct val="120000"/>
              </a:lnSpc>
            </a:pPr>
            <a:r>
              <a:rPr lang="zh-TW" altLang="en-US" sz="3400">
                <a:ea typeface="標楷體" panose="03000509000000000000" pitchFamily="65" charset="-120"/>
              </a:rPr>
              <a:t>複選題回應數的解釋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179388" y="847725"/>
            <a:ext cx="8378825" cy="731838"/>
          </a:xfrm>
          <a:noFill/>
          <a:ln/>
        </p:spPr>
        <p:txBody>
          <a:bodyPr>
            <a:spAutoFit/>
          </a:bodyPr>
          <a:lstStyle/>
          <a:p>
            <a:r>
              <a:rPr lang="zh-TW" altLang="en-US" sz="4200">
                <a:latin typeface="標楷體" panose="03000509000000000000" pitchFamily="65" charset="-120"/>
                <a:ea typeface="標楷體" panose="03000509000000000000" pitchFamily="65" charset="-120"/>
              </a:rPr>
              <a:t>關鍵二：</a:t>
            </a:r>
            <a:r>
              <a:rPr lang="zh-TW" altLang="en-US" sz="3800">
                <a:latin typeface="標楷體" panose="03000509000000000000" pitchFamily="65" charset="-120"/>
                <a:ea typeface="標楷體" panose="03000509000000000000" pitchFamily="65" charset="-120"/>
              </a:rPr>
              <a:t> 數字與百分比的計算與解釋</a:t>
            </a: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20485" name="Picture 5" descr="BS0131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083175"/>
            <a:ext cx="979487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231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0AD1071D-0377-45C0-BE1C-323B8095476D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052513"/>
            <a:ext cx="8388350" cy="4191000"/>
          </a:xfrm>
        </p:spPr>
        <p:txBody>
          <a:bodyPr/>
          <a:lstStyle/>
          <a:p>
            <a:pPr marL="990600" lvl="1" indent="-646113">
              <a:lnSpc>
                <a:spcPct val="13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行政院主計處針對台灣地區各階層家庭所做的家庭收支調查結果，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截至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2016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年底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止，台灣地區家用電腦普及率為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38.92%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天下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雜誌於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90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月底針對台灣地區有小孩就讀國中小學的家庭進行調查，發現家用電腦普及率約為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77%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990600" lvl="1" indent="-646113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dirty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試解釋造成這兩個數字差距的主要原因</a:t>
            </a:r>
          </a:p>
          <a:p>
            <a:pPr marL="1371600" lvl="2" indent="-677863">
              <a:lnSpc>
                <a:spcPct val="90000"/>
              </a:lnSpc>
            </a:pPr>
            <a:r>
              <a:rPr lang="zh-TW" altLang="en-US" sz="32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時間點不同</a:t>
            </a:r>
          </a:p>
          <a:p>
            <a:pPr marL="1371600" lvl="2" indent="-677863">
              <a:lnSpc>
                <a:spcPct val="90000"/>
              </a:lnSpc>
            </a:pPr>
            <a:r>
              <a:rPr lang="zh-TW" altLang="en-US" sz="32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母體不同</a:t>
            </a:r>
          </a:p>
        </p:txBody>
      </p:sp>
    </p:spTree>
    <p:extLst>
      <p:ext uri="{BB962C8B-B14F-4D97-AF65-F5344CB8AC3E}">
        <p14:creationId xmlns:p14="http://schemas.microsoft.com/office/powerpoint/2010/main" val="2299211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885805B7-F849-403E-AEEA-55E8C1E23EEB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619250" y="1844675"/>
            <a:ext cx="6562725" cy="441166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sz="3400">
                <a:ea typeface="標楷體" panose="03000509000000000000" pitchFamily="65" charset="-120"/>
              </a:rPr>
              <a:t>集中量數</a:t>
            </a:r>
          </a:p>
          <a:p>
            <a:pPr>
              <a:lnSpc>
                <a:spcPct val="110000"/>
              </a:lnSpc>
            </a:pPr>
            <a:r>
              <a:rPr lang="zh-TW" altLang="en-US" sz="3400">
                <a:ea typeface="標楷體" panose="03000509000000000000" pitchFamily="65" charset="-120"/>
              </a:rPr>
              <a:t>變異量數</a:t>
            </a:r>
          </a:p>
          <a:p>
            <a:pPr>
              <a:lnSpc>
                <a:spcPct val="110000"/>
              </a:lnSpc>
            </a:pPr>
            <a:r>
              <a:rPr lang="zh-TW" altLang="en-US" sz="3400">
                <a:ea typeface="標楷體" panose="03000509000000000000" pitchFamily="65" charset="-120"/>
              </a:rPr>
              <a:t>偏態與峰度</a:t>
            </a:r>
          </a:p>
          <a:p>
            <a:pPr>
              <a:lnSpc>
                <a:spcPct val="110000"/>
              </a:lnSpc>
            </a:pPr>
            <a:r>
              <a:rPr lang="zh-TW" altLang="en-US" sz="3400">
                <a:ea typeface="標楷體" panose="03000509000000000000" pitchFamily="65" charset="-120"/>
              </a:rPr>
              <a:t>相對地位量數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806450"/>
            <a:ext cx="8378825" cy="701675"/>
          </a:xfrm>
          <a:noFill/>
          <a:ln/>
        </p:spPr>
        <p:txBody>
          <a:bodyPr>
            <a:spAutoFit/>
          </a:bodyPr>
          <a:lstStyle/>
          <a:p>
            <a:r>
              <a:rPr lang="zh-TW" altLang="en-US" sz="4000">
                <a:latin typeface="標楷體" panose="03000509000000000000" pitchFamily="65" charset="-120"/>
                <a:ea typeface="標楷體" panose="03000509000000000000" pitchFamily="65" charset="-120"/>
              </a:rPr>
              <a:t>關鍵三：</a:t>
            </a:r>
            <a:r>
              <a:rPr lang="zh-TW" altLang="en-US" sz="3800">
                <a:latin typeface="標楷體" panose="03000509000000000000" pitchFamily="65" charset="-120"/>
                <a:ea typeface="標楷體" panose="03000509000000000000" pitchFamily="65" charset="-120"/>
              </a:rPr>
              <a:t>描述統計量數的選用與解釋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22533" name="Picture 5" descr="BS0131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083175"/>
            <a:ext cx="979487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5913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投影片編號版面配置區 9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3498A8C5-6F5C-445C-8332-2A1AFACBF61D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400" b="0">
                <a:ea typeface="標楷體" panose="03000509000000000000" pitchFamily="65" charset="-120"/>
              </a:rPr>
              <a:t>騙人的平均數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老謝應徵工作</a:t>
            </a:r>
          </a:p>
          <a:p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公司規模：老闆、經理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位、組長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位、職員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位。</a:t>
            </a:r>
          </a:p>
          <a:p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老闆：公司平均月薪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萬元，受訓期間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萬五千元，很快會加薪。</a:t>
            </a: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3708400" y="4508500"/>
            <a:ext cx="1981200" cy="685800"/>
          </a:xfrm>
          <a:prstGeom prst="leftRightArrow">
            <a:avLst>
              <a:gd name="adj1" fmla="val 50000"/>
              <a:gd name="adj2" fmla="val 577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2916238" y="4581525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200" b="1">
                <a:solidFill>
                  <a:srgbClr val="0000FF"/>
                </a:solidFill>
                <a:latin typeface="Tahoma" panose="020B0604030504040204" pitchFamily="34" charset="0"/>
              </a:rPr>
              <a:t>做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5940425" y="4581525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200" b="1">
                <a:latin typeface="Tahoma" panose="020B0604030504040204" pitchFamily="34" charset="0"/>
              </a:rPr>
              <a:t>不做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4356100" y="4437063"/>
            <a:ext cx="60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4000">
                <a:solidFill>
                  <a:srgbClr val="FF0000"/>
                </a:solidFill>
                <a:latin typeface="Tahoma" panose="020B0604030504040204" pitchFamily="34" charset="0"/>
              </a:rPr>
              <a:t>？</a:t>
            </a:r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6334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投影片編號版面配置區 1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7173A05B-D641-4E44-9FF7-42631BA7A437}" type="slidenum">
              <a:rPr lang="en-US" altLang="zh-TW"/>
              <a:pPr/>
              <a:t>16</a:t>
            </a:fld>
            <a:endParaRPr lang="en-US" altLang="zh-TW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1143000" y="2133600"/>
          <a:ext cx="7239000" cy="157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文件" r:id="rId3" imgW="5528160" imgH="1204560" progId="Word.Document.8">
                  <p:embed/>
                </p:oleObj>
              </mc:Choice>
              <mc:Fallback>
                <p:oleObj name="文件" r:id="rId3" imgW="5528160" imgH="12045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133600"/>
                        <a:ext cx="7239000" cy="157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657600" y="3657600"/>
          <a:ext cx="4638675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圖表" r:id="rId5" imgW="4639056" imgH="2667305" progId="Excel.Chart.8">
                  <p:embed/>
                </p:oleObj>
              </mc:Choice>
              <mc:Fallback>
                <p:oleObj name="圖表" r:id="rId5" imgW="4639056" imgH="2667305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657600"/>
                        <a:ext cx="4638675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5867400" y="3429000"/>
            <a:ext cx="304800" cy="1828800"/>
          </a:xfrm>
          <a:prstGeom prst="downArrow">
            <a:avLst>
              <a:gd name="adj1" fmla="val 50000"/>
              <a:gd name="adj2" fmla="val 15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6400800" y="3429000"/>
            <a:ext cx="304800" cy="1295400"/>
          </a:xfrm>
          <a:prstGeom prst="downArrow">
            <a:avLst>
              <a:gd name="adj1" fmla="val 50000"/>
              <a:gd name="adj2" fmla="val 10625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7467600" y="3429000"/>
            <a:ext cx="304800" cy="762000"/>
          </a:xfrm>
          <a:prstGeom prst="downArrow">
            <a:avLst>
              <a:gd name="adj1" fmla="val 50000"/>
              <a:gd name="adj2" fmla="val 62500"/>
            </a:avLst>
          </a:prstGeom>
          <a:solidFill>
            <a:srgbClr val="33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5835650" y="2057400"/>
            <a:ext cx="4445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1600" b="1">
                <a:solidFill>
                  <a:schemeClr val="hlink"/>
                </a:solidFill>
                <a:latin typeface="Tahoma" panose="020B0604030504040204" pitchFamily="34" charset="0"/>
              </a:rPr>
              <a:t>平均數：</a:t>
            </a:r>
            <a:r>
              <a:rPr lang="en-US" altLang="zh-TW" sz="1600" b="1">
                <a:solidFill>
                  <a:schemeClr val="hlink"/>
                </a:solidFill>
                <a:latin typeface="Tahoma" panose="020B0604030504040204" pitchFamily="34" charset="0"/>
              </a:rPr>
              <a:t>6</a:t>
            </a:r>
            <a:r>
              <a:rPr lang="zh-TW" altLang="en-US" sz="1600" b="1">
                <a:solidFill>
                  <a:schemeClr val="hlink"/>
                </a:solidFill>
                <a:latin typeface="Tahoma" panose="020B0604030504040204" pitchFamily="34" charset="0"/>
              </a:rPr>
              <a:t>萬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6324600" y="1981200"/>
            <a:ext cx="42862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zh-TW" altLang="en-US" sz="1600">
                <a:solidFill>
                  <a:schemeClr val="tx2"/>
                </a:solidFill>
                <a:latin typeface="Tahoma" panose="020B0604030504040204" pitchFamily="34" charset="0"/>
              </a:rPr>
              <a:t>中位數：</a:t>
            </a:r>
            <a:r>
              <a:rPr lang="en-US" altLang="zh-TW" sz="1600">
                <a:solidFill>
                  <a:schemeClr val="tx2"/>
                </a:solidFill>
                <a:latin typeface="Tahoma" panose="020B0604030504040204" pitchFamily="34" charset="0"/>
              </a:rPr>
              <a:t>4</a:t>
            </a:r>
            <a:r>
              <a:rPr lang="zh-TW" altLang="en-US" sz="1600">
                <a:solidFill>
                  <a:schemeClr val="tx2"/>
                </a:solidFill>
                <a:latin typeface="Tahoma" panose="020B0604030504040204" pitchFamily="34" charset="0"/>
              </a:rPr>
              <a:t>萬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7391400" y="2057400"/>
            <a:ext cx="458788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zh-TW" altLang="en-US">
                <a:solidFill>
                  <a:srgbClr val="336600"/>
                </a:solidFill>
                <a:latin typeface="Tahoma" panose="020B0604030504040204" pitchFamily="34" charset="0"/>
              </a:rPr>
              <a:t>眾數：</a:t>
            </a:r>
            <a:r>
              <a:rPr lang="en-US" altLang="zh-TW">
                <a:solidFill>
                  <a:srgbClr val="336600"/>
                </a:solidFill>
                <a:latin typeface="Tahoma" panose="020B0604030504040204" pitchFamily="34" charset="0"/>
              </a:rPr>
              <a:t>2</a:t>
            </a:r>
            <a:r>
              <a:rPr lang="zh-TW" altLang="en-US">
                <a:solidFill>
                  <a:srgbClr val="336600"/>
                </a:solidFill>
                <a:latin typeface="Tahoma" panose="020B0604030504040204" pitchFamily="34" charset="0"/>
              </a:rPr>
              <a:t>萬</a:t>
            </a:r>
          </a:p>
        </p:txBody>
      </p:sp>
      <p:pic>
        <p:nvPicPr>
          <p:cNvPr id="24587" name="Picture 11" descr="PE01476_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267200"/>
            <a:ext cx="1733550" cy="194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8734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8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E83AD2FC-8445-4C61-AAB3-92BE0B19A2EC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431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/>
              <a:t>某次統計學考試，甲班平均分數為</a:t>
            </a:r>
            <a:r>
              <a:rPr lang="en-US" altLang="zh-TW"/>
              <a:t>80</a:t>
            </a:r>
            <a:r>
              <a:rPr lang="zh-TW" altLang="en-US"/>
              <a:t>分，標準差為</a:t>
            </a:r>
            <a:r>
              <a:rPr lang="en-US" altLang="zh-TW"/>
              <a:t>20</a:t>
            </a:r>
            <a:r>
              <a:rPr lang="zh-TW" altLang="en-US"/>
              <a:t>，乙班平均分數為</a:t>
            </a:r>
            <a:r>
              <a:rPr lang="en-US" altLang="zh-TW"/>
              <a:t>75</a:t>
            </a:r>
            <a:r>
              <a:rPr lang="zh-TW" altLang="en-US"/>
              <a:t>分，標準差為</a:t>
            </a:r>
            <a:r>
              <a:rPr lang="en-US" altLang="zh-TW"/>
              <a:t>5</a:t>
            </a:r>
            <a:r>
              <a:rPr lang="zh-TW" altLang="en-US"/>
              <a:t>，哪一班成績較優？</a:t>
            </a:r>
          </a:p>
        </p:txBody>
      </p:sp>
      <p:grpSp>
        <p:nvGrpSpPr>
          <p:cNvPr id="25604" name="Group 4"/>
          <p:cNvGrpSpPr>
            <a:grpSpLocks/>
          </p:cNvGrpSpPr>
          <p:nvPr/>
        </p:nvGrpSpPr>
        <p:grpSpPr bwMode="auto">
          <a:xfrm>
            <a:off x="1763713" y="3429000"/>
            <a:ext cx="5867400" cy="2070100"/>
            <a:chOff x="1104" y="2160"/>
            <a:chExt cx="3696" cy="1304"/>
          </a:xfrm>
        </p:grpSpPr>
        <p:pic>
          <p:nvPicPr>
            <p:cNvPr id="25605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" y="2282"/>
              <a:ext cx="3696" cy="1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5606" name="Text Box 6"/>
            <p:cNvSpPr txBox="1">
              <a:spLocks noChangeArrowheads="1"/>
            </p:cNvSpPr>
            <p:nvPr/>
          </p:nvSpPr>
          <p:spPr bwMode="auto">
            <a:xfrm>
              <a:off x="3408" y="2736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2400" b="1">
                  <a:solidFill>
                    <a:srgbClr val="0000FF"/>
                  </a:solidFill>
                  <a:latin typeface="Tahoma" panose="020B0604030504040204" pitchFamily="34" charset="0"/>
                </a:rPr>
                <a:t>甲班</a:t>
              </a:r>
            </a:p>
          </p:txBody>
        </p:sp>
        <p:sp>
          <p:nvSpPr>
            <p:cNvPr id="25607" name="Text Box 7"/>
            <p:cNvSpPr txBox="1">
              <a:spLocks noChangeArrowheads="1"/>
            </p:cNvSpPr>
            <p:nvPr/>
          </p:nvSpPr>
          <p:spPr bwMode="auto">
            <a:xfrm>
              <a:off x="3024" y="2160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2400" b="1">
                  <a:solidFill>
                    <a:schemeClr val="tx2"/>
                  </a:solidFill>
                  <a:latin typeface="Tahoma" panose="020B0604030504040204" pitchFamily="34" charset="0"/>
                </a:rPr>
                <a:t>乙班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2435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5B43AAF6-1698-4175-B326-B6FD5DEE6841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51050" y="1700213"/>
            <a:ext cx="6418263" cy="4411662"/>
          </a:xfrm>
        </p:spPr>
        <p:txBody>
          <a:bodyPr/>
          <a:lstStyle/>
          <a:p>
            <a:r>
              <a:rPr lang="zh-TW" altLang="en-US" sz="3400">
                <a:latin typeface="標楷體" panose="03000509000000000000" pitchFamily="65" charset="-120"/>
                <a:ea typeface="標楷體" panose="03000509000000000000" pitchFamily="65" charset="-120"/>
              </a:rPr>
              <a:t>研究方法</a:t>
            </a:r>
            <a:endParaRPr lang="zh-TW" altLang="en-US" sz="360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400">
                <a:latin typeface="標楷體" panose="03000509000000000000" pitchFamily="65" charset="-120"/>
                <a:ea typeface="標楷體" panose="03000509000000000000" pitchFamily="65" charset="-120"/>
              </a:rPr>
              <a:t>調查對象</a:t>
            </a:r>
          </a:p>
          <a:p>
            <a:r>
              <a:rPr lang="zh-TW" altLang="en-US" sz="3400">
                <a:latin typeface="標楷體" panose="03000509000000000000" pitchFamily="65" charset="-120"/>
                <a:ea typeface="標楷體" panose="03000509000000000000" pitchFamily="65" charset="-120"/>
              </a:rPr>
              <a:t>問卷內容</a:t>
            </a:r>
          </a:p>
          <a:p>
            <a:r>
              <a:rPr lang="zh-TW" altLang="en-US" sz="3400">
                <a:latin typeface="標楷體" panose="03000509000000000000" pitchFamily="65" charset="-120"/>
                <a:ea typeface="標楷體" panose="03000509000000000000" pitchFamily="65" charset="-120"/>
              </a:rPr>
              <a:t>資料確切度</a:t>
            </a:r>
          </a:p>
          <a:p>
            <a:r>
              <a:rPr lang="zh-TW" altLang="en-US" sz="3400">
                <a:latin typeface="標楷體" panose="03000509000000000000" pitchFamily="65" charset="-120"/>
                <a:ea typeface="標楷體" panose="03000509000000000000" pitchFamily="65" charset="-120"/>
              </a:rPr>
              <a:t>時效性</a:t>
            </a:r>
          </a:p>
          <a:p>
            <a:r>
              <a:rPr lang="zh-TW" altLang="en-US" sz="3400">
                <a:latin typeface="標楷體" panose="03000509000000000000" pitchFamily="65" charset="-120"/>
                <a:ea typeface="標楷體" panose="03000509000000000000" pitchFamily="65" charset="-120"/>
              </a:rPr>
              <a:t>成本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539750" y="817563"/>
            <a:ext cx="8378825" cy="731837"/>
          </a:xfrm>
          <a:noFill/>
          <a:ln/>
        </p:spPr>
        <p:txBody>
          <a:bodyPr>
            <a:spAutoFit/>
          </a:bodyPr>
          <a:lstStyle/>
          <a:p>
            <a:r>
              <a:rPr lang="zh-TW" altLang="en-US" sz="4200">
                <a:latin typeface="標楷體" panose="03000509000000000000" pitchFamily="65" charset="-120"/>
                <a:ea typeface="標楷體" panose="03000509000000000000" pitchFamily="65" charset="-120"/>
              </a:rPr>
              <a:t>關鍵四： 資料收集方式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27653" name="Picture 5" descr="BS0131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083175"/>
            <a:ext cx="979487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6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42AF1-803F-409D-8E56-4BCCE93D5A86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849313" y="568325"/>
            <a:ext cx="6689725" cy="293688"/>
          </a:xfrm>
        </p:spPr>
        <p:txBody>
          <a:bodyPr/>
          <a:lstStyle/>
          <a:p>
            <a:r>
              <a:rPr lang="zh-TW" altLang="en-US">
                <a:ea typeface="標楷體" panose="03000509000000000000" pitchFamily="65" charset="-120"/>
              </a:rPr>
              <a:t>主要的量化研究設計</a:t>
            </a:r>
          </a:p>
        </p:txBody>
      </p:sp>
      <p:graphicFrame>
        <p:nvGraphicFramePr>
          <p:cNvPr id="71683" name="Object 3"/>
          <p:cNvGraphicFramePr>
            <a:graphicFrameLocks noChangeAspect="1"/>
          </p:cNvGraphicFramePr>
          <p:nvPr/>
        </p:nvGraphicFramePr>
        <p:xfrm>
          <a:off x="0" y="981075"/>
          <a:ext cx="8748713" cy="600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文件" r:id="rId3" imgW="4968720" imgH="3674880" progId="Word.Document.8">
                  <p:embed/>
                </p:oleObj>
              </mc:Choice>
              <mc:Fallback>
                <p:oleObj name="文件" r:id="rId3" imgW="4968720" imgH="36748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981075"/>
                        <a:ext cx="8748713" cy="600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147720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EEB2209F-EA91-449C-916F-DDD1CBFCB1F9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765175"/>
            <a:ext cx="8162925" cy="762000"/>
          </a:xfrm>
        </p:spPr>
        <p:txBody>
          <a:bodyPr/>
          <a:lstStyle/>
          <a:p>
            <a:r>
              <a:rPr lang="zh-TW" altLang="en-US" sz="4400">
                <a:ea typeface="標楷體" panose="03000509000000000000" pitchFamily="65" charset="-120"/>
              </a:rPr>
              <a:t>關鍵一： 統計圖表的呈現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331913" y="1916113"/>
            <a:ext cx="6265862" cy="3365500"/>
          </a:xfrm>
          <a:noFill/>
          <a:ln/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>
                <a:ea typeface="標楷體" panose="03000509000000000000" pitchFamily="65" charset="-120"/>
              </a:rPr>
              <a:t>變項與資料的類型為何？</a:t>
            </a:r>
          </a:p>
          <a:p>
            <a:pPr>
              <a:lnSpc>
                <a:spcPct val="110000"/>
              </a:lnSpc>
            </a:pPr>
            <a:r>
              <a:rPr lang="zh-TW" altLang="en-US">
                <a:ea typeface="標楷體" panose="03000509000000000000" pitchFamily="65" charset="-120"/>
              </a:rPr>
              <a:t>是否要呈現次數、百分比（行、列或全體）？</a:t>
            </a:r>
          </a:p>
          <a:p>
            <a:pPr>
              <a:lnSpc>
                <a:spcPct val="110000"/>
              </a:lnSpc>
            </a:pPr>
            <a:r>
              <a:rPr lang="zh-TW" altLang="en-US">
                <a:ea typeface="標楷體" panose="03000509000000000000" pitchFamily="65" charset="-120"/>
              </a:rPr>
              <a:t>是否符合黃金比例？</a:t>
            </a:r>
          </a:p>
          <a:p>
            <a:pPr>
              <a:lnSpc>
                <a:spcPct val="110000"/>
              </a:lnSpc>
            </a:pPr>
            <a:r>
              <a:rPr lang="zh-TW" altLang="en-US">
                <a:ea typeface="標楷體" panose="03000509000000000000" pitchFamily="65" charset="-120"/>
              </a:rPr>
              <a:t>是否符合論文或期刊要求？</a:t>
            </a:r>
          </a:p>
          <a:p>
            <a:pPr>
              <a:lnSpc>
                <a:spcPct val="110000"/>
              </a:lnSpc>
            </a:pPr>
            <a:r>
              <a:rPr lang="zh-TW" altLang="en-US">
                <a:ea typeface="標楷體" panose="03000509000000000000" pitchFamily="65" charset="-120"/>
              </a:rPr>
              <a:t>複選題統計圖表的呈現應如何？</a:t>
            </a:r>
          </a:p>
          <a:p>
            <a:pPr>
              <a:lnSpc>
                <a:spcPct val="110000"/>
              </a:lnSpc>
            </a:pPr>
            <a:endParaRPr lang="zh-TW" altLang="en-US">
              <a:ea typeface="標楷體" panose="03000509000000000000" pitchFamily="65" charset="-120"/>
            </a:endParaRPr>
          </a:p>
          <a:p>
            <a:pPr>
              <a:lnSpc>
                <a:spcPct val="110000"/>
              </a:lnSpc>
            </a:pPr>
            <a:endParaRPr lang="zh-TW" altLang="en-US">
              <a:ea typeface="標楷體" panose="03000509000000000000" pitchFamily="65" charset="-120"/>
            </a:endParaRPr>
          </a:p>
          <a:p>
            <a:pPr>
              <a:lnSpc>
                <a:spcPct val="110000"/>
              </a:lnSpc>
            </a:pPr>
            <a:endParaRPr lang="zh-TW" altLang="en-US" b="1">
              <a:ea typeface="標楷體" panose="03000509000000000000" pitchFamily="65" charset="-12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None/>
            </a:pPr>
            <a:endParaRPr lang="en-US" altLang="zh-TW" sz="2600">
              <a:ea typeface="標楷體" panose="03000509000000000000" pitchFamily="65" charset="-120"/>
            </a:endParaRPr>
          </a:p>
        </p:txBody>
      </p:sp>
      <p:pic>
        <p:nvPicPr>
          <p:cNvPr id="15366" name="Picture 6" descr="BS0131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083175"/>
            <a:ext cx="979487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728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BA8FF4A0-C81D-4A49-A3A6-ACD1EAC45AE2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1550" y="1916113"/>
            <a:ext cx="7283450" cy="4070350"/>
          </a:xfrm>
        </p:spPr>
        <p:txBody>
          <a:bodyPr/>
          <a:lstStyle/>
          <a:p>
            <a:r>
              <a:rPr lang="zh-TW" altLang="en-US">
                <a:ea typeface="標楷體" panose="03000509000000000000" pitchFamily="65" charset="-120"/>
              </a:rPr>
              <a:t>樣本數的大小</a:t>
            </a:r>
          </a:p>
          <a:p>
            <a:r>
              <a:rPr lang="zh-TW" altLang="en-US">
                <a:ea typeface="標楷體" panose="03000509000000000000" pitchFamily="65" charset="-120"/>
              </a:rPr>
              <a:t>母體底冊的建立</a:t>
            </a:r>
          </a:p>
          <a:p>
            <a:r>
              <a:rPr lang="zh-TW" altLang="en-US">
                <a:ea typeface="標楷體" panose="03000509000000000000" pitchFamily="65" charset="-120"/>
              </a:rPr>
              <a:t>抽樣方法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539750" y="817563"/>
            <a:ext cx="8378825" cy="731837"/>
          </a:xfrm>
          <a:noFill/>
          <a:ln/>
        </p:spPr>
        <p:txBody>
          <a:bodyPr>
            <a:spAutoFit/>
          </a:bodyPr>
          <a:lstStyle/>
          <a:p>
            <a:r>
              <a:rPr lang="zh-TW" altLang="en-US" sz="4200">
                <a:latin typeface="標楷體" panose="03000509000000000000" pitchFamily="65" charset="-120"/>
                <a:ea typeface="標楷體" panose="03000509000000000000" pitchFamily="65" charset="-120"/>
              </a:rPr>
              <a:t>關鍵五：樣本對母體的代表性</a:t>
            </a:r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28677" name="Picture 5" descr="BS0131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083175"/>
            <a:ext cx="979487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2231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投影片編號版面配置區 3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9C001D06-4379-4E2E-A4E9-6455B26AF69E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28663"/>
            <a:ext cx="7543800" cy="688975"/>
          </a:xfrm>
        </p:spPr>
        <p:txBody>
          <a:bodyPr/>
          <a:lstStyle/>
          <a:p>
            <a:r>
              <a:rPr lang="zh-TW" altLang="en-US">
                <a:ea typeface="標楷體" panose="03000509000000000000" pitchFamily="65" charset="-120"/>
              </a:rPr>
              <a:t>母體與樣本間的關係</a:t>
            </a:r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1116013" y="2301875"/>
            <a:ext cx="29718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1420813" y="2530475"/>
            <a:ext cx="457200" cy="152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1420813" y="2911475"/>
            <a:ext cx="228600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74" name="Oval 6"/>
          <p:cNvSpPr>
            <a:spLocks noChangeArrowheads="1"/>
          </p:cNvSpPr>
          <p:nvPr/>
        </p:nvSpPr>
        <p:spPr bwMode="auto">
          <a:xfrm>
            <a:off x="1954213" y="2911475"/>
            <a:ext cx="304800" cy="3048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75" name="Rectangle 7"/>
          <p:cNvSpPr>
            <a:spLocks noChangeArrowheads="1"/>
          </p:cNvSpPr>
          <p:nvPr/>
        </p:nvSpPr>
        <p:spPr bwMode="auto">
          <a:xfrm>
            <a:off x="2411413" y="2530475"/>
            <a:ext cx="228600" cy="2286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76" name="Rectangle 8"/>
          <p:cNvSpPr>
            <a:spLocks noChangeArrowheads="1"/>
          </p:cNvSpPr>
          <p:nvPr/>
        </p:nvSpPr>
        <p:spPr bwMode="auto">
          <a:xfrm>
            <a:off x="3173413" y="3216275"/>
            <a:ext cx="228600" cy="2286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77" name="Rectangle 9"/>
          <p:cNvSpPr>
            <a:spLocks noChangeArrowheads="1"/>
          </p:cNvSpPr>
          <p:nvPr/>
        </p:nvSpPr>
        <p:spPr bwMode="auto">
          <a:xfrm>
            <a:off x="1497013" y="3825875"/>
            <a:ext cx="228600" cy="2286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78" name="Rectangle 10"/>
          <p:cNvSpPr>
            <a:spLocks noChangeArrowheads="1"/>
          </p:cNvSpPr>
          <p:nvPr/>
        </p:nvSpPr>
        <p:spPr bwMode="auto">
          <a:xfrm>
            <a:off x="2487613" y="3216275"/>
            <a:ext cx="228600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79" name="Rectangle 11"/>
          <p:cNvSpPr>
            <a:spLocks noChangeArrowheads="1"/>
          </p:cNvSpPr>
          <p:nvPr/>
        </p:nvSpPr>
        <p:spPr bwMode="auto">
          <a:xfrm>
            <a:off x="5764213" y="2987675"/>
            <a:ext cx="228600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80" name="Rectangle 12"/>
          <p:cNvSpPr>
            <a:spLocks noChangeArrowheads="1"/>
          </p:cNvSpPr>
          <p:nvPr/>
        </p:nvSpPr>
        <p:spPr bwMode="auto">
          <a:xfrm>
            <a:off x="3554413" y="3749675"/>
            <a:ext cx="228600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81" name="Oval 13"/>
          <p:cNvSpPr>
            <a:spLocks noChangeArrowheads="1"/>
          </p:cNvSpPr>
          <p:nvPr/>
        </p:nvSpPr>
        <p:spPr bwMode="auto">
          <a:xfrm>
            <a:off x="3021013" y="2606675"/>
            <a:ext cx="304800" cy="3048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82" name="Oval 14"/>
          <p:cNvSpPr>
            <a:spLocks noChangeArrowheads="1"/>
          </p:cNvSpPr>
          <p:nvPr/>
        </p:nvSpPr>
        <p:spPr bwMode="auto">
          <a:xfrm>
            <a:off x="1420813" y="3444875"/>
            <a:ext cx="304800" cy="3048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83" name="Oval 15"/>
          <p:cNvSpPr>
            <a:spLocks noChangeArrowheads="1"/>
          </p:cNvSpPr>
          <p:nvPr/>
        </p:nvSpPr>
        <p:spPr bwMode="auto">
          <a:xfrm>
            <a:off x="2716213" y="3902075"/>
            <a:ext cx="304800" cy="3048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84" name="Rectangle 16"/>
          <p:cNvSpPr>
            <a:spLocks noChangeArrowheads="1"/>
          </p:cNvSpPr>
          <p:nvPr/>
        </p:nvSpPr>
        <p:spPr bwMode="auto">
          <a:xfrm>
            <a:off x="3325813" y="2987675"/>
            <a:ext cx="457200" cy="152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85" name="Rectangle 17"/>
          <p:cNvSpPr>
            <a:spLocks noChangeArrowheads="1"/>
          </p:cNvSpPr>
          <p:nvPr/>
        </p:nvSpPr>
        <p:spPr bwMode="auto">
          <a:xfrm>
            <a:off x="2487613" y="2987675"/>
            <a:ext cx="457200" cy="152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86" name="Rectangle 18"/>
          <p:cNvSpPr>
            <a:spLocks noChangeArrowheads="1"/>
          </p:cNvSpPr>
          <p:nvPr/>
        </p:nvSpPr>
        <p:spPr bwMode="auto">
          <a:xfrm>
            <a:off x="5535613" y="2759075"/>
            <a:ext cx="1600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87" name="Oval 19"/>
          <p:cNvSpPr>
            <a:spLocks noChangeArrowheads="1"/>
          </p:cNvSpPr>
          <p:nvPr/>
        </p:nvSpPr>
        <p:spPr bwMode="auto">
          <a:xfrm>
            <a:off x="6221413" y="2911475"/>
            <a:ext cx="304800" cy="3048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88" name="Rectangle 20"/>
          <p:cNvSpPr>
            <a:spLocks noChangeArrowheads="1"/>
          </p:cNvSpPr>
          <p:nvPr/>
        </p:nvSpPr>
        <p:spPr bwMode="auto">
          <a:xfrm>
            <a:off x="2106613" y="3749675"/>
            <a:ext cx="228600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89" name="Rectangle 21"/>
          <p:cNvSpPr>
            <a:spLocks noChangeArrowheads="1"/>
          </p:cNvSpPr>
          <p:nvPr/>
        </p:nvSpPr>
        <p:spPr bwMode="auto">
          <a:xfrm>
            <a:off x="6526213" y="3368675"/>
            <a:ext cx="457200" cy="152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90" name="Rectangle 22"/>
          <p:cNvSpPr>
            <a:spLocks noChangeArrowheads="1"/>
          </p:cNvSpPr>
          <p:nvPr/>
        </p:nvSpPr>
        <p:spPr bwMode="auto">
          <a:xfrm>
            <a:off x="3173413" y="3597275"/>
            <a:ext cx="228600" cy="2286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91" name="Rectangle 23"/>
          <p:cNvSpPr>
            <a:spLocks noChangeArrowheads="1"/>
          </p:cNvSpPr>
          <p:nvPr/>
        </p:nvSpPr>
        <p:spPr bwMode="auto">
          <a:xfrm>
            <a:off x="6678613" y="2987675"/>
            <a:ext cx="228600" cy="2286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0792" name="Text Box 24"/>
          <p:cNvSpPr txBox="1">
            <a:spLocks noChangeArrowheads="1"/>
          </p:cNvSpPr>
          <p:nvPr/>
        </p:nvSpPr>
        <p:spPr bwMode="auto">
          <a:xfrm>
            <a:off x="1954213" y="1844675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>
                <a:latin typeface="Tahoma" panose="020B0604030504040204" pitchFamily="34" charset="0"/>
              </a:rPr>
              <a:t>母體</a:t>
            </a:r>
          </a:p>
        </p:txBody>
      </p:sp>
      <p:sp>
        <p:nvSpPr>
          <p:cNvPr id="160793" name="Text Box 25"/>
          <p:cNvSpPr txBox="1">
            <a:spLocks noChangeArrowheads="1"/>
          </p:cNvSpPr>
          <p:nvPr/>
        </p:nvSpPr>
        <p:spPr bwMode="auto">
          <a:xfrm>
            <a:off x="5840413" y="2225675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>
                <a:latin typeface="Tahoma" panose="020B0604030504040204" pitchFamily="34" charset="0"/>
              </a:rPr>
              <a:t>樣本</a:t>
            </a:r>
          </a:p>
        </p:txBody>
      </p:sp>
      <p:sp>
        <p:nvSpPr>
          <p:cNvPr id="160794" name="Line 26"/>
          <p:cNvSpPr>
            <a:spLocks noChangeShapeType="1"/>
          </p:cNvSpPr>
          <p:nvPr/>
        </p:nvSpPr>
        <p:spPr bwMode="auto">
          <a:xfrm>
            <a:off x="4164013" y="3292475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0795" name="Text Box 27"/>
          <p:cNvSpPr txBox="1">
            <a:spLocks noChangeArrowheads="1"/>
          </p:cNvSpPr>
          <p:nvPr/>
        </p:nvSpPr>
        <p:spPr bwMode="auto">
          <a:xfrm>
            <a:off x="4392613" y="2606675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抽樣</a:t>
            </a:r>
          </a:p>
        </p:txBody>
      </p:sp>
      <p:sp>
        <p:nvSpPr>
          <p:cNvPr id="160796" name="Line 28"/>
          <p:cNvSpPr>
            <a:spLocks noChangeShapeType="1"/>
          </p:cNvSpPr>
          <p:nvPr/>
        </p:nvSpPr>
        <p:spPr bwMode="auto">
          <a:xfrm>
            <a:off x="6297613" y="382587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0797" name="Line 29"/>
          <p:cNvSpPr>
            <a:spLocks noChangeShapeType="1"/>
          </p:cNvSpPr>
          <p:nvPr/>
        </p:nvSpPr>
        <p:spPr bwMode="auto">
          <a:xfrm flipH="1">
            <a:off x="3173413" y="5197475"/>
            <a:ext cx="26670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0798" name="Text Box 30"/>
          <p:cNvSpPr txBox="1">
            <a:spLocks noChangeArrowheads="1"/>
          </p:cNvSpPr>
          <p:nvPr/>
        </p:nvSpPr>
        <p:spPr bwMode="auto">
          <a:xfrm>
            <a:off x="5916613" y="4968875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>
                <a:latin typeface="Tahoma" panose="020B0604030504040204" pitchFamily="34" charset="0"/>
              </a:rPr>
              <a:t>樣本統計量</a:t>
            </a:r>
          </a:p>
        </p:txBody>
      </p:sp>
      <p:sp>
        <p:nvSpPr>
          <p:cNvPr id="160799" name="Text Box 31"/>
          <p:cNvSpPr txBox="1">
            <a:spLocks noChangeArrowheads="1"/>
          </p:cNvSpPr>
          <p:nvPr/>
        </p:nvSpPr>
        <p:spPr bwMode="auto">
          <a:xfrm>
            <a:off x="4316413" y="4511675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>
                <a:solidFill>
                  <a:srgbClr val="0000FF"/>
                </a:solidFill>
                <a:latin typeface="Tahoma" panose="020B0604030504040204" pitchFamily="34" charset="0"/>
              </a:rPr>
              <a:t>推論</a:t>
            </a:r>
          </a:p>
        </p:txBody>
      </p:sp>
      <p:sp>
        <p:nvSpPr>
          <p:cNvPr id="160800" name="Text Box 32"/>
          <p:cNvSpPr txBox="1">
            <a:spLocks noChangeArrowheads="1"/>
          </p:cNvSpPr>
          <p:nvPr/>
        </p:nvSpPr>
        <p:spPr bwMode="auto">
          <a:xfrm>
            <a:off x="1573213" y="5045075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>
                <a:latin typeface="Tahoma" panose="020B0604030504040204" pitchFamily="34" charset="0"/>
              </a:rPr>
              <a:t>母體參數</a:t>
            </a:r>
          </a:p>
        </p:txBody>
      </p:sp>
      <p:sp>
        <p:nvSpPr>
          <p:cNvPr id="160801" name="Line 33"/>
          <p:cNvSpPr>
            <a:spLocks noChangeShapeType="1"/>
          </p:cNvSpPr>
          <p:nvPr/>
        </p:nvSpPr>
        <p:spPr bwMode="auto">
          <a:xfrm flipV="1">
            <a:off x="2182813" y="4511675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0802" name="Text Box 34"/>
          <p:cNvSpPr txBox="1">
            <a:spLocks noChangeArrowheads="1"/>
          </p:cNvSpPr>
          <p:nvPr/>
        </p:nvSpPr>
        <p:spPr bwMode="auto">
          <a:xfrm>
            <a:off x="3779838" y="5300663"/>
            <a:ext cx="1981200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>
                <a:solidFill>
                  <a:schemeClr val="tx2"/>
                </a:solidFill>
                <a:latin typeface="Tahoma" panose="020B0604030504040204" pitchFamily="34" charset="0"/>
              </a:rPr>
              <a:t>抽樣誤差</a:t>
            </a:r>
          </a:p>
          <a:p>
            <a:pPr>
              <a:spcBef>
                <a:spcPct val="50000"/>
              </a:spcBef>
            </a:pPr>
            <a:r>
              <a:rPr lang="zh-TW" altLang="en-US" sz="2400">
                <a:solidFill>
                  <a:schemeClr val="tx2"/>
                </a:solidFill>
                <a:latin typeface="Tahoma" panose="020B0604030504040204" pitchFamily="34" charset="0"/>
              </a:rPr>
              <a:t>非抽樣誤差</a:t>
            </a:r>
          </a:p>
        </p:txBody>
      </p:sp>
      <p:sp>
        <p:nvSpPr>
          <p:cNvPr id="160803" name="Line 35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460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86CA6672-7DA2-47C3-8EDD-1A6D02169188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85812"/>
          </a:xfrm>
        </p:spPr>
        <p:txBody>
          <a:bodyPr/>
          <a:lstStyle/>
          <a:p>
            <a:r>
              <a:rPr lang="zh-TW" altLang="en-US" sz="3000">
                <a:latin typeface="標楷體" panose="03000509000000000000" pitchFamily="65" charset="-120"/>
                <a:ea typeface="標楷體" panose="03000509000000000000" pitchFamily="65" charset="-120"/>
              </a:rPr>
              <a:t>普查與抽樣調查之比較 </a:t>
            </a:r>
          </a:p>
        </p:txBody>
      </p:sp>
      <p:graphicFrame>
        <p:nvGraphicFramePr>
          <p:cNvPr id="134147" name="Object 3"/>
          <p:cNvGraphicFramePr>
            <a:graphicFrameLocks noChangeAspect="1"/>
          </p:cNvGraphicFramePr>
          <p:nvPr/>
        </p:nvGraphicFramePr>
        <p:xfrm>
          <a:off x="827088" y="1341438"/>
          <a:ext cx="8137525" cy="459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文件" r:id="rId3" imgW="5528160" imgH="3297960" progId="Word.Document.8">
                  <p:embed/>
                </p:oleObj>
              </mc:Choice>
              <mc:Fallback>
                <p:oleObj name="文件" r:id="rId3" imgW="5528160" imgH="32979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341438"/>
                        <a:ext cx="8137525" cy="459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24518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投影片編號版面配置區 9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E5AED3B6-45EF-4A21-96FE-AC4D4B3325B4}" type="slidenum">
              <a:rPr lang="en-US" altLang="zh-TW"/>
              <a:pPr/>
              <a:t>23</a:t>
            </a:fld>
            <a:endParaRPr lang="en-US" altLang="zh-TW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0">
                <a:latin typeface="標楷體" panose="03000509000000000000" pitchFamily="65" charset="-120"/>
                <a:ea typeface="標楷體" panose="03000509000000000000" pitchFamily="65" charset="-120"/>
              </a:rPr>
              <a:t>抽樣方法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58888" y="3644900"/>
            <a:ext cx="3124200" cy="2133600"/>
          </a:xfrm>
          <a:gradFill rotWithShape="0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2700000" scaled="1"/>
          </a:gradFill>
          <a:ln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zh-TW" altLang="en-US" sz="2200" b="1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非機率抽樣</a:t>
            </a:r>
          </a:p>
          <a:p>
            <a:r>
              <a:rPr lang="zh-TW" altLang="en-US" sz="2200" b="1">
                <a:solidFill>
                  <a:srgbClr val="0000FF"/>
                </a:solidFill>
                <a:latin typeface="新細明體" panose="02020500000000000000" pitchFamily="18" charset="-120"/>
              </a:rPr>
              <a:t>立意抽樣法</a:t>
            </a:r>
          </a:p>
          <a:p>
            <a:r>
              <a:rPr lang="zh-TW" altLang="en-US" sz="2200" b="1">
                <a:solidFill>
                  <a:srgbClr val="0000FF"/>
                </a:solidFill>
                <a:latin typeface="新細明體" panose="02020500000000000000" pitchFamily="18" charset="-120"/>
              </a:rPr>
              <a:t>便利抽樣法</a:t>
            </a:r>
          </a:p>
          <a:p>
            <a:r>
              <a:rPr lang="zh-TW" altLang="en-US" sz="2200" b="1">
                <a:solidFill>
                  <a:srgbClr val="0000FF"/>
                </a:solidFill>
                <a:latin typeface="新細明體" panose="02020500000000000000" pitchFamily="18" charset="-120"/>
              </a:rPr>
              <a:t>滾雪球抽樣法</a:t>
            </a:r>
          </a:p>
          <a:p>
            <a:r>
              <a:rPr lang="zh-TW" altLang="en-US" sz="2200" b="1">
                <a:solidFill>
                  <a:srgbClr val="0000FF"/>
                </a:solidFill>
                <a:latin typeface="新細明體" panose="02020500000000000000" pitchFamily="18" charset="-120"/>
              </a:rPr>
              <a:t>配額抽樣</a:t>
            </a:r>
            <a:r>
              <a:rPr lang="zh-TW" altLang="en-US" sz="2200">
                <a:solidFill>
                  <a:srgbClr val="0000FF"/>
                </a:solidFill>
                <a:latin typeface="新細明體" panose="02020500000000000000" pitchFamily="18" charset="-120"/>
              </a:rPr>
              <a:t>     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03800" y="3716338"/>
            <a:ext cx="3048000" cy="2133600"/>
          </a:xfrm>
          <a:gradFill rotWithShape="0">
            <a:gsLst>
              <a:gs pos="0">
                <a:srgbClr val="00FFFF"/>
              </a:gs>
              <a:gs pos="50000">
                <a:schemeClr val="bg1"/>
              </a:gs>
              <a:gs pos="100000">
                <a:srgbClr val="00FFFF"/>
              </a:gs>
            </a:gsLst>
            <a:lin ang="2700000" scaled="1"/>
          </a:gradFill>
          <a:ln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zh-TW" altLang="en-US" sz="2200" b="1">
                <a:solidFill>
                  <a:srgbClr val="0000FF"/>
                </a:solidFill>
                <a:ea typeface="標楷體" panose="03000509000000000000" pitchFamily="65" charset="-120"/>
              </a:rPr>
              <a:t>機率抽樣</a:t>
            </a:r>
          </a:p>
          <a:p>
            <a:r>
              <a:rPr lang="zh-TW" altLang="en-US" sz="2200" b="1">
                <a:solidFill>
                  <a:srgbClr val="0000FF"/>
                </a:solidFill>
              </a:rPr>
              <a:t>簡單隨機抽樣</a:t>
            </a:r>
          </a:p>
          <a:p>
            <a:r>
              <a:rPr lang="zh-TW" altLang="en-US" sz="2200" b="1">
                <a:solidFill>
                  <a:srgbClr val="0000FF"/>
                </a:solidFill>
              </a:rPr>
              <a:t>分層抽樣</a:t>
            </a:r>
          </a:p>
          <a:p>
            <a:r>
              <a:rPr lang="zh-TW" altLang="en-US" sz="2200" b="1">
                <a:solidFill>
                  <a:srgbClr val="0000FF"/>
                </a:solidFill>
              </a:rPr>
              <a:t>集群抽樣</a:t>
            </a:r>
          </a:p>
          <a:p>
            <a:r>
              <a:rPr lang="zh-TW" altLang="en-US" sz="2200" b="1">
                <a:solidFill>
                  <a:srgbClr val="0000FF"/>
                </a:solidFill>
              </a:rPr>
              <a:t>系統抽樣</a:t>
            </a:r>
            <a:endParaRPr lang="zh-TW" altLang="en-US" sz="2200">
              <a:solidFill>
                <a:srgbClr val="0000FF"/>
              </a:solidFill>
            </a:endParaRPr>
          </a:p>
        </p:txBody>
      </p:sp>
      <p:grpSp>
        <p:nvGrpSpPr>
          <p:cNvPr id="31749" name="Group 5"/>
          <p:cNvGrpSpPr>
            <a:grpSpLocks/>
          </p:cNvGrpSpPr>
          <p:nvPr/>
        </p:nvGrpSpPr>
        <p:grpSpPr bwMode="auto">
          <a:xfrm>
            <a:off x="1295400" y="1905000"/>
            <a:ext cx="3810000" cy="2057400"/>
            <a:chOff x="2304" y="240"/>
            <a:chExt cx="2400" cy="1296"/>
          </a:xfrm>
        </p:grpSpPr>
        <p:sp>
          <p:nvSpPr>
            <p:cNvPr id="31750" name="Rectangle 6"/>
            <p:cNvSpPr>
              <a:spLocks noChangeArrowheads="1"/>
            </p:cNvSpPr>
            <p:nvPr/>
          </p:nvSpPr>
          <p:spPr bwMode="auto">
            <a:xfrm>
              <a:off x="2304" y="240"/>
              <a:ext cx="2400" cy="1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None/>
              </a:pPr>
              <a:r>
                <a:rPr lang="en-US" altLang="zh-TW" sz="2800">
                  <a:solidFill>
                    <a:srgbClr val="0000FF"/>
                  </a:solidFill>
                  <a:latin typeface="Tahoma" panose="020B0604030504040204" pitchFamily="34" charset="0"/>
                </a:rPr>
                <a:t>       </a:t>
              </a:r>
              <a:r>
                <a:rPr lang="zh-TW" altLang="en-US" sz="3600" b="1">
                  <a:solidFill>
                    <a:srgbClr val="0000FF"/>
                  </a:solidFill>
                  <a:latin typeface="Tahoma" panose="020B0604030504040204" pitchFamily="34" charset="0"/>
                </a:rPr>
                <a:t>非機率抽樣法</a:t>
              </a:r>
            </a:p>
            <a:p>
              <a: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None/>
              </a:pPr>
              <a:r>
                <a:rPr lang="zh-TW" altLang="en-US" sz="3600" b="1">
                  <a:solidFill>
                    <a:srgbClr val="0000FF"/>
                  </a:solidFill>
                  <a:latin typeface="Tahoma" panose="020B0604030504040204" pitchFamily="34" charset="0"/>
                </a:rPr>
                <a:t>      機率抽樣法</a:t>
              </a:r>
            </a:p>
            <a:p>
              <a: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</a:pPr>
              <a:endParaRPr lang="en-US" altLang="zh-TW" sz="3600" b="1">
                <a:solidFill>
                  <a:srgbClr val="0000FF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1751" name="AutoShape 7"/>
            <p:cNvSpPr>
              <a:spLocks noChangeArrowheads="1"/>
            </p:cNvSpPr>
            <p:nvPr/>
          </p:nvSpPr>
          <p:spPr bwMode="auto">
            <a:xfrm>
              <a:off x="2352" y="336"/>
              <a:ext cx="432" cy="240"/>
            </a:xfrm>
            <a:prstGeom prst="rightArrow">
              <a:avLst>
                <a:gd name="adj1" fmla="val 50000"/>
                <a:gd name="adj2" fmla="val 4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905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91264307-5EEA-43A7-8D84-499ACBB0EB11}" type="slidenum">
              <a:rPr lang="en-US" altLang="zh-TW"/>
              <a:pPr/>
              <a:t>24</a:t>
            </a:fld>
            <a:endParaRPr lang="en-US" altLang="zh-TW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anose="03000509000000000000" pitchFamily="65" charset="-120"/>
              </a:rPr>
              <a:t>非機率抽樣法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827088" y="1700213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zh-TW" altLang="en-US" sz="24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非機率抽樣：亦即樣本不按照其機率予以抽出，而是由抽樣者之主觀抽出或自願樣本</a:t>
            </a:r>
            <a:endParaRPr lang="zh-TW" altLang="en-US" sz="2400">
              <a:solidFill>
                <a:srgbClr val="0000FF"/>
              </a:solidFill>
              <a:latin typeface="Tahoma" panose="020B0604030504040204" pitchFamily="34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◎優點：在某些調查時，有其必要性。</a:t>
            </a:r>
            <a:endParaRPr lang="zh-TW" altLang="en-US" sz="1600">
              <a:latin typeface="Tahoma" panose="020B0604030504040204" pitchFamily="34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</a:pP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◎缺點：</a:t>
            </a:r>
            <a:r>
              <a:rPr lang="en-US" altLang="zh-TW" sz="160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難以評斷樣本之代表性。</a:t>
            </a:r>
            <a:endParaRPr lang="zh-TW" altLang="en-US" sz="1600">
              <a:latin typeface="Tahoma" panose="020B0604030504040204" pitchFamily="34" charset="0"/>
            </a:endParaRPr>
          </a:p>
          <a:p>
            <a:pPr lvl="3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無法估計精確度。</a:t>
            </a:r>
            <a:endParaRPr lang="zh-TW" altLang="en-US" sz="1600">
              <a:latin typeface="Tahoma" panose="020B0604030504040204" pitchFamily="34" charset="0"/>
            </a:endParaRPr>
          </a:p>
          <a:p>
            <a:pPr lvl="3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>
                <a:latin typeface="標楷體" panose="03000509000000000000" pitchFamily="65" charset="-120"/>
                <a:ea typeface="標楷體" panose="03000509000000000000" pitchFamily="65" charset="-120"/>
              </a:rPr>
              <a:t>(3)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樣本偏差往往較大。</a:t>
            </a:r>
            <a:endParaRPr lang="zh-TW" altLang="en-US" sz="1600">
              <a:latin typeface="Tahoma" panose="020B0604030504040204" pitchFamily="34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</a:pP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◎非機率抽樣之種類：</a:t>
            </a:r>
            <a:endParaRPr lang="zh-TW" altLang="en-US" sz="1600">
              <a:solidFill>
                <a:schemeClr val="hlink"/>
              </a:solidFill>
              <a:latin typeface="Tahoma" panose="020B0604030504040204" pitchFamily="34" charset="0"/>
            </a:endParaRPr>
          </a:p>
          <a:p>
            <a:pPr lvl="2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zh-TW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立意樣本</a:t>
            </a:r>
            <a:r>
              <a:rPr lang="en-US" altLang="zh-TW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(Judged Sampling)</a:t>
            </a:r>
            <a:r>
              <a:rPr lang="zh-TW" altLang="en-US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調查研究人員根據自己的專長、知識、研究目的來選取代表性的樣本。如學者、專家或代表性之樣本。</a:t>
            </a:r>
            <a:endParaRPr lang="zh-TW" altLang="en-US" sz="1600">
              <a:solidFill>
                <a:schemeClr val="hlink"/>
              </a:solidFill>
              <a:latin typeface="Tahoma" panose="020B0604030504040204" pitchFamily="34" charset="0"/>
            </a:endParaRPr>
          </a:p>
          <a:p>
            <a:pPr lvl="2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zh-TW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便利樣本</a:t>
            </a:r>
            <a:r>
              <a:rPr lang="en-US" altLang="zh-TW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(Convenient Sampling)</a:t>
            </a:r>
            <a:r>
              <a:rPr lang="zh-TW" altLang="en-US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事先不預定樣本，碰到即問或自動回答者。如街頭訪問或主動打電話回答問題者。缺點：注意樣本之偏激性及兩極化。</a:t>
            </a:r>
            <a:endParaRPr lang="zh-TW" altLang="en-US" sz="1600">
              <a:solidFill>
                <a:schemeClr val="hlink"/>
              </a:solidFill>
              <a:latin typeface="Tahoma" panose="020B0604030504040204" pitchFamily="34" charset="0"/>
            </a:endParaRPr>
          </a:p>
          <a:p>
            <a:pPr lvl="2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zh-TW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滾式樣本</a:t>
            </a:r>
            <a:r>
              <a:rPr lang="en-US" altLang="zh-TW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輻射樣本</a:t>
            </a:r>
            <a:r>
              <a:rPr lang="en-US" altLang="zh-TW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利用樣本尋找樣本，亦即利用樣本之滾雪球方式或輻射力抽取樣本。如都市中之原住民抽樣。使用時機：可用於當樣本不易取得時，或針對特殊族群之調查。</a:t>
            </a:r>
            <a:endParaRPr lang="zh-TW" altLang="en-US" sz="1600">
              <a:solidFill>
                <a:schemeClr val="hlink"/>
              </a:solidFill>
              <a:latin typeface="Tahoma" panose="020B0604030504040204" pitchFamily="34" charset="0"/>
            </a:endParaRPr>
          </a:p>
          <a:p>
            <a:pPr lvl="2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zh-TW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配額樣本：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按母體某些特性予以配置樣本，但取樣時卻由調查員任意抽取。</a:t>
            </a:r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933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C3AB36BA-E0C5-4835-8C3B-5AB6F825CFAB}" type="slidenum">
              <a:rPr lang="en-US" altLang="zh-TW"/>
              <a:pPr/>
              <a:t>25</a:t>
            </a:fld>
            <a:endParaRPr lang="en-US" altLang="zh-TW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anose="03000509000000000000" pitchFamily="65" charset="-120"/>
              </a:rPr>
              <a:t>機率抽樣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700213"/>
            <a:ext cx="7772400" cy="4535487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機率抽樣：抽取之樣本是按照機率隨機抽出</a:t>
            </a:r>
            <a:endParaRPr lang="zh-TW" altLang="en-US" sz="26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</a:pPr>
            <a:r>
              <a:rPr lang="zh-TW" altLang="en-US" sz="1700">
                <a:latin typeface="標楷體" panose="03000509000000000000" pitchFamily="65" charset="-120"/>
                <a:ea typeface="標楷體" panose="03000509000000000000" pitchFamily="65" charset="-120"/>
              </a:rPr>
              <a:t>◎優點：</a:t>
            </a:r>
            <a:endParaRPr lang="zh-TW" altLang="en-US" sz="17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80000"/>
              </a:lnSpc>
            </a:pPr>
            <a:r>
              <a:rPr lang="en-US" altLang="zh-TW" sz="160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樣本較具代表性。</a:t>
            </a:r>
            <a:endParaRPr lang="zh-TW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80000"/>
              </a:lnSpc>
            </a:pPr>
            <a:r>
              <a:rPr lang="en-US" altLang="zh-TW" sz="160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可計算估計之精確度。</a:t>
            </a:r>
            <a:endParaRPr lang="zh-TW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80000"/>
              </a:lnSpc>
            </a:pPr>
            <a:r>
              <a:rPr lang="en-US" altLang="zh-TW" sz="160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可隨不同之抽樣設計採取不同之抽樣方法。</a:t>
            </a:r>
            <a:endParaRPr lang="zh-TW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80000"/>
              </a:lnSpc>
            </a:pPr>
            <a:r>
              <a:rPr lang="en-US" altLang="zh-TW" sz="160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隨之不同之抽樣方法，採取相互配合之估計方法。</a:t>
            </a:r>
            <a:endParaRPr lang="zh-TW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</a:pPr>
            <a:r>
              <a:rPr lang="zh-TW" altLang="en-US" sz="1700">
                <a:latin typeface="標楷體" panose="03000509000000000000" pitchFamily="65" charset="-120"/>
                <a:ea typeface="標楷體" panose="03000509000000000000" pitchFamily="65" charset="-120"/>
              </a:rPr>
              <a:t>◎機率抽樣之種類：</a:t>
            </a:r>
            <a:endParaRPr lang="zh-TW" altLang="en-US" sz="17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80000"/>
              </a:lnSpc>
            </a:pPr>
            <a:r>
              <a:rPr lang="en-US" altLang="zh-TW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簡單隨機抽樣：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不對母體加以任何修飾或分割，而使每一樣本均有相同之被抽中機率。</a:t>
            </a:r>
            <a:endParaRPr lang="zh-TW" altLang="en-US" sz="16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80000"/>
              </a:lnSpc>
            </a:pPr>
            <a:r>
              <a:rPr lang="en-US" altLang="zh-TW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分層隨機抽樣：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將母體按照某些特性，分成數個不重疊的組群，這些組群即稱為層，而再由各層分別抽取樣本。</a:t>
            </a:r>
            <a:endParaRPr lang="zh-TW" altLang="en-US" sz="16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80000"/>
              </a:lnSpc>
            </a:pPr>
            <a:r>
              <a:rPr lang="en-US" altLang="zh-TW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系統抽樣：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將母體之元素按順序編號後，有系統的每隔一定間隔抽取一個樣本之方法。</a:t>
            </a:r>
            <a:endParaRPr lang="zh-TW" altLang="en-US" sz="16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80000"/>
              </a:lnSpc>
            </a:pPr>
            <a:r>
              <a:rPr lang="en-US" altLang="zh-TW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集群抽樣：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將母體中相鄰近之個體排成為一集體，而以集體為抽樣單位，即每一抽樣單位為一集體之抽樣單位。</a:t>
            </a:r>
            <a:endParaRPr lang="zh-TW" altLang="en-US" sz="16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80000"/>
              </a:lnSpc>
            </a:pPr>
            <a:r>
              <a:rPr lang="en-US" altLang="zh-TW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兩段集群抽樣：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首先抽出一些樣本集體，再由樣本集體內抽出部分基本個體。</a:t>
            </a:r>
            <a:endParaRPr lang="zh-TW" altLang="en-US" sz="16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80000"/>
              </a:lnSpc>
            </a:pPr>
            <a:r>
              <a:rPr lang="en-US" altLang="zh-TW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en-US" sz="160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分層集群抽樣：</a:t>
            </a:r>
            <a:r>
              <a:rPr lang="zh-TW" altLang="en-US" sz="1600">
                <a:latin typeface="標楷體" panose="03000509000000000000" pitchFamily="65" charset="-120"/>
                <a:ea typeface="標楷體" panose="03000509000000000000" pitchFamily="65" charset="-120"/>
              </a:rPr>
              <a:t>將母體內之集體予以分層後，再由各層抽取樣本。</a:t>
            </a: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9272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8C37A012-053F-4FEE-ADD6-8D9C4F7275AE}" type="slidenum">
              <a:rPr lang="en-US" altLang="zh-TW"/>
              <a:pPr/>
              <a:t>26</a:t>
            </a:fld>
            <a:endParaRPr lang="en-US" altLang="zh-TW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16013" y="1916113"/>
            <a:ext cx="7499350" cy="441166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sz="2800">
                <a:latin typeface="Times New Roman" panose="02020603050405020304" pitchFamily="18" charset="0"/>
                <a:ea typeface="標楷體" panose="03000509000000000000" pitchFamily="65" charset="-120"/>
              </a:rPr>
              <a:t>資料整理與描述統計資訊依然重要</a:t>
            </a:r>
          </a:p>
          <a:p>
            <a:pPr>
              <a:lnSpc>
                <a:spcPct val="120000"/>
              </a:lnSpc>
            </a:pPr>
            <a:r>
              <a:rPr lang="zh-TW" altLang="en-US" sz="2800">
                <a:latin typeface="Times New Roman" panose="02020603050405020304" pitchFamily="18" charset="0"/>
                <a:ea typeface="標楷體" panose="03000509000000000000" pitchFamily="65" charset="-120"/>
              </a:rPr>
              <a:t>研究問題與假設</a:t>
            </a:r>
          </a:p>
          <a:p>
            <a:pPr>
              <a:lnSpc>
                <a:spcPct val="120000"/>
              </a:lnSpc>
            </a:pPr>
            <a:r>
              <a:rPr lang="zh-TW" altLang="en-US" sz="2800">
                <a:latin typeface="Times New Roman" panose="02020603050405020304" pitchFamily="18" charset="0"/>
                <a:ea typeface="標楷體" panose="03000509000000000000" pitchFamily="65" charset="-120"/>
              </a:rPr>
              <a:t>變項的種類與數目</a:t>
            </a:r>
          </a:p>
          <a:p>
            <a:pPr>
              <a:lnSpc>
                <a:spcPct val="120000"/>
              </a:lnSpc>
            </a:pPr>
            <a:r>
              <a:rPr lang="zh-TW" altLang="en-US" sz="2800">
                <a:latin typeface="Times New Roman" panose="02020603050405020304" pitchFamily="18" charset="0"/>
                <a:ea typeface="標楷體" panose="03000509000000000000" pitchFamily="65" charset="-120"/>
              </a:rPr>
              <a:t>統計分析方法的選定（資料的診斷）</a:t>
            </a:r>
          </a:p>
          <a:p>
            <a:pPr>
              <a:lnSpc>
                <a:spcPct val="120000"/>
              </a:lnSpc>
            </a:pPr>
            <a:r>
              <a:rPr lang="zh-TW" altLang="en-US" sz="2800">
                <a:latin typeface="Times New Roman" panose="02020603050405020304" pitchFamily="18" charset="0"/>
                <a:ea typeface="標楷體" panose="03000509000000000000" pitchFamily="65" charset="-120"/>
              </a:rPr>
              <a:t>差異性檢定 </a:t>
            </a:r>
            <a:r>
              <a:rPr lang="en-US" altLang="zh-TW" sz="2800">
                <a:latin typeface="Times New Roman" panose="02020603050405020304" pitchFamily="18" charset="0"/>
                <a:ea typeface="標楷體" panose="03000509000000000000" pitchFamily="65" charset="-120"/>
              </a:rPr>
              <a:t>vs. </a:t>
            </a:r>
            <a:r>
              <a:rPr lang="zh-TW" altLang="en-US" sz="2800">
                <a:latin typeface="Times New Roman" panose="02020603050405020304" pitchFamily="18" charset="0"/>
                <a:ea typeface="標楷體" panose="03000509000000000000" pitchFamily="65" charset="-120"/>
              </a:rPr>
              <a:t>關聯性檢定</a:t>
            </a:r>
          </a:p>
          <a:p>
            <a:pPr>
              <a:lnSpc>
                <a:spcPct val="120000"/>
              </a:lnSpc>
            </a:pPr>
            <a:r>
              <a:rPr lang="zh-TW" altLang="en-US" sz="2800">
                <a:latin typeface="Times New Roman" panose="02020603050405020304" pitchFamily="18" charset="0"/>
                <a:ea typeface="標楷體" panose="03000509000000000000" pitchFamily="65" charset="-120"/>
              </a:rPr>
              <a:t>因果關係 </a:t>
            </a:r>
            <a:r>
              <a:rPr lang="en-US" altLang="zh-TW" sz="2800">
                <a:latin typeface="Times New Roman" panose="02020603050405020304" pitchFamily="18" charset="0"/>
                <a:ea typeface="標楷體" panose="03000509000000000000" pitchFamily="65" charset="-120"/>
              </a:rPr>
              <a:t>vs. </a:t>
            </a:r>
            <a:r>
              <a:rPr lang="zh-TW" altLang="en-US" sz="2800">
                <a:latin typeface="Times New Roman" panose="02020603050405020304" pitchFamily="18" charset="0"/>
                <a:ea typeface="標楷體" panose="03000509000000000000" pitchFamily="65" charset="-120"/>
              </a:rPr>
              <a:t>前後關係</a:t>
            </a:r>
          </a:p>
          <a:p>
            <a:pPr>
              <a:lnSpc>
                <a:spcPct val="120000"/>
              </a:lnSpc>
            </a:pPr>
            <a:r>
              <a:rPr lang="zh-TW" altLang="en-US" sz="2800">
                <a:latin typeface="Times New Roman" panose="02020603050405020304" pitchFamily="18" charset="0"/>
                <a:ea typeface="標楷體" panose="03000509000000000000" pitchFamily="65" charset="-120"/>
              </a:rPr>
              <a:t>降低統計誤差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323850" y="776288"/>
            <a:ext cx="8378825" cy="731837"/>
          </a:xfrm>
          <a:noFill/>
          <a:ln/>
        </p:spPr>
        <p:txBody>
          <a:bodyPr>
            <a:spAutoFit/>
          </a:bodyPr>
          <a:lstStyle/>
          <a:p>
            <a:r>
              <a:rPr lang="zh-TW" altLang="en-US" sz="4200">
                <a:latin typeface="標楷體" panose="03000509000000000000" pitchFamily="65" charset="-120"/>
                <a:ea typeface="標楷體" panose="03000509000000000000" pitchFamily="65" charset="-120"/>
              </a:rPr>
              <a:t>關鍵六：</a:t>
            </a:r>
            <a:r>
              <a:rPr lang="zh-TW" altLang="en-US" sz="3800">
                <a:latin typeface="標楷體" panose="03000509000000000000" pitchFamily="65" charset="-120"/>
                <a:ea typeface="標楷體" panose="03000509000000000000" pitchFamily="65" charset="-120"/>
              </a:rPr>
              <a:t>推論統計分析方法的選用</a:t>
            </a: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>
            <a:off x="260350" y="1628775"/>
            <a:ext cx="769620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34821" name="Picture 5" descr="BS0131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083175"/>
            <a:ext cx="979487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69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投影片編號版面配置區 9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5D7B5038-E563-425C-83D6-A35A64477639}" type="slidenum">
              <a:rPr lang="en-US" altLang="zh-TW"/>
              <a:pPr/>
              <a:t>27</a:t>
            </a:fld>
            <a:endParaRPr lang="en-US" altLang="zh-TW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Data Preparing</a:t>
            </a:r>
          </a:p>
        </p:txBody>
      </p:sp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1600200" y="2286000"/>
            <a:ext cx="2667000" cy="466725"/>
          </a:xfrm>
          <a:prstGeom prst="rect">
            <a:avLst/>
          </a:prstGeom>
          <a:solidFill>
            <a:srgbClr val="FCF8A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>
                <a:latin typeface="Tahoma" panose="020B0604030504040204" pitchFamily="34" charset="0"/>
              </a:rPr>
              <a:t>整理、編輯、分類</a:t>
            </a:r>
          </a:p>
        </p:txBody>
      </p:sp>
      <p:sp>
        <p:nvSpPr>
          <p:cNvPr id="137220" name="Text Box 4"/>
          <p:cNvSpPr txBox="1">
            <a:spLocks noChangeArrowheads="1"/>
          </p:cNvSpPr>
          <p:nvPr/>
        </p:nvSpPr>
        <p:spPr bwMode="auto">
          <a:xfrm>
            <a:off x="2484438" y="3124200"/>
            <a:ext cx="2087562" cy="466725"/>
          </a:xfrm>
          <a:prstGeom prst="rect">
            <a:avLst/>
          </a:prstGeom>
          <a:solidFill>
            <a:srgbClr val="FCF8A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>
                <a:latin typeface="Tahoma" panose="020B0604030504040204" pitchFamily="34" charset="0"/>
              </a:rPr>
              <a:t>編碼（譯碼）</a:t>
            </a:r>
          </a:p>
        </p:txBody>
      </p:sp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3657600" y="3962400"/>
            <a:ext cx="2057400" cy="466725"/>
          </a:xfrm>
          <a:prstGeom prst="rect">
            <a:avLst/>
          </a:prstGeom>
          <a:solidFill>
            <a:srgbClr val="FCF8A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>
                <a:latin typeface="Tahoma" panose="020B0604030504040204" pitchFamily="34" charset="0"/>
              </a:rPr>
              <a:t>問卷先期檢查</a:t>
            </a:r>
          </a:p>
        </p:txBody>
      </p:sp>
      <p:sp>
        <p:nvSpPr>
          <p:cNvPr id="137222" name="Text Box 6"/>
          <p:cNvSpPr txBox="1">
            <a:spLocks noChangeArrowheads="1"/>
          </p:cNvSpPr>
          <p:nvPr/>
        </p:nvSpPr>
        <p:spPr bwMode="auto">
          <a:xfrm>
            <a:off x="4284663" y="4800600"/>
            <a:ext cx="2497137" cy="466725"/>
          </a:xfrm>
          <a:prstGeom prst="rect">
            <a:avLst/>
          </a:prstGeom>
          <a:solidFill>
            <a:srgbClr val="FCF8A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>
                <a:latin typeface="Tahoma" panose="020B0604030504040204" pitchFamily="34" charset="0"/>
              </a:rPr>
              <a:t>鍵入（</a:t>
            </a:r>
            <a:r>
              <a:rPr lang="en-US" altLang="zh-TW" sz="2400">
                <a:latin typeface="Tahoma" panose="020B0604030504040204" pitchFamily="34" charset="0"/>
              </a:rPr>
              <a:t>KEY-IN</a:t>
            </a:r>
            <a:r>
              <a:rPr lang="zh-TW" altLang="en-US" sz="2400">
                <a:latin typeface="Tahoma" panose="020B0604030504040204" pitchFamily="34" charset="0"/>
              </a:rPr>
              <a:t>）</a:t>
            </a:r>
          </a:p>
        </p:txBody>
      </p:sp>
      <p:sp>
        <p:nvSpPr>
          <p:cNvPr id="137223" name="Text Box 7"/>
          <p:cNvSpPr txBox="1">
            <a:spLocks noChangeArrowheads="1"/>
          </p:cNvSpPr>
          <p:nvPr/>
        </p:nvSpPr>
        <p:spPr bwMode="auto">
          <a:xfrm>
            <a:off x="5076825" y="5638800"/>
            <a:ext cx="3152775" cy="466725"/>
          </a:xfrm>
          <a:prstGeom prst="rect">
            <a:avLst/>
          </a:prstGeom>
          <a:solidFill>
            <a:srgbClr val="FCF8A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>
                <a:latin typeface="Tahoma" panose="020B0604030504040204" pitchFamily="34" charset="0"/>
              </a:rPr>
              <a:t>檢誤（</a:t>
            </a:r>
            <a:r>
              <a:rPr lang="en-US" altLang="zh-TW" sz="2400">
                <a:latin typeface="Tahoma" panose="020B0604030504040204" pitchFamily="34" charset="0"/>
              </a:rPr>
              <a:t>Check  Error</a:t>
            </a:r>
            <a:r>
              <a:rPr lang="zh-TW" altLang="en-US" sz="2400">
                <a:latin typeface="Tahoma" panose="020B0604030504040204" pitchFamily="34" charset="0"/>
              </a:rPr>
              <a:t>）</a:t>
            </a:r>
          </a:p>
        </p:txBody>
      </p:sp>
      <p:sp>
        <p:nvSpPr>
          <p:cNvPr id="137224" name="AutoShape 8"/>
          <p:cNvSpPr>
            <a:spLocks noChangeArrowheads="1"/>
          </p:cNvSpPr>
          <p:nvPr/>
        </p:nvSpPr>
        <p:spPr bwMode="auto">
          <a:xfrm rot="2017651">
            <a:off x="1403350" y="4221163"/>
            <a:ext cx="2133600" cy="6096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85019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5354E0BF-20BF-453A-9C29-945BA54676AF}" type="slidenum">
              <a:rPr lang="en-US" altLang="zh-TW"/>
              <a:pPr/>
              <a:t>28</a:t>
            </a:fld>
            <a:endParaRPr lang="en-US" altLang="zh-TW"/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85812"/>
          </a:xfrm>
        </p:spPr>
        <p:txBody>
          <a:bodyPr/>
          <a:lstStyle/>
          <a:p>
            <a:r>
              <a:rPr lang="zh-TW" altLang="en-US" sz="3400" b="0">
                <a:ea typeface="標楷體" panose="03000509000000000000" pitchFamily="65" charset="-120"/>
              </a:rPr>
              <a:t>資料檢誤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411663"/>
          </a:xfrm>
        </p:spPr>
        <p:txBody>
          <a:bodyPr/>
          <a:lstStyle/>
          <a:p>
            <a:r>
              <a:rPr lang="zh-TW" altLang="en-US" sz="2600" b="1">
                <a:latin typeface="標楷體" panose="03000509000000000000" pitchFamily="65" charset="-120"/>
                <a:ea typeface="標楷體" panose="03000509000000000000" pitchFamily="65" charset="-120"/>
              </a:rPr>
              <a:t>資料在建檔完成後，需先對資料做檢誤的動作</a:t>
            </a:r>
          </a:p>
          <a:p>
            <a:r>
              <a:rPr lang="zh-TW" altLang="en-US" sz="2600" b="1">
                <a:latin typeface="標楷體" panose="03000509000000000000" pitchFamily="65" charset="-120"/>
                <a:ea typeface="標楷體" panose="03000509000000000000" pitchFamily="65" charset="-120"/>
              </a:rPr>
              <a:t>把不合常態、不符合問卷前後一致性、或問項回答間相互矛盾的資料，做資料確認或更正的動作，以確保爾後資料分析的品質</a:t>
            </a:r>
          </a:p>
          <a:p>
            <a:pPr marL="742950" lvl="1" indent="-285750"/>
            <a:endParaRPr lang="zh-TW" altLang="en-US" sz="2200" b="1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lvl="1" indent="-285750"/>
            <a:r>
              <a:rPr lang="zh-TW" altLang="en-US" sz="2200" b="1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規則性檢查</a:t>
            </a:r>
            <a:r>
              <a:rPr lang="zh-TW" altLang="en-US" sz="2200" b="1">
                <a:latin typeface="標楷體" panose="03000509000000000000" pitchFamily="65" charset="-120"/>
                <a:ea typeface="標楷體" panose="03000509000000000000" pitchFamily="65" charset="-120"/>
              </a:rPr>
              <a:t>：答案出現選項之外的數字</a:t>
            </a:r>
          </a:p>
          <a:p>
            <a:pPr marL="742950" lvl="1" indent="-285750"/>
            <a:r>
              <a:rPr lang="zh-TW" altLang="en-US" sz="2200" b="1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常態性檢查</a:t>
            </a:r>
            <a:r>
              <a:rPr lang="zh-TW" altLang="en-US" sz="2200" b="1">
                <a:latin typeface="標楷體" panose="03000509000000000000" pitchFamily="65" charset="-120"/>
                <a:ea typeface="標楷體" panose="03000509000000000000" pitchFamily="65" charset="-120"/>
              </a:rPr>
              <a:t>：例如：年齡超過</a:t>
            </a:r>
            <a:r>
              <a:rPr lang="en-US" altLang="zh-TW" sz="2200" b="1">
                <a:latin typeface="標楷體" panose="03000509000000000000" pitchFamily="65" charset="-120"/>
                <a:ea typeface="標楷體" panose="03000509000000000000" pitchFamily="65" charset="-120"/>
              </a:rPr>
              <a:t>200</a:t>
            </a:r>
            <a:r>
              <a:rPr lang="zh-TW" altLang="en-US" sz="2200" b="1">
                <a:latin typeface="標楷體" panose="03000509000000000000" pitchFamily="65" charset="-120"/>
                <a:ea typeface="標楷體" panose="03000509000000000000" pitchFamily="65" charset="-120"/>
              </a:rPr>
              <a:t>歲</a:t>
            </a:r>
          </a:p>
          <a:p>
            <a:pPr marL="742950" lvl="1" indent="-285750"/>
            <a:r>
              <a:rPr lang="zh-TW" altLang="en-US" sz="2200" b="1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邏輯性檢查</a:t>
            </a:r>
            <a:r>
              <a:rPr lang="zh-TW" altLang="en-US" sz="2200" b="1">
                <a:latin typeface="標楷體" panose="03000509000000000000" pitchFamily="65" charset="-120"/>
                <a:ea typeface="標楷體" panose="03000509000000000000" pitchFamily="65" charset="-120"/>
              </a:rPr>
              <a:t>：例如：受訪者為男性，卻回答生育第一</a:t>
            </a:r>
            <a:br>
              <a:rPr lang="zh-TW" altLang="en-US" sz="2200" b="1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200" b="1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胎的年齡</a:t>
            </a:r>
          </a:p>
        </p:txBody>
      </p:sp>
    </p:spTree>
    <p:extLst>
      <p:ext uri="{BB962C8B-B14F-4D97-AF65-F5344CB8AC3E}">
        <p14:creationId xmlns:p14="http://schemas.microsoft.com/office/powerpoint/2010/main" val="4926284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投影片編號版面配置區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EBB3-962B-48C4-973E-8D36489B3134}" type="slidenum">
              <a:rPr lang="en-US" altLang="zh-TW"/>
              <a:pPr/>
              <a:t>29</a:t>
            </a:fld>
            <a:endParaRPr lang="en-US" altLang="zh-TW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162925" cy="762000"/>
          </a:xfrm>
        </p:spPr>
        <p:txBody>
          <a:bodyPr/>
          <a:lstStyle/>
          <a:p>
            <a:r>
              <a:rPr lang="zh-TW" altLang="en-US"/>
              <a:t>推論統計方法的分類</a:t>
            </a:r>
          </a:p>
        </p:txBody>
      </p:sp>
      <p:graphicFrame>
        <p:nvGraphicFramePr>
          <p:cNvPr id="36867" name="Group 3"/>
          <p:cNvGraphicFramePr>
            <a:graphicFrameLocks noGrp="1"/>
          </p:cNvGraphicFramePr>
          <p:nvPr>
            <p:ph type="tbl" idx="1"/>
          </p:nvPr>
        </p:nvGraphicFramePr>
        <p:xfrm>
          <a:off x="228600" y="1371600"/>
          <a:ext cx="8610600" cy="4769169"/>
        </p:xfrm>
        <a:graphic>
          <a:graphicData uri="http://schemas.openxmlformats.org/drawingml/2006/table">
            <a:tbl>
              <a:tblPr/>
              <a:tblGrid>
                <a:gridCol w="1177925"/>
                <a:gridCol w="1147763"/>
                <a:gridCol w="1738312"/>
                <a:gridCol w="1320800"/>
                <a:gridCol w="1320800"/>
                <a:gridCol w="1905000"/>
              </a:tblGrid>
              <a:tr h="731838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  </a:t>
                      </a: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自變項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全真中黑體" pitchFamily="49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依變項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類別自變項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連續自變項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混合變項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單一</a:t>
                      </a: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IV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多元</a:t>
                      </a: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IV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單一</a:t>
                      </a: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IV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多元</a:t>
                      </a: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IV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類別</a:t>
                      </a: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+</a:t>
                      </a: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連續</a:t>
                      </a: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IV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</a:rPr>
                        <a:t>單一類別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卡方檢定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多元列聯表分析</a:t>
                      </a:r>
                      <a:r>
                        <a:rPr kumimoji="1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; G</a:t>
                      </a:r>
                      <a:r>
                        <a:rPr kumimoji="1" lang="en-US" altLang="zh-TW" sz="2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2</a:t>
                      </a:r>
                      <a:r>
                        <a:rPr kumimoji="1" lang="zh-TW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統計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t</a:t>
                      </a: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檢定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ANOVA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Logistic</a:t>
                      </a: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迴歸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虛擬化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Logistic</a:t>
                      </a: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迴歸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</a:rPr>
                        <a:t>單一連續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t</a:t>
                      </a:r>
                      <a:r>
                        <a:rPr kumimoji="1" lang="zh-TW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檢定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ANOVA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(</a:t>
                      </a:r>
                      <a:r>
                        <a:rPr kumimoji="1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獨立、相依</a:t>
                      </a: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Factorial</a:t>
                      </a:r>
                      <a:r>
                        <a:rPr kumimoji="1" lang="zh-TW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因子化</a:t>
                      </a:r>
                      <a:r>
                        <a:rPr kumimoji="1" lang="en-US" altLang="zh-TW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ANOVA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(</a:t>
                      </a:r>
                      <a:r>
                        <a:rPr kumimoji="1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獨立、相依、混合設計</a:t>
                      </a: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相關分析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簡單迴歸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相關分析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多元迴歸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因子化</a:t>
                      </a: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ANOVA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虛擬化迴歸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7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</a:rPr>
                        <a:t>多元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</a:rPr>
                        <a:t>連續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DDA; MANOVA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典型相關</a:t>
                      </a: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; </a:t>
                      </a: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路徑分析</a:t>
                      </a: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; SEM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46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EF7A4B51-150F-45A9-8F43-4C9F84748C29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549275"/>
            <a:ext cx="7772400" cy="496888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3400" b="1">
                <a:solidFill>
                  <a:schemeClr val="tx2"/>
                </a:solidFill>
                <a:ea typeface="標楷體" panose="03000509000000000000" pitchFamily="65" charset="-120"/>
              </a:rPr>
              <a:t>次數分配表</a:t>
            </a:r>
          </a:p>
        </p:txBody>
      </p:sp>
      <p:graphicFrame>
        <p:nvGraphicFramePr>
          <p:cNvPr id="79875" name="Object 3"/>
          <p:cNvGraphicFramePr>
            <a:graphicFrameLocks noChangeAspect="1"/>
          </p:cNvGraphicFramePr>
          <p:nvPr/>
        </p:nvGraphicFramePr>
        <p:xfrm>
          <a:off x="1042988" y="1885950"/>
          <a:ext cx="6653212" cy="372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文件" r:id="rId3" imgW="5531400" imgH="3096720" progId="Word.Document.8">
                  <p:embed/>
                </p:oleObj>
              </mc:Choice>
              <mc:Fallback>
                <p:oleObj name="文件" r:id="rId3" imgW="5531400" imgH="30967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885950"/>
                        <a:ext cx="6653212" cy="372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876" name="Line 4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446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2DEE3668-0A51-4695-96BE-C1C6C0B836ED}" type="slidenum">
              <a:rPr lang="en-US" altLang="zh-TW"/>
              <a:pPr/>
              <a:t>30</a:t>
            </a:fld>
            <a:endParaRPr lang="en-US" altLang="zh-TW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96975"/>
            <a:ext cx="457200" cy="4781550"/>
          </a:xfrm>
        </p:spPr>
        <p:txBody>
          <a:bodyPr/>
          <a:lstStyle/>
          <a:p>
            <a:r>
              <a:rPr lang="zh-TW" altLang="en-US"/>
              <a:t>變異數分析家族</a:t>
            </a:r>
          </a:p>
        </p:txBody>
      </p:sp>
      <p:graphicFrame>
        <p:nvGraphicFramePr>
          <p:cNvPr id="35843" name="Object 3"/>
          <p:cNvGraphicFramePr>
            <a:graphicFrameLocks noGrp="1" noChangeAspect="1"/>
          </p:cNvGraphicFramePr>
          <p:nvPr>
            <p:ph type="body" idx="1"/>
          </p:nvPr>
        </p:nvGraphicFramePr>
        <p:xfrm>
          <a:off x="684213" y="533400"/>
          <a:ext cx="8280400" cy="586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文件" r:id="rId3" imgW="6742440" imgH="4805280" progId="Word.Document.8">
                  <p:embed/>
                </p:oleObj>
              </mc:Choice>
              <mc:Fallback>
                <p:oleObj name="文件" r:id="rId3" imgW="6742440" imgH="48052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533400"/>
                        <a:ext cx="8280400" cy="5865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633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投影片編號版面配置區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F6C1-E54E-44E7-963D-BDC730EEB79D}" type="slidenum">
              <a:rPr lang="en-US" altLang="zh-TW"/>
              <a:pPr/>
              <a:t>31</a:t>
            </a:fld>
            <a:endParaRPr lang="en-US" altLang="zh-TW"/>
          </a:p>
        </p:txBody>
      </p:sp>
      <p:graphicFrame>
        <p:nvGraphicFramePr>
          <p:cNvPr id="38948" name="Group 36"/>
          <p:cNvGraphicFramePr>
            <a:graphicFrameLocks noGrp="1"/>
          </p:cNvGraphicFramePr>
          <p:nvPr>
            <p:ph type="tbl" idx="1"/>
          </p:nvPr>
        </p:nvGraphicFramePr>
        <p:xfrm>
          <a:off x="250825" y="908050"/>
          <a:ext cx="8497888" cy="5073969"/>
        </p:xfrm>
        <a:graphic>
          <a:graphicData uri="http://schemas.openxmlformats.org/drawingml/2006/table">
            <a:tbl>
              <a:tblPr/>
              <a:tblGrid>
                <a:gridCol w="1728788"/>
                <a:gridCol w="2492375"/>
                <a:gridCol w="2281237"/>
                <a:gridCol w="1995488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       </a:t>
                      </a: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自變項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依變項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連續型變項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連續及類別型變項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類別型變項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0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一個連續型的依變項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</a:t>
                      </a: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一般多元迴歸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多元逐步迴歸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多元階層迴歸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</a:t>
                      </a: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一般多元迴歸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多元逐步迴歸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多元階層迴歸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0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一個類別型的依變項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</a:t>
                      </a: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Logistic</a:t>
                      </a: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迴歸</a:t>
                      </a:r>
                      <a:endParaRPr kumimoji="1" lang="zh-TW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 分析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</a:t>
                      </a: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Logistic</a:t>
                      </a: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迴歸</a:t>
                      </a: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分析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</a:t>
                      </a: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Logistic</a:t>
                      </a: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全真中黑體" pitchFamily="49" charset="-120"/>
                        </a:rPr>
                        <a:t>迴歸</a:t>
                      </a: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分析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0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多個連續型的依變項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</a:t>
                      </a: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典型相關分析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endParaRPr kumimoji="1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endParaRPr kumimoji="1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0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多個類別型的依變項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</a:t>
                      </a: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區別分析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endParaRPr kumimoji="1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3333FF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endParaRPr kumimoji="1" lang="zh-TW" altLang="zh-TW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47" name="Rectangle 35"/>
          <p:cNvSpPr>
            <a:spLocks noGrp="1" noChangeArrowheads="1"/>
          </p:cNvSpPr>
          <p:nvPr>
            <p:ph type="title"/>
          </p:nvPr>
        </p:nvSpPr>
        <p:spPr>
          <a:xfrm>
            <a:off x="457200" y="90488"/>
            <a:ext cx="8162925" cy="488950"/>
          </a:xfrm>
          <a:noFill/>
          <a:ln/>
        </p:spPr>
        <p:txBody>
          <a:bodyPr>
            <a:spAutoFit/>
          </a:bodyPr>
          <a:lstStyle/>
          <a:p>
            <a:r>
              <a:rPr lang="zh-TW" altLang="en-US" sz="2600" b="0">
                <a:latin typeface="標楷體" panose="03000509000000000000" pitchFamily="65" charset="-120"/>
                <a:ea typeface="標楷體" panose="03000509000000000000" pitchFamily="65" charset="-120"/>
              </a:rPr>
              <a:t>如何選擇適當的關聯性程度檢定統計方法 </a:t>
            </a:r>
          </a:p>
        </p:txBody>
      </p:sp>
    </p:spTree>
    <p:extLst>
      <p:ext uri="{BB962C8B-B14F-4D97-AF65-F5344CB8AC3E}">
        <p14:creationId xmlns:p14="http://schemas.microsoft.com/office/powerpoint/2010/main" val="156581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投影片編號版面配置區 7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E076-CA66-46C6-9153-3350D1DF75FB}" type="slidenum">
              <a:rPr lang="en-US" altLang="zh-TW"/>
              <a:pPr/>
              <a:t>32</a:t>
            </a:fld>
            <a:endParaRPr lang="en-US" altLang="zh-TW"/>
          </a:p>
        </p:txBody>
      </p:sp>
      <p:sp>
        <p:nvSpPr>
          <p:cNvPr id="161794" name="Rectangle 2"/>
          <p:cNvSpPr>
            <a:spLocks noChangeArrowheads="1"/>
          </p:cNvSpPr>
          <p:nvPr/>
        </p:nvSpPr>
        <p:spPr bwMode="auto">
          <a:xfrm>
            <a:off x="250825" y="115888"/>
            <a:ext cx="8763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3200" b="1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研究設計、 目的、問題與統計方法的連結 </a:t>
            </a:r>
          </a:p>
        </p:txBody>
      </p:sp>
      <p:graphicFrame>
        <p:nvGraphicFramePr>
          <p:cNvPr id="161795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758825"/>
          <a:ext cx="8686800" cy="6100448"/>
        </p:xfrm>
        <a:graphic>
          <a:graphicData uri="http://schemas.openxmlformats.org/drawingml/2006/table">
            <a:tbl>
              <a:tblPr/>
              <a:tblGrid>
                <a:gridCol w="1800225"/>
                <a:gridCol w="2466975"/>
                <a:gridCol w="2362200"/>
                <a:gridCol w="2057400"/>
              </a:tblGrid>
              <a:tr h="582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分析類型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推論型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描述型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研究設計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差異性檢定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關聯性檢定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瞭解現況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研究目的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各組差異性比較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相關程度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變項的預測力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整理歸納資料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研究問題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瞭解是否有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差異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瞭解是否有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關聯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資料的呈現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統計方法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t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檢定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 ANOVA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ANCOVA, MANOVA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 MANCOVA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卡方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積差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典型相關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 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一般及多元迴歸分析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徑路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區別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集群分析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,SEM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次數分配表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集中和變異量數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相對地位量數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1856" name="Line 64"/>
          <p:cNvSpPr>
            <a:spLocks noChangeShapeType="1"/>
          </p:cNvSpPr>
          <p:nvPr/>
        </p:nvSpPr>
        <p:spPr bwMode="auto">
          <a:xfrm flipH="1">
            <a:off x="3070225" y="1374775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1857" name="Line 65"/>
          <p:cNvSpPr>
            <a:spLocks noChangeShapeType="1"/>
          </p:cNvSpPr>
          <p:nvPr/>
        </p:nvSpPr>
        <p:spPr bwMode="auto">
          <a:xfrm>
            <a:off x="4899025" y="1374775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1858" name="Line 66"/>
          <p:cNvSpPr>
            <a:spLocks noChangeShapeType="1"/>
          </p:cNvSpPr>
          <p:nvPr/>
        </p:nvSpPr>
        <p:spPr bwMode="auto">
          <a:xfrm>
            <a:off x="7947025" y="137477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1859" name="Line 67"/>
          <p:cNvSpPr>
            <a:spLocks noChangeShapeType="1"/>
          </p:cNvSpPr>
          <p:nvPr/>
        </p:nvSpPr>
        <p:spPr bwMode="auto">
          <a:xfrm>
            <a:off x="7947025" y="24415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1860" name="Line 68"/>
          <p:cNvSpPr>
            <a:spLocks noChangeShapeType="1"/>
          </p:cNvSpPr>
          <p:nvPr/>
        </p:nvSpPr>
        <p:spPr bwMode="auto">
          <a:xfrm>
            <a:off x="7947025" y="38893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1861" name="Line 69"/>
          <p:cNvSpPr>
            <a:spLocks noChangeShapeType="1"/>
          </p:cNvSpPr>
          <p:nvPr/>
        </p:nvSpPr>
        <p:spPr bwMode="auto">
          <a:xfrm>
            <a:off x="7947025" y="50323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1862" name="Line 70"/>
          <p:cNvSpPr>
            <a:spLocks noChangeShapeType="1"/>
          </p:cNvSpPr>
          <p:nvPr/>
        </p:nvSpPr>
        <p:spPr bwMode="auto">
          <a:xfrm>
            <a:off x="3070225" y="24415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1863" name="Line 71"/>
          <p:cNvSpPr>
            <a:spLocks noChangeShapeType="1"/>
          </p:cNvSpPr>
          <p:nvPr/>
        </p:nvSpPr>
        <p:spPr bwMode="auto">
          <a:xfrm>
            <a:off x="3070225" y="38131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1864" name="Line 72"/>
          <p:cNvSpPr>
            <a:spLocks noChangeShapeType="1"/>
          </p:cNvSpPr>
          <p:nvPr/>
        </p:nvSpPr>
        <p:spPr bwMode="auto">
          <a:xfrm>
            <a:off x="3070225" y="50323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1865" name="Line 73"/>
          <p:cNvSpPr>
            <a:spLocks noChangeShapeType="1"/>
          </p:cNvSpPr>
          <p:nvPr/>
        </p:nvSpPr>
        <p:spPr bwMode="auto">
          <a:xfrm>
            <a:off x="5584825" y="24415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1866" name="Line 74"/>
          <p:cNvSpPr>
            <a:spLocks noChangeShapeType="1"/>
          </p:cNvSpPr>
          <p:nvPr/>
        </p:nvSpPr>
        <p:spPr bwMode="auto">
          <a:xfrm>
            <a:off x="5584825" y="38131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1867" name="Line 75"/>
          <p:cNvSpPr>
            <a:spLocks noChangeShapeType="1"/>
          </p:cNvSpPr>
          <p:nvPr/>
        </p:nvSpPr>
        <p:spPr bwMode="auto">
          <a:xfrm>
            <a:off x="5584825" y="50323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61868" name="Line 76"/>
          <p:cNvSpPr>
            <a:spLocks noChangeShapeType="1"/>
          </p:cNvSpPr>
          <p:nvPr/>
        </p:nvSpPr>
        <p:spPr bwMode="auto">
          <a:xfrm>
            <a:off x="0" y="692150"/>
            <a:ext cx="79565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830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76C28E93-0135-4B7D-A06D-24507530AB8A}" type="slidenum">
              <a:rPr lang="en-US" altLang="zh-TW"/>
              <a:pPr/>
              <a:t>33</a:t>
            </a:fld>
            <a:endParaRPr lang="en-US" altLang="zh-TW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42988" y="1719263"/>
            <a:ext cx="7643812" cy="441166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不同統計分析的假定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(assumption)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的檢驗</a:t>
            </a:r>
          </a:p>
          <a:p>
            <a:pPr>
              <a:lnSpc>
                <a:spcPct val="120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以虛無或對立假設作為研究假設</a:t>
            </a:r>
          </a:p>
          <a:p>
            <a:pPr>
              <a:lnSpc>
                <a:spcPct val="120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論文寫作格式的要求</a:t>
            </a:r>
          </a:p>
          <a:p>
            <a:pPr>
              <a:lnSpc>
                <a:spcPct val="120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顯著性（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p value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）與顯著水準（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α level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）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836613"/>
            <a:ext cx="8378825" cy="731837"/>
          </a:xfrm>
          <a:noFill/>
          <a:ln/>
        </p:spPr>
        <p:txBody>
          <a:bodyPr>
            <a:spAutoFit/>
          </a:bodyPr>
          <a:lstStyle/>
          <a:p>
            <a:r>
              <a:rPr lang="zh-TW" altLang="en-US" sz="4200">
                <a:latin typeface="標楷體" panose="03000509000000000000" pitchFamily="65" charset="-120"/>
                <a:ea typeface="標楷體" panose="03000509000000000000" pitchFamily="65" charset="-120"/>
              </a:rPr>
              <a:t>關鍵七：統計分析結果的解釋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39941" name="Picture 5" descr="BS0131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083175"/>
            <a:ext cx="979487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279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6E769A9B-9876-408F-B792-ACC720BDDDBD}" type="slidenum">
              <a:rPr lang="en-US" altLang="zh-TW"/>
              <a:pPr/>
              <a:t>34</a:t>
            </a:fld>
            <a:endParaRPr lang="en-US" altLang="zh-TW"/>
          </a:p>
        </p:txBody>
      </p:sp>
      <p:sp>
        <p:nvSpPr>
          <p:cNvPr id="123906" name="Rectangle 2"/>
          <p:cNvSpPr>
            <a:spLocks noRot="1" noChangeArrowheads="1"/>
          </p:cNvSpPr>
          <p:nvPr/>
        </p:nvSpPr>
        <p:spPr bwMode="auto">
          <a:xfrm>
            <a:off x="583158" y="1327933"/>
            <a:ext cx="7878454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4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某產品的各季廣告量與其銷貨總營收的相關係數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(r)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為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-.053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，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在顯著水準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sym typeface="Symbol" panose="05050102010706020507" pitchFamily="18" charset="2"/>
              </a:rPr>
              <a:t> 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＝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0.05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之下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，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並無顯著相關（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p = .825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）</a:t>
            </a:r>
          </a:p>
          <a:p>
            <a:pPr>
              <a:lnSpc>
                <a:spcPct val="14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估計銷貨總營收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= 144.0264-0.885 ×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季廣告量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(R</a:t>
            </a:r>
            <a:r>
              <a:rPr lang="en-US" altLang="zh-TW" baseline="30000" dirty="0">
                <a:latin typeface="Times New Roman" panose="02020603050405020304" pitchFamily="18" charset="0"/>
                <a:ea typeface="標楷體" panose="03000509000000000000" pitchFamily="65" charset="-120"/>
              </a:rPr>
              <a:t>2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=</a:t>
            </a:r>
            <a:r>
              <a:rPr lang="en-US" altLang="zh-TW" baseline="30000" dirty="0"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.003)</a:t>
            </a:r>
          </a:p>
          <a:p>
            <a:pPr>
              <a:lnSpc>
                <a:spcPct val="140000"/>
              </a:lnSpc>
            </a:pP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140000"/>
              </a:lnSpc>
              <a:buFont typeface="Wingdings" panose="05000000000000000000" pitchFamily="2" charset="2"/>
              <a:buNone/>
            </a:pP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140000"/>
              </a:lnSpc>
              <a:buFont typeface="Wingdings" panose="05000000000000000000" pitchFamily="2" charset="2"/>
              <a:buNone/>
            </a:pPr>
            <a:endParaRPr lang="en-US" altLang="zh-TW" sz="3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157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投影片編號版面配置區 9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91BD17F7-D644-44AB-8B6F-14341D4D5A03}" type="slidenum">
              <a:rPr lang="en-US" altLang="zh-TW"/>
              <a:pPr/>
              <a:t>35</a:t>
            </a:fld>
            <a:endParaRPr lang="en-US" altLang="zh-TW"/>
          </a:p>
        </p:txBody>
      </p:sp>
      <p:pic>
        <p:nvPicPr>
          <p:cNvPr id="16896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242888"/>
            <a:ext cx="8785225" cy="6840538"/>
          </a:xfrm>
          <a:noFill/>
          <a:ln/>
        </p:spPr>
      </p:pic>
      <p:sp>
        <p:nvSpPr>
          <p:cNvPr id="168967" name="Text Box 7"/>
          <p:cNvSpPr txBox="1">
            <a:spLocks noChangeArrowheads="1"/>
          </p:cNvSpPr>
          <p:nvPr/>
        </p:nvSpPr>
        <p:spPr bwMode="auto">
          <a:xfrm>
            <a:off x="7288213" y="54689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TW" altLang="zh-TW"/>
          </a:p>
        </p:txBody>
      </p:sp>
      <p:sp>
        <p:nvSpPr>
          <p:cNvPr id="168968" name="Text Box 8"/>
          <p:cNvSpPr txBox="1">
            <a:spLocks noChangeArrowheads="1"/>
          </p:cNvSpPr>
          <p:nvPr/>
        </p:nvSpPr>
        <p:spPr bwMode="auto">
          <a:xfrm>
            <a:off x="7092950" y="5516563"/>
            <a:ext cx="16557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000" b="1">
                <a:solidFill>
                  <a:srgbClr val="0000FF"/>
                </a:solidFill>
              </a:rPr>
              <a:t>r</a:t>
            </a:r>
            <a:r>
              <a:rPr lang="zh-TW" altLang="en-US" sz="2000" b="1">
                <a:solidFill>
                  <a:srgbClr val="0000FF"/>
                </a:solidFill>
              </a:rPr>
              <a:t>＝ </a:t>
            </a:r>
            <a:r>
              <a:rPr lang="en-US" altLang="zh-TW" sz="2000" b="1">
                <a:solidFill>
                  <a:srgbClr val="0000FF"/>
                </a:solidFill>
              </a:rPr>
              <a:t>-.053</a:t>
            </a:r>
          </a:p>
        </p:txBody>
      </p:sp>
      <p:grpSp>
        <p:nvGrpSpPr>
          <p:cNvPr id="168976" name="Group 16"/>
          <p:cNvGrpSpPr>
            <a:grpSpLocks/>
          </p:cNvGrpSpPr>
          <p:nvPr/>
        </p:nvGrpSpPr>
        <p:grpSpPr bwMode="auto">
          <a:xfrm>
            <a:off x="4643438" y="3644900"/>
            <a:ext cx="4500562" cy="2305050"/>
            <a:chOff x="2925" y="2296"/>
            <a:chExt cx="2835" cy="1452"/>
          </a:xfrm>
        </p:grpSpPr>
        <p:sp>
          <p:nvSpPr>
            <p:cNvPr id="168969" name="Oval 9"/>
            <p:cNvSpPr>
              <a:spLocks noChangeArrowheads="1"/>
            </p:cNvSpPr>
            <p:nvPr/>
          </p:nvSpPr>
          <p:spPr bwMode="auto">
            <a:xfrm>
              <a:off x="2925" y="3294"/>
              <a:ext cx="726" cy="45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68970" name="Line 10"/>
            <p:cNvSpPr>
              <a:spLocks noChangeShapeType="1"/>
            </p:cNvSpPr>
            <p:nvPr/>
          </p:nvSpPr>
          <p:spPr bwMode="auto">
            <a:xfrm flipV="1">
              <a:off x="3515" y="2750"/>
              <a:ext cx="862" cy="58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8975" name="Text Box 15"/>
            <p:cNvSpPr txBox="1">
              <a:spLocks noChangeArrowheads="1"/>
            </p:cNvSpPr>
            <p:nvPr/>
          </p:nvSpPr>
          <p:spPr bwMode="auto">
            <a:xfrm>
              <a:off x="3833" y="2296"/>
              <a:ext cx="1927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en-US" altLang="zh-TW" sz="20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delete them and give them to qualitative researcher</a:t>
              </a:r>
              <a:r>
                <a:rPr kumimoji="0" lang="en-US" altLang="zh-TW" sz="2000" b="1">
                  <a:latin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043327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8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F5A980E0-7CDB-460F-AA77-64E629D309CF}" type="slidenum">
              <a:rPr lang="en-US" altLang="zh-TW"/>
              <a:pPr/>
              <a:t>36</a:t>
            </a:fld>
            <a:endParaRPr lang="en-US" altLang="zh-TW"/>
          </a:p>
        </p:txBody>
      </p:sp>
      <p:sp>
        <p:nvSpPr>
          <p:cNvPr id="171010" name="Rectangle 2"/>
          <p:cNvSpPr>
            <a:spLocks noRot="1" noChangeArrowheads="1"/>
          </p:cNvSpPr>
          <p:nvPr/>
        </p:nvSpPr>
        <p:spPr bwMode="auto">
          <a:xfrm>
            <a:off x="323850" y="836613"/>
            <a:ext cx="7796568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4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將極端值移除後，某產品的各季廣告量與其銷貨總營收的相關係數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(r)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為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.535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，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在顯著水準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sym typeface="Symbol" panose="05050102010706020507" pitchFamily="18" charset="2"/>
              </a:rPr>
              <a:t> 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＝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0.05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之下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，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呈現顯著相關（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p &lt; .05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）</a:t>
            </a:r>
          </a:p>
          <a:p>
            <a:pPr>
              <a:lnSpc>
                <a:spcPct val="14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估計銷貨總營收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= 775.656+6.625 ×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季廣告量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(R</a:t>
            </a:r>
            <a:r>
              <a:rPr lang="en-US" altLang="zh-TW" baseline="30000" dirty="0">
                <a:latin typeface="Times New Roman" panose="02020603050405020304" pitchFamily="18" charset="0"/>
                <a:ea typeface="標楷體" panose="03000509000000000000" pitchFamily="65" charset="-120"/>
              </a:rPr>
              <a:t>2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=</a:t>
            </a:r>
            <a:r>
              <a:rPr lang="en-US" altLang="zh-TW" baseline="30000" dirty="0"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.286)</a:t>
            </a:r>
          </a:p>
          <a:p>
            <a:pPr>
              <a:lnSpc>
                <a:spcPct val="140000"/>
              </a:lnSpc>
            </a:pP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140000"/>
              </a:lnSpc>
              <a:buFont typeface="Wingdings" panose="05000000000000000000" pitchFamily="2" charset="2"/>
              <a:buNone/>
            </a:pP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140000"/>
              </a:lnSpc>
              <a:buFont typeface="Wingdings" panose="05000000000000000000" pitchFamily="2" charset="2"/>
              <a:buNone/>
            </a:pPr>
            <a:endParaRPr lang="en-US" altLang="zh-TW" sz="3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70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E611052A-FDCE-438D-90E9-84304DF8A58C}" type="slidenum">
              <a:rPr lang="en-US" altLang="zh-TW"/>
              <a:pPr/>
              <a:t>37</a:t>
            </a:fld>
            <a:endParaRPr lang="en-US" altLang="zh-TW"/>
          </a:p>
        </p:txBody>
      </p:sp>
      <p:pic>
        <p:nvPicPr>
          <p:cNvPr id="17203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0213" y="-387350"/>
            <a:ext cx="8713787" cy="7129463"/>
          </a:xfrm>
          <a:noFill/>
          <a:ln/>
        </p:spPr>
      </p:pic>
      <p:sp>
        <p:nvSpPr>
          <p:cNvPr id="172039" name="Text Box 7"/>
          <p:cNvSpPr txBox="1">
            <a:spLocks noChangeArrowheads="1"/>
          </p:cNvSpPr>
          <p:nvPr/>
        </p:nvSpPr>
        <p:spPr bwMode="auto">
          <a:xfrm>
            <a:off x="7092950" y="5516563"/>
            <a:ext cx="16557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000" b="1">
                <a:solidFill>
                  <a:srgbClr val="0000FF"/>
                </a:solidFill>
              </a:rPr>
              <a:t>r</a:t>
            </a:r>
            <a:r>
              <a:rPr lang="zh-TW" altLang="en-US" sz="2000" b="1">
                <a:solidFill>
                  <a:srgbClr val="0000FF"/>
                </a:solidFill>
              </a:rPr>
              <a:t>＝ </a:t>
            </a:r>
            <a:r>
              <a:rPr lang="en-US" altLang="zh-TW" sz="2000" b="1">
                <a:solidFill>
                  <a:srgbClr val="0000FF"/>
                </a:solidFill>
              </a:rPr>
              <a:t>.535</a:t>
            </a:r>
          </a:p>
        </p:txBody>
      </p:sp>
    </p:spTree>
    <p:extLst>
      <p:ext uri="{BB962C8B-B14F-4D97-AF65-F5344CB8AC3E}">
        <p14:creationId xmlns:p14="http://schemas.microsoft.com/office/powerpoint/2010/main" val="206960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ACADECDD-A810-4F6E-9CAE-E92C752F18B7}" type="slidenum">
              <a:rPr lang="en-US" altLang="zh-TW"/>
              <a:pPr/>
              <a:t>38</a:t>
            </a:fld>
            <a:endParaRPr lang="en-US" altLang="zh-TW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35150" y="1700213"/>
            <a:ext cx="6778625" cy="4411662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sz="3400">
                <a:ea typeface="標楷體" panose="03000509000000000000" pitchFamily="65" charset="-120"/>
              </a:rPr>
              <a:t>研究限制</a:t>
            </a:r>
          </a:p>
          <a:p>
            <a:pPr>
              <a:lnSpc>
                <a:spcPct val="110000"/>
              </a:lnSpc>
            </a:pPr>
            <a:r>
              <a:rPr lang="zh-TW" altLang="en-US" sz="3400">
                <a:ea typeface="標楷體" panose="03000509000000000000" pitchFamily="65" charset="-120"/>
              </a:rPr>
              <a:t>推論範圍</a:t>
            </a:r>
          </a:p>
          <a:p>
            <a:pPr>
              <a:lnSpc>
                <a:spcPct val="110000"/>
              </a:lnSpc>
            </a:pPr>
            <a:r>
              <a:rPr lang="zh-TW" altLang="en-US" sz="3400">
                <a:ea typeface="標楷體" panose="03000509000000000000" pitchFamily="65" charset="-120"/>
              </a:rPr>
              <a:t>推論對象</a:t>
            </a:r>
          </a:p>
          <a:p>
            <a:pPr>
              <a:lnSpc>
                <a:spcPct val="110000"/>
              </a:lnSpc>
            </a:pPr>
            <a:endParaRPr lang="en-US" altLang="zh-TW" sz="3400">
              <a:ea typeface="標楷體" panose="03000509000000000000" pitchFamily="65" charset="-12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836613"/>
            <a:ext cx="8378825" cy="731837"/>
          </a:xfrm>
          <a:noFill/>
          <a:ln/>
        </p:spPr>
        <p:txBody>
          <a:bodyPr>
            <a:spAutoFit/>
          </a:bodyPr>
          <a:lstStyle/>
          <a:p>
            <a:r>
              <a:rPr lang="zh-TW" altLang="en-US" sz="4200">
                <a:latin typeface="標楷體" panose="03000509000000000000" pitchFamily="65" charset="-120"/>
                <a:ea typeface="標楷體" panose="03000509000000000000" pitchFamily="65" charset="-120"/>
              </a:rPr>
              <a:t>關鍵八：統計分析結果的推論性</a:t>
            </a:r>
          </a:p>
        </p:txBody>
      </p:sp>
      <p:sp>
        <p:nvSpPr>
          <p:cNvPr id="40964" name="Line 4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40965" name="Picture 5" descr="BS0131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083175"/>
            <a:ext cx="979487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638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投影片編號版面配置區 9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CFB76D72-CDCC-44A6-B248-0B3818A8C12B}" type="slidenum">
              <a:rPr lang="en-US" altLang="zh-TW"/>
              <a:pPr/>
              <a:t>39</a:t>
            </a:fld>
            <a:endParaRPr lang="en-US" altLang="zh-TW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900"/>
              <a:t>根據統計顯示，多數車禍發生在車子行駛於一般車速的時候，只有少數車禍發生在車速超過時速</a:t>
            </a:r>
            <a:r>
              <a:rPr lang="en-US" altLang="zh-TW" sz="2900"/>
              <a:t>150</a:t>
            </a:r>
            <a:r>
              <a:rPr lang="zh-TW" altLang="en-US" sz="2900"/>
              <a:t>公里</a:t>
            </a:r>
          </a:p>
          <a:p>
            <a:pPr lvl="1">
              <a:lnSpc>
                <a:spcPct val="90000"/>
              </a:lnSpc>
              <a:buSzTx/>
              <a:buFont typeface="Wingdings" panose="05000000000000000000" pitchFamily="2" charset="2"/>
              <a:buChar char="Ø"/>
            </a:pPr>
            <a:r>
              <a:rPr lang="zh-TW" altLang="en-US" sz="3100">
                <a:solidFill>
                  <a:schemeClr val="hlink"/>
                </a:solidFill>
              </a:rPr>
              <a:t>開快車較安全</a:t>
            </a:r>
          </a:p>
          <a:p>
            <a:pPr>
              <a:lnSpc>
                <a:spcPct val="90000"/>
              </a:lnSpc>
            </a:pPr>
            <a:endParaRPr lang="zh-TW" altLang="en-US" sz="2900"/>
          </a:p>
          <a:p>
            <a:pPr>
              <a:lnSpc>
                <a:spcPct val="90000"/>
              </a:lnSpc>
            </a:pPr>
            <a:endParaRPr lang="zh-TW" altLang="en-US" sz="2900"/>
          </a:p>
          <a:p>
            <a:pPr>
              <a:lnSpc>
                <a:spcPct val="90000"/>
              </a:lnSpc>
            </a:pPr>
            <a:r>
              <a:rPr lang="zh-TW" altLang="en-US" sz="2900"/>
              <a:t>研究顯示，有個城市死於心臟病的人數與口香糖的消費量同時遽增</a:t>
            </a:r>
          </a:p>
          <a:p>
            <a:pPr lvl="1">
              <a:lnSpc>
                <a:spcPct val="90000"/>
              </a:lnSpc>
              <a:buSzTx/>
              <a:buFont typeface="Wingdings" panose="05000000000000000000" pitchFamily="2" charset="2"/>
              <a:buChar char="Ø"/>
            </a:pPr>
            <a:r>
              <a:rPr lang="zh-TW" altLang="en-US" sz="3100">
                <a:solidFill>
                  <a:schemeClr val="hlink"/>
                </a:solidFill>
              </a:rPr>
              <a:t>嚼口香糖導致心臟病</a:t>
            </a:r>
          </a:p>
        </p:txBody>
      </p:sp>
      <p:grpSp>
        <p:nvGrpSpPr>
          <p:cNvPr id="41988" name="Group 4"/>
          <p:cNvGrpSpPr>
            <a:grpSpLocks/>
          </p:cNvGrpSpPr>
          <p:nvPr/>
        </p:nvGrpSpPr>
        <p:grpSpPr bwMode="auto">
          <a:xfrm>
            <a:off x="3276600" y="2781300"/>
            <a:ext cx="5486400" cy="850900"/>
            <a:chOff x="1824" y="2016"/>
            <a:chExt cx="3456" cy="536"/>
          </a:xfrm>
        </p:grpSpPr>
        <p:sp>
          <p:nvSpPr>
            <p:cNvPr id="41989" name="Text Box 5"/>
            <p:cNvSpPr txBox="1">
              <a:spLocks noChangeArrowheads="1"/>
            </p:cNvSpPr>
            <p:nvPr/>
          </p:nvSpPr>
          <p:spPr bwMode="auto">
            <a:xfrm>
              <a:off x="2640" y="2016"/>
              <a:ext cx="2640" cy="536"/>
            </a:xfrm>
            <a:prstGeom prst="rect">
              <a:avLst/>
            </a:prstGeom>
            <a:noFill/>
            <a:ln w="28575">
              <a:solidFill>
                <a:srgbClr val="33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2400" b="1" i="1">
                  <a:solidFill>
                    <a:srgbClr val="336600"/>
                  </a:solidFill>
                  <a:latin typeface="Tahoma" panose="020B0604030504040204" pitchFamily="34" charset="0"/>
                </a:rPr>
                <a:t>多數人都以一般車速開車，自然多數車禍發生於一般車速</a:t>
              </a:r>
            </a:p>
          </p:txBody>
        </p:sp>
        <p:sp>
          <p:nvSpPr>
            <p:cNvPr id="41990" name="AutoShape 6"/>
            <p:cNvSpPr>
              <a:spLocks noChangeArrowheads="1"/>
            </p:cNvSpPr>
            <p:nvPr/>
          </p:nvSpPr>
          <p:spPr bwMode="auto">
            <a:xfrm>
              <a:off x="1824" y="2112"/>
              <a:ext cx="768" cy="336"/>
            </a:xfrm>
            <a:prstGeom prst="rightArrow">
              <a:avLst>
                <a:gd name="adj1" fmla="val 50000"/>
                <a:gd name="adj2" fmla="val 57143"/>
              </a:avLst>
            </a:prstGeom>
            <a:solidFill>
              <a:srgbClr val="33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1991" name="Group 7"/>
          <p:cNvGrpSpPr>
            <a:grpSpLocks/>
          </p:cNvGrpSpPr>
          <p:nvPr/>
        </p:nvGrpSpPr>
        <p:grpSpPr bwMode="auto">
          <a:xfrm>
            <a:off x="3348038" y="5300663"/>
            <a:ext cx="5410200" cy="850900"/>
            <a:chOff x="1824" y="3456"/>
            <a:chExt cx="3408" cy="536"/>
          </a:xfrm>
        </p:grpSpPr>
        <p:sp>
          <p:nvSpPr>
            <p:cNvPr id="41992" name="Text Box 8"/>
            <p:cNvSpPr txBox="1">
              <a:spLocks noChangeArrowheads="1"/>
            </p:cNvSpPr>
            <p:nvPr/>
          </p:nvSpPr>
          <p:spPr bwMode="auto">
            <a:xfrm>
              <a:off x="2640" y="3456"/>
              <a:ext cx="2592" cy="536"/>
            </a:xfrm>
            <a:prstGeom prst="rect">
              <a:avLst/>
            </a:prstGeom>
            <a:noFill/>
            <a:ln w="28575">
              <a:solidFill>
                <a:srgbClr val="33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2400" b="1" i="1">
                  <a:solidFill>
                    <a:srgbClr val="336600"/>
                  </a:solidFill>
                  <a:latin typeface="Tahoma" panose="020B0604030504040204" pitchFamily="34" charset="0"/>
                </a:rPr>
                <a:t>這兩類數字的增加是因為人口快速成長的結果</a:t>
              </a:r>
            </a:p>
          </p:txBody>
        </p:sp>
        <p:sp>
          <p:nvSpPr>
            <p:cNvPr id="41993" name="AutoShape 9"/>
            <p:cNvSpPr>
              <a:spLocks noChangeArrowheads="1"/>
            </p:cNvSpPr>
            <p:nvPr/>
          </p:nvSpPr>
          <p:spPr bwMode="auto">
            <a:xfrm>
              <a:off x="1824" y="3552"/>
              <a:ext cx="768" cy="336"/>
            </a:xfrm>
            <a:prstGeom prst="rightArrow">
              <a:avLst>
                <a:gd name="adj1" fmla="val 50000"/>
                <a:gd name="adj2" fmla="val 57143"/>
              </a:avLst>
            </a:prstGeom>
            <a:solidFill>
              <a:srgbClr val="33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52158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F45D-4588-40AF-9313-6CF4BAA49704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6954838" cy="1295400"/>
          </a:xfrm>
        </p:spPr>
        <p:txBody>
          <a:bodyPr/>
          <a:lstStyle/>
          <a:p>
            <a:r>
              <a:rPr lang="zh-TW" altLang="en-US" sz="3200">
                <a:ea typeface="標楷體" panose="03000509000000000000" pitchFamily="65" charset="-120"/>
              </a:rPr>
              <a:t>網友喜愛手機品牌</a:t>
            </a:r>
            <a:r>
              <a:rPr lang="en-US" altLang="zh-TW" sz="3200">
                <a:ea typeface="標楷體" panose="03000509000000000000" pitchFamily="65" charset="-120"/>
              </a:rPr>
              <a:t>的</a:t>
            </a:r>
            <a:r>
              <a:rPr lang="zh-TW" altLang="en-US" sz="3200">
                <a:ea typeface="標楷體" panose="03000509000000000000" pitchFamily="65" charset="-120"/>
              </a:rPr>
              <a:t>長條</a:t>
            </a:r>
            <a:r>
              <a:rPr lang="en-US" altLang="zh-TW" sz="3200">
                <a:ea typeface="標楷體" panose="03000509000000000000" pitchFamily="65" charset="-120"/>
              </a:rPr>
              <a:t>圖</a:t>
            </a:r>
            <a:endParaRPr lang="zh-TW" altLang="en-US" sz="3200" b="0">
              <a:ea typeface="標楷體" panose="03000509000000000000" pitchFamily="65" charset="-120"/>
            </a:endParaRPr>
          </a:p>
        </p:txBody>
      </p:sp>
      <p:graphicFrame>
        <p:nvGraphicFramePr>
          <p:cNvPr id="16387" name="Object 3" descr="針織"/>
          <p:cNvGraphicFramePr>
            <a:graphicFrameLocks noChangeAspect="1"/>
          </p:cNvGraphicFramePr>
          <p:nvPr/>
        </p:nvGraphicFramePr>
        <p:xfrm>
          <a:off x="838200" y="1524000"/>
          <a:ext cx="7772400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Chart" r:id="rId3" imgW="3627661" imgH="2118600" progId="Excel.Chart.8">
                  <p:embed/>
                </p:oleObj>
              </mc:Choice>
              <mc:Fallback>
                <p:oleObj name="Chart" r:id="rId3" imgW="3627661" imgH="211860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524000"/>
                        <a:ext cx="7772400" cy="495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pattFill prst="weave">
                              <a:fgClr>
                                <a:srgbClr val="00FF00"/>
                              </a:fgClr>
                              <a:bgClr>
                                <a:srgbClr val="FFFFFF"/>
                              </a:bgClr>
                            </a:patt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275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BC24A376-E8DD-4FD3-BC87-D2DC49DE8234}" type="slidenum">
              <a:rPr lang="en-US" altLang="zh-TW"/>
              <a:pPr/>
              <a:t>40</a:t>
            </a:fld>
            <a:endParaRPr lang="en-US" altLang="zh-TW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700">
                <a:ea typeface="標楷體" panose="03000509000000000000" pitchFamily="65" charset="-120"/>
              </a:rPr>
              <a:t>統計分析常犯的錯誤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773238"/>
            <a:ext cx="7283450" cy="4411662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zh-TW" altLang="en-US" sz="3800">
                <a:ea typeface="標楷體" panose="03000509000000000000" pitchFamily="65" charset="-120"/>
              </a:rPr>
              <a:t>描述統計量數的誤用</a:t>
            </a:r>
          </a:p>
          <a:p>
            <a:pPr>
              <a:lnSpc>
                <a:spcPct val="130000"/>
              </a:lnSpc>
            </a:pPr>
            <a:r>
              <a:rPr lang="zh-TW" altLang="en-US" sz="3800">
                <a:ea typeface="標楷體" panose="03000509000000000000" pitchFamily="65" charset="-120"/>
              </a:rPr>
              <a:t>推論統計方法的誤用</a:t>
            </a:r>
          </a:p>
          <a:p>
            <a:pPr>
              <a:lnSpc>
                <a:spcPct val="130000"/>
              </a:lnSpc>
            </a:pPr>
            <a:r>
              <a:rPr lang="zh-TW" altLang="en-US" sz="3800">
                <a:ea typeface="標楷體" panose="03000509000000000000" pitchFamily="65" charset="-120"/>
              </a:rPr>
              <a:t>統計結果的錯誤解釋與推論</a:t>
            </a:r>
          </a:p>
          <a:p>
            <a:pPr>
              <a:lnSpc>
                <a:spcPct val="130000"/>
              </a:lnSpc>
            </a:pPr>
            <a:endParaRPr lang="en-US" altLang="zh-TW" sz="3800">
              <a:ea typeface="標楷體" panose="03000509000000000000" pitchFamily="65" charset="-120"/>
            </a:endParaRP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746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250825" y="115888"/>
            <a:ext cx="8763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3200" b="1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研究設計、 目的、問題與統計方法的連結 </a:t>
            </a:r>
          </a:p>
        </p:txBody>
      </p:sp>
      <p:graphicFrame>
        <p:nvGraphicFramePr>
          <p:cNvPr id="74755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758825"/>
          <a:ext cx="8686800" cy="6100448"/>
        </p:xfrm>
        <a:graphic>
          <a:graphicData uri="http://schemas.openxmlformats.org/drawingml/2006/table">
            <a:tbl>
              <a:tblPr/>
              <a:tblGrid>
                <a:gridCol w="1800225"/>
                <a:gridCol w="2466975"/>
                <a:gridCol w="2362200"/>
                <a:gridCol w="2057400"/>
              </a:tblGrid>
              <a:tr h="582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分析類型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推論型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描述型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研究設計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差異性檢定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關聯性檢定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瞭解現況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研究目的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各組差異性比較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相關程度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變項的預測力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整理歸納資料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研究問題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瞭解是否有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差異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瞭解是否有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關聯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資料的呈現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統計方法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t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檢定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 ANOVA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ANCOVA, MANOVA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 MANCOVA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積差、典型相關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 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一般及多元迴歸分析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路徑、集群分析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 SEM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次數分配表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集中和變異量數</a:t>
                      </a: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,</a:t>
                      </a:r>
                      <a:r>
                        <a:rPr kumimoji="1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相對地位量數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4816" name="Line 64"/>
          <p:cNvSpPr>
            <a:spLocks noChangeShapeType="1"/>
          </p:cNvSpPr>
          <p:nvPr/>
        </p:nvSpPr>
        <p:spPr bwMode="auto">
          <a:xfrm flipH="1">
            <a:off x="3070225" y="1374775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4817" name="Line 65"/>
          <p:cNvSpPr>
            <a:spLocks noChangeShapeType="1"/>
          </p:cNvSpPr>
          <p:nvPr/>
        </p:nvSpPr>
        <p:spPr bwMode="auto">
          <a:xfrm>
            <a:off x="4899025" y="1374775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4818" name="Line 66"/>
          <p:cNvSpPr>
            <a:spLocks noChangeShapeType="1"/>
          </p:cNvSpPr>
          <p:nvPr/>
        </p:nvSpPr>
        <p:spPr bwMode="auto">
          <a:xfrm>
            <a:off x="7947025" y="137477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4819" name="Line 67"/>
          <p:cNvSpPr>
            <a:spLocks noChangeShapeType="1"/>
          </p:cNvSpPr>
          <p:nvPr/>
        </p:nvSpPr>
        <p:spPr bwMode="auto">
          <a:xfrm>
            <a:off x="7947025" y="24415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4820" name="Line 68"/>
          <p:cNvSpPr>
            <a:spLocks noChangeShapeType="1"/>
          </p:cNvSpPr>
          <p:nvPr/>
        </p:nvSpPr>
        <p:spPr bwMode="auto">
          <a:xfrm>
            <a:off x="7947025" y="38893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4821" name="Line 69"/>
          <p:cNvSpPr>
            <a:spLocks noChangeShapeType="1"/>
          </p:cNvSpPr>
          <p:nvPr/>
        </p:nvSpPr>
        <p:spPr bwMode="auto">
          <a:xfrm>
            <a:off x="7947025" y="50323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4822" name="Line 70"/>
          <p:cNvSpPr>
            <a:spLocks noChangeShapeType="1"/>
          </p:cNvSpPr>
          <p:nvPr/>
        </p:nvSpPr>
        <p:spPr bwMode="auto">
          <a:xfrm>
            <a:off x="3070225" y="24415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4823" name="Line 71"/>
          <p:cNvSpPr>
            <a:spLocks noChangeShapeType="1"/>
          </p:cNvSpPr>
          <p:nvPr/>
        </p:nvSpPr>
        <p:spPr bwMode="auto">
          <a:xfrm>
            <a:off x="3070225" y="38131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4824" name="Line 72"/>
          <p:cNvSpPr>
            <a:spLocks noChangeShapeType="1"/>
          </p:cNvSpPr>
          <p:nvPr/>
        </p:nvSpPr>
        <p:spPr bwMode="auto">
          <a:xfrm>
            <a:off x="3070225" y="50323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4825" name="Line 73"/>
          <p:cNvSpPr>
            <a:spLocks noChangeShapeType="1"/>
          </p:cNvSpPr>
          <p:nvPr/>
        </p:nvSpPr>
        <p:spPr bwMode="auto">
          <a:xfrm>
            <a:off x="5584825" y="24415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4826" name="Line 74"/>
          <p:cNvSpPr>
            <a:spLocks noChangeShapeType="1"/>
          </p:cNvSpPr>
          <p:nvPr/>
        </p:nvSpPr>
        <p:spPr bwMode="auto">
          <a:xfrm>
            <a:off x="5584825" y="38131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4827" name="Line 75"/>
          <p:cNvSpPr>
            <a:spLocks noChangeShapeType="1"/>
          </p:cNvSpPr>
          <p:nvPr/>
        </p:nvSpPr>
        <p:spPr bwMode="auto">
          <a:xfrm>
            <a:off x="5584825" y="50323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4828" name="Line 76"/>
          <p:cNvSpPr>
            <a:spLocks noChangeShapeType="1"/>
          </p:cNvSpPr>
          <p:nvPr/>
        </p:nvSpPr>
        <p:spPr bwMode="auto">
          <a:xfrm>
            <a:off x="0" y="692150"/>
            <a:ext cx="79565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855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FEA7E-465C-45B7-A822-315D8106760F}" type="slidenum">
              <a:rPr lang="en-US" altLang="zh-TW"/>
              <a:pPr/>
              <a:t>42</a:t>
            </a:fld>
            <a:endParaRPr lang="en-US" altLang="zh-TW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981075"/>
            <a:ext cx="7643812" cy="403225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sz="3400">
                <a:ea typeface="標楷體" panose="03000509000000000000" pitchFamily="65" charset="-120"/>
              </a:rPr>
              <a:t>你可以在不懂樂理的情況下，把流行歌曲唱得很好聽</a:t>
            </a:r>
          </a:p>
          <a:p>
            <a:pPr>
              <a:lnSpc>
                <a:spcPct val="110000"/>
              </a:lnSpc>
            </a:pPr>
            <a:r>
              <a:rPr lang="zh-TW" altLang="en-US" sz="3400">
                <a:ea typeface="標楷體" panose="03000509000000000000" pitchFamily="65" charset="-120"/>
              </a:rPr>
              <a:t>你可以在不懂汽車的機械構造下，學會開車技術</a:t>
            </a:r>
          </a:p>
          <a:p>
            <a:pPr>
              <a:lnSpc>
                <a:spcPct val="110000"/>
              </a:lnSpc>
            </a:pPr>
            <a:r>
              <a:rPr lang="zh-TW" altLang="en-US" sz="3400">
                <a:ea typeface="標楷體" panose="03000509000000000000" pitchFamily="65" charset="-120"/>
              </a:rPr>
              <a:t>你可以在不懂運動科學的情況下，把球打得很好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zh-TW" altLang="en-US" sz="4600">
                <a:solidFill>
                  <a:srgbClr val="FF0000"/>
                </a:solidFill>
                <a:ea typeface="標楷體" panose="03000509000000000000" pitchFamily="65" charset="-120"/>
              </a:rPr>
              <a:t>  所以</a:t>
            </a:r>
            <a:r>
              <a:rPr lang="en-US" altLang="zh-TW" sz="46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………</a:t>
            </a:r>
            <a:endParaRPr lang="en-US" altLang="zh-TW" sz="46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pic>
        <p:nvPicPr>
          <p:cNvPr id="144391" name="Picture 7" descr="research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92950" y="5064125"/>
            <a:ext cx="1593850" cy="10747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159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E2692-B5E3-445A-8DEE-945E8FD64B7B}" type="slidenum">
              <a:rPr lang="en-US" altLang="zh-TW"/>
              <a:pPr/>
              <a:t>43</a:t>
            </a:fld>
            <a:endParaRPr lang="en-US" altLang="zh-TW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US" altLang="zh-TW" sz="2600" dirty="0"/>
          </a:p>
          <a:p>
            <a:endParaRPr lang="en-US" altLang="zh-TW" sz="2600" dirty="0"/>
          </a:p>
        </p:txBody>
      </p:sp>
      <p:sp>
        <p:nvSpPr>
          <p:cNvPr id="178180" name="Rectangle 4"/>
          <p:cNvSpPr>
            <a:spLocks noChangeArrowheads="1"/>
          </p:cNvSpPr>
          <p:nvPr/>
        </p:nvSpPr>
        <p:spPr bwMode="auto">
          <a:xfrm>
            <a:off x="611188" y="765175"/>
            <a:ext cx="7056437" cy="396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60000"/>
              </a:lnSpc>
            </a:pPr>
            <a:r>
              <a:rPr lang="zh-TW" altLang="en-US" dirty="0">
                <a:solidFill>
                  <a:srgbClr val="0000FF"/>
                </a:solidFill>
                <a:ea typeface="標楷體" panose="03000509000000000000" pitchFamily="65" charset="-120"/>
              </a:rPr>
              <a:t>你也可以在不懂數理統計的情況下，把統計分析技術應用到你的專業領域</a:t>
            </a:r>
          </a:p>
          <a:p>
            <a:pPr>
              <a:lnSpc>
                <a:spcPct val="160000"/>
              </a:lnSpc>
            </a:pPr>
            <a:r>
              <a:rPr lang="zh-TW" altLang="en-US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透過運動中的魔數（數據→ 知識→ 行動），可以有效達到體育運動專業知識的運用 </a:t>
            </a:r>
          </a:p>
          <a:p>
            <a:pPr marL="0" indent="0">
              <a:lnSpc>
                <a:spcPct val="160000"/>
              </a:lnSpc>
              <a:buNone/>
            </a:pPr>
            <a:endParaRPr lang="en-US" altLang="zh-TW" dirty="0">
              <a:solidFill>
                <a:srgbClr val="0000FF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pic>
        <p:nvPicPr>
          <p:cNvPr id="178188" name="ImgPreview" descr="動畫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16688" y="4652963"/>
            <a:ext cx="1152525" cy="11525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矩形 6"/>
          <p:cNvSpPr/>
          <p:nvPr/>
        </p:nvSpPr>
        <p:spPr>
          <a:xfrm>
            <a:off x="0" y="6076381"/>
            <a:ext cx="77233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本簡報感謝國立臺灣師範大學「高等教育深耕計畫」以及教育部支持。</a:t>
            </a:r>
          </a:p>
        </p:txBody>
      </p:sp>
    </p:spTree>
    <p:extLst>
      <p:ext uri="{BB962C8B-B14F-4D97-AF65-F5344CB8AC3E}">
        <p14:creationId xmlns:p14="http://schemas.microsoft.com/office/powerpoint/2010/main" val="393681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EC06A60C-2132-4F76-92F0-D186B9E172D3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765175"/>
            <a:ext cx="7086600" cy="1143000"/>
          </a:xfrm>
        </p:spPr>
        <p:txBody>
          <a:bodyPr/>
          <a:lstStyle/>
          <a:p>
            <a:r>
              <a:rPr lang="zh-TW" altLang="en-US" sz="3200" noProof="1">
                <a:ea typeface="標楷體" panose="03000509000000000000" pitchFamily="65" charset="-120"/>
              </a:rPr>
              <a:t>消費金額的次數分配直方圖</a:t>
            </a:r>
            <a:br>
              <a:rPr lang="zh-TW" altLang="en-US" sz="3200" noProof="1">
                <a:ea typeface="標楷體" panose="03000509000000000000" pitchFamily="65" charset="-120"/>
              </a:rPr>
            </a:br>
            <a:endParaRPr lang="zh-TW" altLang="en-US" sz="3200">
              <a:ea typeface="標楷體" panose="03000509000000000000" pitchFamily="65" charset="-120"/>
            </a:endParaRPr>
          </a:p>
        </p:txBody>
      </p:sp>
      <p:graphicFrame>
        <p:nvGraphicFramePr>
          <p:cNvPr id="17411" name="Object 3" descr="針織"/>
          <p:cNvGraphicFramePr>
            <a:graphicFrameLocks noChangeAspect="1"/>
          </p:cNvGraphicFramePr>
          <p:nvPr/>
        </p:nvGraphicFramePr>
        <p:xfrm>
          <a:off x="1403350" y="1557338"/>
          <a:ext cx="6629400" cy="468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Chart" r:id="rId3" imgW="3040786" imgH="2149200" progId="Excel.Chart.8">
                  <p:embed/>
                </p:oleObj>
              </mc:Choice>
              <mc:Fallback>
                <p:oleObj name="Chart" r:id="rId3" imgW="3040786" imgH="214920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557338"/>
                        <a:ext cx="6629400" cy="4684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pattFill prst="weave">
                              <a:fgClr>
                                <a:srgbClr val="00FF00"/>
                              </a:fgClr>
                              <a:bgClr>
                                <a:srgbClr val="FFFFFF"/>
                              </a:bgClr>
                            </a:patt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9167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63B5FFE9-72E8-43B2-821B-B725623B84C1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28663"/>
            <a:ext cx="7543800" cy="688975"/>
          </a:xfrm>
        </p:spPr>
        <p:txBody>
          <a:bodyPr/>
          <a:lstStyle/>
          <a:p>
            <a:r>
              <a:rPr lang="en-US" altLang="zh-TW" sz="3200">
                <a:latin typeface="Times New Roman" panose="02020603050405020304" pitchFamily="18" charset="0"/>
                <a:ea typeface="標楷體" panose="03000509000000000000" pitchFamily="65" charset="-120"/>
              </a:rPr>
              <a:t>104</a:t>
            </a:r>
            <a:r>
              <a:rPr lang="zh-TW" altLang="en-US" sz="3200">
                <a:latin typeface="Times New Roman" panose="02020603050405020304" pitchFamily="18" charset="0"/>
                <a:ea typeface="標楷體" panose="03000509000000000000" pitchFamily="65" charset="-120"/>
              </a:rPr>
              <a:t>職場滿意度大調查 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366963" y="1898650"/>
            <a:ext cx="184150" cy="59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TW" sz="90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altLang="zh-TW" sz="90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en-US" altLang="zh-TW" sz="2400">
              <a:latin typeface="Times New Roman" panose="02020603050405020304" pitchFamily="18" charset="0"/>
            </a:endParaRPr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824038"/>
            <a:ext cx="7345363" cy="411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4786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投影片編號版面配置區 19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B4F2A07B-73D9-447A-9AE1-76411BC1FFE4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7772400" cy="4206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3400" b="1">
                <a:solidFill>
                  <a:schemeClr val="tx2"/>
                </a:solidFill>
                <a:ea typeface="標楷體" panose="03000509000000000000" pitchFamily="65" charset="-120"/>
              </a:rPr>
              <a:t>圓餅圖</a:t>
            </a:r>
          </a:p>
        </p:txBody>
      </p:sp>
      <p:grpSp>
        <p:nvGrpSpPr>
          <p:cNvPr id="63491" name="Group 3"/>
          <p:cNvGrpSpPr>
            <a:grpSpLocks/>
          </p:cNvGrpSpPr>
          <p:nvPr/>
        </p:nvGrpSpPr>
        <p:grpSpPr bwMode="auto">
          <a:xfrm>
            <a:off x="1116013" y="1628775"/>
            <a:ext cx="6400800" cy="4648200"/>
            <a:chOff x="1317" y="2340"/>
            <a:chExt cx="9939" cy="7320"/>
          </a:xfrm>
        </p:grpSpPr>
        <p:grpSp>
          <p:nvGrpSpPr>
            <p:cNvPr id="63492" name="Group 4"/>
            <p:cNvGrpSpPr>
              <a:grpSpLocks/>
            </p:cNvGrpSpPr>
            <p:nvPr/>
          </p:nvGrpSpPr>
          <p:grpSpPr bwMode="auto">
            <a:xfrm>
              <a:off x="1317" y="2340"/>
              <a:ext cx="9939" cy="7320"/>
              <a:chOff x="1317" y="2340"/>
              <a:chExt cx="9939" cy="7320"/>
            </a:xfrm>
          </p:grpSpPr>
          <p:graphicFrame>
            <p:nvGraphicFramePr>
              <p:cNvPr id="63493" name="Object 5"/>
              <p:cNvGraphicFramePr>
                <a:graphicFrameLocks noChangeAspect="1"/>
              </p:cNvGraphicFramePr>
              <p:nvPr/>
            </p:nvGraphicFramePr>
            <p:xfrm>
              <a:off x="1317" y="2340"/>
              <a:ext cx="5640" cy="324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00" name="圖表" r:id="rId3" imgW="3581705" imgH="2057705" progId="Excel.Chart.8">
                      <p:embed/>
                    </p:oleObj>
                  </mc:Choice>
                  <mc:Fallback>
                    <p:oleObj name="圖表" r:id="rId3" imgW="3581705" imgH="2057705" progId="Excel.Chart.8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317" y="2340"/>
                            <a:ext cx="5640" cy="324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3494" name="Object 6"/>
              <p:cNvGraphicFramePr>
                <a:graphicFrameLocks noChangeAspect="1"/>
              </p:cNvGraphicFramePr>
              <p:nvPr/>
            </p:nvGraphicFramePr>
            <p:xfrm>
              <a:off x="5517" y="3600"/>
              <a:ext cx="5739" cy="330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01" name="圖表" r:id="rId5" imgW="3648456" imgH="2095805" progId="Excel.Chart.8">
                      <p:embed/>
                    </p:oleObj>
                  </mc:Choice>
                  <mc:Fallback>
                    <p:oleObj name="圖表" r:id="rId5" imgW="3648456" imgH="2095805" progId="Excel.Chart.8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517" y="3600"/>
                            <a:ext cx="5739" cy="330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3495" name="Line 7"/>
              <p:cNvSpPr>
                <a:spLocks noChangeShapeType="1"/>
              </p:cNvSpPr>
              <p:nvPr/>
            </p:nvSpPr>
            <p:spPr bwMode="auto">
              <a:xfrm>
                <a:off x="5757" y="4500"/>
                <a:ext cx="720" cy="7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3496" name="Line 8"/>
              <p:cNvSpPr>
                <a:spLocks noChangeShapeType="1"/>
              </p:cNvSpPr>
              <p:nvPr/>
            </p:nvSpPr>
            <p:spPr bwMode="auto">
              <a:xfrm>
                <a:off x="6357" y="3600"/>
                <a:ext cx="2400" cy="90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aphicFrame>
            <p:nvGraphicFramePr>
              <p:cNvPr id="63497" name="Object 9"/>
              <p:cNvGraphicFramePr>
                <a:graphicFrameLocks noChangeAspect="1"/>
              </p:cNvGraphicFramePr>
              <p:nvPr/>
            </p:nvGraphicFramePr>
            <p:xfrm>
              <a:off x="4437" y="5580"/>
              <a:ext cx="6372" cy="40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02" name="圖表" r:id="rId7" imgW="4048354" imgH="2591105" progId="Excel.Chart.8">
                      <p:embed/>
                    </p:oleObj>
                  </mc:Choice>
                  <mc:Fallback>
                    <p:oleObj name="圖表" r:id="rId7" imgW="4048354" imgH="2591105" progId="Excel.Chart.8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437" y="5580"/>
                            <a:ext cx="6372" cy="40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3498" name="Line 10"/>
              <p:cNvSpPr>
                <a:spLocks noChangeShapeType="1"/>
              </p:cNvSpPr>
              <p:nvPr/>
            </p:nvSpPr>
            <p:spPr bwMode="auto">
              <a:xfrm flipH="1">
                <a:off x="6837" y="5940"/>
                <a:ext cx="1440" cy="90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3499" name="Line 11"/>
              <p:cNvSpPr>
                <a:spLocks noChangeShapeType="1"/>
              </p:cNvSpPr>
              <p:nvPr/>
            </p:nvSpPr>
            <p:spPr bwMode="auto">
              <a:xfrm flipH="1">
                <a:off x="9357" y="5760"/>
                <a:ext cx="480" cy="180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3500" name="Text Box 12"/>
              <p:cNvSpPr txBox="1">
                <a:spLocks noChangeArrowheads="1"/>
              </p:cNvSpPr>
              <p:nvPr/>
            </p:nvSpPr>
            <p:spPr bwMode="auto">
              <a:xfrm>
                <a:off x="2517" y="7380"/>
                <a:ext cx="2160" cy="1260"/>
              </a:xfrm>
              <a:prstGeom prst="rect">
                <a:avLst/>
              </a:prstGeom>
              <a:gradFill rotWithShape="0">
                <a:gsLst>
                  <a:gs pos="0">
                    <a:srgbClr val="FFFF00"/>
                  </a:gs>
                  <a:gs pos="50000">
                    <a:srgbClr val="FFFFFF"/>
                  </a:gs>
                  <a:gs pos="100000">
                    <a:srgbClr val="FFFF00"/>
                  </a:gs>
                </a:gsLst>
                <a:lin ang="2700000" scaled="1"/>
              </a:gradFill>
              <a:ln w="9525">
                <a:solidFill>
                  <a:srgbClr val="FFCC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kumimoji="0" lang="zh-TW" altLang="en-US" sz="900">
                    <a:latin typeface="Times New Roman" panose="02020603050405020304" pitchFamily="18" charset="0"/>
                  </a:rPr>
                  <a:t>第一次購屋貸款：</a:t>
                </a:r>
                <a:r>
                  <a:rPr kumimoji="0" lang="en-US" altLang="zh-TW" sz="900">
                    <a:latin typeface="Times New Roman" panose="02020603050405020304" pitchFamily="18" charset="0"/>
                  </a:rPr>
                  <a:t>3</a:t>
                </a:r>
                <a:r>
                  <a:rPr kumimoji="0" lang="zh-TW" altLang="en-US" sz="900">
                    <a:latin typeface="Times New Roman" panose="02020603050405020304" pitchFamily="18" charset="0"/>
                  </a:rPr>
                  <a:t>人</a:t>
                </a:r>
              </a:p>
              <a:p>
                <a:pPr eaLnBrk="0" hangingPunct="0"/>
                <a:r>
                  <a:rPr kumimoji="0" lang="zh-TW" altLang="en-US" sz="900">
                    <a:latin typeface="Times New Roman" panose="02020603050405020304" pitchFamily="18" charset="0"/>
                  </a:rPr>
                  <a:t>勞工貸款：</a:t>
                </a:r>
                <a:r>
                  <a:rPr kumimoji="0" lang="en-US" altLang="zh-TW" sz="900">
                    <a:latin typeface="Times New Roman" panose="02020603050405020304" pitchFamily="18" charset="0"/>
                  </a:rPr>
                  <a:t>2</a:t>
                </a:r>
                <a:r>
                  <a:rPr kumimoji="0" lang="zh-TW" altLang="en-US" sz="900">
                    <a:latin typeface="Times New Roman" panose="02020603050405020304" pitchFamily="18" charset="0"/>
                  </a:rPr>
                  <a:t>人</a:t>
                </a:r>
              </a:p>
              <a:p>
                <a:pPr eaLnBrk="0" hangingPunct="0"/>
                <a:r>
                  <a:rPr kumimoji="0" lang="zh-TW" altLang="en-US" sz="900">
                    <a:latin typeface="Times New Roman" panose="02020603050405020304" pitchFamily="18" charset="0"/>
                  </a:rPr>
                  <a:t>公教補助貸款：</a:t>
                </a:r>
                <a:r>
                  <a:rPr kumimoji="0" lang="en-US" altLang="zh-TW" sz="900">
                    <a:latin typeface="Times New Roman" panose="02020603050405020304" pitchFamily="18" charset="0"/>
                  </a:rPr>
                  <a:t>4</a:t>
                </a:r>
                <a:r>
                  <a:rPr kumimoji="0" lang="zh-TW" altLang="en-US" sz="900">
                    <a:latin typeface="Times New Roman" panose="02020603050405020304" pitchFamily="18" charset="0"/>
                  </a:rPr>
                  <a:t>人</a:t>
                </a:r>
                <a:endParaRPr kumimoji="0" lang="zh-TW" altLang="en-US" sz="12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3501" name="Line 13"/>
              <p:cNvSpPr>
                <a:spLocks noChangeShapeType="1"/>
              </p:cNvSpPr>
              <p:nvPr/>
            </p:nvSpPr>
            <p:spPr bwMode="auto">
              <a:xfrm flipH="1">
                <a:off x="4797" y="7560"/>
                <a:ext cx="108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3502" name="Line 14"/>
              <p:cNvSpPr>
                <a:spLocks noChangeShapeType="1"/>
              </p:cNvSpPr>
              <p:nvPr/>
            </p:nvSpPr>
            <p:spPr bwMode="auto">
              <a:xfrm flipH="1">
                <a:off x="4917" y="8280"/>
                <a:ext cx="1560" cy="36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63503" name="Text Box 15"/>
            <p:cNvSpPr txBox="1">
              <a:spLocks noChangeArrowheads="1"/>
            </p:cNvSpPr>
            <p:nvPr/>
          </p:nvSpPr>
          <p:spPr bwMode="auto">
            <a:xfrm>
              <a:off x="6717" y="3780"/>
              <a:ext cx="144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/>
            <a:lstStyle/>
            <a:p>
              <a:pPr eaLnBrk="0" hangingPunct="0"/>
              <a:r>
                <a:rPr kumimoji="0" lang="zh-TW" altLang="en-US" sz="1200">
                  <a:latin typeface="Times New Roman" panose="02020603050405020304" pitchFamily="18" charset="0"/>
                </a:rPr>
                <a:t>自有住屋</a:t>
              </a:r>
            </a:p>
          </p:txBody>
        </p:sp>
        <p:sp>
          <p:nvSpPr>
            <p:cNvPr id="63504" name="Text Box 16"/>
            <p:cNvSpPr txBox="1">
              <a:spLocks noChangeArrowheads="1"/>
            </p:cNvSpPr>
            <p:nvPr/>
          </p:nvSpPr>
          <p:spPr bwMode="auto">
            <a:xfrm>
              <a:off x="8637" y="6480"/>
              <a:ext cx="108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/>
            <a:lstStyle/>
            <a:p>
              <a:pPr eaLnBrk="0" hangingPunct="0"/>
              <a:r>
                <a:rPr kumimoji="0" lang="zh-TW" altLang="en-US" sz="1200">
                  <a:latin typeface="Times New Roman" panose="02020603050405020304" pitchFamily="18" charset="0"/>
                </a:rPr>
                <a:t>貸款中</a:t>
              </a:r>
            </a:p>
          </p:txBody>
        </p:sp>
        <p:sp>
          <p:nvSpPr>
            <p:cNvPr id="63505" name="Text Box 17"/>
            <p:cNvSpPr txBox="1">
              <a:spLocks noChangeArrowheads="1"/>
            </p:cNvSpPr>
            <p:nvPr/>
          </p:nvSpPr>
          <p:spPr bwMode="auto">
            <a:xfrm>
              <a:off x="4197" y="8640"/>
              <a:ext cx="13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/>
            <a:lstStyle/>
            <a:p>
              <a:pPr eaLnBrk="0" hangingPunct="0"/>
              <a:r>
                <a:rPr kumimoji="0" lang="zh-TW" altLang="en-US" sz="1200">
                  <a:latin typeface="Times New Roman" panose="02020603050405020304" pitchFamily="18" charset="0"/>
                </a:rPr>
                <a:t>優惠利率</a:t>
              </a:r>
            </a:p>
          </p:txBody>
        </p:sp>
      </p:grpSp>
      <p:sp>
        <p:nvSpPr>
          <p:cNvPr id="63506" name="Line 18"/>
          <p:cNvSpPr>
            <a:spLocks noChangeShapeType="1"/>
          </p:cNvSpPr>
          <p:nvPr/>
        </p:nvSpPr>
        <p:spPr bwMode="auto">
          <a:xfrm>
            <a:off x="260350" y="1628775"/>
            <a:ext cx="8883650" cy="0"/>
          </a:xfrm>
          <a:prstGeom prst="line">
            <a:avLst/>
          </a:prstGeom>
          <a:noFill/>
          <a:ln w="28575">
            <a:solidFill>
              <a:srgbClr val="510C9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2127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4CAA51F9-FDC6-4DEC-B0FC-6D41B900F98B}" type="slidenum">
              <a:rPr lang="en-US" altLang="zh-TW"/>
              <a:pPr/>
              <a:t>8</a:t>
            </a:fld>
            <a:endParaRPr lang="en-US" altLang="zh-TW"/>
          </a:p>
        </p:txBody>
      </p:sp>
      <p:pic>
        <p:nvPicPr>
          <p:cNvPr id="156674" name="Picture 2" descr="20080529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76250"/>
            <a:ext cx="8027988" cy="599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3579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D340CCA5-48AC-4113-8F7B-AD0AAB9E0349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158722" name="Text Box 2"/>
          <p:cNvSpPr txBox="1">
            <a:spLocks noChangeArrowheads="1"/>
          </p:cNvSpPr>
          <p:nvPr/>
        </p:nvSpPr>
        <p:spPr bwMode="auto">
          <a:xfrm>
            <a:off x="592138" y="3522663"/>
            <a:ext cx="7508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zh-TW" sz="2400">
              <a:latin typeface="Tahoma" panose="020B0604030504040204" pitchFamily="34" charset="0"/>
            </a:endParaRPr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684213" y="4652963"/>
            <a:ext cx="749935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zh-TW" altLang="en-US" sz="1600" b="1">
                <a:latin typeface="Times New Roman" panose="02020603050405020304" pitchFamily="18" charset="0"/>
                <a:ea typeface="標楷體" panose="03000509000000000000" pitchFamily="65" charset="-120"/>
              </a:rPr>
              <a:t>註：</a:t>
            </a:r>
            <a:br>
              <a:rPr lang="zh-TW" altLang="en-US" sz="1600" b="1">
                <a:latin typeface="Times New Roman" panose="02020603050405020304" pitchFamily="18" charset="0"/>
                <a:ea typeface="標楷體" panose="03000509000000000000" pitchFamily="65" charset="-120"/>
              </a:rPr>
            </a:br>
            <a:r>
              <a:rPr lang="zh-TW" altLang="en-US" sz="1600" b="1">
                <a:latin typeface="Times New Roman" panose="02020603050405020304" pitchFamily="18" charset="0"/>
                <a:ea typeface="標楷體" panose="03000509000000000000" pitchFamily="65" charset="-120"/>
              </a:rPr>
              <a:t>「正確辨識」指消費者正確選擇王建民在該產品類別，所代言的品牌；</a:t>
            </a:r>
            <a:br>
              <a:rPr lang="zh-TW" altLang="en-US" sz="1600" b="1">
                <a:latin typeface="Times New Roman" panose="02020603050405020304" pitchFamily="18" charset="0"/>
                <a:ea typeface="標楷體" panose="03000509000000000000" pitchFamily="65" charset="-120"/>
              </a:rPr>
            </a:br>
            <a:endParaRPr lang="zh-TW" altLang="en-US" sz="1600" b="1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70000"/>
              </a:lnSpc>
            </a:pPr>
            <a:r>
              <a:rPr lang="zh-TW" altLang="en-US" sz="1600" b="1">
                <a:latin typeface="Times New Roman" panose="02020603050405020304" pitchFamily="18" charset="0"/>
                <a:ea typeface="標楷體" panose="03000509000000000000" pitchFamily="65" charset="-120"/>
              </a:rPr>
              <a:t>「錯誤識別」指消費者在該產品類別選擇「非王建民所代言」品牌；</a:t>
            </a:r>
            <a:br>
              <a:rPr lang="zh-TW" altLang="en-US" sz="1600" b="1">
                <a:latin typeface="Times New Roman" panose="02020603050405020304" pitchFamily="18" charset="0"/>
                <a:ea typeface="標楷體" panose="03000509000000000000" pitchFamily="65" charset="-120"/>
              </a:rPr>
            </a:br>
            <a:endParaRPr lang="zh-TW" altLang="en-US" sz="1600" b="1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70000"/>
              </a:lnSpc>
            </a:pPr>
            <a:r>
              <a:rPr lang="zh-TW" altLang="en-US" sz="1600" b="1">
                <a:latin typeface="Times New Roman" panose="02020603050405020304" pitchFamily="18" charset="0"/>
                <a:ea typeface="標楷體" panose="03000509000000000000" pitchFamily="65" charset="-120"/>
              </a:rPr>
              <a:t>「未代言」指消費者認為王建民在該產品類別未代言任何品牌；</a:t>
            </a:r>
            <a:br>
              <a:rPr lang="zh-TW" altLang="en-US" sz="1600" b="1">
                <a:latin typeface="Times New Roman" panose="02020603050405020304" pitchFamily="18" charset="0"/>
                <a:ea typeface="標楷體" panose="03000509000000000000" pitchFamily="65" charset="-120"/>
              </a:rPr>
            </a:br>
            <a:endParaRPr lang="zh-TW" altLang="en-US" sz="1600" b="1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70000"/>
              </a:lnSpc>
            </a:pPr>
            <a:r>
              <a:rPr lang="zh-TW" altLang="en-US" sz="1600" b="1">
                <a:latin typeface="Times New Roman" panose="02020603050405020304" pitchFamily="18" charset="0"/>
                <a:ea typeface="標楷體" panose="03000509000000000000" pitchFamily="65" charset="-120"/>
              </a:rPr>
              <a:t>「我不知道」指消費者並不知道王建民在該產品類別是否有代言的品牌。</a:t>
            </a:r>
          </a:p>
        </p:txBody>
      </p:sp>
      <p:pic>
        <p:nvPicPr>
          <p:cNvPr id="158724" name="Picture 4" descr="pic_20080828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04813"/>
            <a:ext cx="8172450" cy="4284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8252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469</TotalTime>
  <Words>1983</Words>
  <Application>Microsoft Office PowerPoint</Application>
  <PresentationFormat>如螢幕大小 (4:3)</PresentationFormat>
  <Paragraphs>318</Paragraphs>
  <Slides>43</Slides>
  <Notes>2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4</vt:i4>
      </vt:variant>
      <vt:variant>
        <vt:lpstr>投影片標題</vt:lpstr>
      </vt:variant>
      <vt:variant>
        <vt:i4>43</vt:i4>
      </vt:variant>
    </vt:vector>
  </HeadingPairs>
  <TitlesOfParts>
    <vt:vector size="48" baseType="lpstr">
      <vt:lpstr>課程名稱</vt:lpstr>
      <vt:lpstr>文件</vt:lpstr>
      <vt:lpstr>Chart</vt:lpstr>
      <vt:lpstr>圖表</vt:lpstr>
      <vt:lpstr>圖片</vt:lpstr>
      <vt:lpstr>你應該知道的統計知識- 統計分析與結果解釋的關鍵</vt:lpstr>
      <vt:lpstr>關鍵一： 統計圖表的呈現</vt:lpstr>
      <vt:lpstr>PowerPoint 簡報</vt:lpstr>
      <vt:lpstr>網友喜愛手機品牌的長條圖</vt:lpstr>
      <vt:lpstr>消費金額的次數分配直方圖 </vt:lpstr>
      <vt:lpstr>104職場滿意度大調查 </vt:lpstr>
      <vt:lpstr>PowerPoint 簡報</vt:lpstr>
      <vt:lpstr>PowerPoint 簡報</vt:lpstr>
      <vt:lpstr>PowerPoint 簡報</vt:lpstr>
      <vt:lpstr>PowerPoint 簡報</vt:lpstr>
      <vt:lpstr>PowerPoint 簡報</vt:lpstr>
      <vt:lpstr>關鍵二： 數字與百分比的計算與解釋</vt:lpstr>
      <vt:lpstr>PowerPoint 簡報</vt:lpstr>
      <vt:lpstr>關鍵三：描述統計量數的選用與解釋</vt:lpstr>
      <vt:lpstr>騙人的平均數</vt:lpstr>
      <vt:lpstr>PowerPoint 簡報</vt:lpstr>
      <vt:lpstr>PowerPoint 簡報</vt:lpstr>
      <vt:lpstr>關鍵四： 資料收集方式</vt:lpstr>
      <vt:lpstr>主要的量化研究設計</vt:lpstr>
      <vt:lpstr>關鍵五：樣本對母體的代表性</vt:lpstr>
      <vt:lpstr>母體與樣本間的關係</vt:lpstr>
      <vt:lpstr>普查與抽樣調查之比較 </vt:lpstr>
      <vt:lpstr>抽樣方法</vt:lpstr>
      <vt:lpstr>非機率抽樣法</vt:lpstr>
      <vt:lpstr>機率抽樣</vt:lpstr>
      <vt:lpstr>關鍵六：推論統計分析方法的選用</vt:lpstr>
      <vt:lpstr>Data Preparing</vt:lpstr>
      <vt:lpstr>資料檢誤</vt:lpstr>
      <vt:lpstr>推論統計方法的分類</vt:lpstr>
      <vt:lpstr>變異數分析家族</vt:lpstr>
      <vt:lpstr>如何選擇適當的關聯性程度檢定統計方法 </vt:lpstr>
      <vt:lpstr>PowerPoint 簡報</vt:lpstr>
      <vt:lpstr>關鍵七：統計分析結果的解釋</vt:lpstr>
      <vt:lpstr>PowerPoint 簡報</vt:lpstr>
      <vt:lpstr>PowerPoint 簡報</vt:lpstr>
      <vt:lpstr>PowerPoint 簡報</vt:lpstr>
      <vt:lpstr>PowerPoint 簡報</vt:lpstr>
      <vt:lpstr>關鍵八：統計分析結果的推論性</vt:lpstr>
      <vt:lpstr>PowerPoint 簡報</vt:lpstr>
      <vt:lpstr>統計分析常犯的錯誤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BPC</cp:lastModifiedBy>
  <cp:revision>58</cp:revision>
  <dcterms:created xsi:type="dcterms:W3CDTF">2017-11-07T02:54:43Z</dcterms:created>
  <dcterms:modified xsi:type="dcterms:W3CDTF">2018-08-17T03:16:19Z</dcterms:modified>
</cp:coreProperties>
</file>