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2" r:id="rId3"/>
    <p:sldId id="263" r:id="rId4"/>
    <p:sldId id="274" r:id="rId5"/>
    <p:sldId id="277" r:id="rId6"/>
    <p:sldId id="300" r:id="rId7"/>
    <p:sldId id="279" r:id="rId8"/>
    <p:sldId id="301" r:id="rId9"/>
    <p:sldId id="278" r:id="rId10"/>
    <p:sldId id="282" r:id="rId11"/>
    <p:sldId id="288" r:id="rId12"/>
    <p:sldId id="289" r:id="rId13"/>
    <p:sldId id="302" r:id="rId14"/>
    <p:sldId id="284" r:id="rId15"/>
    <p:sldId id="291" r:id="rId16"/>
    <p:sldId id="295" r:id="rId17"/>
    <p:sldId id="276" r:id="rId18"/>
    <p:sldId id="286" r:id="rId19"/>
    <p:sldId id="290" r:id="rId20"/>
    <p:sldId id="296" r:id="rId21"/>
    <p:sldId id="297" r:id="rId22"/>
    <p:sldId id="298" r:id="rId23"/>
    <p:sldId id="299" r:id="rId24"/>
    <p:sldId id="293" r:id="rId25"/>
    <p:sldId id="294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56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36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EF682-DF7E-49B8-974D-DB1C724B37AB}" type="datetimeFigureOut">
              <a:rPr lang="zh-TW" altLang="en-US" smtClean="0"/>
              <a:t>2018/6/16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37A53-7D82-476A-B2B7-9D0D82F2E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345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7A53-7D82-476A-B2B7-9D0D82F2E1E2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0383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F9CE5-67A2-4B50-825C-81172E853212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8446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瓜子、核桃、杏仁、開心果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F9CE5-67A2-4B50-825C-81172E853212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8383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2E2FF59-DDF4-4EF8-9209-48309174BCC4}" type="slidenum">
              <a:rPr kumimoji="0" lang="en-US" altLang="zh-TW">
                <a:ea typeface="標楷體" panose="03000509000000000000" pitchFamily="65" charset="-120"/>
              </a:rPr>
              <a:pPr/>
              <a:t>23</a:t>
            </a:fld>
            <a:endParaRPr kumimoji="0" lang="en-US" altLang="zh-TW">
              <a:ea typeface="標楷體" panose="03000509000000000000" pitchFamily="65" charset="-120"/>
            </a:endParaRPr>
          </a:p>
        </p:txBody>
      </p:sp>
      <p:sp>
        <p:nvSpPr>
          <p:cNvPr id="7885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  <p:sp>
        <p:nvSpPr>
          <p:cNvPr id="78853" name="投影片編號版面配置區 3"/>
          <p:cNvSpPr txBox="1">
            <a:spLocks noGrp="1"/>
          </p:cNvSpPr>
          <p:nvPr/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614B1D61-8DED-479F-A940-D26F175F3D1C}" type="slidenum">
              <a:rPr lang="en-US" altLang="zh-TW" sz="1200">
                <a:ea typeface="標楷體" panose="03000509000000000000" pitchFamily="65" charset="-120"/>
              </a:rPr>
              <a:pPr algn="r" eaLnBrk="1" hangingPunct="1"/>
              <a:t>23</a:t>
            </a:fld>
            <a:endParaRPr lang="en-US" altLang="zh-TW" sz="120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658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>
                <a:latin typeface="標楷體" pitchFamily="65"/>
              </a:defRPr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  <a:latin typeface="標楷體" pitchFamily="65"/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8841BE-F42C-49CB-A703-DB3FBE7DB851}" type="datetime1">
              <a:rPr lang="zh-TW" altLang="en-US" smtClean="0"/>
              <a:t>2018/6/16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5B7117-5178-4610-9640-3E3D2F9B49C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39DFDD-2138-491B-895D-1AA772A48914}" type="datetime1">
              <a:rPr lang="zh-TW" altLang="en-US" smtClean="0"/>
              <a:t>2018/6/16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4B1733-4117-47D4-840B-9627D51E9A8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5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07B22B-3939-43F6-8BE5-B04B7ECF105A}" type="datetime1">
              <a:rPr lang="zh-TW" altLang="en-US" smtClean="0"/>
              <a:t>2018/6/16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AECCA5-80F9-4DD2-A03F-90386038EBB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8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訂版面配置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64114" y="3321278"/>
            <a:ext cx="1415772" cy="215444"/>
          </a:xfrm>
        </p:spPr>
        <p:txBody>
          <a:bodyPr wrap="none">
            <a:sp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20816" y="728700"/>
            <a:ext cx="5455340" cy="2283702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059D7-1CBA-49CB-9035-4B8B24841E1B}" type="datetime1">
              <a:rPr lang="zh-TW" altLang="en-US" smtClean="0"/>
              <a:t>2018/6/16</a:t>
            </a:fld>
            <a:endParaRPr lang="zh-TW" altLang="en-US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895B0-68C4-4871-9A28-F67AB32C2D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0498553"/>
      </p:ext>
    </p:extLst>
  </p:cSld>
  <p:clrMapOvr>
    <a:masterClrMapping/>
  </p:clrMapOvr>
  <p:transition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2000" y="571327"/>
            <a:ext cx="8640000" cy="769441"/>
          </a:xfrm>
          <a:noFill/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03238" y="1844674"/>
            <a:ext cx="8209222" cy="2283702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38158-6DB4-47E8-A7A6-A6F6EB37A8A4}" type="datetime1">
              <a:rPr lang="zh-TW" altLang="en-US" smtClean="0"/>
              <a:t>2018/6/16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1BC9B-26D5-439C-BEDB-7ED2EB289C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996222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/>
              </a:defRPr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8824F1-A758-4E71-BF0A-A6309E614CBC}" type="datetime1">
              <a:rPr lang="zh-TW" altLang="en-US" smtClean="0"/>
              <a:t>2018/6/16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FE11C5-9073-49F4-938D-ED470B915DA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0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74A339-3A4C-4E47-8E71-1FB9E97CCD91}" type="datetime1">
              <a:rPr lang="zh-TW" altLang="en-US" smtClean="0"/>
              <a:t>2018/6/16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C2374A-7E32-44F9-A217-6E0D4C531A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BCA998-3D01-48DE-9CFF-49DAB8CD00D1}" type="datetime1">
              <a:rPr lang="zh-TW" altLang="en-US" smtClean="0"/>
              <a:t>2018/6/16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7DCD86-1042-4790-9886-457DA74F7E5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0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12E447-E876-4238-BD2E-1A7497A93F1C}" type="datetime1">
              <a:rPr lang="zh-TW" altLang="en-US" smtClean="0"/>
              <a:t>2018/6/16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A4EF7D-93F9-439D-8C35-40FA0974251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2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BE491E-85E2-4DB7-AE31-DCFA6FA37CEA}" type="datetime1">
              <a:rPr lang="zh-TW" altLang="en-US" smtClean="0"/>
              <a:t>2018/6/16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6D6C25-9B7C-46B7-B45F-A5B1AA9A73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1507BD-0D93-452C-AB69-20D71AA7499D}" type="datetime1">
              <a:rPr lang="zh-TW" altLang="en-US" smtClean="0"/>
              <a:t>2018/6/16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482A57-9E68-4CA5-8587-CA5BC7E666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9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46B6C0-EDB5-4280-9E2A-CDEEA744114A}" type="datetime1">
              <a:rPr lang="zh-TW" altLang="en-US" smtClean="0"/>
              <a:t>2018/6/16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378782-894C-4F0B-8D32-AFEAA7B066A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2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538D0D-486C-487D-B5A8-0EDA6DD11F38}" type="datetime1">
              <a:rPr lang="zh-TW" altLang="en-US" smtClean="0"/>
              <a:t>2018/6/16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659308-8BC6-468E-8131-62542C73B4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3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15EBEA1-54F1-4B45-B02F-DE18413AEDCA}" type="datetime1">
              <a:rPr lang="zh-TW" altLang="en-US" smtClean="0"/>
              <a:t>2018/6/16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2CB9A9C-C3B3-4DF6-A2A3-3EA421093A9D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Times New Roman" pitchFamily="18"/>
          <a:ea typeface="標楷體" pitchFamily="65"/>
          <a:cs typeface="Times New Roman" pitchFamily="18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00"/>
          </a:solidFill>
          <a:uFillTx/>
          <a:latin typeface="Times New Roman" pitchFamily="18"/>
          <a:ea typeface="標楷體" pitchFamily="65"/>
          <a:cs typeface="Times New Roman" pitchFamily="18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Times New Roman" pitchFamily="18"/>
          <a:ea typeface="標楷體" pitchFamily="65"/>
          <a:cs typeface="Times New Roman" pitchFamily="18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Times New Roman" pitchFamily="18"/>
          <a:ea typeface="標楷體" pitchFamily="65"/>
          <a:cs typeface="Times New Roman" pitchFamily="18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Times New Roman" pitchFamily="18"/>
          <a:ea typeface="標楷體" pitchFamily="65"/>
          <a:cs typeface="Times New Roman" pitchFamily="18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Times New Roman" pitchFamily="18"/>
          <a:ea typeface="標楷體" pitchFamily="65"/>
          <a:cs typeface="Times New Roman" pitchFamily="18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 dirty="0"/>
              <a:t>課程名稱</a:t>
            </a:r>
            <a:r>
              <a:rPr lang="en-US" dirty="0" smtClean="0"/>
              <a:t>-</a:t>
            </a:r>
            <a:r>
              <a:rPr lang="zh-TW" altLang="en-US" dirty="0" smtClean="0"/>
              <a:t>脂質</a:t>
            </a:r>
            <a:endParaRPr lang="zh-TW" dirty="0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/>
              <a:t>李淑玲</a:t>
            </a:r>
            <a:endParaRPr lang="en-US"/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TW" sz="3200" b="0" i="0" u="none" strike="noStrike" kern="1200" cap="none" spc="0" baseline="0" dirty="0" smtClean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07</a:t>
            </a:r>
            <a:endParaRPr lang="en-US" sz="3200" b="0" i="0" u="none" strike="noStrike" kern="1200" cap="none" spc="0" baseline="0" dirty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655B7117-5178-4610-9640-3E3D2F9B49C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z="3600" smtClean="0">
              <a:ea typeface="細明體" pitchFamily="49" charset="-12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620688"/>
            <a:ext cx="7715200" cy="452595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b="1" dirty="0" smtClean="0"/>
              <a:t>(</a:t>
            </a:r>
            <a:r>
              <a:rPr lang="zh-TW" altLang="en-US" b="1" dirty="0" smtClean="0"/>
              <a:t>三</a:t>
            </a:r>
            <a:r>
              <a:rPr lang="en-US" altLang="zh-TW" b="1" dirty="0" smtClean="0"/>
              <a:t>)</a:t>
            </a:r>
            <a:r>
              <a:rPr lang="zh-TW" altLang="en-US" b="1" dirty="0" smtClean="0"/>
              <a:t>脂質的運輸</a:t>
            </a:r>
            <a:endParaRPr lang="en-US" altLang="zh-TW" b="1" dirty="0" smtClean="0"/>
          </a:p>
          <a:p>
            <a:r>
              <a:rPr lang="zh-TW" altLang="en-US" dirty="0"/>
              <a:t>脂蛋白</a:t>
            </a:r>
          </a:p>
          <a:p>
            <a:pPr lvl="1"/>
            <a:r>
              <a:rPr lang="zh-TW" altLang="en-US" dirty="0"/>
              <a:t>三酸甘油酯、膽固醇、游離膽固醇、脂肪酸、磷脂質等，和蛋白質結合後的</a:t>
            </a:r>
            <a:r>
              <a:rPr lang="zh-TW" altLang="en-US" dirty="0" smtClean="0"/>
              <a:t>複合體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10</a:t>
            </a:fld>
            <a:endParaRPr lang="zh-TW" altLang="en-US"/>
          </a:p>
        </p:txBody>
      </p:sp>
      <p:pic>
        <p:nvPicPr>
          <p:cNvPr id="5" name="Picture 2" descr="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9" t="17839" r="13533" b="48264"/>
          <a:stretch>
            <a:fillRect/>
          </a:stretch>
        </p:blipFill>
        <p:spPr bwMode="auto">
          <a:xfrm>
            <a:off x="2997460" y="2852936"/>
            <a:ext cx="5648711" cy="3672408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935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304" y="206797"/>
            <a:ext cx="8229600" cy="706088"/>
          </a:xfrm>
        </p:spPr>
        <p:txBody>
          <a:bodyPr/>
          <a:lstStyle/>
          <a:p>
            <a:pPr algn="ctr"/>
            <a:r>
              <a:rPr lang="zh-TW" altLang="en-US" sz="4800" dirty="0">
                <a:solidFill>
                  <a:srgbClr val="3399FF"/>
                </a:solidFill>
                <a:ea typeface="標楷體" pitchFamily="65" charset="-120"/>
              </a:rPr>
              <a:t>運送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4525959"/>
          </a:xfrm>
        </p:spPr>
        <p:txBody>
          <a:bodyPr/>
          <a:lstStyle/>
          <a:p>
            <a:r>
              <a:rPr lang="zh-TW" altLang="en-US" b="1" dirty="0"/>
              <a:t>脂蛋白分類</a:t>
            </a:r>
          </a:p>
          <a:p>
            <a:pPr marL="514350" indent="-514350">
              <a:buFont typeface="+mj-lt"/>
              <a:buAutoNum type="arabicParenR"/>
            </a:pPr>
            <a:r>
              <a:rPr lang="zh-TW" altLang="en-US" dirty="0"/>
              <a:t>乳糜微粒</a:t>
            </a:r>
          </a:p>
          <a:p>
            <a:pPr marL="514350" indent="-514350">
              <a:buFont typeface="+mj-lt"/>
              <a:buAutoNum type="arabicParenR"/>
            </a:pPr>
            <a:r>
              <a:rPr lang="zh-TW" altLang="en-US" dirty="0"/>
              <a:t>極低密度脂蛋白 </a:t>
            </a:r>
            <a:r>
              <a:rPr lang="en-US" altLang="zh-TW" dirty="0"/>
              <a:t>(VLDL)</a:t>
            </a:r>
            <a:endParaRPr lang="zh-TW" altLang="en-US" dirty="0"/>
          </a:p>
          <a:p>
            <a:pPr marL="514350" indent="-514350">
              <a:buFont typeface="+mj-lt"/>
              <a:buAutoNum type="arabicParenR"/>
            </a:pPr>
            <a:r>
              <a:rPr lang="zh-TW" altLang="en-US" dirty="0"/>
              <a:t>低密度脂蛋白 </a:t>
            </a:r>
            <a:r>
              <a:rPr lang="en-US" altLang="zh-TW" dirty="0"/>
              <a:t>(LDL)</a:t>
            </a:r>
            <a:endParaRPr lang="zh-TW" altLang="en-US" dirty="0"/>
          </a:p>
          <a:p>
            <a:pPr marL="514350" indent="-514350">
              <a:buFont typeface="+mj-lt"/>
              <a:buAutoNum type="arabicParenR"/>
            </a:pPr>
            <a:r>
              <a:rPr lang="zh-TW" altLang="en-US" dirty="0"/>
              <a:t>高密度脂蛋白 </a:t>
            </a:r>
            <a:r>
              <a:rPr lang="en-US" altLang="zh-TW" dirty="0"/>
              <a:t>(HDL)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326D6C25-9B7C-46B7-B45F-A5B1AA9A7337}" type="slidenum">
              <a:rPr lang="en-US" altLang="zh-TW" smtClean="0"/>
              <a:t>11</a:t>
            </a:fld>
            <a:endParaRPr lang="zh-TW" altLang="en-US"/>
          </a:p>
        </p:txBody>
      </p:sp>
      <p:pic>
        <p:nvPicPr>
          <p:cNvPr id="75780" name="Picture 4" descr="4-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05064"/>
            <a:ext cx="3600400" cy="216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229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2156"/>
            <a:ext cx="8594298" cy="5760640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12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7271468" y="4949552"/>
            <a:ext cx="144016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187624" y="3429000"/>
            <a:ext cx="144016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771800" y="4941168"/>
            <a:ext cx="1467272" cy="368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27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805781"/>
            <a:ext cx="4762500" cy="411480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13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508104" y="6506036"/>
            <a:ext cx="236795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" dirty="0" smtClean="0"/>
              <a:t>圖片來源：</a:t>
            </a:r>
            <a:r>
              <a:rPr lang="en-US" altLang="zh-TW" sz="800" dirty="0" smtClean="0"/>
              <a:t>https</a:t>
            </a:r>
            <a:r>
              <a:rPr lang="en-US" altLang="zh-TW" sz="800" dirty="0"/>
              <a:t>://kknews.cc/health/oy8eayq.html</a:t>
            </a:r>
            <a:endParaRPr lang="zh-TW" altLang="en-US" sz="800" dirty="0"/>
          </a:p>
        </p:txBody>
      </p:sp>
    </p:spTree>
    <p:extLst>
      <p:ext uri="{BB962C8B-B14F-4D97-AF65-F5344CB8AC3E}">
        <p14:creationId xmlns:p14="http://schemas.microsoft.com/office/powerpoint/2010/main" val="860852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211" y="343674"/>
            <a:ext cx="8229600" cy="452595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sz="2800" dirty="0" smtClean="0"/>
              <a:t>(</a:t>
            </a:r>
            <a:r>
              <a:rPr lang="zh-TW" altLang="en-US" sz="2800" dirty="0" smtClean="0"/>
              <a:t>四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脂質的異化作用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sz="2800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14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1115616" y="1086045"/>
            <a:ext cx="6732240" cy="3256254"/>
            <a:chOff x="1043608" y="2492895"/>
            <a:chExt cx="6732240" cy="3256254"/>
          </a:xfrm>
        </p:grpSpPr>
        <p:pic>
          <p:nvPicPr>
            <p:cNvPr id="4" name="Picture 2" descr="圖4-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492895"/>
              <a:ext cx="6732240" cy="3256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2483768" y="2708920"/>
              <a:ext cx="936104" cy="432048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683211" y="4725144"/>
            <a:ext cx="78592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脂肪的供能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情形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休息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70%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的游離脂肪酸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(FFA)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經酯化作用變回三酸甘油酯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(TG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其餘的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則供作能量用</a:t>
            </a:r>
          </a:p>
        </p:txBody>
      </p:sp>
    </p:spTree>
    <p:extLst>
      <p:ext uri="{BB962C8B-B14F-4D97-AF65-F5344CB8AC3E}">
        <p14:creationId xmlns:p14="http://schemas.microsoft.com/office/powerpoint/2010/main" val="3868923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60351"/>
            <a:ext cx="7413625" cy="504354"/>
          </a:xfrm>
        </p:spPr>
        <p:txBody>
          <a:bodyPr/>
          <a:lstStyle/>
          <a:p>
            <a:r>
              <a:rPr lang="zh-TW" altLang="en-US" sz="2400" dirty="0"/>
              <a:t>脂肪的供能情形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0728"/>
            <a:ext cx="8568952" cy="4258816"/>
          </a:xfrm>
        </p:spPr>
        <p:txBody>
          <a:bodyPr/>
          <a:lstStyle/>
          <a:p>
            <a:r>
              <a:rPr lang="zh-TW" altLang="en-US" sz="2000" dirty="0" smtClean="0"/>
              <a:t>運動</a:t>
            </a:r>
            <a:r>
              <a:rPr lang="zh-TW" altLang="en-US" sz="2000" dirty="0"/>
              <a:t>時</a:t>
            </a:r>
          </a:p>
          <a:p>
            <a:pPr lvl="1"/>
            <a:r>
              <a:rPr lang="zh-TW" altLang="en-US" sz="2000" dirty="0"/>
              <a:t>僅</a:t>
            </a:r>
            <a:r>
              <a:rPr lang="en-US" altLang="zh-TW" sz="2000" dirty="0"/>
              <a:t>25%</a:t>
            </a:r>
            <a:r>
              <a:rPr lang="zh-TW" altLang="en-US" sz="2000" dirty="0" smtClean="0"/>
              <a:t>的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游離脂肪酸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000" dirty="0" smtClean="0"/>
              <a:t>FFA)</a:t>
            </a:r>
            <a:r>
              <a:rPr lang="zh-TW" altLang="en-US" sz="2000" dirty="0" smtClean="0"/>
              <a:t>會</a:t>
            </a:r>
            <a:r>
              <a:rPr lang="zh-TW" altLang="en-US" sz="2000" dirty="0"/>
              <a:t>再酯化</a:t>
            </a:r>
          </a:p>
          <a:p>
            <a:pPr lvl="1"/>
            <a:r>
              <a:rPr lang="zh-TW" altLang="en-US" sz="2000" dirty="0"/>
              <a:t>腎上腺素</a:t>
            </a:r>
          </a:p>
          <a:p>
            <a:pPr lvl="2"/>
            <a:r>
              <a:rPr lang="zh-TW" altLang="en-US" sz="2000" dirty="0"/>
              <a:t>刺激</a:t>
            </a:r>
            <a:r>
              <a:rPr lang="zh-TW" altLang="en-US" sz="2000" dirty="0">
                <a:solidFill>
                  <a:schemeClr val="accent2"/>
                </a:solidFill>
              </a:rPr>
              <a:t>脂肪細胞</a:t>
            </a:r>
            <a:r>
              <a:rPr lang="zh-TW" altLang="en-US" sz="2000" dirty="0" smtClean="0"/>
              <a:t>分解</a:t>
            </a:r>
            <a:r>
              <a:rPr lang="zh-TW" altLang="en-US" sz="2000" dirty="0"/>
              <a:t>三酸甘油酯</a:t>
            </a:r>
            <a:r>
              <a:rPr lang="zh-TW" altLang="en-US" sz="2000" dirty="0" smtClean="0"/>
              <a:t>變為</a:t>
            </a:r>
            <a:r>
              <a:rPr lang="zh-TW" altLang="en-US" sz="2000" dirty="0"/>
              <a:t>游離脂肪酸 </a:t>
            </a:r>
            <a:r>
              <a:rPr lang="zh-TW" altLang="en-US" sz="2000" dirty="0" smtClean="0"/>
              <a:t>，</a:t>
            </a:r>
            <a:r>
              <a:rPr lang="zh-TW" altLang="en-US" sz="2000" dirty="0"/>
              <a:t>並</a:t>
            </a:r>
            <a:r>
              <a:rPr lang="zh-TW" altLang="en-US" sz="2000" dirty="0" smtClean="0"/>
              <a:t>促使</a:t>
            </a:r>
            <a:r>
              <a:rPr lang="zh-TW" altLang="en-US" sz="2000" dirty="0"/>
              <a:t>游離脂肪酸</a:t>
            </a:r>
            <a:r>
              <a:rPr lang="zh-TW" altLang="en-US" sz="2000" dirty="0" smtClean="0"/>
              <a:t>進入</a:t>
            </a:r>
            <a:r>
              <a:rPr lang="zh-TW" altLang="en-US" sz="2000" dirty="0"/>
              <a:t>血液中以便運輸與進入肌細胞中</a:t>
            </a:r>
          </a:p>
          <a:p>
            <a:pPr lvl="2"/>
            <a:endParaRPr lang="en-US" altLang="zh-TW" sz="2000" dirty="0" smtClean="0"/>
          </a:p>
          <a:p>
            <a:pPr lvl="2"/>
            <a:r>
              <a:rPr lang="zh-TW" altLang="en-US" sz="2000" dirty="0" smtClean="0"/>
              <a:t>刺激</a:t>
            </a:r>
            <a:r>
              <a:rPr lang="zh-TW" altLang="en-US" sz="2000" dirty="0" smtClean="0">
                <a:solidFill>
                  <a:schemeClr val="accent2"/>
                </a:solidFill>
              </a:rPr>
              <a:t>肌肉細胞</a:t>
            </a:r>
            <a:r>
              <a:rPr lang="zh-TW" altLang="en-US" sz="2000" dirty="0" smtClean="0"/>
              <a:t>的</a:t>
            </a:r>
            <a:r>
              <a:rPr lang="zh-TW" altLang="en-US" sz="2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sz="2000" dirty="0"/>
              <a:t>脂解酶</a:t>
            </a:r>
            <a:r>
              <a:rPr lang="zh-TW" altLang="en-US" sz="2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zh-TW" altLang="en-US" sz="2000" dirty="0" smtClean="0"/>
              <a:t>分解</a:t>
            </a:r>
            <a:r>
              <a:rPr lang="zh-TW" altLang="en-US" sz="2000" dirty="0"/>
              <a:t>肌細胞</a:t>
            </a:r>
            <a:r>
              <a:rPr lang="zh-TW" altLang="en-US" sz="2000" dirty="0" smtClean="0"/>
              <a:t>的</a:t>
            </a:r>
            <a:r>
              <a:rPr lang="zh-TW" altLang="en-US" sz="2000" dirty="0"/>
              <a:t>三酸甘油</a:t>
            </a:r>
            <a:r>
              <a:rPr lang="zh-TW" altLang="en-US" sz="2000" dirty="0" smtClean="0"/>
              <a:t>酯，變為</a:t>
            </a:r>
            <a:r>
              <a:rPr lang="zh-TW" altLang="en-US" sz="2000" dirty="0" smtClean="0"/>
              <a:t>游離</a:t>
            </a:r>
            <a:r>
              <a:rPr lang="zh-TW" altLang="en-US" sz="2000" dirty="0" smtClean="0"/>
              <a:t>脂肪酸，進行氧化作用提供能量。</a:t>
            </a:r>
            <a:endParaRPr lang="en-US" altLang="zh-TW" sz="20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15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568" y="3964719"/>
            <a:ext cx="5338653" cy="254964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940152" y="435053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脂肪細胞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0585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z="3600" smtClean="0">
              <a:ea typeface="細明體" pitchFamily="49" charset="-12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196752"/>
            <a:ext cx="8229600" cy="452595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sz="2800" b="1" dirty="0" smtClean="0"/>
              <a:t>影響脂質的吸收與代謝因素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400" dirty="0" smtClean="0"/>
              <a:t>(</a:t>
            </a:r>
            <a:r>
              <a:rPr lang="zh-TW" altLang="en-US" sz="2400" dirty="0" smtClean="0"/>
              <a:t>一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消化道的長度、表面積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400" dirty="0" smtClean="0"/>
              <a:t>(</a:t>
            </a:r>
            <a:r>
              <a:rPr lang="zh-TW" altLang="en-US" sz="2400" dirty="0" smtClean="0"/>
              <a:t>二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消化道的運動速率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400" dirty="0" smtClean="0"/>
              <a:t>(</a:t>
            </a:r>
            <a:r>
              <a:rPr lang="zh-TW" altLang="en-US" sz="2400" dirty="0" smtClean="0"/>
              <a:t>三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消化液的分泌量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400" dirty="0" smtClean="0"/>
              <a:t>(</a:t>
            </a:r>
            <a:r>
              <a:rPr lang="zh-TW" altLang="en-US" sz="2400" dirty="0" smtClean="0"/>
              <a:t>四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膳食纖維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400" dirty="0" smtClean="0"/>
              <a:t>(</a:t>
            </a:r>
            <a:r>
              <a:rPr lang="zh-TW" altLang="en-US" sz="2400" dirty="0" smtClean="0"/>
              <a:t>五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藥物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0597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zh-TW" altLang="zh-TW" dirty="0"/>
              <a:t>第四節　</a:t>
            </a:r>
            <a:r>
              <a:rPr lang="zh-TW" altLang="en-US" dirty="0"/>
              <a:t>脂質</a:t>
            </a:r>
            <a:r>
              <a:rPr lang="zh-TW" altLang="zh-TW" dirty="0"/>
              <a:t>的食物來源與需要量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655B7117-5178-4610-9640-3E3D2F9B49CC}" type="slidenum">
              <a:rPr lang="en-US" altLang="zh-TW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2022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 dirty="0" smtClean="0"/>
              <a:t>第四節　脂質的食物來源與需要量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585916"/>
            <a:ext cx="7272808" cy="452595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b="1" dirty="0" smtClean="0"/>
              <a:t>脂質的食物來源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r>
              <a:rPr lang="zh-TW" altLang="en-US" dirty="0" smtClean="0"/>
              <a:t>動物性脂肪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r>
              <a:rPr lang="zh-TW" altLang="en-US" dirty="0" smtClean="0"/>
              <a:t>植物性脂肪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18</a:t>
            </a:fld>
            <a:endParaRPr lang="zh-TW" altLang="en-US"/>
          </a:p>
        </p:txBody>
      </p:sp>
      <p:pic>
        <p:nvPicPr>
          <p:cNvPr id="5" name="Picture 15" descr="13839004559651201311080346306_323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4288838"/>
            <a:ext cx="2845299" cy="189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675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>
          <a:xfrm>
            <a:off x="755576" y="692696"/>
            <a:ext cx="7920880" cy="5151282"/>
          </a:xfrm>
        </p:spPr>
        <p:txBody>
          <a:bodyPr/>
          <a:lstStyle/>
          <a:p>
            <a:pPr>
              <a:buNone/>
            </a:pPr>
            <a:r>
              <a:rPr lang="zh-TW" altLang="en-US" sz="3600" b="1" dirty="0"/>
              <a:t>脂質的食物來源</a:t>
            </a:r>
          </a:p>
          <a:p>
            <a:pPr marL="360363" lvl="1" indent="-360363" algn="just" eaLnBrk="1"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Font typeface="Wingdings" pitchFamily="2" charset="2"/>
              <a:buChar char="Ø"/>
            </a:pPr>
            <a:endParaRPr lang="en-US" altLang="zh-TW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60363" lvl="1" indent="-360363" algn="just" eaLnBrk="1"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Font typeface="Wingdings" pitchFamily="2" charset="2"/>
              <a:buChar char="Ø"/>
            </a:pPr>
            <a:r>
              <a:rPr lang="zh-TW" altLang="zh-TW" sz="3200" dirty="0" smtClean="0">
                <a:latin typeface="Times New Roman" pitchFamily="18" charset="0"/>
                <a:cs typeface="Times New Roman" pitchFamily="18" charset="0"/>
              </a:rPr>
              <a:t>可見</a:t>
            </a:r>
            <a:r>
              <a:rPr lang="zh-TW" altLang="zh-TW" sz="3200" dirty="0">
                <a:latin typeface="Times New Roman" pitchFamily="18" charset="0"/>
                <a:cs typeface="Times New Roman" pitchFamily="18" charset="0"/>
              </a:rPr>
              <a:t>脂質</a:t>
            </a:r>
            <a:r>
              <a:rPr lang="zh-TW" altLang="zh-TW" sz="3200" dirty="0" smtClean="0"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TW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0" algn="just" eaLnBrk="1"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None/>
            </a:pPr>
            <a:r>
              <a:rPr lang="zh-TW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zh-TW" altLang="zh-TW" sz="2600" dirty="0" smtClean="0">
                <a:latin typeface="Times New Roman" pitchFamily="18" charset="0"/>
                <a:cs typeface="Times New Roman" pitchFamily="18" charset="0"/>
              </a:rPr>
              <a:t>指</a:t>
            </a:r>
            <a:r>
              <a:rPr lang="zh-TW" altLang="zh-TW" sz="2600" dirty="0">
                <a:latin typeface="Times New Roman" pitchFamily="18" charset="0"/>
                <a:cs typeface="Times New Roman" pitchFamily="18" charset="0"/>
              </a:rPr>
              <a:t>食物製備時使用的油脂，可輕易由肉眼分辨（如動物性來源的豬油，植物性來源中的橄欖油）。</a:t>
            </a:r>
          </a:p>
          <a:p>
            <a:pPr marL="360363" lvl="1" indent="-360363" algn="just" eaLnBrk="1"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Font typeface="Wingdings" pitchFamily="2" charset="2"/>
              <a:buChar char="Ø"/>
            </a:pPr>
            <a:endParaRPr lang="en-US" altLang="zh-TW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60363" lvl="1" indent="-360363" algn="just" eaLnBrk="1"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Font typeface="Wingdings" pitchFamily="2" charset="2"/>
              <a:buChar char="Ø"/>
            </a:pPr>
            <a:r>
              <a:rPr lang="zh-TW" altLang="zh-TW" sz="3200" dirty="0" smtClean="0">
                <a:latin typeface="Times New Roman" pitchFamily="18" charset="0"/>
                <a:cs typeface="Times New Roman" pitchFamily="18" charset="0"/>
              </a:rPr>
              <a:t>不</a:t>
            </a:r>
            <a:r>
              <a:rPr lang="zh-TW" altLang="zh-TW" sz="3200" dirty="0">
                <a:latin typeface="Times New Roman" pitchFamily="18" charset="0"/>
                <a:cs typeface="Times New Roman" pitchFamily="18" charset="0"/>
              </a:rPr>
              <a:t>可見脂質</a:t>
            </a:r>
            <a:r>
              <a:rPr lang="zh-TW" altLang="zh-TW" sz="3200" dirty="0" smtClean="0"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TW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0" algn="just" eaLnBrk="1"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None/>
            </a:pPr>
            <a:r>
              <a:rPr lang="zh-TW" altLang="en-US" sz="2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zh-TW" altLang="zh-TW" sz="2600" dirty="0" smtClean="0">
                <a:latin typeface="Times New Roman" pitchFamily="18" charset="0"/>
                <a:cs typeface="Times New Roman" pitchFamily="18" charset="0"/>
              </a:rPr>
              <a:t>指</a:t>
            </a:r>
            <a:r>
              <a:rPr lang="zh-TW" altLang="zh-TW" sz="2600" dirty="0">
                <a:latin typeface="Times New Roman" pitchFamily="18" charset="0"/>
                <a:cs typeface="Times New Roman" pitchFamily="18" charset="0"/>
              </a:rPr>
              <a:t>隱藏在食物中，不易由肉眼分辨的油脂（如豬肉、牛奶、花生等食物中的脂質）。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681BC9B-26D5-439C-BEDB-7ED2EB289C79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319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b="1" dirty="0"/>
              <a:t>　</a:t>
            </a:r>
            <a:r>
              <a:rPr lang="zh-TW" altLang="en-US" b="1" dirty="0" smtClean="0"/>
              <a:t>脂</a:t>
            </a:r>
            <a:r>
              <a:rPr lang="zh-TW" altLang="en-US" b="1" dirty="0"/>
              <a:t>質</a:t>
            </a:r>
            <a:endParaRPr lang="zh-TW" b="1" dirty="0"/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dirty="0">
                <a:latin typeface="標楷體" pitchFamily="65"/>
              </a:rPr>
              <a:t>第一節　</a:t>
            </a:r>
            <a:r>
              <a:rPr lang="zh-TW" altLang="en-US" dirty="0" smtClean="0">
                <a:latin typeface="標楷體" pitchFamily="65"/>
              </a:rPr>
              <a:t>脂質</a:t>
            </a:r>
            <a:r>
              <a:rPr lang="zh-TW" dirty="0" smtClean="0">
                <a:latin typeface="標楷體" pitchFamily="65"/>
              </a:rPr>
              <a:t>的</a:t>
            </a:r>
            <a:r>
              <a:rPr lang="zh-TW" dirty="0">
                <a:latin typeface="標楷體" pitchFamily="65"/>
              </a:rPr>
              <a:t>組成、分類與性質</a:t>
            </a:r>
          </a:p>
          <a:p>
            <a:pPr lvl="0"/>
            <a:r>
              <a:rPr lang="zh-TW" dirty="0">
                <a:latin typeface="標楷體" pitchFamily="65"/>
              </a:rPr>
              <a:t>第二節　</a:t>
            </a:r>
            <a:r>
              <a:rPr lang="zh-TW" altLang="en-US" dirty="0">
                <a:latin typeface="標楷體" pitchFamily="65"/>
              </a:rPr>
              <a:t>脂質</a:t>
            </a:r>
            <a:r>
              <a:rPr lang="zh-TW" dirty="0" smtClean="0">
                <a:latin typeface="標楷體" pitchFamily="65"/>
              </a:rPr>
              <a:t>的</a:t>
            </a:r>
            <a:r>
              <a:rPr lang="zh-TW" dirty="0">
                <a:latin typeface="標楷體" pitchFamily="65"/>
              </a:rPr>
              <a:t>功能</a:t>
            </a:r>
          </a:p>
          <a:p>
            <a:pPr lvl="0"/>
            <a:r>
              <a:rPr lang="zh-TW" dirty="0">
                <a:solidFill>
                  <a:schemeClr val="tx1"/>
                </a:solidFill>
                <a:latin typeface="標楷體" pitchFamily="65"/>
              </a:rPr>
              <a:t>第三節　</a:t>
            </a:r>
            <a:r>
              <a:rPr lang="zh-TW" altLang="en-US" dirty="0">
                <a:solidFill>
                  <a:schemeClr val="tx1"/>
                </a:solidFill>
                <a:latin typeface="標楷體" pitchFamily="65"/>
              </a:rPr>
              <a:t>脂質</a:t>
            </a:r>
            <a:r>
              <a:rPr lang="zh-TW" dirty="0" smtClean="0">
                <a:solidFill>
                  <a:schemeClr val="tx1"/>
                </a:solidFill>
                <a:latin typeface="標楷體" pitchFamily="65"/>
              </a:rPr>
              <a:t>的</a:t>
            </a:r>
            <a:r>
              <a:rPr lang="zh-TW" dirty="0">
                <a:solidFill>
                  <a:schemeClr val="tx1"/>
                </a:solidFill>
                <a:latin typeface="標楷體" pitchFamily="65"/>
              </a:rPr>
              <a:t>消化、吸收與代謝</a:t>
            </a:r>
          </a:p>
          <a:p>
            <a:pPr lvl="0"/>
            <a:r>
              <a:rPr lang="zh-TW" dirty="0">
                <a:solidFill>
                  <a:schemeClr val="tx1"/>
                </a:solidFill>
                <a:latin typeface="標楷體" pitchFamily="65"/>
              </a:rPr>
              <a:t>第四節　</a:t>
            </a:r>
            <a:r>
              <a:rPr lang="zh-TW" altLang="en-US" dirty="0">
                <a:solidFill>
                  <a:schemeClr val="tx1"/>
                </a:solidFill>
                <a:latin typeface="標楷體" pitchFamily="65"/>
              </a:rPr>
              <a:t>脂質</a:t>
            </a:r>
            <a:r>
              <a:rPr lang="zh-TW" dirty="0" smtClean="0">
                <a:solidFill>
                  <a:schemeClr val="tx1"/>
                </a:solidFill>
                <a:latin typeface="標楷體" pitchFamily="65"/>
              </a:rPr>
              <a:t>的</a:t>
            </a:r>
            <a:r>
              <a:rPr lang="zh-TW" dirty="0">
                <a:solidFill>
                  <a:schemeClr val="tx1"/>
                </a:solidFill>
                <a:latin typeface="標楷體" pitchFamily="65"/>
              </a:rPr>
              <a:t>食物來源與需要量</a:t>
            </a:r>
            <a:r>
              <a:rPr lang="en-US" dirty="0">
                <a:solidFill>
                  <a:schemeClr val="tx1"/>
                </a:solidFill>
                <a:latin typeface="標楷體" pitchFamily="65"/>
              </a:rPr>
              <a:t> </a:t>
            </a:r>
          </a:p>
        </p:txBody>
      </p:sp>
      <p:sp>
        <p:nvSpPr>
          <p:cNvPr id="4" name="投影片編號版面配置區 1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E0A5AE3-3777-41CD-9220-97B81DE9D4BF}" type="slidenum">
              <a:t>2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  <a:ea typeface="新細明體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38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1691208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075D935-F602-45A0-974C-B95064FE6B10}" type="slidenum">
              <a:rPr lang="en-US" altLang="zh-TW" sz="1400" smtClean="0">
                <a:ea typeface="新細明體" pitchFamily="18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zh-TW" sz="1400" smtClean="0">
              <a:ea typeface="新細明體" pitchFamily="18" charset="-120"/>
            </a:endParaRPr>
          </a:p>
        </p:txBody>
      </p:sp>
      <p:graphicFrame>
        <p:nvGraphicFramePr>
          <p:cNvPr id="32771" name="Object 2"/>
          <p:cNvGraphicFramePr>
            <a:graphicFrameLocks noChangeAspect="1"/>
          </p:cNvGraphicFramePr>
          <p:nvPr>
            <p:extLst/>
          </p:nvPr>
        </p:nvGraphicFramePr>
        <p:xfrm>
          <a:off x="683568" y="1196752"/>
          <a:ext cx="6650037" cy="470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影像文件" r:id="rId4" imgW="6328611" imgH="3376863" progId="Imaging.Docume">
                  <p:embed/>
                </p:oleObj>
              </mc:Choice>
              <mc:Fallback>
                <p:oleObj name="影像文件" r:id="rId4" imgW="6328611" imgH="3376863" progId="Imaging.Docum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196752"/>
                        <a:ext cx="6650037" cy="470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2656"/>
            <a:ext cx="2232248" cy="156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637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圖片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91" r="48994" b="24860"/>
          <a:stretch>
            <a:fillRect/>
          </a:stretch>
        </p:blipFill>
        <p:spPr bwMode="auto">
          <a:xfrm>
            <a:off x="539552" y="980728"/>
            <a:ext cx="7380312" cy="511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文字方塊 2"/>
          <p:cNvSpPr txBox="1">
            <a:spLocks noChangeArrowheads="1"/>
          </p:cNvSpPr>
          <p:nvPr/>
        </p:nvSpPr>
        <p:spPr bwMode="auto">
          <a:xfrm>
            <a:off x="3131840" y="2708920"/>
            <a:ext cx="4327525" cy="461963"/>
          </a:xfrm>
          <a:prstGeom prst="rect">
            <a:avLst/>
          </a:prstGeom>
          <a:solidFill>
            <a:srgbClr val="FFA3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400" b="1" dirty="0">
                <a:solidFill>
                  <a:srgbClr val="C00000"/>
                </a:solidFill>
                <a:latin typeface="Century Schoolbook" pitchFamily="18" charset="0"/>
              </a:rPr>
              <a:t>油脂</a:t>
            </a:r>
            <a:r>
              <a:rPr kumimoji="1" lang="en-US" altLang="zh-TW" sz="2400" b="1" dirty="0">
                <a:solidFill>
                  <a:srgbClr val="C00000"/>
                </a:solidFill>
                <a:latin typeface="Century Schoolbook" pitchFamily="18" charset="0"/>
              </a:rPr>
              <a:t>3-5</a:t>
            </a:r>
            <a:r>
              <a:rPr kumimoji="1" lang="zh-TW" altLang="en-US" sz="2400" b="1" dirty="0">
                <a:solidFill>
                  <a:srgbClr val="C00000"/>
                </a:solidFill>
                <a:latin typeface="Century Schoolbook" pitchFamily="18" charset="0"/>
              </a:rPr>
              <a:t>茶匙及堅果種子類</a:t>
            </a:r>
            <a:r>
              <a:rPr kumimoji="1" lang="en-US" altLang="zh-TW" sz="2400" b="1" dirty="0">
                <a:solidFill>
                  <a:srgbClr val="C00000"/>
                </a:solidFill>
                <a:latin typeface="Century Schoolbook" pitchFamily="18" charset="0"/>
              </a:rPr>
              <a:t>1</a:t>
            </a:r>
            <a:r>
              <a:rPr kumimoji="1" lang="zh-TW" altLang="en-US" sz="2400" b="1" dirty="0">
                <a:solidFill>
                  <a:srgbClr val="C00000"/>
                </a:solidFill>
                <a:latin typeface="Century Schoolbook" pitchFamily="18" charset="0"/>
              </a:rPr>
              <a:t>份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脂質</a:t>
            </a:r>
            <a:r>
              <a:rPr lang="zh-TW" altLang="en-US" dirty="0" smtClean="0"/>
              <a:t>需要量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E7AA57A-F7BC-4A1D-A23E-8223F0216AD6}" type="slidenum">
              <a:rPr lang="en-US" altLang="zh-TW" sz="18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 altLang="zh-TW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4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zh-TW" altLang="zh-TW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6902896" y="652534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DD9D75-5A42-404E-8307-D76FA332A950}" type="slidenum">
              <a:rPr lang="en-US" altLang="zh-TW" sz="18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92" y="1036188"/>
            <a:ext cx="7218083" cy="523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35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投影片編號版面配置區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952A470B-B21F-428C-B797-1DA8F03AB5C4}" type="slidenum">
              <a:rPr lang="zh-TW" altLang="en-US" sz="1800"/>
              <a:pPr eaLnBrk="1" hangingPunct="1"/>
              <a:t>23</a:t>
            </a:fld>
            <a:endParaRPr lang="en-US" altLang="zh-TW" sz="1800"/>
          </a:p>
        </p:txBody>
      </p:sp>
      <p:grpSp>
        <p:nvGrpSpPr>
          <p:cNvPr id="2" name="群組 1"/>
          <p:cNvGrpSpPr/>
          <p:nvPr/>
        </p:nvGrpSpPr>
        <p:grpSpPr>
          <a:xfrm>
            <a:off x="594909" y="2348880"/>
            <a:ext cx="7482291" cy="2627145"/>
            <a:chOff x="144431" y="2330783"/>
            <a:chExt cx="7482291" cy="2627145"/>
          </a:xfrm>
        </p:grpSpPr>
        <p:sp>
          <p:nvSpPr>
            <p:cNvPr id="41987" name="AutoShape 13"/>
            <p:cNvSpPr>
              <a:spLocks noChangeArrowheads="1"/>
            </p:cNvSpPr>
            <p:nvPr/>
          </p:nvSpPr>
          <p:spPr bwMode="auto">
            <a:xfrm>
              <a:off x="3923928" y="3319705"/>
              <a:ext cx="871537" cy="654050"/>
            </a:xfrm>
            <a:prstGeom prst="rightArrow">
              <a:avLst>
                <a:gd name="adj1" fmla="val 50000"/>
                <a:gd name="adj2" fmla="val 3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41988" name="Rectangle 3"/>
            <p:cNvSpPr txBox="1">
              <a:spLocks noChangeArrowheads="1"/>
            </p:cNvSpPr>
            <p:nvPr/>
          </p:nvSpPr>
          <p:spPr bwMode="auto">
            <a:xfrm>
              <a:off x="144431" y="3244298"/>
              <a:ext cx="3749675" cy="804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spcAft>
                  <a:spcPts val="600"/>
                </a:spcAft>
              </a:pPr>
              <a:r>
                <a:rPr kumimoji="0" lang="zh-TW" altLang="en-US" sz="4800" b="1" dirty="0">
                  <a:ea typeface="標楷體" panose="03000509000000000000" pitchFamily="65" charset="-120"/>
                  <a:cs typeface="Times New Roman" panose="02020603050405020304" pitchFamily="18" charset="0"/>
                </a:rPr>
                <a:t>一天堅果類份量</a:t>
              </a:r>
            </a:p>
          </p:txBody>
        </p:sp>
        <p:pic>
          <p:nvPicPr>
            <p:cNvPr id="41990" name="內容版面配置區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86" t="8916" r="15491" b="63786"/>
            <a:stretch>
              <a:fillRect/>
            </a:stretch>
          </p:blipFill>
          <p:spPr bwMode="auto">
            <a:xfrm>
              <a:off x="5220072" y="4010191"/>
              <a:ext cx="2406650" cy="94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2" name="Picture 11" descr="C:\Documents and Settings\YMCA_CP03\桌面\image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62" t="20767" b="18562"/>
            <a:stretch>
              <a:fillRect/>
            </a:stretch>
          </p:blipFill>
          <p:spPr bwMode="auto">
            <a:xfrm>
              <a:off x="5220072" y="2330783"/>
              <a:ext cx="2279650" cy="10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文字方塊 14"/>
          <p:cNvSpPr txBox="1"/>
          <p:nvPr/>
        </p:nvSpPr>
        <p:spPr>
          <a:xfrm>
            <a:off x="798267" y="611853"/>
            <a:ext cx="5645941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每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日堅果建議攝取份量</a:t>
            </a:r>
            <a:endParaRPr lang="zh-TW" altLang="en-US" sz="40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1843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反式脂肪</a:t>
            </a:r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379253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3429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87DCD86-1042-4790-9886-457DA74F7E57}" type="slidenum">
              <a:rPr lang="en-US" altLang="zh-TW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2615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42938"/>
            <a:ext cx="8229600" cy="7747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反式脂肪攝取</a:t>
            </a: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標準</a:t>
            </a:r>
            <a:endParaRPr lang="zh-TW" altLang="en-US" sz="4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16832"/>
            <a:ext cx="8229600" cy="380610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2400" dirty="0" smtClean="0">
                <a:solidFill>
                  <a:schemeClr val="tx1"/>
                </a:solidFill>
              </a:rPr>
              <a:t>如何分辨所購買的食品是否含有反式脂肪？應多加留意產品的材料內容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r>
              <a:rPr lang="zh-TW" altLang="en-US" sz="2400" dirty="0" smtClean="0">
                <a:solidFill>
                  <a:schemeClr val="tx1"/>
                </a:solidFill>
              </a:rPr>
              <a:t>除了「反式脂肪」標示外，若有「人工（造）奶油」、「轉化脂肪」、「氫化植物油」、「人造植物奶油」等關鍵字眼，就代表其在加工過程中，可能產生一定的反式脂肪，不建議過量食用。</a:t>
            </a:r>
          </a:p>
          <a:p>
            <a:endParaRPr lang="zh-TW" altLang="en-US" dirty="0" smtClean="0">
              <a:solidFill>
                <a:schemeClr val="tx1"/>
              </a:solidFill>
            </a:endParaRPr>
          </a:p>
        </p:txBody>
      </p:sp>
      <p:pic>
        <p:nvPicPr>
          <p:cNvPr id="75783" name="Picture 7" descr="2118018j0oengo8gw87zi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09120"/>
            <a:ext cx="3081885" cy="187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5830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b="1" dirty="0"/>
              <a:t>　</a:t>
            </a:r>
            <a:r>
              <a:rPr lang="zh-TW" altLang="en-US" b="1" dirty="0" smtClean="0"/>
              <a:t>脂</a:t>
            </a:r>
            <a:r>
              <a:rPr lang="zh-TW" altLang="en-US" b="1" dirty="0"/>
              <a:t>質</a:t>
            </a:r>
            <a:endParaRPr lang="zh-TW" b="1" dirty="0"/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dirty="0">
                <a:solidFill>
                  <a:schemeClr val="bg1">
                    <a:lumMod val="65000"/>
                  </a:schemeClr>
                </a:solidFill>
                <a:latin typeface="標楷體" pitchFamily="65"/>
              </a:rPr>
              <a:t>第一節　</a:t>
            </a:r>
            <a:r>
              <a:rPr lang="zh-TW" altLang="en-US" dirty="0" smtClean="0">
                <a:solidFill>
                  <a:schemeClr val="bg1">
                    <a:lumMod val="65000"/>
                  </a:schemeClr>
                </a:solidFill>
                <a:latin typeface="標楷體" pitchFamily="65"/>
              </a:rPr>
              <a:t>脂質</a:t>
            </a:r>
            <a:r>
              <a:rPr lang="zh-TW" dirty="0" smtClean="0">
                <a:solidFill>
                  <a:schemeClr val="bg1">
                    <a:lumMod val="65000"/>
                  </a:schemeClr>
                </a:solidFill>
                <a:latin typeface="標楷體" pitchFamily="65"/>
              </a:rPr>
              <a:t>的</a:t>
            </a:r>
            <a:r>
              <a:rPr lang="zh-TW" dirty="0">
                <a:solidFill>
                  <a:schemeClr val="bg1">
                    <a:lumMod val="65000"/>
                  </a:schemeClr>
                </a:solidFill>
                <a:latin typeface="標楷體" pitchFamily="65"/>
              </a:rPr>
              <a:t>組成、分類與性質</a:t>
            </a:r>
          </a:p>
          <a:p>
            <a:pPr lvl="0"/>
            <a:r>
              <a:rPr lang="zh-TW" dirty="0">
                <a:solidFill>
                  <a:schemeClr val="bg1">
                    <a:lumMod val="65000"/>
                  </a:schemeClr>
                </a:solidFill>
                <a:latin typeface="標楷體" pitchFamily="65"/>
              </a:rPr>
              <a:t>第二節　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標楷體" pitchFamily="65"/>
              </a:rPr>
              <a:t>脂質</a:t>
            </a:r>
            <a:r>
              <a:rPr lang="zh-TW" dirty="0" smtClean="0">
                <a:solidFill>
                  <a:schemeClr val="bg1">
                    <a:lumMod val="65000"/>
                  </a:schemeClr>
                </a:solidFill>
                <a:latin typeface="標楷體" pitchFamily="65"/>
              </a:rPr>
              <a:t>的</a:t>
            </a:r>
            <a:r>
              <a:rPr lang="zh-TW" dirty="0">
                <a:solidFill>
                  <a:schemeClr val="bg1">
                    <a:lumMod val="65000"/>
                  </a:schemeClr>
                </a:solidFill>
                <a:latin typeface="標楷體" pitchFamily="65"/>
              </a:rPr>
              <a:t>功能</a:t>
            </a:r>
          </a:p>
          <a:p>
            <a:pPr lvl="0"/>
            <a:r>
              <a:rPr lang="zh-TW" dirty="0">
                <a:latin typeface="標楷體" pitchFamily="65"/>
              </a:rPr>
              <a:t>第三節　</a:t>
            </a:r>
            <a:r>
              <a:rPr lang="zh-TW" altLang="en-US" dirty="0">
                <a:latin typeface="標楷體" pitchFamily="65"/>
              </a:rPr>
              <a:t>脂質</a:t>
            </a:r>
            <a:r>
              <a:rPr lang="zh-TW" dirty="0" smtClean="0">
                <a:latin typeface="標楷體" pitchFamily="65"/>
              </a:rPr>
              <a:t>的</a:t>
            </a:r>
            <a:r>
              <a:rPr lang="zh-TW" dirty="0">
                <a:latin typeface="標楷體" pitchFamily="65"/>
              </a:rPr>
              <a:t>消化、吸收與代謝</a:t>
            </a:r>
          </a:p>
          <a:p>
            <a:pPr lvl="0"/>
            <a:r>
              <a:rPr lang="zh-TW" dirty="0">
                <a:latin typeface="標楷體" pitchFamily="65"/>
              </a:rPr>
              <a:t>第四節　</a:t>
            </a:r>
            <a:r>
              <a:rPr lang="zh-TW" altLang="en-US" dirty="0">
                <a:latin typeface="標楷體" pitchFamily="65"/>
              </a:rPr>
              <a:t>脂質</a:t>
            </a:r>
            <a:r>
              <a:rPr lang="zh-TW" dirty="0" smtClean="0">
                <a:latin typeface="標楷體" pitchFamily="65"/>
              </a:rPr>
              <a:t>的</a:t>
            </a:r>
            <a:r>
              <a:rPr lang="zh-TW" dirty="0">
                <a:latin typeface="標楷體" pitchFamily="65"/>
              </a:rPr>
              <a:t>食物來源與需要量</a:t>
            </a:r>
            <a:r>
              <a:rPr lang="en-US" dirty="0">
                <a:latin typeface="標楷體" pitchFamily="65"/>
              </a:rPr>
              <a:t> </a:t>
            </a:r>
          </a:p>
        </p:txBody>
      </p:sp>
      <p:sp>
        <p:nvSpPr>
          <p:cNvPr id="4" name="投影片編號版面配置區 1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E0A5AE3-3777-41CD-9220-97B81DE9D4BF}" type="slidenum">
              <a:t>3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  <a:ea typeface="新細明體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zh-TW" altLang="zh-TW" dirty="0"/>
              <a:t>第三節　</a:t>
            </a:r>
            <a:r>
              <a:rPr lang="zh-TW" altLang="en-US" dirty="0"/>
              <a:t>脂質</a:t>
            </a:r>
            <a:r>
              <a:rPr lang="zh-TW" altLang="zh-TW" dirty="0"/>
              <a:t>的消化、吸收與代謝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655B7117-5178-4610-9640-3E3D2F9B49CC}" type="slidenum">
              <a:rPr lang="en-US" altLang="zh-TW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6089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z="1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332656"/>
            <a:ext cx="8229600" cy="4525959"/>
          </a:xfrm>
        </p:spPr>
        <p:txBody>
          <a:bodyPr wrap="none"/>
          <a:lstStyle/>
          <a:p>
            <a:pPr marL="411163" indent="-811213" algn="just">
              <a:lnSpc>
                <a:spcPts val="4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85000"/>
              <a:buNone/>
            </a:pPr>
            <a:r>
              <a:rPr lang="zh-TW" altLang="zh-TW" b="1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三</a:t>
            </a:r>
            <a:r>
              <a:rPr lang="en-US" altLang="zh-TW" b="1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lang="zh-TW" altLang="zh-TW" b="1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脂質的消化、吸收與代謝</a:t>
            </a:r>
          </a:p>
          <a:p>
            <a:pPr marL="0" lvl="1" indent="0" algn="just">
              <a:lnSpc>
                <a:spcPts val="4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85000"/>
              <a:buNone/>
            </a:pPr>
            <a:r>
              <a:rPr lang="en-US" altLang="zh-TW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zh-TW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一</a:t>
            </a:r>
            <a:r>
              <a:rPr lang="en-US" altLang="zh-TW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zh-TW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脂質的消化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28800"/>
            <a:ext cx="6080500" cy="4633583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5</a:t>
            </a:fld>
            <a:endParaRPr lang="zh-TW" alt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5868144" y="5589240"/>
            <a:ext cx="1584176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5663734" y="6165304"/>
            <a:ext cx="2076618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向右箭號 3"/>
          <p:cNvSpPr/>
          <p:nvPr/>
        </p:nvSpPr>
        <p:spPr>
          <a:xfrm>
            <a:off x="915857" y="4509120"/>
            <a:ext cx="792088" cy="349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4967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z="3600" dirty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596" y="906618"/>
            <a:ext cx="7272808" cy="4525959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b="1" dirty="0" smtClean="0"/>
              <a:t>脂質的消化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800" dirty="0" smtClean="0"/>
              <a:t>一、口腔、</a:t>
            </a:r>
            <a:r>
              <a:rPr lang="zh-TW" altLang="en-US" sz="2800" dirty="0" smtClean="0"/>
              <a:t>胃</a:t>
            </a:r>
            <a:endParaRPr lang="en-US" altLang="zh-TW" sz="2800" dirty="0" smtClean="0"/>
          </a:p>
          <a:p>
            <a:pPr>
              <a:buNone/>
            </a:pPr>
            <a:r>
              <a:rPr lang="zh-TW" altLang="en-US" sz="2800" dirty="0"/>
              <a:t>二、小腸</a:t>
            </a:r>
          </a:p>
          <a:p>
            <a:pPr>
              <a:buNone/>
            </a:pPr>
            <a:r>
              <a:rPr lang="zh-TW" altLang="en-US" sz="2800" dirty="0"/>
              <a:t>三、相關的激素</a:t>
            </a:r>
          </a:p>
          <a:p>
            <a:pPr>
              <a:buNone/>
            </a:pPr>
            <a:r>
              <a:rPr lang="en-US" altLang="zh-TW" sz="2800" dirty="0"/>
              <a:t>(</a:t>
            </a:r>
            <a:r>
              <a:rPr lang="zh-TW" altLang="en-US" sz="2800" dirty="0"/>
              <a:t>一</a:t>
            </a:r>
            <a:r>
              <a:rPr lang="en-US" altLang="zh-TW" sz="2800" dirty="0"/>
              <a:t>)</a:t>
            </a:r>
            <a:r>
              <a:rPr lang="zh-TW" altLang="en-US" sz="2800" dirty="0"/>
              <a:t>膽囊收縮</a:t>
            </a:r>
            <a:r>
              <a:rPr lang="zh-TW" altLang="en-US" sz="2800" dirty="0" smtClean="0"/>
              <a:t>素  </a:t>
            </a:r>
            <a:r>
              <a:rPr lang="en-US" altLang="zh-TW" sz="1400" dirty="0" smtClean="0"/>
              <a:t>(</a:t>
            </a:r>
            <a:r>
              <a:rPr lang="en-US" altLang="zh-TW" sz="1400" dirty="0"/>
              <a:t>Cholecystokinin</a:t>
            </a:r>
            <a:r>
              <a:rPr lang="zh-TW" altLang="en-US" sz="1400" dirty="0"/>
              <a:t>；</a:t>
            </a:r>
            <a:r>
              <a:rPr lang="en-US" altLang="zh-TW" sz="1400" dirty="0"/>
              <a:t>CCK)</a:t>
            </a:r>
          </a:p>
          <a:p>
            <a:pPr>
              <a:buNone/>
            </a:pPr>
            <a:r>
              <a:rPr lang="en-US" altLang="zh-TW" sz="2800" dirty="0"/>
              <a:t>(</a:t>
            </a:r>
            <a:r>
              <a:rPr lang="zh-TW" altLang="en-US" sz="2800" dirty="0"/>
              <a:t>二</a:t>
            </a:r>
            <a:r>
              <a:rPr lang="en-US" altLang="zh-TW" sz="2800" dirty="0"/>
              <a:t>)</a:t>
            </a:r>
            <a:r>
              <a:rPr lang="zh-TW" altLang="en-US" sz="2800" dirty="0"/>
              <a:t>腸抑胃泌</a:t>
            </a:r>
            <a:r>
              <a:rPr lang="zh-TW" altLang="en-US" sz="2800" dirty="0" smtClean="0"/>
              <a:t>素   </a:t>
            </a:r>
            <a:r>
              <a:rPr lang="en-US" altLang="zh-TW" sz="1200" dirty="0" smtClean="0"/>
              <a:t>(Enterogastrone)</a:t>
            </a:r>
            <a:endParaRPr lang="en-US" altLang="zh-TW" sz="1200" dirty="0"/>
          </a:p>
          <a:p>
            <a:pPr>
              <a:buNone/>
            </a:pPr>
            <a:r>
              <a:rPr lang="en-US" altLang="zh-TW" sz="2800" dirty="0"/>
              <a:t>(</a:t>
            </a:r>
            <a:r>
              <a:rPr lang="zh-TW" altLang="en-US" sz="2800" dirty="0"/>
              <a:t>三</a:t>
            </a:r>
            <a:r>
              <a:rPr lang="en-US" altLang="zh-TW" sz="2800" dirty="0"/>
              <a:t>)</a:t>
            </a:r>
            <a:r>
              <a:rPr lang="zh-TW" altLang="en-US" sz="2800" dirty="0"/>
              <a:t>腸促胰泌</a:t>
            </a:r>
            <a:r>
              <a:rPr lang="zh-TW" altLang="en-US" sz="2800" dirty="0" smtClean="0"/>
              <a:t>素   </a:t>
            </a:r>
            <a:r>
              <a:rPr lang="en-US" altLang="zh-TW" sz="1200" dirty="0" smtClean="0"/>
              <a:t>(</a:t>
            </a:r>
            <a:r>
              <a:rPr lang="en-US" altLang="zh-TW" sz="1200" dirty="0"/>
              <a:t>Secretin)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zh-TW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32052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3761"/>
            <a:ext cx="8460432" cy="213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429049" y="188640"/>
            <a:ext cx="8229600" cy="490064"/>
          </a:xfrm>
        </p:spPr>
        <p:txBody>
          <a:bodyPr/>
          <a:lstStyle/>
          <a:p>
            <a:r>
              <a:rPr lang="zh-TW" altLang="en-US" sz="3600" b="1" dirty="0"/>
              <a:t>三</a:t>
            </a:r>
            <a:r>
              <a:rPr lang="en-US" altLang="zh-TW" sz="3600" b="1" dirty="0"/>
              <a:t>. </a:t>
            </a:r>
            <a:r>
              <a:rPr lang="zh-TW" altLang="en-US" sz="3600" b="1" dirty="0"/>
              <a:t>脂質的消化、吸收與代謝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7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835696" y="903721"/>
            <a:ext cx="2016224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小腸黏膜細胞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3" descr="9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1609" y="3668539"/>
            <a:ext cx="3528392" cy="293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041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圖4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36661"/>
            <a:ext cx="8610600" cy="673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67544" y="1196752"/>
            <a:ext cx="1296144" cy="792088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323528" y="2852936"/>
            <a:ext cx="1296144" cy="7920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2922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59"/>
          </a:xfrm>
        </p:spPr>
        <p:txBody>
          <a:bodyPr wrap="none"/>
          <a:lstStyle/>
          <a:p>
            <a:pPr marL="0" lvl="1" indent="0" algn="just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85000"/>
              <a:buNone/>
            </a:pPr>
            <a:r>
              <a:rPr lang="en-US" altLang="zh-TW" sz="3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zh-TW" sz="3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二</a:t>
            </a:r>
            <a:r>
              <a:rPr lang="en-US" altLang="zh-TW" sz="3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zh-TW" sz="3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脂質的吸收與運輸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78479"/>
            <a:ext cx="7944913" cy="5540659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9</a:t>
            </a:fld>
            <a:endParaRPr lang="zh-TW" altLang="en-US"/>
          </a:p>
        </p:txBody>
      </p:sp>
      <p:sp>
        <p:nvSpPr>
          <p:cNvPr id="5" name="矩形圖說文字 4"/>
          <p:cNvSpPr/>
          <p:nvPr/>
        </p:nvSpPr>
        <p:spPr>
          <a:xfrm>
            <a:off x="192128" y="4705198"/>
            <a:ext cx="1008112" cy="601523"/>
          </a:xfrm>
          <a:prstGeom prst="wedgeRectCallout">
            <a:avLst>
              <a:gd name="adj1" fmla="val 182535"/>
              <a:gd name="adj2" fmla="val -9857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短鏈脂肪酸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6639226" y="692696"/>
            <a:ext cx="1008112" cy="601523"/>
          </a:xfrm>
          <a:prstGeom prst="wedgeRectCallout">
            <a:avLst>
              <a:gd name="adj1" fmla="val -80029"/>
              <a:gd name="adj2" fmla="val 17665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長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鏈脂肪酸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117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</TotalTime>
  <Words>562</Words>
  <Application>Microsoft Office PowerPoint</Application>
  <PresentationFormat>如螢幕大小 (4:3)</PresentationFormat>
  <Paragraphs>108</Paragraphs>
  <Slides>25</Slides>
  <Notes>4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6" baseType="lpstr">
      <vt:lpstr>細明體</vt:lpstr>
      <vt:lpstr>微軟正黑體</vt:lpstr>
      <vt:lpstr>新細明體</vt:lpstr>
      <vt:lpstr>標楷體</vt:lpstr>
      <vt:lpstr>Arial</vt:lpstr>
      <vt:lpstr>Calibri</vt:lpstr>
      <vt:lpstr>Century Schoolbook</vt:lpstr>
      <vt:lpstr>Times New Roman</vt:lpstr>
      <vt:lpstr>Wingdings</vt:lpstr>
      <vt:lpstr>Office 佈景主題</vt:lpstr>
      <vt:lpstr>影像文件</vt:lpstr>
      <vt:lpstr>課程名稱-脂質</vt:lpstr>
      <vt:lpstr>　脂質</vt:lpstr>
      <vt:lpstr>　脂質</vt:lpstr>
      <vt:lpstr>第三節　脂質的消化、吸收與代謝</vt:lpstr>
      <vt:lpstr>PowerPoint 簡報</vt:lpstr>
      <vt:lpstr>PowerPoint 簡報</vt:lpstr>
      <vt:lpstr>三. 脂質的消化、吸收與代謝</vt:lpstr>
      <vt:lpstr>PowerPoint 簡報</vt:lpstr>
      <vt:lpstr>PowerPoint 簡報</vt:lpstr>
      <vt:lpstr>PowerPoint 簡報</vt:lpstr>
      <vt:lpstr>運送</vt:lpstr>
      <vt:lpstr>PowerPoint 簡報</vt:lpstr>
      <vt:lpstr>PowerPoint 簡報</vt:lpstr>
      <vt:lpstr>PowerPoint 簡報</vt:lpstr>
      <vt:lpstr>脂肪的供能情形</vt:lpstr>
      <vt:lpstr>PowerPoint 簡報</vt:lpstr>
      <vt:lpstr>第四節　脂質的食物來源與需要量 </vt:lpstr>
      <vt:lpstr>第四節　脂質的食物來源與需要量</vt:lpstr>
      <vt:lpstr>PowerPoint 簡報</vt:lpstr>
      <vt:lpstr>PowerPoint 簡報</vt:lpstr>
      <vt:lpstr>脂質需要量</vt:lpstr>
      <vt:lpstr>PowerPoint 簡報</vt:lpstr>
      <vt:lpstr>PowerPoint 簡報</vt:lpstr>
      <vt:lpstr>反式脂肪</vt:lpstr>
      <vt:lpstr>反式脂肪攝取標準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shulin LEE</cp:lastModifiedBy>
  <cp:revision>113</cp:revision>
  <dcterms:created xsi:type="dcterms:W3CDTF">2017-11-07T02:54:43Z</dcterms:created>
  <dcterms:modified xsi:type="dcterms:W3CDTF">2018-06-16T02:18:04Z</dcterms:modified>
</cp:coreProperties>
</file>