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94" r:id="rId3"/>
    <p:sldId id="285" r:id="rId4"/>
    <p:sldId id="277" r:id="rId5"/>
    <p:sldId id="284" r:id="rId6"/>
    <p:sldId id="298" r:id="rId7"/>
    <p:sldId id="289" r:id="rId8"/>
    <p:sldId id="278" r:id="rId9"/>
    <p:sldId id="286" r:id="rId10"/>
    <p:sldId id="290" r:id="rId11"/>
    <p:sldId id="295" r:id="rId12"/>
    <p:sldId id="287" r:id="rId13"/>
    <p:sldId id="288" r:id="rId14"/>
    <p:sldId id="279" r:id="rId15"/>
    <p:sldId id="280" r:id="rId16"/>
    <p:sldId id="296" r:id="rId17"/>
    <p:sldId id="297" r:id="rId18"/>
    <p:sldId id="27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61" autoAdjust="0"/>
  </p:normalViewPr>
  <p:slideViewPr>
    <p:cSldViewPr snapToGrid="0">
      <p:cViewPr varScale="1">
        <p:scale>
          <a:sx n="67" d="100"/>
          <a:sy n="67" d="100"/>
        </p:scale>
        <p:origin x="12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84550-B5D0-40A0-8EEA-54FC4F05F505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AA63-CE23-426A-A9B5-AABBE8676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最近新聞報導，美國一間新創公司透過大數據來分析癌症，透過資料的介接，針對不同的癌症分析找出最佳的治療策略進行治療，而該公司因此獲得來自藥廠、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和創投公司接近</a:t>
            </a:r>
            <a:r>
              <a:rPr lang="en-US" altLang="zh-TW" dirty="0" smtClean="0"/>
              <a:t>58</a:t>
            </a:r>
            <a:r>
              <a:rPr lang="zh-TW" altLang="en-US" dirty="0" smtClean="0"/>
              <a:t>億台幣的投資。</a:t>
            </a:r>
            <a:endParaRPr lang="en-US" altLang="zh-TW" dirty="0" smtClean="0"/>
          </a:p>
          <a:p>
            <a:r>
              <a:rPr lang="zh-TW" altLang="en-US" dirty="0" smtClean="0"/>
              <a:t>而早在</a:t>
            </a:r>
            <a:r>
              <a:rPr lang="en-US" altLang="zh-TW" dirty="0" smtClean="0"/>
              <a:t>2008</a:t>
            </a:r>
            <a:r>
              <a:rPr lang="zh-TW" altLang="en-US" dirty="0" smtClean="0"/>
              <a:t>年，</a:t>
            </a:r>
            <a:r>
              <a:rPr lang="en-US" altLang="zh-TW" dirty="0" smtClean="0"/>
              <a:t>nature</a:t>
            </a:r>
            <a:r>
              <a:rPr lang="zh-TW" altLang="en-US" dirty="0" smtClean="0"/>
              <a:t>期刊就指出大數據應用將在未來更加活絡，包含機器人、虛擬時竟、穿戴裝置等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A307-902F-4225-AB02-BE6B4C2FD2C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30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79498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38244" name="幻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186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186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186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1863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4ADCE12-089F-467C-AF1B-95F938DBA947}" type="slidenum"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zh-CN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0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1775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而國內近年來也在推廣政府資料的開放，與資料彙整介接，預計</a:t>
            </a:r>
            <a:r>
              <a:rPr lang="en-US" altLang="zh-TW" dirty="0" smtClean="0"/>
              <a:t>106</a:t>
            </a:r>
            <a:r>
              <a:rPr lang="zh-TW" altLang="en-US" dirty="0" smtClean="0"/>
              <a:t>年上路的身分證就是希望能夠結合健保卡、自然人憑證等資料，當然在個人資料保護上，必定需要提出更縝密的防護機制，晶片身分證才能上路，而晶片身分證與運動的結合勢必存在許多的研究和應用價值。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105</a:t>
            </a:r>
            <a:r>
              <a:rPr lang="zh-TW" altLang="en-US" dirty="0" smtClean="0"/>
              <a:t>年底，政府開放資料參與一全球評比，獲得全球第一的成績，亦可顯示政府在資料公開的決心，雖然評比為第一，仍有許多基礎資料因為資料完整性、個人資料保密的問題，並未開放，如健保資料等。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A307-902F-4225-AB02-BE6B4C2FD2C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37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ED3D92-ED88-4A15-B001-70BBAC800548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F4978C-0251-42FA-94A9-52168A085C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A89C8-42A2-4B72-A39B-4EE61D01B724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2C6934-2ACE-4C1C-884F-58B33CBE1D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3070E6-0B89-4249-8D6C-1819BF37B3E7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7F9606-8476-484A-A9DB-2DE7CC681E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>
          <a:xfrm>
            <a:off x="8388424" y="6453338"/>
            <a:ext cx="298376" cy="2681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600"/>
            </a:lvl1pPr>
          </a:lstStyle>
          <a:p>
            <a:fld id="{91209A54-A7BC-477C-96DB-4936E0532E6B}" type="slidenum">
              <a:rPr lang="zh-TW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>
              <a:defRPr sz="195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60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298376" cy="2681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800"/>
            </a:lvl1pPr>
          </a:lstStyle>
          <a:p>
            <a:fld id="{91209A54-A7BC-477C-96DB-4936E0532E6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106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0"/>
          </p:nvPr>
        </p:nvSpPr>
        <p:spPr>
          <a:xfrm>
            <a:off x="8388424" y="6453336"/>
            <a:ext cx="298376" cy="2681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800"/>
            </a:lvl1pPr>
          </a:lstStyle>
          <a:p>
            <a:fld id="{91209A54-A7BC-477C-96DB-4936E0532E6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  <a:lvl2pP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88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92358-BB0C-425E-A0A5-FFC99BBF531B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CEC1AD-33DF-4D07-ADA6-E151C76857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702EEB-C829-4B4D-BCBA-249704790EB5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47B91-D0F9-46A6-9889-935C7822E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731F5-DF97-420B-AB1E-0E02CE261D38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B0089-0C55-4706-BA40-930B7FB19E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98E9C-DF83-47AC-9BDA-C431212238F3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5158AD-ECED-478B-A6CE-F319C94CA7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E9D5C-EC6A-42A1-B466-A9F7E75B88F7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289E8-A1E5-4C46-AC0A-0D9C00C52D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9C947-7299-4F77-9B9A-CE2A3F750001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D7372-F3E8-48F1-A210-95B832E4ED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DB2CD0-ACFF-46FE-A788-E6826CF0FFE4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46C0B-0C8D-451E-AA07-088395EA86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CC8F2-888B-45D3-BA6B-0EF4C0A5FE4C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87714-A530-4D3E-90EE-3038BBB082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F83AD70E-2DA0-4404-807D-140241377242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數據分析與大數據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基礎</a:t>
            </a:r>
            <a:r>
              <a:rPr lang="zh-TW" altLang="en-US" dirty="0" smtClean="0"/>
              <a:t>概念篇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授課教師：葉劭緯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053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log.idashboards.com/wp-content/uploads/2015/04/Big-Data-1024x6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4673"/>
          <a:stretch/>
        </p:blipFill>
        <p:spPr bwMode="auto">
          <a:xfrm>
            <a:off x="7682517" y="143969"/>
            <a:ext cx="1192746" cy="1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09A54-A7BC-477C-96DB-4936E0532E6B}" type="slidenum">
              <a:rPr lang="zh-TW" alt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10</a:t>
            </a:fld>
            <a:endParaRPr lang="zh-TW" alt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90500" y="463821"/>
            <a:ext cx="6140053" cy="489347"/>
          </a:xfrm>
        </p:spPr>
        <p:txBody>
          <a:bodyPr/>
          <a:lstStyle/>
          <a:p>
            <a:r>
              <a:rPr lang="zh-TW" altLang="en-US" dirty="0" smtClean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公共大數據開放挖寶</a:t>
            </a:r>
            <a:endParaRPr lang="zh-TW" altLang="en-US" dirty="0">
              <a:solidFill>
                <a:srgbClr val="99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 descr="http://img.chinatimes.com/newsphoto/2015-01-05/clipping/656/a01a00_t_01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2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公共大數據開放挖寶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dirty="0"/>
              <a:t>晶片身分證「智慧一卡通</a:t>
            </a:r>
            <a:r>
              <a:rPr lang="zh-TW" altLang="en-US" dirty="0" smtClean="0"/>
              <a:t>」</a:t>
            </a:r>
            <a:endParaRPr lang="en-US" altLang="zh-TW" sz="2000" dirty="0"/>
          </a:p>
          <a:p>
            <a:pPr>
              <a:buBlip>
                <a:blip r:embed="rId3"/>
              </a:buBlip>
            </a:pPr>
            <a:r>
              <a:rPr lang="zh-TW" altLang="en-US" dirty="0"/>
              <a:t>政府資料</a:t>
            </a:r>
            <a:r>
              <a:rPr lang="zh-TW" altLang="en-US" dirty="0" smtClean="0"/>
              <a:t>開放 國際</a:t>
            </a:r>
            <a:r>
              <a:rPr lang="zh-TW" altLang="en-US" dirty="0"/>
              <a:t>評比全球第一</a:t>
            </a:r>
            <a:r>
              <a:rPr lang="en-US" altLang="zh-TW" sz="2000" dirty="0"/>
              <a:t>(</a:t>
            </a:r>
            <a:r>
              <a:rPr lang="zh-TW" altLang="en-US" sz="2000" dirty="0"/>
              <a:t>行政院</a:t>
            </a:r>
            <a:r>
              <a:rPr lang="zh-TW" altLang="en-US" sz="2000" dirty="0" smtClean="0"/>
              <a:t>，</a:t>
            </a:r>
            <a:r>
              <a:rPr lang="en-US" altLang="zh-TW" sz="2000" dirty="0" smtClean="0"/>
              <a:t> 2015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12</a:t>
            </a:r>
            <a:r>
              <a:rPr lang="zh-TW" altLang="en-US" sz="2000" dirty="0"/>
              <a:t>月</a:t>
            </a:r>
            <a:r>
              <a:rPr lang="en-US" altLang="zh-TW" sz="2000" dirty="0"/>
              <a:t>25</a:t>
            </a:r>
            <a:r>
              <a:rPr lang="zh-TW" altLang="en-US" sz="2000" dirty="0"/>
              <a:t>日</a:t>
            </a:r>
            <a:r>
              <a:rPr lang="en-US" altLang="zh-TW" sz="2000" dirty="0"/>
              <a:t>)</a:t>
            </a:r>
            <a:endParaRPr lang="zh-TW" alt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r="9791"/>
          <a:stretch/>
        </p:blipFill>
        <p:spPr bwMode="auto">
          <a:xfrm>
            <a:off x="1619672" y="3202316"/>
            <a:ext cx="7092280" cy="38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25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標題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r>
              <a:rPr lang="zh-TW" altLang="en-US" b="1" smtClean="0">
                <a:solidFill>
                  <a:srgbClr val="003F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國家競爭力的新武器</a:t>
            </a:r>
          </a:p>
        </p:txBody>
      </p:sp>
      <p:sp>
        <p:nvSpPr>
          <p:cNvPr id="164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164868" name="Picture 2" descr="I:\桌面\天下\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t="11212" r="52864" b="30833"/>
          <a:stretch>
            <a:fillRect/>
          </a:stretch>
        </p:blipFill>
        <p:spPr bwMode="auto">
          <a:xfrm>
            <a:off x="469900" y="100013"/>
            <a:ext cx="821690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90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3F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企業較量「商業智慧」</a:t>
            </a:r>
          </a:p>
        </p:txBody>
      </p:sp>
      <p:sp>
        <p:nvSpPr>
          <p:cNvPr id="165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165892" name="Picture 3" descr="I:\桌面\天下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54982" b="3105"/>
          <a:stretch>
            <a:fillRect/>
          </a:stretch>
        </p:blipFill>
        <p:spPr bwMode="auto">
          <a:xfrm>
            <a:off x="53181" y="582930"/>
            <a:ext cx="9037637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5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b="7689"/>
          <a:stretch/>
        </p:blipFill>
        <p:spPr bwMode="auto">
          <a:xfrm>
            <a:off x="251778" y="1188720"/>
            <a:ext cx="8688316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5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數據分析的三個層次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2" y="1417640"/>
            <a:ext cx="8579256" cy="494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74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auto">
          <a:xfrm>
            <a:off x="489931" y="188640"/>
            <a:ext cx="854656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6350" lvl="1" algn="l"/>
            <a:r>
              <a:rPr kumimoji="0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區域</a:t>
            </a:r>
            <a:r>
              <a:rPr kumimoji="0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/</a:t>
            </a:r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場館與運動</a:t>
            </a:r>
            <a:r>
              <a:rPr kumimoji="0"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/</a:t>
            </a:r>
            <a:r>
              <a:rPr kumimoji="0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健康行為分析</a:t>
            </a:r>
            <a:endParaRPr kumimoji="0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8612"/>
            <a:ext cx="4800533" cy="508067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569" y="1117946"/>
            <a:ext cx="4859927" cy="4245149"/>
          </a:xfrm>
          <a:prstGeom prst="rect">
            <a:avLst/>
          </a:prstGeom>
        </p:spPr>
      </p:pic>
      <p:sp>
        <p:nvSpPr>
          <p:cNvPr id="7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74521" y="6392956"/>
            <a:ext cx="56197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2161FCD-73BF-446C-B197-57CD46188E2A}" type="slidenum">
              <a:rPr lang="en-US" altLang="zh-TW" sz="1400" smtClean="0"/>
              <a:pPr algn="ctr">
                <a:defRPr/>
              </a:pPr>
              <a:t>16</a:t>
            </a:fld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212188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489931" y="188640"/>
            <a:ext cx="854656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6350" lvl="1" algn="l"/>
            <a:r>
              <a:rPr kumimoji="0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職業運動應用分析</a:t>
            </a:r>
            <a:endParaRPr kumimoji="0"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 descr="http://cdn.theatlantic.com/newsroom/img/posts/article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511256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http://cdn.theatlantic.com/newsroom/img/posts/article_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43" y="841103"/>
            <a:ext cx="481733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040674"/>
            <a:ext cx="2551804" cy="2121991"/>
          </a:xfrm>
          <a:prstGeom prst="rect">
            <a:avLst/>
          </a:prstGeom>
        </p:spPr>
      </p:pic>
      <p:sp>
        <p:nvSpPr>
          <p:cNvPr id="8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74521" y="6392956"/>
            <a:ext cx="56197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A2161FCD-73BF-446C-B197-57CD46188E2A}" type="slidenum">
              <a:rPr lang="en-US" altLang="zh-TW" sz="1400" smtClean="0"/>
              <a:pPr algn="ctr">
                <a:defRPr/>
              </a:pPr>
              <a:t>17</a:t>
            </a:fld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229288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Picture 8" descr="https://s-media-cache-ak0.pinimg.com/236x/d2/a6/34/d2a634f226472380a217f2db7d0d5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50" y="3569899"/>
            <a:ext cx="1512611" cy="2127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10" descr="https://s-media-cache-ak0.pinimg.com/236x/bf/12/84/bf12848d561b608eb6d31b84c31038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75" y="3871191"/>
            <a:ext cx="1512611" cy="2018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12" descr="http://www.sjearthquakes.com/sites/sanjose/files/ramiro%20infographic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99" y="4205291"/>
            <a:ext cx="1588682" cy="2260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509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dirty="0">
                <a:latin typeface="Georgia" panose="02040502050405020303" pitchFamily="18" charset="0"/>
              </a:rPr>
              <a:t>用大數據和癌症搏鬥，美國新創公司</a:t>
            </a:r>
            <a:r>
              <a:rPr lang="zh-TW" altLang="en-US" dirty="0" smtClean="0">
                <a:latin typeface="Georgia" panose="02040502050405020303" pitchFamily="18" charset="0"/>
              </a:rPr>
              <a:t>獲 </a:t>
            </a:r>
            <a:r>
              <a:rPr lang="en-US" altLang="zh-TW" dirty="0" smtClean="0">
                <a:latin typeface="Georgia" panose="02040502050405020303" pitchFamily="18" charset="0"/>
              </a:rPr>
              <a:t>58 </a:t>
            </a:r>
            <a:r>
              <a:rPr lang="zh-TW" altLang="en-US" dirty="0" smtClean="0">
                <a:latin typeface="Georgia" panose="02040502050405020303" pitchFamily="18" charset="0"/>
              </a:rPr>
              <a:t>億</a:t>
            </a:r>
            <a:r>
              <a:rPr lang="zh-TW" altLang="en-US" dirty="0">
                <a:latin typeface="Georgia" panose="02040502050405020303" pitchFamily="18" charset="0"/>
              </a:rPr>
              <a:t>元</a:t>
            </a:r>
            <a:r>
              <a:rPr lang="zh-TW" altLang="en-US" dirty="0" smtClean="0">
                <a:latin typeface="Georgia" panose="02040502050405020303" pitchFamily="18" charset="0"/>
              </a:rPr>
              <a:t>投資</a:t>
            </a:r>
            <a:r>
              <a:rPr lang="en-US" altLang="zh-TW" sz="2000" dirty="0" smtClean="0">
                <a:latin typeface="Georgia" panose="02040502050405020303" pitchFamily="18" charset="0"/>
              </a:rPr>
              <a:t>(</a:t>
            </a:r>
            <a:r>
              <a:rPr lang="zh-TW" altLang="en-US" sz="2000" dirty="0" smtClean="0">
                <a:latin typeface="Georgia" panose="02040502050405020303" pitchFamily="18" charset="0"/>
              </a:rPr>
              <a:t>天下雜誌，</a:t>
            </a:r>
            <a:r>
              <a:rPr lang="en-US" altLang="zh-TW" sz="2000" dirty="0" smtClean="0">
                <a:latin typeface="Georgia" panose="02040502050405020303" pitchFamily="18" charset="0"/>
              </a:rPr>
              <a:t>2016</a:t>
            </a:r>
            <a:r>
              <a:rPr lang="zh-TW" altLang="en-US" sz="2000" dirty="0" smtClean="0">
                <a:latin typeface="Georgia" panose="02040502050405020303" pitchFamily="18" charset="0"/>
              </a:rPr>
              <a:t>年</a:t>
            </a:r>
            <a:r>
              <a:rPr lang="en-US" altLang="zh-TW" sz="2000" dirty="0" smtClean="0">
                <a:latin typeface="Georgia" panose="02040502050405020303" pitchFamily="18" charset="0"/>
              </a:rPr>
              <a:t>1</a:t>
            </a:r>
            <a:r>
              <a:rPr lang="zh-TW" altLang="en-US" sz="2000" dirty="0" smtClean="0">
                <a:latin typeface="Georgia" panose="02040502050405020303" pitchFamily="18" charset="0"/>
              </a:rPr>
              <a:t>月</a:t>
            </a:r>
            <a:r>
              <a:rPr lang="en-US" altLang="zh-TW" sz="2000" dirty="0" smtClean="0">
                <a:latin typeface="Georgia" panose="02040502050405020303" pitchFamily="18" charset="0"/>
              </a:rPr>
              <a:t>16</a:t>
            </a:r>
            <a:r>
              <a:rPr lang="zh-TW" altLang="en-US" sz="2000" dirty="0" smtClean="0">
                <a:latin typeface="Georgia" panose="02040502050405020303" pitchFamily="18" charset="0"/>
              </a:rPr>
              <a:t>日</a:t>
            </a:r>
            <a:r>
              <a:rPr lang="en-US" altLang="zh-TW" sz="2000" dirty="0" smtClean="0">
                <a:latin typeface="Georgia" panose="02040502050405020303" pitchFamily="18" charset="0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en-US" altLang="zh-TW" dirty="0" smtClean="0">
                <a:latin typeface="Georgia" panose="02040502050405020303" pitchFamily="18" charset="0"/>
              </a:rPr>
              <a:t>Big data: The next Google</a:t>
            </a:r>
            <a:r>
              <a:rPr lang="en-US" altLang="zh-TW" sz="2000" dirty="0" smtClean="0">
                <a:latin typeface="Georgia" panose="02040502050405020303" pitchFamily="18" charset="0"/>
              </a:rPr>
              <a:t>(nature, 2008)</a:t>
            </a:r>
          </a:p>
          <a:p>
            <a:pPr>
              <a:buBlip>
                <a:blip r:embed="rId3"/>
              </a:buBlip>
            </a:pPr>
            <a:endParaRPr lang="en-US" altLang="zh-TW" sz="2000" dirty="0">
              <a:latin typeface="Georgia" panose="02040502050405020303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2" t="35793" r="38645" b="8320"/>
          <a:stretch/>
        </p:blipFill>
        <p:spPr bwMode="auto">
          <a:xfrm>
            <a:off x="6660232" y="3140968"/>
            <a:ext cx="2276932" cy="334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3" t="34573" r="38647" b="15925"/>
          <a:stretch/>
        </p:blipFill>
        <p:spPr bwMode="auto">
          <a:xfrm>
            <a:off x="4067944" y="3890354"/>
            <a:ext cx="2044955" cy="275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7" t="31184" r="38647" b="24995"/>
          <a:stretch/>
        </p:blipFill>
        <p:spPr bwMode="auto">
          <a:xfrm>
            <a:off x="467544" y="3717032"/>
            <a:ext cx="2817978" cy="28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80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8"/>
          <p:cNvSpPr>
            <a:spLocks noChangeArrowheads="1"/>
          </p:cNvSpPr>
          <p:nvPr/>
        </p:nvSpPr>
        <p:spPr bwMode="auto">
          <a:xfrm>
            <a:off x="304801" y="288925"/>
            <a:ext cx="8370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562" tIns="46038" rIns="182562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國際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大</a:t>
            </a: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數據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熱潮</a:t>
            </a:r>
            <a:endParaRPr lang="zh-CN" altLang="en-US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3409950"/>
            <a:ext cx="8610600" cy="2000250"/>
          </a:xfrm>
          <a:prstGeom prst="rect">
            <a:avLst/>
          </a:prstGeom>
          <a:solidFill>
            <a:schemeClr val="bg1"/>
          </a:solidFill>
          <a:ln w="254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just">
              <a:buClrTx/>
              <a:buNone/>
            </a:pP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紐約時報以“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大數據時代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來臨”為題報導：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大數據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正在對每個領域都造成影響。例，在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商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、經濟及其他領域中，決策行為將日益基於資料和分析而作出，而並非基於經驗和直覺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哈佛大學量化社會科學學院院長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Gary King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稱：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這是一種革命，我們確實正在進行這場革命，龐大的新資料來源所帶來的量化轉變將在學術界、企業界和政界中迅速蔓延開來。沒有哪個領域不會受到影響。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39268" name="Rectangle 2"/>
          <p:cNvSpPr txBox="1">
            <a:spLocks noChangeArrowheads="1"/>
          </p:cNvSpPr>
          <p:nvPr/>
        </p:nvSpPr>
        <p:spPr bwMode="auto">
          <a:xfrm>
            <a:off x="2209800" y="1196975"/>
            <a:ext cx="6705600" cy="1016000"/>
          </a:xfrm>
          <a:prstGeom prst="rect">
            <a:avLst/>
          </a:prstGeom>
          <a:solidFill>
            <a:schemeClr val="bg1"/>
          </a:solidFill>
          <a:ln w="254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2011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McKinsey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報告認為，未來一個國家的競爭力很大程度上取決於整體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資料分析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能力，決策都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通過資料分析進行。</a:t>
            </a:r>
            <a:endParaRPr lang="zh-CN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4800" y="5486400"/>
            <a:ext cx="8610600" cy="1323975"/>
          </a:xfrm>
          <a:prstGeom prst="rect">
            <a:avLst/>
          </a:prstGeom>
          <a:solidFill>
            <a:schemeClr val="bg1"/>
          </a:solidFill>
          <a:ln w="254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just">
              <a:buClrTx/>
              <a:buNone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國際大型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IT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企業如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ORACLE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IBM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Microsoft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SYBASE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EMC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Intel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等已經紛紛進入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大數據領域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，加上已有的資料分析企業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Teradata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SAS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Hyperion(ORACLE)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BO(SAP)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Cognos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SPSS(IBM)</a:t>
            </a:r>
            <a:r>
              <a:rPr lang="zh-CN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等，各自在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行業佔據一席之地。</a:t>
            </a:r>
            <a:endParaRPr lang="zh-CN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1873250" cy="9652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xtLst/>
        </p:spPr>
      </p:pic>
      <p:pic>
        <p:nvPicPr>
          <p:cNvPr id="13927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1873250" cy="992188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2" name="Rectangle 2"/>
          <p:cNvSpPr txBox="1">
            <a:spLocks noChangeArrowheads="1"/>
          </p:cNvSpPr>
          <p:nvPr/>
        </p:nvSpPr>
        <p:spPr bwMode="auto">
          <a:xfrm>
            <a:off x="2209800" y="2286000"/>
            <a:ext cx="6705600" cy="1003300"/>
          </a:xfrm>
          <a:prstGeom prst="rect">
            <a:avLst/>
          </a:prstGeom>
          <a:solidFill>
            <a:schemeClr val="bg1"/>
          </a:solidFill>
          <a:ln w="254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ClrTx/>
              <a:buNone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2012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IDC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發佈報告預測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市場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年增長率達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31.6</a:t>
            </a:r>
            <a:r>
              <a:rPr lang="en-US" altLang="zh-C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%</a:t>
            </a:r>
            <a:r>
              <a:rPr lang="zh-CN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整個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IT</a:t>
            </a:r>
            <a:r>
              <a:rPr lang="zh-TW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與通信產業增長率的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倍。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None/>
            </a:pPr>
            <a:endParaRPr lang="zh-CN" altLang="zh-CN" sz="1600" dirty="0">
              <a:solidFill>
                <a:srgbClr val="00B05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4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何謂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大數據（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）或稱巨量資料、海量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資料，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是指所涉及資料（包括數字或文字）「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數量龐大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」、「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種類繁雜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」以及「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增加飛快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」之特性，無法透過人工在合理時間內達到擷取、管理、處理、並整理成為人類所能解讀的資訊（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IBM, 2011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發掘出具有潛在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價值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的資訊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384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3171825" y="2054225"/>
            <a:ext cx="3867150" cy="4473575"/>
            <a:chOff x="3171825" y="2054225"/>
            <a:chExt cx="3867150" cy="4473575"/>
          </a:xfrm>
        </p:grpSpPr>
        <p:sp>
          <p:nvSpPr>
            <p:cNvPr id="137271" name="Arc 2"/>
            <p:cNvSpPr>
              <a:spLocks/>
            </p:cNvSpPr>
            <p:nvPr/>
          </p:nvSpPr>
          <p:spPr bwMode="auto">
            <a:xfrm rot="2770767" flipH="1">
              <a:off x="3048793" y="2177257"/>
              <a:ext cx="4113213" cy="3867150"/>
            </a:xfrm>
            <a:custGeom>
              <a:avLst/>
              <a:gdLst>
                <a:gd name="T0" fmla="*/ 2147483646 w 21599"/>
                <a:gd name="T1" fmla="*/ 2147483646 h 21600"/>
                <a:gd name="T2" fmla="*/ 0 w 21599"/>
                <a:gd name="T3" fmla="*/ 2147483646 h 21600"/>
                <a:gd name="T4" fmla="*/ 0 w 2159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9"/>
                <a:gd name="T10" fmla="*/ 0 h 21600"/>
                <a:gd name="T11" fmla="*/ 21599 w 215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21600" fill="none" extrusionOk="0">
                  <a:moveTo>
                    <a:pt x="21599" y="160"/>
                  </a:moveTo>
                  <a:cubicBezTo>
                    <a:pt x="21511" y="12026"/>
                    <a:pt x="11866" y="21599"/>
                    <a:pt x="0" y="21600"/>
                  </a:cubicBezTo>
                </a:path>
                <a:path w="21599" h="21600" stroke="0" extrusionOk="0">
                  <a:moveTo>
                    <a:pt x="21599" y="160"/>
                  </a:moveTo>
                  <a:cubicBezTo>
                    <a:pt x="21511" y="12026"/>
                    <a:pt x="11866" y="21599"/>
                    <a:pt x="0" y="21600"/>
                  </a:cubicBezTo>
                  <a:lnTo>
                    <a:pt x="0" y="0"/>
                  </a:lnTo>
                  <a:lnTo>
                    <a:pt x="21599" y="160"/>
                  </a:lnTo>
                  <a:close/>
                </a:path>
              </a:pathLst>
            </a:custGeom>
            <a:noFill/>
            <a:ln w="38100" cmpd="dbl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7272" name="TextBox 95"/>
            <p:cNvSpPr txBox="1">
              <a:spLocks noChangeArrowheads="1"/>
            </p:cNvSpPr>
            <p:nvPr/>
          </p:nvSpPr>
          <p:spPr bwMode="auto">
            <a:xfrm>
              <a:off x="4603750" y="2616200"/>
              <a:ext cx="666750" cy="584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&gt;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全面</a:t>
              </a:r>
              <a:endParaRPr lang="en-US" altLang="zh-CN" sz="1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互聯</a:t>
              </a:r>
              <a:endParaRPr lang="zh-CN" altLang="en-US" sz="20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37273" name="TextBox 96"/>
            <p:cNvSpPr txBox="1">
              <a:spLocks noChangeArrowheads="1"/>
            </p:cNvSpPr>
            <p:nvPr/>
          </p:nvSpPr>
          <p:spPr bwMode="auto">
            <a:xfrm>
              <a:off x="4038600" y="3505200"/>
              <a:ext cx="666750" cy="584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&gt;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全面</a:t>
              </a:r>
              <a:endParaRPr lang="en-US" altLang="zh-CN" sz="1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融合</a:t>
              </a:r>
              <a:endParaRPr lang="zh-CN" altLang="en-US" sz="20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37274" name="TextBox 97"/>
            <p:cNvSpPr txBox="1">
              <a:spLocks noChangeArrowheads="1"/>
            </p:cNvSpPr>
            <p:nvPr/>
          </p:nvSpPr>
          <p:spPr bwMode="auto">
            <a:xfrm>
              <a:off x="4133850" y="4572000"/>
              <a:ext cx="666750" cy="584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&gt;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全面</a:t>
              </a:r>
              <a:endParaRPr lang="en-US" altLang="zh-CN" sz="16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感知</a:t>
              </a:r>
              <a:endParaRPr lang="zh-CN" altLang="en-US" sz="20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37275" name="TextBox 98"/>
            <p:cNvSpPr txBox="1">
              <a:spLocks noChangeArrowheads="1"/>
            </p:cNvSpPr>
            <p:nvPr/>
          </p:nvSpPr>
          <p:spPr bwMode="auto">
            <a:xfrm>
              <a:off x="4953000" y="5943600"/>
              <a:ext cx="666750" cy="584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&gt;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迅捷通信</a:t>
              </a:r>
              <a:endParaRPr lang="zh-CN" altLang="en-US" sz="20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3"/>
          <p:cNvGrpSpPr>
            <a:grpSpLocks/>
          </p:cNvGrpSpPr>
          <p:nvPr/>
        </p:nvGrpSpPr>
        <p:grpSpPr bwMode="auto">
          <a:xfrm>
            <a:off x="1871663" y="2098675"/>
            <a:ext cx="3792537" cy="4606925"/>
            <a:chOff x="1871663" y="2098675"/>
            <a:chExt cx="3792537" cy="4606925"/>
          </a:xfrm>
        </p:grpSpPr>
        <p:sp>
          <p:nvSpPr>
            <p:cNvPr id="102" name="TextBox 101"/>
            <p:cNvSpPr txBox="1">
              <a:spLocks noChangeArrowheads="1"/>
            </p:cNvSpPr>
            <p:nvPr/>
          </p:nvSpPr>
          <p:spPr bwMode="auto">
            <a:xfrm>
              <a:off x="2914650" y="4368800"/>
              <a:ext cx="666750" cy="584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zh-CN" altLang="en-US" sz="16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智慧交通</a:t>
              </a:r>
            </a:p>
          </p:txBody>
        </p:sp>
        <p:sp>
          <p:nvSpPr>
            <p:cNvPr id="137266" name="Arc 2"/>
            <p:cNvSpPr>
              <a:spLocks/>
            </p:cNvSpPr>
            <p:nvPr/>
          </p:nvSpPr>
          <p:spPr bwMode="auto">
            <a:xfrm rot="2770767" flipH="1">
              <a:off x="1721644" y="2248694"/>
              <a:ext cx="4092575" cy="3792537"/>
            </a:xfrm>
            <a:custGeom>
              <a:avLst/>
              <a:gdLst>
                <a:gd name="T0" fmla="*/ 2147483646 w 21599"/>
                <a:gd name="T1" fmla="*/ 2147483646 h 21600"/>
                <a:gd name="T2" fmla="*/ 0 w 21599"/>
                <a:gd name="T3" fmla="*/ 2147483646 h 21600"/>
                <a:gd name="T4" fmla="*/ 0 w 2159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9"/>
                <a:gd name="T10" fmla="*/ 0 h 21600"/>
                <a:gd name="T11" fmla="*/ 21599 w 215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21600" fill="none" extrusionOk="0">
                  <a:moveTo>
                    <a:pt x="21599" y="160"/>
                  </a:moveTo>
                  <a:cubicBezTo>
                    <a:pt x="21511" y="12026"/>
                    <a:pt x="11866" y="21599"/>
                    <a:pt x="0" y="21600"/>
                  </a:cubicBezTo>
                </a:path>
                <a:path w="21599" h="21600" stroke="0" extrusionOk="0">
                  <a:moveTo>
                    <a:pt x="21599" y="160"/>
                  </a:moveTo>
                  <a:cubicBezTo>
                    <a:pt x="21511" y="12026"/>
                    <a:pt x="11866" y="21599"/>
                    <a:pt x="0" y="21600"/>
                  </a:cubicBezTo>
                  <a:lnTo>
                    <a:pt x="0" y="0"/>
                  </a:lnTo>
                  <a:lnTo>
                    <a:pt x="21599" y="160"/>
                  </a:lnTo>
                  <a:close/>
                </a:path>
              </a:pathLst>
            </a:custGeom>
            <a:noFill/>
            <a:ln w="38100" cmpd="dbl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3" name="TextBox 102"/>
            <p:cNvSpPr txBox="1">
              <a:spLocks noChangeArrowheads="1"/>
            </p:cNvSpPr>
            <p:nvPr/>
          </p:nvSpPr>
          <p:spPr bwMode="auto">
            <a:xfrm>
              <a:off x="3429000" y="5257800"/>
              <a:ext cx="666750" cy="584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zh-CN" altLang="en-US" sz="16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智慧金融</a:t>
              </a:r>
            </a:p>
          </p:txBody>
        </p:sp>
        <p:sp>
          <p:nvSpPr>
            <p:cNvPr id="104" name="TextBox 103"/>
            <p:cNvSpPr txBox="1">
              <a:spLocks noChangeArrowheads="1"/>
            </p:cNvSpPr>
            <p:nvPr/>
          </p:nvSpPr>
          <p:spPr bwMode="auto">
            <a:xfrm>
              <a:off x="3810000" y="6121400"/>
              <a:ext cx="666750" cy="584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defRPr/>
              </a:pPr>
              <a:r>
                <a:rPr lang="zh-CN" altLang="en-US" sz="16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智慧</a:t>
              </a:r>
              <a:r>
                <a:rPr lang="en-US" altLang="zh-CN" sz="16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XX</a:t>
              </a:r>
              <a:endParaRPr lang="zh-CN" altLang="en-US" sz="1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3200400" y="2624138"/>
              <a:ext cx="666750" cy="584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zh-CN" altLang="en-US" sz="16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智慧醫療</a:t>
              </a:r>
            </a:p>
          </p:txBody>
        </p:sp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2895600" y="3411538"/>
              <a:ext cx="666750" cy="584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zh-CN" altLang="en-US" sz="16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智慧商務</a:t>
              </a:r>
            </a:p>
          </p:txBody>
        </p:sp>
      </p:grpSp>
      <p:sp>
        <p:nvSpPr>
          <p:cNvPr id="13338" name="Arc 2"/>
          <p:cNvSpPr>
            <a:spLocks/>
          </p:cNvSpPr>
          <p:nvPr/>
        </p:nvSpPr>
        <p:spPr bwMode="auto">
          <a:xfrm rot="2770767" flipH="1">
            <a:off x="4509294" y="2088357"/>
            <a:ext cx="4086225" cy="3894137"/>
          </a:xfrm>
          <a:custGeom>
            <a:avLst/>
            <a:gdLst>
              <a:gd name="T0" fmla="*/ 2147483646 w 21599"/>
              <a:gd name="T1" fmla="*/ 2147483646 h 21600"/>
              <a:gd name="T2" fmla="*/ 0 w 21599"/>
              <a:gd name="T3" fmla="*/ 2147483646 h 21600"/>
              <a:gd name="T4" fmla="*/ 0 w 21599"/>
              <a:gd name="T5" fmla="*/ 0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21599" y="160"/>
                </a:moveTo>
                <a:cubicBezTo>
                  <a:pt x="21511" y="12026"/>
                  <a:pt x="11866" y="21599"/>
                  <a:pt x="0" y="21600"/>
                </a:cubicBezTo>
              </a:path>
              <a:path w="21599" h="21600" stroke="0" extrusionOk="0">
                <a:moveTo>
                  <a:pt x="21599" y="160"/>
                </a:moveTo>
                <a:cubicBezTo>
                  <a:pt x="21511" y="12026"/>
                  <a:pt x="11866" y="21599"/>
                  <a:pt x="0" y="21600"/>
                </a:cubicBezTo>
                <a:lnTo>
                  <a:pt x="0" y="0"/>
                </a:lnTo>
                <a:lnTo>
                  <a:pt x="21599" y="160"/>
                </a:lnTo>
                <a:close/>
              </a:path>
            </a:pathLst>
          </a:custGeom>
          <a:noFill/>
          <a:ln w="38100" cmpd="dbl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组合 4"/>
          <p:cNvGrpSpPr>
            <a:grpSpLocks/>
          </p:cNvGrpSpPr>
          <p:nvPr/>
        </p:nvGrpSpPr>
        <p:grpSpPr bwMode="auto">
          <a:xfrm>
            <a:off x="6172200" y="2667000"/>
            <a:ext cx="2819400" cy="3416300"/>
            <a:chOff x="6172200" y="2667000"/>
            <a:chExt cx="2819400" cy="3416320"/>
          </a:xfrm>
        </p:grpSpPr>
        <p:sp>
          <p:nvSpPr>
            <p:cNvPr id="137256" name="TextBox 109"/>
            <p:cNvSpPr txBox="1">
              <a:spLocks noChangeArrowheads="1"/>
            </p:cNvSpPr>
            <p:nvPr/>
          </p:nvSpPr>
          <p:spPr bwMode="auto">
            <a:xfrm>
              <a:off x="6172200" y="2667000"/>
              <a:ext cx="2819400" cy="34163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&gt;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CN" altLang="en-US" sz="240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智慧引擎</a:t>
              </a:r>
              <a:endParaRPr lang="en-US" altLang="zh-CN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zh-CN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zh-CN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zh-CN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zh-CN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zh-CN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zh-CN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zh-CN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zh-CN" altLang="en-US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1" name="流程图: 磁盘 40"/>
            <p:cNvSpPr/>
            <p:nvPr/>
          </p:nvSpPr>
          <p:spPr>
            <a:xfrm>
              <a:off x="6273800" y="4033846"/>
              <a:ext cx="2565400" cy="1108081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31013" y="4462474"/>
              <a:ext cx="773112" cy="5715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6" name="TextBox 39"/>
            <p:cNvSpPr txBox="1">
              <a:spLocks noChangeArrowheads="1"/>
            </p:cNvSpPr>
            <p:nvPr/>
          </p:nvSpPr>
          <p:spPr bwMode="auto">
            <a:xfrm>
              <a:off x="6307138" y="5216540"/>
              <a:ext cx="2551112" cy="6477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 eaLnBrk="1" hangingPunct="1">
                <a:defRPr/>
              </a:pPr>
              <a:r>
                <a:rPr lang="zh-CN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基礎軟體  平行計算</a:t>
              </a:r>
              <a:endParaRPr lang="en-US" altLang="zh-CN" sz="18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just" eaLnBrk="1" hangingPunct="1">
                <a:defRPr/>
              </a:pPr>
              <a:r>
                <a:rPr lang="zh-TW" altLang="en-US" sz="1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體系結構    雲技術</a:t>
              </a:r>
              <a:endParaRPr lang="zh-CN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7260" name="TextBox 41"/>
            <p:cNvSpPr txBox="1">
              <a:spLocks noChangeArrowheads="1"/>
            </p:cNvSpPr>
            <p:nvPr/>
          </p:nvSpPr>
          <p:spPr bwMode="auto">
            <a:xfrm>
              <a:off x="6324600" y="4074282"/>
              <a:ext cx="2286000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&gt;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8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（大</a:t>
              </a:r>
              <a:r>
                <a:rPr lang="zh-TW" altLang="en-US" sz="1800" dirty="0" smtClean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）數據資源</a:t>
              </a:r>
              <a:r>
                <a:rPr lang="zh-TW" altLang="en-US" sz="18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中心</a:t>
              </a:r>
              <a:endParaRPr lang="zh-CN" altLang="en-US" sz="1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37261" name="Picture 4" descr="C:\Documents and Settings\xuelihr\桌面\stock\3.png"/>
            <p:cNvPicPr preferRelativeResize="0">
              <a:picLocks noChangeAspect="1" noChangeArrowheads="1"/>
            </p:cNvPicPr>
            <p:nvPr/>
          </p:nvPicPr>
          <p:blipFill>
            <a:blip r:embed="rId4">
              <a:lum bright="-3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550" y="4348419"/>
              <a:ext cx="854075" cy="89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62" name="Picture 6" descr="C:\Documents and Settings\xuelihr\桌面\stock\5.png"/>
            <p:cNvPicPr preferRelativeResize="0">
              <a:picLocks noChangeAspect="1" noChangeArrowheads="1"/>
            </p:cNvPicPr>
            <p:nvPr/>
          </p:nvPicPr>
          <p:blipFill>
            <a:blip r:embed="rId5">
              <a:lum bright="-3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355771"/>
              <a:ext cx="597278" cy="1242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63" name="Picture 6" descr="C:\Documents and Settings\xuelihr\桌面\stock\5.png"/>
            <p:cNvPicPr preferRelativeResize="0">
              <a:picLocks noChangeAspect="1" noChangeArrowheads="1"/>
            </p:cNvPicPr>
            <p:nvPr/>
          </p:nvPicPr>
          <p:blipFill>
            <a:blip r:embed="rId6">
              <a:lum bright="-3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562" y="4371438"/>
              <a:ext cx="1000125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矩形 113"/>
            <p:cNvSpPr>
              <a:spLocks noChangeArrowheads="1"/>
            </p:cNvSpPr>
            <p:nvPr/>
          </p:nvSpPr>
          <p:spPr bwMode="auto">
            <a:xfrm>
              <a:off x="6273800" y="3152778"/>
              <a:ext cx="2584450" cy="738192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>
                <a:lnSpc>
                  <a:spcPct val="90000"/>
                </a:lnSpc>
                <a:defRPr/>
              </a:pPr>
              <a:r>
                <a:rPr lang="zh-TW" altLang="en-US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獲取、整合、品質、管理</a:t>
              </a:r>
              <a:endParaRPr lang="en-US" altLang="zh-CN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algn="just">
                <a:lnSpc>
                  <a:spcPct val="90000"/>
                </a:lnSpc>
                <a:defRPr/>
              </a:pPr>
              <a:r>
                <a:rPr lang="zh-TW" altLang="en-US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機器學習</a:t>
              </a:r>
              <a:r>
                <a:rPr lang="zh-TW" altLang="en-US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、資</a:t>
              </a:r>
              <a:r>
                <a:rPr lang="zh-TW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料</a:t>
              </a:r>
              <a:r>
                <a:rPr lang="zh-TW" altLang="en-US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採礦</a:t>
              </a:r>
              <a:endParaRPr lang="en-US" altLang="zh-CN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  <a:p>
              <a:pPr algn="just">
                <a:lnSpc>
                  <a:spcPct val="90000"/>
                </a:lnSpc>
                <a:defRPr/>
              </a:pPr>
              <a:r>
                <a:rPr lang="zh-TW" altLang="en-US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  <a:cs typeface="Arial" panose="020B0604020202020204" pitchFamily="34" charset="0"/>
                </a:rPr>
                <a:t>語義網路、資料網路</a:t>
              </a:r>
              <a:endParaRPr lang="zh-CN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133" name="云形 132"/>
          <p:cNvSpPr/>
          <p:nvPr/>
        </p:nvSpPr>
        <p:spPr>
          <a:xfrm>
            <a:off x="4786313" y="3336925"/>
            <a:ext cx="928687" cy="78581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876800" y="3622675"/>
            <a:ext cx="785813" cy="2000250"/>
            <a:chOff x="1728" y="2106"/>
            <a:chExt cx="125" cy="514"/>
          </a:xfrm>
        </p:grpSpPr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1728" y="2168"/>
              <a:ext cx="47" cy="18"/>
            </a:xfrm>
            <a:custGeom>
              <a:avLst/>
              <a:gdLst>
                <a:gd name="T0" fmla="*/ 47 w 47"/>
                <a:gd name="T1" fmla="*/ 18 h 18"/>
                <a:gd name="T2" fmla="*/ 15 w 47"/>
                <a:gd name="T3" fmla="*/ 15 h 18"/>
                <a:gd name="T4" fmla="*/ 31 w 47"/>
                <a:gd name="T5" fmla="*/ 2 h 18"/>
                <a:gd name="T6" fmla="*/ 0 w 4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8"/>
                <a:gd name="T14" fmla="*/ 47 w 4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8">
                  <a:moveTo>
                    <a:pt x="47" y="18"/>
                  </a:moveTo>
                  <a:lnTo>
                    <a:pt x="15" y="15"/>
                  </a:lnTo>
                  <a:lnTo>
                    <a:pt x="31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1798" y="2165"/>
              <a:ext cx="55" cy="22"/>
            </a:xfrm>
            <a:custGeom>
              <a:avLst/>
              <a:gdLst>
                <a:gd name="T0" fmla="*/ 55 w 55"/>
                <a:gd name="T1" fmla="*/ 3 h 22"/>
                <a:gd name="T2" fmla="*/ 23 w 55"/>
                <a:gd name="T3" fmla="*/ 22 h 22"/>
                <a:gd name="T4" fmla="*/ 32 w 55"/>
                <a:gd name="T5" fmla="*/ 0 h 22"/>
                <a:gd name="T6" fmla="*/ 0 w 55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22"/>
                <a:gd name="T14" fmla="*/ 55 w 55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22">
                  <a:moveTo>
                    <a:pt x="55" y="3"/>
                  </a:moveTo>
                  <a:lnTo>
                    <a:pt x="23" y="22"/>
                  </a:lnTo>
                  <a:lnTo>
                    <a:pt x="32" y="0"/>
                  </a:lnTo>
                  <a:lnTo>
                    <a:pt x="0" y="21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1783" y="2106"/>
              <a:ext cx="15" cy="70"/>
            </a:xfrm>
            <a:custGeom>
              <a:avLst/>
              <a:gdLst>
                <a:gd name="T0" fmla="*/ 7 w 15"/>
                <a:gd name="T1" fmla="*/ 70 h 70"/>
                <a:gd name="T2" fmla="*/ 0 w 15"/>
                <a:gd name="T3" fmla="*/ 26 h 70"/>
                <a:gd name="T4" fmla="*/ 15 w 15"/>
                <a:gd name="T5" fmla="*/ 44 h 70"/>
                <a:gd name="T6" fmla="*/ 7 w 15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70"/>
                <a:gd name="T14" fmla="*/ 15 w 15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70">
                  <a:moveTo>
                    <a:pt x="7" y="70"/>
                  </a:moveTo>
                  <a:lnTo>
                    <a:pt x="0" y="26"/>
                  </a:lnTo>
                  <a:lnTo>
                    <a:pt x="15" y="44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1728" y="2187"/>
              <a:ext cx="125" cy="433"/>
            </a:xfrm>
            <a:custGeom>
              <a:avLst/>
              <a:gdLst>
                <a:gd name="T0" fmla="*/ 0 w 125"/>
                <a:gd name="T1" fmla="*/ 397 h 433"/>
                <a:gd name="T2" fmla="*/ 62 w 125"/>
                <a:gd name="T3" fmla="*/ 433 h 433"/>
                <a:gd name="T4" fmla="*/ 125 w 125"/>
                <a:gd name="T5" fmla="*/ 397 h 433"/>
                <a:gd name="T6" fmla="*/ 62 w 125"/>
                <a:gd name="T7" fmla="*/ 0 h 433"/>
                <a:gd name="T8" fmla="*/ 0 w 125"/>
                <a:gd name="T9" fmla="*/ 397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433"/>
                <a:gd name="T17" fmla="*/ 125 w 125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433">
                  <a:moveTo>
                    <a:pt x="0" y="397"/>
                  </a:moveTo>
                  <a:lnTo>
                    <a:pt x="62" y="433"/>
                  </a:lnTo>
                  <a:lnTo>
                    <a:pt x="125" y="397"/>
                  </a:lnTo>
                  <a:lnTo>
                    <a:pt x="62" y="0"/>
                  </a:lnTo>
                  <a:lnTo>
                    <a:pt x="0" y="397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1779" y="2205"/>
              <a:ext cx="23" cy="46"/>
            </a:xfrm>
            <a:custGeom>
              <a:avLst/>
              <a:gdLst>
                <a:gd name="T0" fmla="*/ 4 w 23"/>
                <a:gd name="T1" fmla="*/ 9 h 46"/>
                <a:gd name="T2" fmla="*/ 11 w 23"/>
                <a:gd name="T3" fmla="*/ 0 h 46"/>
                <a:gd name="T4" fmla="*/ 19 w 23"/>
                <a:gd name="T5" fmla="*/ 9 h 46"/>
                <a:gd name="T6" fmla="*/ 23 w 23"/>
                <a:gd name="T7" fmla="*/ 36 h 46"/>
                <a:gd name="T8" fmla="*/ 11 w 23"/>
                <a:gd name="T9" fmla="*/ 46 h 46"/>
                <a:gd name="T10" fmla="*/ 0 w 23"/>
                <a:gd name="T11" fmla="*/ 36 h 46"/>
                <a:gd name="T12" fmla="*/ 4 w 23"/>
                <a:gd name="T13" fmla="*/ 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46"/>
                <a:gd name="T23" fmla="*/ 23 w 23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46">
                  <a:moveTo>
                    <a:pt x="4" y="9"/>
                  </a:moveTo>
                  <a:lnTo>
                    <a:pt x="11" y="0"/>
                  </a:lnTo>
                  <a:lnTo>
                    <a:pt x="19" y="9"/>
                  </a:lnTo>
                  <a:lnTo>
                    <a:pt x="23" y="36"/>
                  </a:lnTo>
                  <a:lnTo>
                    <a:pt x="11" y="46"/>
                  </a:lnTo>
                  <a:lnTo>
                    <a:pt x="0" y="3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6" name="Freeform 17"/>
            <p:cNvSpPr>
              <a:spLocks/>
            </p:cNvSpPr>
            <p:nvPr/>
          </p:nvSpPr>
          <p:spPr bwMode="auto">
            <a:xfrm>
              <a:off x="1728" y="2548"/>
              <a:ext cx="125" cy="36"/>
            </a:xfrm>
            <a:custGeom>
              <a:avLst/>
              <a:gdLst>
                <a:gd name="T0" fmla="*/ 0 w 125"/>
                <a:gd name="T1" fmla="*/ 36 h 36"/>
                <a:gd name="T2" fmla="*/ 62 w 125"/>
                <a:gd name="T3" fmla="*/ 0 h 36"/>
                <a:gd name="T4" fmla="*/ 125 w 125"/>
                <a:gd name="T5" fmla="*/ 36 h 36"/>
                <a:gd name="T6" fmla="*/ 0 60000 65536"/>
                <a:gd name="T7" fmla="*/ 0 60000 65536"/>
                <a:gd name="T8" fmla="*/ 0 60000 65536"/>
                <a:gd name="T9" fmla="*/ 0 w 125"/>
                <a:gd name="T10" fmla="*/ 0 h 36"/>
                <a:gd name="T11" fmla="*/ 125 w 125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" h="36">
                  <a:moveTo>
                    <a:pt x="0" y="36"/>
                  </a:moveTo>
                  <a:lnTo>
                    <a:pt x="62" y="0"/>
                  </a:lnTo>
                  <a:lnTo>
                    <a:pt x="125" y="36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1728" y="2187"/>
              <a:ext cx="125" cy="433"/>
            </a:xfrm>
            <a:custGeom>
              <a:avLst/>
              <a:gdLst>
                <a:gd name="T0" fmla="*/ 62 w 125"/>
                <a:gd name="T1" fmla="*/ 0 h 433"/>
                <a:gd name="T2" fmla="*/ 62 w 125"/>
                <a:gd name="T3" fmla="*/ 433 h 433"/>
                <a:gd name="T4" fmla="*/ 0 w 125"/>
                <a:gd name="T5" fmla="*/ 397 h 433"/>
                <a:gd name="T6" fmla="*/ 62 w 125"/>
                <a:gd name="T7" fmla="*/ 0 h 433"/>
                <a:gd name="T8" fmla="*/ 125 w 125"/>
                <a:gd name="T9" fmla="*/ 397 h 433"/>
                <a:gd name="T10" fmla="*/ 62 w 125"/>
                <a:gd name="T11" fmla="*/ 433 h 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"/>
                <a:gd name="T19" fmla="*/ 0 h 433"/>
                <a:gd name="T20" fmla="*/ 125 w 125"/>
                <a:gd name="T21" fmla="*/ 433 h 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" h="433">
                  <a:moveTo>
                    <a:pt x="62" y="0"/>
                  </a:moveTo>
                  <a:lnTo>
                    <a:pt x="62" y="433"/>
                  </a:lnTo>
                  <a:lnTo>
                    <a:pt x="0" y="397"/>
                  </a:lnTo>
                  <a:lnTo>
                    <a:pt x="62" y="0"/>
                  </a:lnTo>
                  <a:lnTo>
                    <a:pt x="125" y="397"/>
                  </a:lnTo>
                  <a:lnTo>
                    <a:pt x="62" y="433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1775" y="2287"/>
              <a:ext cx="31" cy="8"/>
            </a:xfrm>
            <a:custGeom>
              <a:avLst/>
              <a:gdLst>
                <a:gd name="T0" fmla="*/ 0 w 31"/>
                <a:gd name="T1" fmla="*/ 0 h 8"/>
                <a:gd name="T2" fmla="*/ 15 w 31"/>
                <a:gd name="T3" fmla="*/ 8 h 8"/>
                <a:gd name="T4" fmla="*/ 31 w 31"/>
                <a:gd name="T5" fmla="*/ 0 h 8"/>
                <a:gd name="T6" fmla="*/ 0 60000 65536"/>
                <a:gd name="T7" fmla="*/ 0 60000 65536"/>
                <a:gd name="T8" fmla="*/ 0 60000 65536"/>
                <a:gd name="T9" fmla="*/ 0 w 31"/>
                <a:gd name="T10" fmla="*/ 0 h 8"/>
                <a:gd name="T11" fmla="*/ 31 w 3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8">
                  <a:moveTo>
                    <a:pt x="0" y="0"/>
                  </a:moveTo>
                  <a:lnTo>
                    <a:pt x="15" y="8"/>
                  </a:lnTo>
                  <a:lnTo>
                    <a:pt x="31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1770" y="2319"/>
              <a:ext cx="41" cy="12"/>
            </a:xfrm>
            <a:custGeom>
              <a:avLst/>
              <a:gdLst>
                <a:gd name="T0" fmla="*/ 0 w 41"/>
                <a:gd name="T1" fmla="*/ 0 h 12"/>
                <a:gd name="T2" fmla="*/ 20 w 41"/>
                <a:gd name="T3" fmla="*/ 12 h 12"/>
                <a:gd name="T4" fmla="*/ 41 w 41"/>
                <a:gd name="T5" fmla="*/ 1 h 12"/>
                <a:gd name="T6" fmla="*/ 0 60000 65536"/>
                <a:gd name="T7" fmla="*/ 0 60000 65536"/>
                <a:gd name="T8" fmla="*/ 0 60000 65536"/>
                <a:gd name="T9" fmla="*/ 0 w 41"/>
                <a:gd name="T10" fmla="*/ 0 h 12"/>
                <a:gd name="T11" fmla="*/ 41 w 4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2">
                  <a:moveTo>
                    <a:pt x="0" y="0"/>
                  </a:moveTo>
                  <a:lnTo>
                    <a:pt x="20" y="12"/>
                  </a:lnTo>
                  <a:lnTo>
                    <a:pt x="41" y="1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0" name="Freeform 21"/>
            <p:cNvSpPr>
              <a:spLocks/>
            </p:cNvSpPr>
            <p:nvPr/>
          </p:nvSpPr>
          <p:spPr bwMode="auto">
            <a:xfrm>
              <a:off x="1764" y="2352"/>
              <a:ext cx="52" cy="16"/>
            </a:xfrm>
            <a:custGeom>
              <a:avLst/>
              <a:gdLst>
                <a:gd name="T0" fmla="*/ 0 w 52"/>
                <a:gd name="T1" fmla="*/ 0 h 16"/>
                <a:gd name="T2" fmla="*/ 26 w 52"/>
                <a:gd name="T3" fmla="*/ 16 h 16"/>
                <a:gd name="T4" fmla="*/ 52 w 52"/>
                <a:gd name="T5" fmla="*/ 0 h 16"/>
                <a:gd name="T6" fmla="*/ 0 60000 65536"/>
                <a:gd name="T7" fmla="*/ 0 60000 65536"/>
                <a:gd name="T8" fmla="*/ 0 60000 65536"/>
                <a:gd name="T9" fmla="*/ 0 w 52"/>
                <a:gd name="T10" fmla="*/ 0 h 16"/>
                <a:gd name="T11" fmla="*/ 52 w 5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16">
                  <a:moveTo>
                    <a:pt x="0" y="0"/>
                  </a:moveTo>
                  <a:lnTo>
                    <a:pt x="26" y="16"/>
                  </a:lnTo>
                  <a:lnTo>
                    <a:pt x="52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1" name="Freeform 22"/>
            <p:cNvSpPr>
              <a:spLocks/>
            </p:cNvSpPr>
            <p:nvPr/>
          </p:nvSpPr>
          <p:spPr bwMode="auto">
            <a:xfrm>
              <a:off x="1759" y="2386"/>
              <a:ext cx="63" cy="18"/>
            </a:xfrm>
            <a:custGeom>
              <a:avLst/>
              <a:gdLst>
                <a:gd name="T0" fmla="*/ 0 w 63"/>
                <a:gd name="T1" fmla="*/ 0 h 18"/>
                <a:gd name="T2" fmla="*/ 31 w 63"/>
                <a:gd name="T3" fmla="*/ 18 h 18"/>
                <a:gd name="T4" fmla="*/ 63 w 63"/>
                <a:gd name="T5" fmla="*/ 0 h 18"/>
                <a:gd name="T6" fmla="*/ 0 60000 65536"/>
                <a:gd name="T7" fmla="*/ 0 60000 65536"/>
                <a:gd name="T8" fmla="*/ 0 60000 65536"/>
                <a:gd name="T9" fmla="*/ 0 w 63"/>
                <a:gd name="T10" fmla="*/ 0 h 18"/>
                <a:gd name="T11" fmla="*/ 63 w 63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" h="18">
                  <a:moveTo>
                    <a:pt x="0" y="0"/>
                  </a:moveTo>
                  <a:lnTo>
                    <a:pt x="31" y="18"/>
                  </a:lnTo>
                  <a:lnTo>
                    <a:pt x="63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2" name="Freeform 23"/>
            <p:cNvSpPr>
              <a:spLocks/>
            </p:cNvSpPr>
            <p:nvPr/>
          </p:nvSpPr>
          <p:spPr bwMode="auto">
            <a:xfrm>
              <a:off x="1754" y="2419"/>
              <a:ext cx="73" cy="21"/>
            </a:xfrm>
            <a:custGeom>
              <a:avLst/>
              <a:gdLst>
                <a:gd name="T0" fmla="*/ 0 w 73"/>
                <a:gd name="T1" fmla="*/ 0 h 21"/>
                <a:gd name="T2" fmla="*/ 36 w 73"/>
                <a:gd name="T3" fmla="*/ 21 h 21"/>
                <a:gd name="T4" fmla="*/ 73 w 73"/>
                <a:gd name="T5" fmla="*/ 0 h 21"/>
                <a:gd name="T6" fmla="*/ 0 60000 65536"/>
                <a:gd name="T7" fmla="*/ 0 60000 65536"/>
                <a:gd name="T8" fmla="*/ 0 60000 65536"/>
                <a:gd name="T9" fmla="*/ 0 w 73"/>
                <a:gd name="T10" fmla="*/ 0 h 21"/>
                <a:gd name="T11" fmla="*/ 73 w 73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" h="21">
                  <a:moveTo>
                    <a:pt x="0" y="0"/>
                  </a:moveTo>
                  <a:lnTo>
                    <a:pt x="36" y="21"/>
                  </a:lnTo>
                  <a:lnTo>
                    <a:pt x="73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3" name="Freeform 24"/>
            <p:cNvSpPr>
              <a:spLocks/>
            </p:cNvSpPr>
            <p:nvPr/>
          </p:nvSpPr>
          <p:spPr bwMode="auto">
            <a:xfrm>
              <a:off x="1749" y="2451"/>
              <a:ext cx="82" cy="25"/>
            </a:xfrm>
            <a:custGeom>
              <a:avLst/>
              <a:gdLst>
                <a:gd name="T0" fmla="*/ 0 w 82"/>
                <a:gd name="T1" fmla="*/ 1 h 25"/>
                <a:gd name="T2" fmla="*/ 41 w 82"/>
                <a:gd name="T3" fmla="*/ 25 h 25"/>
                <a:gd name="T4" fmla="*/ 82 w 82"/>
                <a:gd name="T5" fmla="*/ 0 h 25"/>
                <a:gd name="T6" fmla="*/ 0 60000 65536"/>
                <a:gd name="T7" fmla="*/ 0 60000 65536"/>
                <a:gd name="T8" fmla="*/ 0 60000 65536"/>
                <a:gd name="T9" fmla="*/ 0 w 82"/>
                <a:gd name="T10" fmla="*/ 0 h 25"/>
                <a:gd name="T11" fmla="*/ 82 w 82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25">
                  <a:moveTo>
                    <a:pt x="0" y="1"/>
                  </a:moveTo>
                  <a:lnTo>
                    <a:pt x="41" y="25"/>
                  </a:lnTo>
                  <a:lnTo>
                    <a:pt x="82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1744" y="2485"/>
              <a:ext cx="93" cy="27"/>
            </a:xfrm>
            <a:custGeom>
              <a:avLst/>
              <a:gdLst>
                <a:gd name="T0" fmla="*/ 0 w 93"/>
                <a:gd name="T1" fmla="*/ 0 h 27"/>
                <a:gd name="T2" fmla="*/ 46 w 93"/>
                <a:gd name="T3" fmla="*/ 27 h 27"/>
                <a:gd name="T4" fmla="*/ 93 w 93"/>
                <a:gd name="T5" fmla="*/ 0 h 27"/>
                <a:gd name="T6" fmla="*/ 0 60000 65536"/>
                <a:gd name="T7" fmla="*/ 0 60000 65536"/>
                <a:gd name="T8" fmla="*/ 0 60000 65536"/>
                <a:gd name="T9" fmla="*/ 0 w 93"/>
                <a:gd name="T10" fmla="*/ 0 h 27"/>
                <a:gd name="T11" fmla="*/ 93 w 93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" h="27">
                  <a:moveTo>
                    <a:pt x="0" y="0"/>
                  </a:moveTo>
                  <a:lnTo>
                    <a:pt x="46" y="27"/>
                  </a:lnTo>
                  <a:lnTo>
                    <a:pt x="93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5" name="Freeform 26"/>
            <p:cNvSpPr>
              <a:spLocks/>
            </p:cNvSpPr>
            <p:nvPr/>
          </p:nvSpPr>
          <p:spPr bwMode="auto">
            <a:xfrm>
              <a:off x="1738" y="2518"/>
              <a:ext cx="105" cy="30"/>
            </a:xfrm>
            <a:custGeom>
              <a:avLst/>
              <a:gdLst>
                <a:gd name="T0" fmla="*/ 0 w 105"/>
                <a:gd name="T1" fmla="*/ 0 h 30"/>
                <a:gd name="T2" fmla="*/ 52 w 105"/>
                <a:gd name="T3" fmla="*/ 30 h 30"/>
                <a:gd name="T4" fmla="*/ 105 w 105"/>
                <a:gd name="T5" fmla="*/ 0 h 30"/>
                <a:gd name="T6" fmla="*/ 0 60000 65536"/>
                <a:gd name="T7" fmla="*/ 0 60000 65536"/>
                <a:gd name="T8" fmla="*/ 0 60000 65536"/>
                <a:gd name="T9" fmla="*/ 0 w 105"/>
                <a:gd name="T10" fmla="*/ 0 h 30"/>
                <a:gd name="T11" fmla="*/ 105 w 105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" h="30">
                  <a:moveTo>
                    <a:pt x="0" y="0"/>
                  </a:moveTo>
                  <a:lnTo>
                    <a:pt x="52" y="30"/>
                  </a:lnTo>
                  <a:lnTo>
                    <a:pt x="105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6" name="Freeform 27"/>
            <p:cNvSpPr>
              <a:spLocks/>
            </p:cNvSpPr>
            <p:nvPr/>
          </p:nvSpPr>
          <p:spPr bwMode="auto">
            <a:xfrm>
              <a:off x="1733" y="2550"/>
              <a:ext cx="114" cy="34"/>
            </a:xfrm>
            <a:custGeom>
              <a:avLst/>
              <a:gdLst>
                <a:gd name="T0" fmla="*/ 0 w 114"/>
                <a:gd name="T1" fmla="*/ 1 h 34"/>
                <a:gd name="T2" fmla="*/ 57 w 114"/>
                <a:gd name="T3" fmla="*/ 34 h 34"/>
                <a:gd name="T4" fmla="*/ 114 w 114"/>
                <a:gd name="T5" fmla="*/ 0 h 34"/>
                <a:gd name="T6" fmla="*/ 0 60000 65536"/>
                <a:gd name="T7" fmla="*/ 0 60000 65536"/>
                <a:gd name="T8" fmla="*/ 0 60000 65536"/>
                <a:gd name="T9" fmla="*/ 0 w 114"/>
                <a:gd name="T10" fmla="*/ 0 h 34"/>
                <a:gd name="T11" fmla="*/ 114 w 11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34">
                  <a:moveTo>
                    <a:pt x="0" y="1"/>
                  </a:moveTo>
                  <a:lnTo>
                    <a:pt x="57" y="34"/>
                  </a:lnTo>
                  <a:lnTo>
                    <a:pt x="114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7" name="Freeform 28"/>
            <p:cNvSpPr>
              <a:spLocks/>
            </p:cNvSpPr>
            <p:nvPr/>
          </p:nvSpPr>
          <p:spPr bwMode="auto">
            <a:xfrm>
              <a:off x="1779" y="2205"/>
              <a:ext cx="23" cy="46"/>
            </a:xfrm>
            <a:custGeom>
              <a:avLst/>
              <a:gdLst>
                <a:gd name="T0" fmla="*/ 4 w 23"/>
                <a:gd name="T1" fmla="*/ 9 h 46"/>
                <a:gd name="T2" fmla="*/ 11 w 23"/>
                <a:gd name="T3" fmla="*/ 0 h 46"/>
                <a:gd name="T4" fmla="*/ 19 w 23"/>
                <a:gd name="T5" fmla="*/ 9 h 46"/>
                <a:gd name="T6" fmla="*/ 23 w 23"/>
                <a:gd name="T7" fmla="*/ 36 h 46"/>
                <a:gd name="T8" fmla="*/ 11 w 23"/>
                <a:gd name="T9" fmla="*/ 46 h 46"/>
                <a:gd name="T10" fmla="*/ 0 w 23"/>
                <a:gd name="T11" fmla="*/ 36 h 46"/>
                <a:gd name="T12" fmla="*/ 4 w 23"/>
                <a:gd name="T13" fmla="*/ 9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46"/>
                <a:gd name="T23" fmla="*/ 23 w 23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46">
                  <a:moveTo>
                    <a:pt x="4" y="9"/>
                  </a:moveTo>
                  <a:lnTo>
                    <a:pt x="11" y="0"/>
                  </a:lnTo>
                  <a:lnTo>
                    <a:pt x="19" y="9"/>
                  </a:lnTo>
                  <a:lnTo>
                    <a:pt x="23" y="36"/>
                  </a:lnTo>
                  <a:lnTo>
                    <a:pt x="11" y="46"/>
                  </a:lnTo>
                  <a:lnTo>
                    <a:pt x="0" y="36"/>
                  </a:lnTo>
                  <a:lnTo>
                    <a:pt x="4" y="9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8" name="Freeform 29"/>
            <p:cNvSpPr>
              <a:spLocks/>
            </p:cNvSpPr>
            <p:nvPr/>
          </p:nvSpPr>
          <p:spPr bwMode="auto">
            <a:xfrm>
              <a:off x="1728" y="2168"/>
              <a:ext cx="47" cy="18"/>
            </a:xfrm>
            <a:custGeom>
              <a:avLst/>
              <a:gdLst>
                <a:gd name="T0" fmla="*/ 47 w 47"/>
                <a:gd name="T1" fmla="*/ 18 h 18"/>
                <a:gd name="T2" fmla="*/ 15 w 47"/>
                <a:gd name="T3" fmla="*/ 15 h 18"/>
                <a:gd name="T4" fmla="*/ 31 w 47"/>
                <a:gd name="T5" fmla="*/ 2 h 18"/>
                <a:gd name="T6" fmla="*/ 0 w 47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18"/>
                <a:gd name="T14" fmla="*/ 47 w 4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18">
                  <a:moveTo>
                    <a:pt x="47" y="18"/>
                  </a:moveTo>
                  <a:lnTo>
                    <a:pt x="15" y="15"/>
                  </a:lnTo>
                  <a:lnTo>
                    <a:pt x="31" y="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9" name="Freeform 30"/>
            <p:cNvSpPr>
              <a:spLocks/>
            </p:cNvSpPr>
            <p:nvPr/>
          </p:nvSpPr>
          <p:spPr bwMode="auto">
            <a:xfrm>
              <a:off x="1798" y="2165"/>
              <a:ext cx="55" cy="22"/>
            </a:xfrm>
            <a:custGeom>
              <a:avLst/>
              <a:gdLst>
                <a:gd name="T0" fmla="*/ 55 w 55"/>
                <a:gd name="T1" fmla="*/ 3 h 22"/>
                <a:gd name="T2" fmla="*/ 23 w 55"/>
                <a:gd name="T3" fmla="*/ 22 h 22"/>
                <a:gd name="T4" fmla="*/ 32 w 55"/>
                <a:gd name="T5" fmla="*/ 0 h 22"/>
                <a:gd name="T6" fmla="*/ 0 w 55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22"/>
                <a:gd name="T14" fmla="*/ 55 w 55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22">
                  <a:moveTo>
                    <a:pt x="55" y="3"/>
                  </a:moveTo>
                  <a:lnTo>
                    <a:pt x="23" y="22"/>
                  </a:lnTo>
                  <a:lnTo>
                    <a:pt x="32" y="0"/>
                  </a:lnTo>
                  <a:lnTo>
                    <a:pt x="0" y="21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0" name="Freeform 31"/>
            <p:cNvSpPr>
              <a:spLocks/>
            </p:cNvSpPr>
            <p:nvPr/>
          </p:nvSpPr>
          <p:spPr bwMode="auto">
            <a:xfrm>
              <a:off x="1783" y="2106"/>
              <a:ext cx="15" cy="70"/>
            </a:xfrm>
            <a:custGeom>
              <a:avLst/>
              <a:gdLst>
                <a:gd name="T0" fmla="*/ 7 w 15"/>
                <a:gd name="T1" fmla="*/ 70 h 70"/>
                <a:gd name="T2" fmla="*/ 0 w 15"/>
                <a:gd name="T3" fmla="*/ 26 h 70"/>
                <a:gd name="T4" fmla="*/ 15 w 15"/>
                <a:gd name="T5" fmla="*/ 44 h 70"/>
                <a:gd name="T6" fmla="*/ 7 w 15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70"/>
                <a:gd name="T14" fmla="*/ 15 w 15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70">
                  <a:moveTo>
                    <a:pt x="7" y="70"/>
                  </a:moveTo>
                  <a:lnTo>
                    <a:pt x="0" y="26"/>
                  </a:lnTo>
                  <a:lnTo>
                    <a:pt x="15" y="44"/>
                  </a:lnTo>
                  <a:lnTo>
                    <a:pt x="7" y="0"/>
                  </a:lnTo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CN" altLang="en-US" sz="180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cxnSp>
        <p:nvCxnSpPr>
          <p:cNvPr id="89" name="直接连接符 88"/>
          <p:cNvCxnSpPr/>
          <p:nvPr/>
        </p:nvCxnSpPr>
        <p:spPr>
          <a:xfrm flipH="1">
            <a:off x="2436813" y="2300288"/>
            <a:ext cx="1587" cy="4557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226" name="Rectangle 8"/>
          <p:cNvSpPr>
            <a:spLocks noChangeArrowheads="1"/>
          </p:cNvSpPr>
          <p:nvPr/>
        </p:nvSpPr>
        <p:spPr bwMode="auto">
          <a:xfrm>
            <a:off x="457200" y="304800"/>
            <a:ext cx="79200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隨著資料的增長，人類的能力在提高</a:t>
            </a:r>
            <a:endParaRPr lang="zh-CN" altLang="en-US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137227" name="TextBox 18"/>
          <p:cNvSpPr txBox="1">
            <a:spLocks noChangeArrowheads="1"/>
          </p:cNvSpPr>
          <p:nvPr/>
        </p:nvSpPr>
        <p:spPr bwMode="auto">
          <a:xfrm>
            <a:off x="76200" y="1647825"/>
            <a:ext cx="1143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48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智慧無處不在</a:t>
            </a:r>
            <a:endParaRPr lang="zh-CN" altLang="en-US" sz="48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2584450" y="1360488"/>
            <a:ext cx="1530350" cy="1016000"/>
          </a:xfrm>
          <a:prstGeom prst="rect">
            <a:avLst/>
          </a:prstGeom>
          <a:solidFill>
            <a:srgbClr val="377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zh-CN" sz="1600" b="1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開發技術</a:t>
            </a:r>
            <a:endParaRPr lang="en-US" altLang="zh-CN" sz="24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zh-CN" altLang="en-US" sz="20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267200" y="1360488"/>
            <a:ext cx="1524000" cy="1016000"/>
          </a:xfrm>
          <a:prstGeom prst="rect">
            <a:avLst/>
          </a:prstGeom>
          <a:solidFill>
            <a:srgbClr val="377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zh-CN" sz="1600" b="1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網路技術</a:t>
            </a:r>
            <a:endParaRPr lang="en-US" altLang="zh-CN" sz="24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zh-CN" altLang="en-US" sz="20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172200" y="1360488"/>
            <a:ext cx="2819400" cy="1016000"/>
          </a:xfrm>
          <a:prstGeom prst="rect">
            <a:avLst/>
          </a:prstGeom>
          <a:solidFill>
            <a:srgbClr val="377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zh-CN" sz="1600" b="1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後臺技術</a:t>
            </a:r>
            <a:endParaRPr lang="en-US" altLang="zh-CN" sz="24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zh-CN" altLang="en-US" sz="20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985838" y="1360488"/>
            <a:ext cx="1452562" cy="1016000"/>
          </a:xfrm>
          <a:prstGeom prst="rect">
            <a:avLst/>
          </a:prstGeom>
          <a:solidFill>
            <a:srgbClr val="377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zh-CN" sz="16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終端技術</a:t>
            </a:r>
            <a:endParaRPr lang="en-US" altLang="zh-CN" sz="24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zh-CN" altLang="en-US" sz="20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162050" y="2590800"/>
            <a:ext cx="1047750" cy="830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居家</a:t>
            </a:r>
            <a:endParaRPr lang="en-US" altLang="zh-CN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1162050" y="3581400"/>
            <a:ext cx="1047750" cy="830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移動</a:t>
            </a:r>
            <a:endParaRPr lang="en-US" altLang="zh-CN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1162050" y="4572000"/>
            <a:ext cx="1047750" cy="830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處所</a:t>
            </a:r>
            <a:endParaRPr lang="en-US" altLang="zh-CN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1162050" y="5562600"/>
            <a:ext cx="1047750" cy="830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&gt;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公共</a:t>
            </a:r>
            <a:endParaRPr lang="en-US" altLang="zh-CN" sz="240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240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</a:t>
            </a:r>
          </a:p>
        </p:txBody>
      </p:sp>
    </p:spTree>
    <p:extLst>
      <p:ext uri="{BB962C8B-B14F-4D97-AF65-F5344CB8AC3E}">
        <p14:creationId xmlns:p14="http://schemas.microsoft.com/office/powerpoint/2010/main" val="252153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88" grpId="0" animBg="1"/>
      <p:bldP spid="90" grpId="0" animBg="1"/>
      <p:bldP spid="105" grpId="0" animBg="1"/>
      <p:bldP spid="107" grpId="0" animBg="1"/>
      <p:bldP spid="108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19826" y="269597"/>
            <a:ext cx="6858001" cy="48605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會思考的智慧家庭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5" y="2477692"/>
            <a:ext cx="5327972" cy="2793206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" y="2402887"/>
            <a:ext cx="4599800" cy="298887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75" y="998730"/>
            <a:ext cx="1652326" cy="209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肘形接點 12"/>
          <p:cNvCxnSpPr/>
          <p:nvPr/>
        </p:nvCxnSpPr>
        <p:spPr>
          <a:xfrm rot="16200000" flipV="1">
            <a:off x="7496733" y="1994405"/>
            <a:ext cx="1008537" cy="459431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7741822" y="1387928"/>
            <a:ext cx="1400989" cy="279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35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連線到雲端管家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7541927" y="5757004"/>
            <a:ext cx="1701189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9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資料來源：今週刊</a:t>
            </a:r>
            <a:r>
              <a:rPr lang="en-US" altLang="zh-TW" sz="9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2014.96</a:t>
            </a:r>
            <a:r>
              <a:rPr lang="zh-TW" altLang="en-US" sz="9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110916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210225_4FoodGroups-NGS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152400"/>
            <a:ext cx="9144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8458200" y="228600"/>
            <a:ext cx="990600" cy="990600"/>
            <a:chOff x="672" y="3024"/>
            <a:chExt cx="1296" cy="1296"/>
          </a:xfrm>
        </p:grpSpPr>
        <p:pic>
          <p:nvPicPr>
            <p:cNvPr id="24629" name="Picture 4" descr="GEL-Circle-cobal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024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30" name="Group 5"/>
            <p:cNvGrpSpPr>
              <a:grpSpLocks noChangeAspect="1"/>
            </p:cNvGrpSpPr>
            <p:nvPr/>
          </p:nvGrpSpPr>
          <p:grpSpPr bwMode="auto">
            <a:xfrm>
              <a:off x="725" y="3216"/>
              <a:ext cx="1147" cy="930"/>
              <a:chOff x="864" y="3885"/>
              <a:chExt cx="1771" cy="1436"/>
            </a:xfrm>
          </p:grpSpPr>
          <p:pic>
            <p:nvPicPr>
              <p:cNvPr id="24631" name="Picture 6" descr="photos ic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4800"/>
                <a:ext cx="588" cy="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32" name="Picture 7" descr="e-mail envelope ico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" y="3885"/>
                <a:ext cx="558" cy="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33" name="Picture 8" descr="document folder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4320"/>
                <a:ext cx="698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34" name="Picture 9" descr="XP icon securit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4320"/>
                <a:ext cx="331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35" name="Picture 10" descr="XP icon securit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" y="3981"/>
                <a:ext cx="331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36" name="Picture 11" descr="XP icon properties or options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4320"/>
                <a:ext cx="471" cy="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37" name="Picture 12" descr="XP icon securit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4560"/>
                <a:ext cx="331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38" name="Picture 13" descr="XP icon securit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4800"/>
                <a:ext cx="331" cy="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3632200" y="3900488"/>
            <a:ext cx="1630363" cy="1379537"/>
            <a:chOff x="443" y="4512"/>
            <a:chExt cx="1961" cy="1660"/>
          </a:xfrm>
        </p:grpSpPr>
        <p:pic>
          <p:nvPicPr>
            <p:cNvPr id="24625" name="Picture 15" descr="Program Manag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4512"/>
              <a:ext cx="1961" cy="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6" name="Picture 16" descr="Program Manag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60" t="35410" r="52483" b="60101"/>
            <a:stretch>
              <a:fillRect/>
            </a:stretch>
          </p:blipFill>
          <p:spPr bwMode="auto">
            <a:xfrm>
              <a:off x="1520" y="4922"/>
              <a:ext cx="55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7" name="Picture 17" descr="Program Manag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60" t="35410" r="52483" b="60101"/>
            <a:stretch>
              <a:fillRect/>
            </a:stretch>
          </p:blipFill>
          <p:spPr bwMode="auto">
            <a:xfrm>
              <a:off x="2102" y="5291"/>
              <a:ext cx="19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8" name="Picture 18" descr="Program Manag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80" t="24397" r="37787" b="60722"/>
            <a:stretch>
              <a:fillRect/>
            </a:stretch>
          </p:blipFill>
          <p:spPr bwMode="auto">
            <a:xfrm>
              <a:off x="926" y="4911"/>
              <a:ext cx="53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267" name="Picture 19" descr="np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8" r="51901"/>
          <a:stretch>
            <a:fillRect/>
          </a:stretch>
        </p:blipFill>
        <p:spPr bwMode="auto">
          <a:xfrm>
            <a:off x="4641850" y="3336925"/>
            <a:ext cx="12842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8" name="Picture 20" descr="line-piece3-new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0"/>
            <a:ext cx="228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9" name="Picture 21" descr="Teacher_Handwriting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1350963"/>
            <a:ext cx="110966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2"/>
          <p:cNvGrpSpPr>
            <a:grpSpLocks noChangeAspect="1"/>
          </p:cNvGrpSpPr>
          <p:nvPr/>
        </p:nvGrpSpPr>
        <p:grpSpPr bwMode="auto">
          <a:xfrm>
            <a:off x="8556625" y="1219200"/>
            <a:ext cx="587375" cy="838200"/>
            <a:chOff x="6217" y="-1152"/>
            <a:chExt cx="1056" cy="1509"/>
          </a:xfrm>
        </p:grpSpPr>
        <p:pic>
          <p:nvPicPr>
            <p:cNvPr id="24622" name="Picture 23" descr="ongoing_c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27"/>
            <a:stretch>
              <a:fillRect/>
            </a:stretch>
          </p:blipFill>
          <p:spPr bwMode="auto">
            <a:xfrm>
              <a:off x="6217" y="-201"/>
              <a:ext cx="1056" cy="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24" descr="ongoing_call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7" y="-1152"/>
              <a:ext cx="1056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25" descr="pie_mappoint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30" r="3572" b="19395"/>
            <a:stretch>
              <a:fillRect/>
            </a:stretch>
          </p:blipFill>
          <p:spPr bwMode="auto">
            <a:xfrm>
              <a:off x="6217" y="-306"/>
              <a:ext cx="1053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274" name="Picture 26" descr="line-piece1-new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2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5" name="Picture 27" descr="line-piece4-new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7"/>
          <a:stretch>
            <a:fillRect/>
          </a:stretch>
        </p:blipFill>
        <p:spPr bwMode="auto">
          <a:xfrm>
            <a:off x="7154863" y="0"/>
            <a:ext cx="798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8" descr="blue to orange large arrow"/>
          <p:cNvPicPr>
            <a:picLocks noChangeAspect="1" noChangeArrowheads="1"/>
          </p:cNvPicPr>
          <p:nvPr/>
        </p:nvPicPr>
        <p:blipFill>
          <a:blip r:embed="rId1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7150" y="5149850"/>
            <a:ext cx="1981200" cy="4968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PC Architecture</a:t>
            </a:r>
          </a:p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DOS</a:t>
            </a: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446213" y="5441950"/>
            <a:ext cx="1862137" cy="4968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20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Spreadsheets</a:t>
            </a:r>
          </a:p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20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Word Processors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488950" y="6362700"/>
            <a:ext cx="1427163" cy="4810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kumimoji="0"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PC</a:t>
            </a:r>
            <a:endParaRPr kumimoji="0" lang="en-US" altLang="zh-TW" sz="16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kumimoji="0" lang="en-US" altLang="zh-TW" sz="1200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Mid 80s</a:t>
            </a:r>
          </a:p>
        </p:txBody>
      </p:sp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4876800" y="6362700"/>
            <a:ext cx="2076450" cy="4810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kumimoji="0"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Internet</a:t>
            </a:r>
            <a:endParaRPr kumimoji="0" lang="en-US" altLang="zh-TW" sz="16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kumimoji="0" lang="en-US" altLang="zh-TW" sz="1200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Mid 90s</a:t>
            </a:r>
          </a:p>
        </p:txBody>
      </p:sp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2774950" y="6362700"/>
            <a:ext cx="2076450" cy="4810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kumimoji="0"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Applications</a:t>
            </a:r>
            <a:endParaRPr kumimoji="0" lang="en-US" altLang="zh-TW" sz="1600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kumimoji="0" lang="en-US" altLang="zh-TW" sz="1200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Late 80s-Mid 90s</a:t>
            </a:r>
          </a:p>
        </p:txBody>
      </p:sp>
      <p:sp>
        <p:nvSpPr>
          <p:cNvPr id="53282" name="Text Box 34"/>
          <p:cNvSpPr txBox="1">
            <a:spLocks noChangeArrowheads="1"/>
          </p:cNvSpPr>
          <p:nvPr/>
        </p:nvSpPr>
        <p:spPr bwMode="auto">
          <a:xfrm>
            <a:off x="7239000" y="6362700"/>
            <a:ext cx="2076450" cy="4810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kumimoji="0"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Web Apps</a:t>
            </a:r>
            <a:endParaRPr kumimoji="0" lang="en-US" altLang="zh-TW" sz="1600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  <a:p>
            <a:pPr algn="ctr" eaLnBrk="1" hangingPunct="1">
              <a:lnSpc>
                <a:spcPct val="85000"/>
              </a:lnSpc>
              <a:defRPr/>
            </a:pPr>
            <a:r>
              <a:rPr kumimoji="0" lang="en-US" altLang="zh-TW" sz="1200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Mid 00s - . . .</a:t>
            </a:r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6953250" y="5921375"/>
            <a:ext cx="1104900" cy="3270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5000"/>
              </a:lnSpc>
              <a:defRPr/>
            </a:pPr>
            <a:r>
              <a:rPr kumimoji="0" lang="en-US" altLang="zh-TW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Today</a:t>
            </a:r>
            <a:endParaRPr kumimoji="0" lang="en-US" altLang="zh-TW" sz="1600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pic>
        <p:nvPicPr>
          <p:cNvPr id="53284" name="Picture 36" descr="Gold Medium Sm Arrow no shadow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6438900"/>
            <a:ext cx="157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85" name="Picture 37" descr="Gold Medium Sm Arrow no shadow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438900"/>
            <a:ext cx="1416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6" name="Text Box 38"/>
          <p:cNvSpPr txBox="1">
            <a:spLocks noChangeArrowheads="1"/>
          </p:cNvSpPr>
          <p:nvPr/>
        </p:nvSpPr>
        <p:spPr bwMode="auto">
          <a:xfrm>
            <a:off x="5562600" y="174625"/>
            <a:ext cx="1938338" cy="2730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Speech/Writing</a:t>
            </a:r>
          </a:p>
        </p:txBody>
      </p:sp>
      <p:sp>
        <p:nvSpPr>
          <p:cNvPr id="53287" name="AutoShape 39"/>
          <p:cNvSpPr>
            <a:spLocks noChangeArrowheads="1"/>
          </p:cNvSpPr>
          <p:nvPr/>
        </p:nvSpPr>
        <p:spPr bwMode="auto">
          <a:xfrm>
            <a:off x="381000" y="1365250"/>
            <a:ext cx="3746500" cy="927100"/>
          </a:xfrm>
          <a:prstGeom prst="wedgeRectCallout">
            <a:avLst>
              <a:gd name="adj1" fmla="val -13389"/>
              <a:gd name="adj2" fmla="val 295546"/>
            </a:avLst>
          </a:prstGeom>
          <a:solidFill>
            <a:srgbClr val="00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panose="020B0604020202020204" pitchFamily="34" charset="0"/>
            </a:endParaRPr>
          </a:p>
        </p:txBody>
      </p:sp>
      <p:sp>
        <p:nvSpPr>
          <p:cNvPr id="53288" name="AutoShape 40"/>
          <p:cNvSpPr>
            <a:spLocks noChangeArrowheads="1"/>
          </p:cNvSpPr>
          <p:nvPr/>
        </p:nvSpPr>
        <p:spPr bwMode="auto">
          <a:xfrm>
            <a:off x="3765550" y="5073650"/>
            <a:ext cx="3886200" cy="990600"/>
          </a:xfrm>
          <a:prstGeom prst="wedgeRectCallout">
            <a:avLst>
              <a:gd name="adj1" fmla="val -84806"/>
              <a:gd name="adj2" fmla="val -35579"/>
            </a:avLst>
          </a:prstGeom>
          <a:solidFill>
            <a:srgbClr val="00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0" lang="zh-TW" altLang="en-US" sz="1800">
              <a:latin typeface="Arial" panose="020B0604020202020204" pitchFamily="34" charset="0"/>
            </a:endParaRPr>
          </a:p>
        </p:txBody>
      </p:sp>
      <p:pic>
        <p:nvPicPr>
          <p:cNvPr id="53289" name="Picture 41" descr="dev-text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28750"/>
            <a:ext cx="36814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90" name="Picture 42" descr="adoption-text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5175250"/>
            <a:ext cx="37433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4419600" y="1511300"/>
            <a:ext cx="1519238" cy="7286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XML/SOAP</a:t>
            </a:r>
          </a:p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HTTP/HTML</a:t>
            </a:r>
          </a:p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SMTP</a:t>
            </a:r>
            <a:endParaRPr kumimoji="0" lang="en-US" altLang="zh-TW" sz="1200" b="1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53292" name="Text Box 44"/>
          <p:cNvSpPr txBox="1">
            <a:spLocks noChangeArrowheads="1"/>
          </p:cNvSpPr>
          <p:nvPr/>
        </p:nvSpPr>
        <p:spPr bwMode="auto">
          <a:xfrm>
            <a:off x="5565775" y="1960563"/>
            <a:ext cx="1597025" cy="4968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20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Email Clients</a:t>
            </a:r>
          </a:p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20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Web Browsers</a:t>
            </a:r>
          </a:p>
        </p:txBody>
      </p:sp>
      <p:pic>
        <p:nvPicPr>
          <p:cNvPr id="53293" name="Picture 45" descr="line-piece4-new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2" r="-7181"/>
          <a:stretch>
            <a:fillRect/>
          </a:stretch>
        </p:blipFill>
        <p:spPr bwMode="auto">
          <a:xfrm>
            <a:off x="7869238" y="9525"/>
            <a:ext cx="1331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5570538" y="560388"/>
            <a:ext cx="1938337" cy="2730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Wi-Fi/Broadband</a:t>
            </a:r>
          </a:p>
        </p:txBody>
      </p:sp>
      <p:sp>
        <p:nvSpPr>
          <p:cNvPr id="53295" name="Text Box 47"/>
          <p:cNvSpPr txBox="1">
            <a:spLocks noChangeArrowheads="1"/>
          </p:cNvSpPr>
          <p:nvPr/>
        </p:nvSpPr>
        <p:spPr bwMode="auto">
          <a:xfrm>
            <a:off x="5570538" y="365125"/>
            <a:ext cx="1058862" cy="2730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Devices</a:t>
            </a:r>
            <a:endParaRPr kumimoji="0" lang="en-US" altLang="zh-TW" sz="1200" b="1" dirty="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53296" name="Text Box 48"/>
          <p:cNvSpPr txBox="1">
            <a:spLocks noChangeArrowheads="1"/>
          </p:cNvSpPr>
          <p:nvPr/>
        </p:nvSpPr>
        <p:spPr bwMode="auto">
          <a:xfrm>
            <a:off x="5570538" y="771525"/>
            <a:ext cx="1938337" cy="2730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Web Services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181600" y="0"/>
            <a:ext cx="1539875" cy="5846763"/>
            <a:chOff x="3244" y="-27"/>
            <a:chExt cx="970" cy="3683"/>
          </a:xfrm>
        </p:grpSpPr>
        <p:sp>
          <p:nvSpPr>
            <p:cNvPr id="24620" name="Rectangle 50"/>
            <p:cNvSpPr>
              <a:spLocks noChangeArrowheads="1"/>
            </p:cNvSpPr>
            <p:nvPr/>
          </p:nvSpPr>
          <p:spPr bwMode="auto">
            <a:xfrm rot="3187807" flipH="1">
              <a:off x="1470" y="1747"/>
              <a:ext cx="3592" cy="4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21" name="Text Box 51"/>
            <p:cNvSpPr txBox="1">
              <a:spLocks noChangeArrowheads="1"/>
            </p:cNvSpPr>
            <p:nvPr/>
          </p:nvSpPr>
          <p:spPr bwMode="auto">
            <a:xfrm rot="3243649">
              <a:off x="3075" y="2517"/>
              <a:ext cx="18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600" b="1">
                  <a:latin typeface="Arial" panose="020B0604020202020204" pitchFamily="34" charset="0"/>
                </a:rPr>
                <a:t>Protocols: Loosely Coupled</a:t>
              </a:r>
              <a:br>
                <a:rPr kumimoji="0" lang="en-US" altLang="zh-TW" sz="1600" b="1">
                  <a:latin typeface="Arial" panose="020B0604020202020204" pitchFamily="34" charset="0"/>
                </a:rPr>
              </a:br>
              <a:endParaRPr kumimoji="0" lang="en-US" altLang="zh-TW" sz="800" b="1"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1600" b="1">
                  <a:latin typeface="Arial" panose="020B0604020202020204" pitchFamily="34" charset="0"/>
                </a:rPr>
                <a:t>APIs: Tightly Coupled</a:t>
              </a:r>
            </a:p>
          </p:txBody>
        </p:sp>
      </p:grpSp>
      <p:pic>
        <p:nvPicPr>
          <p:cNvPr id="53300" name="Picture 52" descr="line-piece2-new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0"/>
            <a:ext cx="229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-361950" y="-171450"/>
            <a:ext cx="228600" cy="7391400"/>
            <a:chOff x="4368" y="-144"/>
            <a:chExt cx="144" cy="4656"/>
          </a:xfrm>
        </p:grpSpPr>
        <p:sp>
          <p:nvSpPr>
            <p:cNvPr id="24618" name="Line 54"/>
            <p:cNvSpPr>
              <a:spLocks noChangeShapeType="1"/>
            </p:cNvSpPr>
            <p:nvPr/>
          </p:nvSpPr>
          <p:spPr bwMode="auto">
            <a:xfrm flipV="1">
              <a:off x="4512" y="-96"/>
              <a:ext cx="0" cy="4608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03" name="Rectangle 55"/>
            <p:cNvSpPr>
              <a:spLocks noChangeArrowheads="1"/>
            </p:cNvSpPr>
            <p:nvPr/>
          </p:nvSpPr>
          <p:spPr bwMode="auto">
            <a:xfrm>
              <a:off x="4368" y="-144"/>
              <a:ext cx="144" cy="4560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  <a:alpha val="0"/>
                  </a:schemeClr>
                </a:gs>
                <a:gs pos="100000">
                  <a:schemeClr val="tx2">
                    <a:alpha val="35001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TW" altLang="en-US">
                <a:ea typeface="SimSun" pitchFamily="2" charset="-122"/>
              </a:endParaRPr>
            </a:p>
          </p:txBody>
        </p:sp>
      </p:grpSp>
      <p:pic>
        <p:nvPicPr>
          <p:cNvPr id="53304" name="Picture 5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711200"/>
            <a:ext cx="12001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5" name="Text Box 57"/>
          <p:cNvSpPr txBox="1">
            <a:spLocks noChangeArrowheads="1"/>
          </p:cNvSpPr>
          <p:nvPr/>
        </p:nvSpPr>
        <p:spPr bwMode="auto">
          <a:xfrm>
            <a:off x="5570538" y="1174750"/>
            <a:ext cx="2582862" cy="2730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Rights Management</a:t>
            </a:r>
          </a:p>
        </p:txBody>
      </p:sp>
      <p:sp>
        <p:nvSpPr>
          <p:cNvPr id="53306" name="Text Box 58"/>
          <p:cNvSpPr txBox="1">
            <a:spLocks noChangeArrowheads="1"/>
          </p:cNvSpPr>
          <p:nvPr/>
        </p:nvSpPr>
        <p:spPr bwMode="auto">
          <a:xfrm>
            <a:off x="5570538" y="965200"/>
            <a:ext cx="3314700" cy="2730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Trusted Computing Hardware</a:t>
            </a:r>
          </a:p>
        </p:txBody>
      </p:sp>
      <p:pic>
        <p:nvPicPr>
          <p:cNvPr id="53307" name="Picture 59" descr="IP-screen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2286000"/>
            <a:ext cx="984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8" name="Text Box 60"/>
          <p:cNvSpPr txBox="1">
            <a:spLocks noChangeArrowheads="1"/>
          </p:cNvSpPr>
          <p:nvPr/>
        </p:nvSpPr>
        <p:spPr bwMode="auto">
          <a:xfrm>
            <a:off x="2520950" y="3367088"/>
            <a:ext cx="1400175" cy="7286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Mouse</a:t>
            </a:r>
          </a:p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GUI</a:t>
            </a:r>
          </a:p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sz="14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LANs</a:t>
            </a:r>
          </a:p>
        </p:txBody>
      </p:sp>
      <p:pic>
        <p:nvPicPr>
          <p:cNvPr id="24616" name="Picture 62" descr="Waves-of-Innovation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28600"/>
            <a:ext cx="51736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Box 57"/>
          <p:cNvSpPr txBox="1">
            <a:spLocks noChangeArrowheads="1"/>
          </p:cNvSpPr>
          <p:nvPr/>
        </p:nvSpPr>
        <p:spPr bwMode="auto">
          <a:xfrm>
            <a:off x="5561013" y="1500188"/>
            <a:ext cx="2582862" cy="3270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174625" indent="-174625" eaLnBrk="1" hangingPunct="1">
              <a:lnSpc>
                <a:spcPct val="85000"/>
              </a:lnSpc>
              <a:spcBef>
                <a:spcPct val="20000"/>
              </a:spcBef>
              <a:buClr>
                <a:schemeClr val="tx2"/>
              </a:buClr>
              <a:buSzPct val="75000"/>
              <a:buFontTx/>
              <a:buBlip>
                <a:blip r:embed="rId19"/>
              </a:buBlip>
              <a:defRPr/>
            </a:pPr>
            <a:r>
              <a:rPr kumimoji="0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373572890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0092 L 0.29791 0.00092 " pathEditMode="relative" ptsTypes="A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91 0.00092 L 0.54791 0.00092 " pathEditMode="relative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5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3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91 0.00092 L 0.79791 0.00092 " pathEditMode="relative" ptsTypes="AA">
                                      <p:cBhvr>
                                        <p:cTn id="8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533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5326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791 0.00092 L 0.88402 0.00092 " pathEditMode="relative" rAng="0" ptsTypes="AA">
                                      <p:cBhvr>
                                        <p:cTn id="1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25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3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250"/>
                                        <p:tgtEl>
                                          <p:spTgt spid="5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25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53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7" grpId="0"/>
      <p:bldP spid="53277" grpId="1"/>
      <p:bldP spid="53278" grpId="0"/>
      <p:bldP spid="53278" grpId="1"/>
      <p:bldP spid="53279" grpId="0"/>
      <p:bldP spid="53280" grpId="0"/>
      <p:bldP spid="53281" grpId="0"/>
      <p:bldP spid="53282" grpId="0"/>
      <p:bldP spid="53283" grpId="0"/>
      <p:bldP spid="53286" grpId="0"/>
      <p:bldP spid="53287" grpId="0" animBg="1"/>
      <p:bldP spid="53287" grpId="1" animBg="1"/>
      <p:bldP spid="53288" grpId="0" animBg="1"/>
      <p:bldP spid="53288" grpId="1" animBg="1"/>
      <p:bldP spid="53291" grpId="0"/>
      <p:bldP spid="53291" grpId="1"/>
      <p:bldP spid="53292" grpId="0"/>
      <p:bldP spid="53292" grpId="1"/>
      <p:bldP spid="53294" grpId="0"/>
      <p:bldP spid="53295" grpId="0"/>
      <p:bldP spid="53296" grpId="0"/>
      <p:bldP spid="53305" grpId="0"/>
      <p:bldP spid="53306" grpId="0"/>
      <p:bldP spid="53308" grpId="0"/>
      <p:bldP spid="53308" grpId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海量</a:t>
            </a:r>
            <a:r>
              <a:rPr lang="zh-TW" altLang="en-US" dirty="0"/>
              <a:t>資料的面向</a:t>
            </a:r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6737"/>
            <a:ext cx="8229600" cy="3751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076325"/>
            <a:ext cx="61023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80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3F5E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歡迎來到「海量資料」世界</a:t>
            </a:r>
          </a:p>
        </p:txBody>
      </p:sp>
      <p:sp>
        <p:nvSpPr>
          <p:cNvPr id="6" name="矩形 5"/>
          <p:cNvSpPr/>
          <p:nvPr/>
        </p:nvSpPr>
        <p:spPr>
          <a:xfrm>
            <a:off x="3071813" y="4071938"/>
            <a:ext cx="1214437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63845" name="內容版面配置區 6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年，全球產生的信息量</a:t>
            </a:r>
          </a:p>
        </p:txBody>
      </p:sp>
      <p:sp>
        <p:nvSpPr>
          <p:cNvPr id="10" name="按鈕形 9"/>
          <p:cNvSpPr/>
          <p:nvPr/>
        </p:nvSpPr>
        <p:spPr>
          <a:xfrm rot="60000">
            <a:off x="1376363" y="5753100"/>
            <a:ext cx="7243762" cy="78581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每年行動上網的資料收送量：約</a:t>
            </a:r>
            <a:r>
              <a:rPr lang="en-US" altLang="zh-TW" sz="30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3.3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億個</a:t>
            </a:r>
            <a:r>
              <a:rPr lang="en-US" altLang="zh-TW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4G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隨身碟</a:t>
            </a:r>
          </a:p>
        </p:txBody>
      </p:sp>
      <p:sp>
        <p:nvSpPr>
          <p:cNvPr id="11" name="按鈕形 10"/>
          <p:cNvSpPr/>
          <p:nvPr/>
        </p:nvSpPr>
        <p:spPr>
          <a:xfrm rot="-120000">
            <a:off x="1011238" y="5000625"/>
            <a:ext cx="7358062" cy="78581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全球每月花費在臉書上的時間：約</a:t>
            </a:r>
            <a:r>
              <a:rPr lang="en-US" altLang="zh-TW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千</a:t>
            </a:r>
            <a:r>
              <a:rPr lang="en-US" altLang="zh-TW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百</a:t>
            </a:r>
            <a:r>
              <a:rPr lang="en-US" altLang="zh-TW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81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</a:p>
        </p:txBody>
      </p:sp>
      <p:sp>
        <p:nvSpPr>
          <p:cNvPr id="12" name="按鈕形 11"/>
          <p:cNvSpPr/>
          <p:nvPr/>
        </p:nvSpPr>
        <p:spPr>
          <a:xfrm rot="-180000">
            <a:off x="1946275" y="1862138"/>
            <a:ext cx="5648325" cy="78581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defRPr/>
            </a:pP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每秒發送的</a:t>
            </a:r>
            <a:r>
              <a:rPr lang="en-US" altLang="zh-TW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email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0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290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萬封</a:t>
            </a:r>
          </a:p>
        </p:txBody>
      </p:sp>
      <p:sp>
        <p:nvSpPr>
          <p:cNvPr id="13" name="按鈕形 12"/>
          <p:cNvSpPr/>
          <p:nvPr/>
        </p:nvSpPr>
        <p:spPr>
          <a:xfrm>
            <a:off x="1143000" y="2571750"/>
            <a:ext cx="7000875" cy="78581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全球每分鐘上傳</a:t>
            </a:r>
            <a:r>
              <a:rPr lang="en-US" altLang="zh-TW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YouTube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的視訊長度：</a:t>
            </a:r>
            <a:r>
              <a:rPr lang="en-US" altLang="zh-TW" sz="30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</a:t>
            </a:r>
          </a:p>
        </p:txBody>
      </p:sp>
      <p:sp>
        <p:nvSpPr>
          <p:cNvPr id="14" name="按鈕形 13"/>
          <p:cNvSpPr/>
          <p:nvPr/>
        </p:nvSpPr>
        <p:spPr>
          <a:xfrm rot="-180000">
            <a:off x="1333500" y="3308350"/>
            <a:ext cx="7366000" cy="78581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全球</a:t>
            </a:r>
            <a:r>
              <a:rPr lang="en-US" altLang="zh-TW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每天處理的資料量：約</a:t>
            </a:r>
            <a:r>
              <a:rPr lang="en-US" altLang="zh-TW" sz="30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600</a:t>
            </a: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萬個隨身碟</a:t>
            </a:r>
          </a:p>
        </p:txBody>
      </p:sp>
      <p:sp>
        <p:nvSpPr>
          <p:cNvPr id="15" name="按鈕形 14"/>
          <p:cNvSpPr/>
          <p:nvPr/>
        </p:nvSpPr>
        <p:spPr>
          <a:xfrm rot="60000">
            <a:off x="2209800" y="4219575"/>
            <a:ext cx="6375400" cy="78581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zh-TW" alt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家戶每天的資料使用量：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375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MB</a:t>
            </a:r>
            <a:endParaRPr lang="zh-TW" alt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3852" name="Picture 6" descr="I:\桌面\天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87202" r="51993" b="6596"/>
          <a:stretch>
            <a:fillRect/>
          </a:stretch>
        </p:blipFill>
        <p:spPr bwMode="auto">
          <a:xfrm rot="180000">
            <a:off x="1371600" y="4373563"/>
            <a:ext cx="64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3" name="Picture 3" descr="I:\桌面\天下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35921" r="84058" b="56346"/>
          <a:stretch>
            <a:fillRect/>
          </a:stretch>
        </p:blipFill>
        <p:spPr bwMode="auto">
          <a:xfrm>
            <a:off x="714375" y="6000750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89682" r="72287" b="4762"/>
          <a:stretch>
            <a:fillRect/>
          </a:stretch>
        </p:blipFill>
        <p:spPr bwMode="auto">
          <a:xfrm>
            <a:off x="8358188" y="5214938"/>
            <a:ext cx="5715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5" name="Picture 2" descr="I:\桌面\天下\1 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0" t="89774" r="23096" b="3409"/>
          <a:stretch>
            <a:fillRect/>
          </a:stretch>
        </p:blipFill>
        <p:spPr bwMode="auto">
          <a:xfrm>
            <a:off x="214313" y="2786063"/>
            <a:ext cx="7143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6" name="Picture 4" descr="I:\桌面\天下\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4" t="90813" r="9145" b="4358"/>
          <a:stretch>
            <a:fillRect/>
          </a:stretch>
        </p:blipFill>
        <p:spPr bwMode="auto">
          <a:xfrm>
            <a:off x="214313" y="3714750"/>
            <a:ext cx="10715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93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2643</TotalTime>
  <Words>887</Words>
  <Application>Microsoft Office PowerPoint</Application>
  <PresentationFormat>如螢幕大小 (4:3)</PresentationFormat>
  <Paragraphs>117</Paragraphs>
  <Slides>18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宋体</vt:lpstr>
      <vt:lpstr>宋体</vt:lpstr>
      <vt:lpstr>微軟正黑體</vt:lpstr>
      <vt:lpstr>新細明體</vt:lpstr>
      <vt:lpstr>標楷體</vt:lpstr>
      <vt:lpstr>Arial</vt:lpstr>
      <vt:lpstr>Calibri</vt:lpstr>
      <vt:lpstr>Georgia</vt:lpstr>
      <vt:lpstr>Times New Roman</vt:lpstr>
      <vt:lpstr>課程名稱</vt:lpstr>
      <vt:lpstr>數據分析與大數據 基礎概念篇</vt:lpstr>
      <vt:lpstr>PowerPoint 簡報</vt:lpstr>
      <vt:lpstr>PowerPoint 簡報</vt:lpstr>
      <vt:lpstr>何謂BIG DATA</vt:lpstr>
      <vt:lpstr>PowerPoint 簡報</vt:lpstr>
      <vt:lpstr>會思考的智慧家庭</vt:lpstr>
      <vt:lpstr>PowerPoint 簡報</vt:lpstr>
      <vt:lpstr>海量資料的面向</vt:lpstr>
      <vt:lpstr>歡迎來到「海量資料」世界</vt:lpstr>
      <vt:lpstr>公共大數據開放挖寶</vt:lpstr>
      <vt:lpstr>公共大數據開放挖寶</vt:lpstr>
      <vt:lpstr>國家競爭力的新武器</vt:lpstr>
      <vt:lpstr>企業較量「商業智慧」</vt:lpstr>
      <vt:lpstr>PowerPoint 簡報</vt:lpstr>
      <vt:lpstr>數據分析的三個層次</vt:lpstr>
      <vt:lpstr>PowerPoint 簡報</vt:lpstr>
      <vt:lpstr>PowerPoint 簡報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Windows 使用者</cp:lastModifiedBy>
  <cp:revision>75</cp:revision>
  <dcterms:created xsi:type="dcterms:W3CDTF">2017-11-07T02:54:43Z</dcterms:created>
  <dcterms:modified xsi:type="dcterms:W3CDTF">2018-07-31T02:58:01Z</dcterms:modified>
</cp:coreProperties>
</file>