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97" r:id="rId2"/>
    <p:sldId id="299" r:id="rId3"/>
    <p:sldId id="371" r:id="rId4"/>
    <p:sldId id="372" r:id="rId5"/>
    <p:sldId id="373" r:id="rId6"/>
    <p:sldId id="374" r:id="rId7"/>
    <p:sldId id="375" r:id="rId8"/>
    <p:sldId id="376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0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689BD5-4414-44A7-8598-58F7C17D0D75}" type="datetimeFigureOut">
              <a:rPr lang="en-US" smtClean="0"/>
              <a:t>6/23/2018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CA40F-0B99-408B-88DF-14F7FE86E8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120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2F61FCE-99CB-4387-B3E3-9220A078BEFE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4096BA1-68E4-44A9-ACF8-A6DA4E75F11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08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614DB9B-BA77-41EC-953C-0A4A204A894D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9765C4-F4AD-45E9-A13A-794C4AAB37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8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F96DCB-4AB8-4D25-8E01-295A10D62C2B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64F5F4-B8B3-4F61-B18E-DEB55AAE9BF0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8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EC33FB-AFCD-4E55-9EED-505DBB9DBD19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5A5FC8-5FFC-46A0-812F-265D287538E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3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0F046E-DFE4-4441-93CA-D13E331F91F4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4AEA942-EC85-455B-9E7D-07C87AA95B1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01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5EF384-39F7-4815-899F-E63EEA6B565F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09AFCB-98C2-4B0E-B463-EC1E9302906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6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8391DF5-9ECE-4494-9F07-B0ABBC94640D}" type="datetime1">
              <a:rPr lang="en-US" smtClean="0"/>
              <a:t>6/23/2018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74FD8D-B23A-47C5-8D75-4D23316D106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50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C1D605-A781-4AF9-8B28-F4BE62700AD0}" type="datetime1">
              <a:rPr lang="en-US" smtClean="0"/>
              <a:t>6/23/2018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2E60E4-C8BB-4F3D-8F81-8C45B553180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7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A4736-3B1F-4041-8496-16FD412B660A}" type="datetime1">
              <a:rPr lang="en-US" smtClean="0"/>
              <a:t>6/23/2018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D52165B-AE59-46C2-BC2E-DB736467C13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6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8DF8F5F-DFE9-4C73-AD51-E2820EF6E112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AE9A4E-5534-4E8B-A283-683530DBB09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74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207289-199A-4CBA-BF59-DCAEB9819A74}" type="datetime1">
              <a:rPr lang="en-US" smtClean="0"/>
              <a:t>6/23/2018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7036BC-8799-425F-886A-31971378272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53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786F7A49-1F60-4F10-90E0-56BF0CF72B6F}" type="datetime1">
              <a:rPr lang="en-US" smtClean="0"/>
              <a:t>6/23/2018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1430B59-5D2C-437A-A645-78E8C53CC8BD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endParaRPr lang="en-US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476668"/>
            <a:ext cx="8406883" cy="5737512"/>
          </a:xfrm>
        </p:spPr>
        <p:txBody>
          <a:bodyPr/>
          <a:lstStyle/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r>
              <a:rPr lang="zh-TW" altLang="en-US" sz="80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運動專業英語</a:t>
            </a:r>
            <a:endParaRPr lang="en-US" sz="8000" dirty="0">
              <a:solidFill>
                <a:schemeClr val="tx1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6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English for Athletes</a:t>
            </a:r>
            <a:endParaRPr lang="en-US" sz="6600" dirty="0">
              <a:solidFill>
                <a:schemeClr val="tx1"/>
              </a:solidFill>
            </a:endParaRPr>
          </a:p>
          <a:p>
            <a:pPr lvl="0" algn="l"/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A62A35-53BD-4488-AD93-26E0022F28B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008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Word Power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005" y="1249639"/>
            <a:ext cx="7236047" cy="51611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8BC161-3A64-4E34-B5AB-985833688B3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73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Useful Expressions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marL="742950" lvl="0" indent="-742950" algn="l"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May I have your name, please? </a:t>
            </a:r>
            <a:r>
              <a:rPr lang="en-US" sz="24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4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請問你的姓名</a:t>
            </a:r>
            <a:r>
              <a:rPr lang="en-US" altLang="zh-TW" sz="24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  <a:r>
              <a:rPr lang="en-US" sz="24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 algn="l">
              <a:buFont typeface="Arial" pitchFamily="34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Enjoy your stay here.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祝你在此過得愉快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 algn="l">
              <a:buFont typeface="Arial" pitchFamily="34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Welcome to Taiwan.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歡迎來到台灣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 algn="l">
              <a:buFont typeface="Arial" pitchFamily="34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Excuse me. I’m lost. </a:t>
            </a:r>
            <a:r>
              <a:rPr lang="en-US" sz="2000" dirty="0" smtClean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抱歉</a:t>
            </a:r>
            <a:r>
              <a:rPr lang="en-US" altLang="zh-TW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/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對不起</a:t>
            </a:r>
            <a:r>
              <a:rPr lang="en-US" altLang="zh-TW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,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 我迷路了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742950" indent="-742950" algn="l">
              <a:buFont typeface="Arial" pitchFamily="34"/>
              <a:buAutoNum type="arabicPeriod"/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I’m looking for my coach. 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我正在找我的教練</a:t>
            </a:r>
            <a:r>
              <a:rPr lang="en-US" sz="2000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E74C50-B28C-4E0C-9D44-88D9D33730F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2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64461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Communicative Functions </a:t>
            </a:r>
            <a:r>
              <a:rPr lang="en-US" sz="4000" dirty="0" err="1">
                <a:latin typeface="Verdana" pitchFamily="34"/>
                <a:ea typeface="Verdana" pitchFamily="34"/>
                <a:cs typeface="Verdana" pitchFamily="34"/>
              </a:rPr>
              <a:t>Ia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Passenger: May I have a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headset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Just a moment,     please.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Passenger: Where can I put my bag?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You can put it in the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overhead compartment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3C5FF7-B30C-40CC-95BE-670EA6E970FA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3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429210" y="476667"/>
            <a:ext cx="8081019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Communicative Functions </a:t>
            </a:r>
            <a:r>
              <a:rPr lang="en-US" sz="4000" dirty="0" err="1">
                <a:latin typeface="Verdana" pitchFamily="34"/>
                <a:ea typeface="Verdana" pitchFamily="34"/>
                <a:cs typeface="Verdana" pitchFamily="34"/>
              </a:rPr>
              <a:t>Ib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Passenger: Would you show me how to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fasten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the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seat belt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Sure, let me show you.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B67D6DC-45EF-4150-9CCD-74C556BDCC24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2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64461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Communicative Functions </a:t>
            </a:r>
            <a:r>
              <a:rPr lang="en-US" sz="4000" dirty="0" err="1">
                <a:latin typeface="Verdana" pitchFamily="34"/>
                <a:ea typeface="Verdana" pitchFamily="34"/>
                <a:cs typeface="Verdana" pitchFamily="34"/>
              </a:rPr>
              <a:t>IIa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Question: I can’t find my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luggage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Response: How many pieces of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baggage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have you lost? </a:t>
            </a:r>
          </a:p>
          <a:p>
            <a:pPr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Question: Is there an airport bus to the city?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Response: There’s one just outside the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gate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4C4E2B-9A30-4B8A-B4B3-6FF8CEB6D597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591525" y="644615"/>
            <a:ext cx="7772400" cy="801627"/>
          </a:xfrm>
        </p:spPr>
        <p:txBody>
          <a:bodyPr/>
          <a:lstStyle/>
          <a:p>
            <a:pPr lvl="0"/>
            <a:r>
              <a:rPr lang="en-US" sz="4000" dirty="0">
                <a:latin typeface="Verdana" pitchFamily="34"/>
                <a:ea typeface="Verdana" pitchFamily="34"/>
                <a:cs typeface="Verdana" pitchFamily="34"/>
              </a:rPr>
              <a:t>Communicative Functions </a:t>
            </a:r>
            <a:r>
              <a:rPr lang="en-US" sz="4000" dirty="0" err="1">
                <a:latin typeface="Verdana" pitchFamily="34"/>
                <a:ea typeface="Verdana" pitchFamily="34"/>
                <a:cs typeface="Verdana" pitchFamily="34"/>
              </a:rPr>
              <a:t>IIb</a:t>
            </a:r>
            <a:endParaRPr lang="en-US" sz="4000" dirty="0">
              <a:latin typeface="Verdana" pitchFamily="34"/>
              <a:ea typeface="Verdana" pitchFamily="34"/>
              <a:cs typeface="Verdana" pitchFamily="34"/>
            </a:endParaRP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Question: Can you tell me where to change money?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Response: There’s a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currency exchange counter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over there.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Question: Could you tell me how to fill out this form? 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Response: Yes. Could you wait a moment, please?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392325D-C8F8-4138-8DC8-A696A423ABC6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532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Communicative Functions – Vocabulary &amp; Phrases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964603"/>
            <a:ext cx="8229600" cy="335883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headset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戴在頭上的耳機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  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overhead compartment 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座位上方的置物空間</a:t>
            </a:r>
            <a:r>
              <a:rPr lang="en-US" dirty="0">
                <a:solidFill>
                  <a:schemeClr val="tx1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fasten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扣緊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Calibri Light"/>
              <a:buAutoNum type="arabicPeriod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seat belt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安全帶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Calibri Light"/>
              <a:buAutoNum type="arabicPeriod"/>
            </a:pPr>
            <a:endParaRPr lang="en-US" dirty="0">
              <a:solidFill>
                <a:srgbClr val="FF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285AB71-BF61-469D-97A6-2D1A0A17092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0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Communicative Functions – Vocabulary &amp; Phrases</a:t>
            </a:r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762000" y="2157985"/>
            <a:ext cx="7924799" cy="2788968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514350" lvl="0" indent="-514350"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luggage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行李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zh-TW" altLang="en-US" sz="2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英式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baggage (</a:t>
            </a:r>
            <a:r>
              <a:rPr lang="zh-TW" alt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行李</a:t>
            </a:r>
            <a:r>
              <a:rPr lang="en-US" altLang="zh-TW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, </a:t>
            </a:r>
            <a:r>
              <a:rPr lang="zh-TW" altLang="en-US" sz="2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美式</a:t>
            </a:r>
            <a:r>
              <a:rPr lang="en-US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gate 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大門</a:t>
            </a:r>
            <a:r>
              <a:rPr lang="en-US" altLang="zh-TW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/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登機門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30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currency exchange counter                 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</a:t>
            </a:r>
            <a:r>
              <a:rPr lang="zh-TW" alt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貨幣兌換櫃檯</a:t>
            </a:r>
            <a:r>
              <a:rPr lang="en-US" sz="28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)</a:t>
            </a:r>
          </a:p>
          <a:p>
            <a:pPr marL="514350" lvl="0" indent="-514350">
              <a:buFont typeface="+mj-lt"/>
              <a:buAutoNum type="arabicPeriod" startAt="5"/>
            </a:pPr>
            <a:endParaRPr lang="en-US" sz="30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E0C1C6-6649-44F0-BDB3-A38AA6EF0DA5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0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18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Vocabulary &amp; Phrases—</a:t>
            </a:r>
            <a:b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Repeat after the Speaker</a:t>
            </a: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0190" y="1911047"/>
            <a:ext cx="7813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headset</a:t>
            </a:r>
            <a:r>
              <a:rPr kumimoji="1" lang="zh-TW" altLang="en-US" sz="3200" dirty="0" smtClean="0"/>
              <a:t>（戴在頭上的耳機）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can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use a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headset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listen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music.</a:t>
            </a:r>
            <a:endParaRPr kumimoji="1" lang="zh-TW" altLang="en-US" sz="3200" dirty="0"/>
          </a:p>
        </p:txBody>
      </p:sp>
      <p:pic>
        <p:nvPicPr>
          <p:cNvPr id="7" name="圖片 6" descr="g233-prodigy-gaming-head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9855">
            <a:off x="4060810" y="3281584"/>
            <a:ext cx="4896073" cy="321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19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0190" y="1342571"/>
            <a:ext cx="7813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overhead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compartment</a:t>
            </a:r>
          </a:p>
          <a:p>
            <a:r>
              <a:rPr kumimoji="1" lang="zh-TW" altLang="en-US" sz="3200" dirty="0" smtClean="0"/>
              <a:t>（</a:t>
            </a:r>
            <a:r>
              <a:rPr kumimoji="1" lang="zh-TW" altLang="en-US" sz="3200" dirty="0" smtClean="0"/>
              <a:t>座位上方的置物空間）</a:t>
            </a:r>
            <a:endParaRPr kumimoji="1" lang="en-US" altLang="zh-TW" sz="3200" dirty="0" smtClean="0"/>
          </a:p>
          <a:p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flight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attendant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helped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put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my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luggage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overhead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compartment</a:t>
            </a:r>
            <a:r>
              <a:rPr kumimoji="1" lang="en-US" altLang="zh-TW" sz="3200" dirty="0" smtClean="0"/>
              <a:t>.</a:t>
            </a:r>
            <a:endParaRPr kumimoji="1" lang="zh-TW" altLang="en-US" sz="3200" dirty="0"/>
          </a:p>
        </p:txBody>
      </p:sp>
      <p:pic>
        <p:nvPicPr>
          <p:cNvPr id="2" name="圖片 1" descr="interior_787_interior_overhead_bin.0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2" y="3447143"/>
            <a:ext cx="4517571" cy="3011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9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40"/>
            <a:ext cx="8229600" cy="5914892"/>
          </a:xfrm>
        </p:spPr>
        <p:txBody>
          <a:bodyPr/>
          <a:lstStyle/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3:</a:t>
            </a:r>
          </a:p>
          <a:p>
            <a:pPr marL="0" indent="0">
              <a:buNone/>
            </a:pPr>
            <a:r>
              <a:rPr lang="en-US" sz="3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May I Have Your Passport, Please?</a:t>
            </a:r>
          </a:p>
          <a:p>
            <a:pPr marL="0" indent="0">
              <a:buNone/>
            </a:pPr>
            <a:endParaRPr lang="en-US" sz="4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</a:pPr>
            <a:r>
              <a:rPr lang="en-US" sz="4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 2: Mini Dialogues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97A8B43-C3CF-4082-8A48-F79E0F8B0750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6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20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0190" y="1911047"/>
            <a:ext cx="7813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fasten</a:t>
            </a:r>
            <a:r>
              <a:rPr kumimoji="1" lang="zh-TW" altLang="en-US" sz="3200" dirty="0" smtClean="0"/>
              <a:t>（扣緊）</a:t>
            </a:r>
          </a:p>
          <a:p>
            <a:r>
              <a:rPr kumimoji="1" lang="en-US" altLang="zh-TW" sz="3200" dirty="0" smtClean="0"/>
              <a:t>Make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sure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seat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belt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is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fastened</a:t>
            </a:r>
            <a:r>
              <a:rPr kumimoji="1" lang="en-US" altLang="zh-TW" sz="3200" dirty="0" smtClean="0"/>
              <a:t>.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47448" y="3611637"/>
            <a:ext cx="7813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seat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belt</a:t>
            </a:r>
            <a:r>
              <a:rPr kumimoji="1" lang="zh-TW" altLang="en-US" sz="3200" b="1" dirty="0" smtClean="0"/>
              <a:t> </a:t>
            </a:r>
            <a:r>
              <a:rPr kumimoji="1" lang="zh-TW" altLang="en-US" sz="3200" dirty="0" smtClean="0"/>
              <a:t>（安全帶）</a:t>
            </a:r>
          </a:p>
          <a:p>
            <a:r>
              <a:rPr kumimoji="1" lang="en-US" altLang="zh-TW" sz="3200" dirty="0" smtClean="0"/>
              <a:t>You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must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wear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your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seat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belt</a:t>
            </a:r>
            <a:r>
              <a:rPr kumimoji="1" lang="en-US" altLang="zh-TW" sz="3200" dirty="0" smtClean="0"/>
              <a:t>.</a:t>
            </a:r>
            <a:endParaRPr kumimoji="1" lang="zh-TW" alt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0498941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21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0190" y="1608672"/>
            <a:ext cx="78135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luggage</a:t>
            </a:r>
            <a:r>
              <a:rPr kumimoji="1" lang="zh-TW" altLang="en-US" sz="3200" dirty="0" smtClean="0"/>
              <a:t>（行李</a:t>
            </a:r>
            <a:r>
              <a:rPr kumimoji="1" lang="en-US" altLang="zh-TW" sz="3200" dirty="0" smtClean="0"/>
              <a:t> </a:t>
            </a:r>
            <a:r>
              <a:rPr kumimoji="1" lang="zh-TW" altLang="en-US" sz="2400" dirty="0" smtClean="0"/>
              <a:t>英式</a:t>
            </a:r>
            <a:r>
              <a:rPr kumimoji="1" lang="zh-TW" altLang="en-US" sz="3200" dirty="0" smtClean="0"/>
              <a:t>）</a:t>
            </a:r>
            <a:endParaRPr kumimoji="1" lang="en-US" altLang="zh-TW" sz="3200" dirty="0" smtClean="0"/>
          </a:p>
          <a:p>
            <a:r>
              <a:rPr kumimoji="1" lang="zh-TW" altLang="en-US" sz="3200" dirty="0"/>
              <a:t> </a:t>
            </a:r>
            <a:r>
              <a:rPr kumimoji="1" lang="en-US" altLang="zh-TW" sz="3200" dirty="0" smtClean="0"/>
              <a:t>I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bought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some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new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luggage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for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trip.</a:t>
            </a:r>
            <a:endParaRPr kumimoji="1" lang="zh-TW" altLang="en-US" sz="32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35353" y="3031078"/>
            <a:ext cx="7813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baggage</a:t>
            </a:r>
            <a:r>
              <a:rPr kumimoji="1" lang="zh-TW" altLang="en-US" sz="3200" dirty="0" smtClean="0"/>
              <a:t>（行李</a:t>
            </a:r>
            <a:r>
              <a:rPr kumimoji="1" lang="en-US" altLang="zh-TW" sz="3200" dirty="0" smtClean="0"/>
              <a:t> </a:t>
            </a:r>
            <a:r>
              <a:rPr kumimoji="1" lang="zh-TW" altLang="en-US" sz="2400" dirty="0"/>
              <a:t>美</a:t>
            </a:r>
            <a:r>
              <a:rPr kumimoji="1" lang="zh-TW" altLang="en-US" sz="2400" dirty="0" smtClean="0"/>
              <a:t>式</a:t>
            </a:r>
            <a:r>
              <a:rPr kumimoji="1" lang="zh-TW" altLang="en-US" sz="3200" dirty="0" smtClean="0"/>
              <a:t>）</a:t>
            </a:r>
          </a:p>
          <a:p>
            <a:r>
              <a:rPr kumimoji="1" lang="en-US" altLang="zh-TW" sz="3200" dirty="0" smtClean="0"/>
              <a:t>We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/>
              <a:t>dropped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our</a:t>
            </a:r>
            <a:r>
              <a:rPr kumimoji="1" lang="zh-TW" altLang="zh-TW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baggage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off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 hotel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first,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and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then we went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restaurant.</a:t>
            </a:r>
          </a:p>
        </p:txBody>
      </p:sp>
      <p:pic>
        <p:nvPicPr>
          <p:cNvPr id="2" name="圖片 1" descr="1657f758474e95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710" y="4623559"/>
            <a:ext cx="2347493" cy="1944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70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22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0190" y="1911047"/>
            <a:ext cx="78135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gate</a:t>
            </a:r>
            <a:r>
              <a:rPr kumimoji="1" lang="zh-TW" altLang="en-US" sz="3200" dirty="0" smtClean="0"/>
              <a:t>（大門</a:t>
            </a:r>
            <a:r>
              <a:rPr kumimoji="1" lang="en-US" altLang="zh-TW" sz="3200" dirty="0" smtClean="0"/>
              <a:t>/</a:t>
            </a:r>
            <a:r>
              <a:rPr kumimoji="1" lang="zh-TW" altLang="en-US" sz="3200" dirty="0" smtClean="0"/>
              <a:t>登機門）</a:t>
            </a:r>
            <a:endParaRPr kumimoji="1" lang="en-US" altLang="zh-TW" sz="3200" dirty="0" smtClean="0"/>
          </a:p>
          <a:p>
            <a:r>
              <a:rPr kumimoji="1" lang="en-US" altLang="zh-TW" sz="3200" dirty="0" smtClean="0"/>
              <a:t>Please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shut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gate</a:t>
            </a:r>
            <a:r>
              <a:rPr kumimoji="1" lang="en-US" altLang="zh-TW" sz="3200" dirty="0" smtClean="0"/>
              <a:t>.</a:t>
            </a:r>
          </a:p>
          <a:p>
            <a:r>
              <a:rPr kumimoji="1" lang="en-US" altLang="zh-TW" sz="3200" dirty="0" smtClean="0"/>
              <a:t>Passengers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for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Tokyo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please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proceed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to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Gate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zh-TW" altLang="zh-TW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/>
              <a:t>10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for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boarding.</a:t>
            </a:r>
            <a:r>
              <a:rPr kumimoji="1" lang="zh-TW" altLang="en-US" sz="3200" dirty="0" smtClean="0"/>
              <a:t> </a:t>
            </a:r>
            <a:endParaRPr kumimoji="1" lang="zh-TW" altLang="en-US" sz="3200" dirty="0"/>
          </a:p>
        </p:txBody>
      </p:sp>
      <p:pic>
        <p:nvPicPr>
          <p:cNvPr id="2" name="圖片 1" descr="250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15" y="3765726"/>
            <a:ext cx="3444046" cy="271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3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uk-UA" smtClean="0"/>
              <a:t>23</a:t>
            </a:fld>
            <a:endParaRPr lang="uk-UA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Vocabulary &amp; Phrases—Practice </a:t>
            </a:r>
            <a:endParaRPr lang="en-US" sz="36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1040190" y="1911047"/>
            <a:ext cx="78135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TW" sz="3200" b="1" dirty="0" smtClean="0"/>
              <a:t>currency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exchange</a:t>
            </a:r>
            <a:r>
              <a:rPr kumimoji="1" lang="zh-TW" altLang="en-US" sz="3200" b="1" dirty="0" smtClean="0"/>
              <a:t> </a:t>
            </a:r>
            <a:r>
              <a:rPr kumimoji="1" lang="en-US" altLang="zh-TW" sz="3200" b="1" dirty="0" smtClean="0"/>
              <a:t>counter</a:t>
            </a:r>
            <a:r>
              <a:rPr kumimoji="1" lang="zh-TW" altLang="en-US" sz="3200" dirty="0" smtClean="0"/>
              <a:t>（貨幣兌換櫃檯）</a:t>
            </a:r>
            <a:endParaRPr kumimoji="1" lang="en-US" altLang="zh-TW" sz="3200" dirty="0" smtClean="0"/>
          </a:p>
          <a:p>
            <a:r>
              <a:rPr kumimoji="1" lang="zh-TW" altLang="en-US" sz="3200" dirty="0"/>
              <a:t> </a:t>
            </a:r>
            <a:r>
              <a:rPr kumimoji="1" lang="en-US" altLang="zh-TW" sz="3200" dirty="0" smtClean="0"/>
              <a:t>Kevin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changed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money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at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/>
              <a:t>the</a:t>
            </a:r>
            <a:r>
              <a:rPr kumimoji="1" lang="zh-TW" altLang="en-US" sz="3200" dirty="0" smtClean="0"/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currency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exchange</a:t>
            </a:r>
            <a:r>
              <a:rPr kumimoji="1" lang="zh-TW" altLang="en-US" sz="3200" dirty="0" smtClean="0">
                <a:solidFill>
                  <a:srgbClr val="FF0000"/>
                </a:solidFill>
              </a:rPr>
              <a:t> </a:t>
            </a:r>
            <a:r>
              <a:rPr kumimoji="1" lang="en-US" altLang="zh-TW" sz="3200" dirty="0" smtClean="0">
                <a:solidFill>
                  <a:srgbClr val="FF0000"/>
                </a:solidFill>
              </a:rPr>
              <a:t>counter</a:t>
            </a:r>
            <a:r>
              <a:rPr kumimoji="1" lang="en-US" altLang="zh-TW" sz="3200" dirty="0" smtClean="0"/>
              <a:t>.</a:t>
            </a:r>
            <a:endParaRPr kumimoji="1" lang="zh-TW" alt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32" y="3766480"/>
            <a:ext cx="4024312" cy="268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3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endParaRPr lang="en-US" sz="3600" dirty="0"/>
          </a:p>
        </p:txBody>
      </p:sp>
      <p:sp>
        <p:nvSpPr>
          <p:cNvPr id="3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89304"/>
            <a:ext cx="8229600" cy="4836855"/>
          </a:xfrm>
        </p:spPr>
        <p:txBody>
          <a:bodyPr/>
          <a:lstStyle/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endParaRPr lang="en-US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marL="0" lvl="0" indent="0">
              <a:buNone/>
            </a:pPr>
            <a:r>
              <a:rPr lang="en-US" sz="3600" dirty="0">
                <a:latin typeface="Verdana" pitchFamily="34"/>
                <a:ea typeface="Verdana" pitchFamily="34"/>
                <a:cs typeface="Verdana" pitchFamily="34"/>
              </a:rPr>
              <a:t>This is the end of Lesson 3, Part </a:t>
            </a:r>
            <a:r>
              <a:rPr lang="en-US" sz="3600" dirty="0" smtClean="0">
                <a:latin typeface="Verdana" pitchFamily="34"/>
                <a:ea typeface="Verdana" pitchFamily="34"/>
                <a:cs typeface="Verdana" pitchFamily="34"/>
              </a:rPr>
              <a:t>2. 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2E301DC-F9C7-4B5C-8514-B55932A6EF1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fld id="{E35A5FC8-5FFC-46A0-812F-265D287538EC}" type="slidenum">
              <a:rPr smtClean="0"/>
              <a:p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1491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Mini Dialogue</a:t>
            </a:r>
            <a:r>
              <a:rPr lang="zh-TW" altLang="en-US" dirty="0"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  <a:t>1</a:t>
            </a:r>
            <a:br>
              <a:rPr lang="en-US" altLang="zh-TW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altLang="zh-TW" sz="3600" dirty="0">
                <a:latin typeface="Verdana" pitchFamily="34"/>
                <a:ea typeface="Verdana" pitchFamily="34"/>
                <a:cs typeface="Verdana" pitchFamily="34"/>
              </a:rPr>
              <a:t>(the situation)</a:t>
            </a:r>
            <a:endParaRPr lang="en-US" sz="3600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856232"/>
            <a:ext cx="8229600" cy="4525959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(Alex is on the plane to Canada. It’s dinnertime, and the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is </a:t>
            </a:r>
            <a:r>
              <a:rPr lang="en-US" sz="3600" b="1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serving the meal</a:t>
            </a: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FBF872-2C9D-4625-8FF4-CF965FB57E9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0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46451" y="350443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Mini Dialogue 1a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252728"/>
            <a:ext cx="8406883" cy="4961451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It’s dinnertime,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Sir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. Which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entrée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would you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like, beef or fish? 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Alex: Beef, please.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Would you like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anything to drink?  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Alex: Could you please tell me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what you have?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FDD10B-E542-48D0-A02D-BB3F8810291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Mini Dialogue 1b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We have water,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 juice, and coffee.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Alex: I’d like to have some juice,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please.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OK. Here you are.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Enjoy your meal. 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2F563A-1D93-4833-8C3E-E8356369EA4C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1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Mini Dialogue 2</a:t>
            </a:r>
            <a:br>
              <a:rPr lang="en-US" dirty="0">
                <a:latin typeface="Verdana" pitchFamily="34"/>
                <a:ea typeface="Verdana" pitchFamily="34"/>
                <a:cs typeface="Verdana" pitchFamily="34"/>
              </a:rPr>
            </a:br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(the situation)</a:t>
            </a:r>
            <a:endParaRPr lang="en-US" dirty="0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701643" y="2526189"/>
            <a:ext cx="8229600" cy="2380790"/>
          </a:xfrm>
        </p:spPr>
        <p:txBody>
          <a:bodyPr/>
          <a:lstStyle/>
          <a:p>
            <a:pPr marL="0" lvl="0" indent="0">
              <a:buNone/>
            </a:pPr>
            <a:r>
              <a:rPr lang="en-US" sz="3600" i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(Paul is on the plane to Taiwan. He feels tired and cold. He’s talking to a flight attendant.)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541456-4EF1-4ACF-9BC3-065F9C06A25F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E35A5FC8-5FFC-46A0-812F-265D287538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8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Mini Dialogue 2a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Paul: Excuse me. I feel cold. Could</a:t>
            </a:r>
          </a:p>
          <a:p>
            <a:pPr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you give me a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blanket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and a</a:t>
            </a:r>
          </a:p>
          <a:p>
            <a:pPr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</a:t>
            </a:r>
            <a:r>
              <a:rPr lang="en-US" sz="3600" b="1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pillow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? </a:t>
            </a:r>
          </a:p>
          <a:p>
            <a:pPr lvl="0" algn="l">
              <a:lnSpc>
                <a:spcPts val="3600"/>
              </a:lnSpc>
            </a:pPr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attendant: Of course.</a:t>
            </a:r>
          </a:p>
          <a:p>
            <a:pPr lvl="0" algn="l">
              <a:lnSpc>
                <a:spcPts val="3600"/>
              </a:lnSpc>
            </a:pP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 Anything else?  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28297C-2B53-42F5-AAC8-9E073998A34D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7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Mini Dialogue 2b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Paul: I’d like to have some water,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 please.</a:t>
            </a:r>
          </a:p>
          <a:p>
            <a:pPr algn="l"/>
            <a:endParaRPr lang="en-US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Flight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attendant: I’ll get that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for</a:t>
            </a: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    </a:t>
            </a:r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you 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right away.</a:t>
            </a:r>
          </a:p>
          <a:p>
            <a:pPr algn="l"/>
            <a:endParaRPr lang="en-US" sz="3600" dirty="0" smtClean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3600" dirty="0" smtClean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Paul</a:t>
            </a:r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: Thank you.   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9EDEDC-9DAA-481F-B6B4-9EFA18D82231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9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801627"/>
          </a:xfrm>
        </p:spPr>
        <p:txBody>
          <a:bodyPr/>
          <a:lstStyle/>
          <a:p>
            <a:pPr lvl="0"/>
            <a:r>
              <a:rPr lang="en-US" dirty="0">
                <a:latin typeface="Verdana" pitchFamily="34"/>
                <a:ea typeface="Verdana" pitchFamily="34"/>
                <a:cs typeface="Verdana" pitchFamily="34"/>
              </a:rPr>
              <a:t>Word Power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429210" y="1446242"/>
            <a:ext cx="8406883" cy="4767937"/>
          </a:xfrm>
        </p:spPr>
        <p:txBody>
          <a:bodyPr/>
          <a:lstStyle/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lvl="0" algn="l"/>
            <a:endParaRPr lang="en-US" sz="3600" dirty="0">
              <a:solidFill>
                <a:srgbClr val="000000"/>
              </a:solidFill>
              <a:latin typeface="Verdana" pitchFamily="34"/>
              <a:ea typeface="Verdana" pitchFamily="34"/>
              <a:cs typeface="Verdana" pitchFamily="34"/>
            </a:endParaRPr>
          </a:p>
          <a:p>
            <a:pPr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  </a:t>
            </a:r>
          </a:p>
          <a:p>
            <a:pPr lvl="0" algn="l"/>
            <a:r>
              <a:rPr lang="en-US" sz="3600" dirty="0">
                <a:solidFill>
                  <a:srgbClr val="000000"/>
                </a:solidFill>
                <a:latin typeface="Verdana" pitchFamily="34"/>
                <a:ea typeface="Verdana" pitchFamily="34"/>
                <a:cs typeface="Verdana" pitchFamily="34"/>
              </a:rPr>
              <a:t> </a:t>
            </a:r>
          </a:p>
        </p:txBody>
      </p:sp>
      <p:pic>
        <p:nvPicPr>
          <p:cNvPr id="4" name="Picture 2" descr="C:\Users\BPC\Downloads\教育部logo991006-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08" y="1446241"/>
            <a:ext cx="7336241" cy="47679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E25716-8452-43F8-812F-6643B1BFD04B}"/>
              </a:ext>
            </a:extLst>
          </p:cNvPr>
          <p:cNvSpPr>
            <a:spLocks noGrp="1"/>
          </p:cNvSpPr>
          <p:nvPr>
            <p:ph type="sldNum" sz="quarter" idx="8"/>
          </p:nvPr>
        </p:nvSpPr>
        <p:spPr/>
        <p:txBody>
          <a:bodyPr/>
          <a:lstStyle/>
          <a:p>
            <a:pPr lvl="0"/>
            <a:fld id="{54096BA1-68E4-44A9-ACF8-A6DA4E75F1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2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1544</TotalTime>
  <Words>743</Words>
  <Application>Microsoft Office PowerPoint</Application>
  <PresentationFormat>On-screen Show (4:3)</PresentationFormat>
  <Paragraphs>151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標楷體</vt:lpstr>
      <vt:lpstr>新細明體</vt:lpstr>
      <vt:lpstr>Arial</vt:lpstr>
      <vt:lpstr>Calibri</vt:lpstr>
      <vt:lpstr>Calibri Light</vt:lpstr>
      <vt:lpstr>Verdana</vt:lpstr>
      <vt:lpstr>課程名稱</vt:lpstr>
      <vt:lpstr>PowerPoint Presentation</vt:lpstr>
      <vt:lpstr>PowerPoint Presentation</vt:lpstr>
      <vt:lpstr>Mini Dialogue 1 (the situation)</vt:lpstr>
      <vt:lpstr>Mini Dialogue 1a</vt:lpstr>
      <vt:lpstr>Mini Dialogue 1b</vt:lpstr>
      <vt:lpstr>Mini Dialogue 2 (the situation)</vt:lpstr>
      <vt:lpstr>Mini Dialogue 2a</vt:lpstr>
      <vt:lpstr>Mini Dialogue 2b</vt:lpstr>
      <vt:lpstr>Word Power</vt:lpstr>
      <vt:lpstr>Word Power</vt:lpstr>
      <vt:lpstr>Useful Expressions</vt:lpstr>
      <vt:lpstr>Communicative Functions Ia</vt:lpstr>
      <vt:lpstr>Communicative Functions Ib</vt:lpstr>
      <vt:lpstr>Communicative Functions IIa</vt:lpstr>
      <vt:lpstr>Communicative Functions IIb</vt:lpstr>
      <vt:lpstr>Communicative Functions – Vocabulary &amp; Phrases</vt:lpstr>
      <vt:lpstr>Communicative Functions – Vocabulary &amp; Phrases</vt:lpstr>
      <vt:lpstr>Vocabulary &amp; Phrases— Repeat after the Speaker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Vocabulary &amp; Phrases—Practice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Jean Curran</cp:lastModifiedBy>
  <cp:revision>156</cp:revision>
  <dcterms:created xsi:type="dcterms:W3CDTF">2017-11-07T02:54:43Z</dcterms:created>
  <dcterms:modified xsi:type="dcterms:W3CDTF">2018-06-23T08:12:07Z</dcterms:modified>
</cp:coreProperties>
</file>