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42" r:id="rId3"/>
    <p:sldId id="303" r:id="rId4"/>
    <p:sldId id="304" r:id="rId5"/>
    <p:sldId id="305" r:id="rId6"/>
    <p:sldId id="306" r:id="rId7"/>
    <p:sldId id="307" r:id="rId8"/>
    <p:sldId id="308" r:id="rId9"/>
    <p:sldId id="309" r:id="rId10"/>
    <p:sldId id="310" r:id="rId11"/>
    <p:sldId id="311" r:id="rId12"/>
    <p:sldId id="312" r:id="rId13"/>
    <p:sldId id="313" r:id="rId14"/>
    <p:sldId id="314" r:id="rId15"/>
    <p:sldId id="316" r:id="rId16"/>
    <p:sldId id="315" r:id="rId17"/>
    <p:sldId id="317" r:id="rId18"/>
    <p:sldId id="318" r:id="rId19"/>
    <p:sldId id="319" r:id="rId20"/>
    <p:sldId id="320" r:id="rId21"/>
    <p:sldId id="321" r:id="rId22"/>
    <p:sldId id="322" r:id="rId23"/>
    <p:sldId id="323" r:id="rId24"/>
    <p:sldId id="324" r:id="rId25"/>
    <p:sldId id="325" r:id="rId26"/>
    <p:sldId id="327" r:id="rId27"/>
    <p:sldId id="326" r:id="rId28"/>
    <p:sldId id="328" r:id="rId29"/>
    <p:sldId id="264" r:id="rId30"/>
    <p:sldId id="284" r:id="rId31"/>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4" autoAdjust="0"/>
  </p:normalViewPr>
  <p:slideViewPr>
    <p:cSldViewPr snapToGrid="0">
      <p:cViewPr>
        <p:scale>
          <a:sx n="72" d="100"/>
          <a:sy n="72" d="100"/>
        </p:scale>
        <p:origin x="-1242" y="-48"/>
      </p:cViewPr>
      <p:guideLst>
        <p:guide orient="horz" pos="2160"/>
        <p:guide pos="2880"/>
      </p:guideLst>
    </p:cSldViewPr>
  </p:slideViewPr>
  <p:outlineViewPr>
    <p:cViewPr>
      <p:scale>
        <a:sx n="33" d="100"/>
        <a:sy n="33" d="100"/>
      </p:scale>
      <p:origin x="0" y="-6173"/>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wmf"/><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613A1-E6B8-474A-BE5B-6865DFB19F02}" type="datetimeFigureOut">
              <a:rPr lang="zh-TW" altLang="en-US" smtClean="0"/>
              <a:t>2018/8/17</a:t>
            </a:fld>
            <a:endParaRPr lang="zh-TW" altLang="en-US"/>
          </a:p>
        </p:txBody>
      </p:sp>
      <p:sp>
        <p:nvSpPr>
          <p:cNvPr id="4" name="投影片圖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964B12-A408-4414-9DA5-9B6909ED8BBD}" type="slidenum">
              <a:rPr lang="zh-TW" altLang="en-US" smtClean="0"/>
              <a:t>‹#›</a:t>
            </a:fld>
            <a:endParaRPr lang="zh-TW" altLang="en-US"/>
          </a:p>
        </p:txBody>
      </p:sp>
    </p:spTree>
    <p:extLst>
      <p:ext uri="{BB962C8B-B14F-4D97-AF65-F5344CB8AC3E}">
        <p14:creationId xmlns:p14="http://schemas.microsoft.com/office/powerpoint/2010/main" val="1716778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A37F9E37-BFC4-4932-AE2E-D5A16DF18971}" type="datetime1">
              <a:rPr lang="en-US"/>
              <a:pPr lvl="0"/>
              <a:t>8/17/2018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AE45E90-1DB4-4B82-8E8A-CD2FCFC11F98}" type="slidenum">
              <a:t>‹#›</a:t>
            </a:fld>
            <a:endParaRPr lang="en-US"/>
          </a:p>
        </p:txBody>
      </p:sp>
    </p:spTree>
    <p:extLst>
      <p:ext uri="{BB962C8B-B14F-4D97-AF65-F5344CB8AC3E}">
        <p14:creationId xmlns:p14="http://schemas.microsoft.com/office/powerpoint/2010/main" val="41177361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864735E3-C2C6-4131-9071-66E7CB42A45F}" type="datetime1">
              <a:rPr lang="en-US"/>
              <a:pPr lvl="0"/>
              <a:t>8/17/2018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3F8F1439-EE78-46AE-A120-2F9912D3117D}" type="slidenum">
              <a:t>‹#›</a:t>
            </a:fld>
            <a:endParaRPr lang="en-US"/>
          </a:p>
        </p:txBody>
      </p:sp>
    </p:spTree>
    <p:extLst>
      <p:ext uri="{BB962C8B-B14F-4D97-AF65-F5344CB8AC3E}">
        <p14:creationId xmlns:p14="http://schemas.microsoft.com/office/powerpoint/2010/main" val="2967415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747277E9-FDB8-4C94-933F-7E120B06E0DB}" type="datetime1">
              <a:rPr lang="en-US"/>
              <a:pPr lvl="0"/>
              <a:t>8/17/2018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D4264F07-8D40-46C5-AC8C-31230415A5EB}" type="slidenum">
              <a:t>‹#›</a:t>
            </a:fld>
            <a:endParaRPr lang="en-US"/>
          </a:p>
        </p:txBody>
      </p:sp>
    </p:spTree>
    <p:extLst>
      <p:ext uri="{BB962C8B-B14F-4D97-AF65-F5344CB8AC3E}">
        <p14:creationId xmlns:p14="http://schemas.microsoft.com/office/powerpoint/2010/main" val="1867041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D06302A4-809C-4B78-AEE1-538ACE7FE3DF}" type="datetime1">
              <a:rPr lang="en-US"/>
              <a:pPr lvl="0"/>
              <a:t>8/17/2018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65C0395-D23A-44D3-82C0-4590073AED2D}" type="slidenum">
              <a:t>‹#›</a:t>
            </a:fld>
            <a:endParaRPr lang="en-US"/>
          </a:p>
        </p:txBody>
      </p:sp>
    </p:spTree>
    <p:extLst>
      <p:ext uri="{BB962C8B-B14F-4D97-AF65-F5344CB8AC3E}">
        <p14:creationId xmlns:p14="http://schemas.microsoft.com/office/powerpoint/2010/main" val="2506832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7254010A-69A2-453C-B970-F31B61FE0B97}" type="datetime1">
              <a:rPr lang="en-US"/>
              <a:pPr lvl="0"/>
              <a:t>8/17/2018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22912FB0-2E0B-4C7D-89B7-C016A647C260}" type="slidenum">
              <a:t>‹#›</a:t>
            </a:fld>
            <a:endParaRPr lang="en-US"/>
          </a:p>
        </p:txBody>
      </p:sp>
    </p:spTree>
    <p:extLst>
      <p:ext uri="{BB962C8B-B14F-4D97-AF65-F5344CB8AC3E}">
        <p14:creationId xmlns:p14="http://schemas.microsoft.com/office/powerpoint/2010/main" val="831038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68A7D63C-113F-4143-AF97-5A6A748FA55D}" type="datetime1">
              <a:rPr lang="en-US"/>
              <a:pPr lvl="0"/>
              <a:t>8/17/2018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EAC74A30-8353-4862-B702-976BAC0E8F50}" type="slidenum">
              <a:t>‹#›</a:t>
            </a:fld>
            <a:endParaRPr lang="en-US"/>
          </a:p>
        </p:txBody>
      </p:sp>
    </p:spTree>
    <p:extLst>
      <p:ext uri="{BB962C8B-B14F-4D97-AF65-F5344CB8AC3E}">
        <p14:creationId xmlns:p14="http://schemas.microsoft.com/office/powerpoint/2010/main" val="2129093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D41E306D-C01A-4CC3-8837-C48E8C87B1BA}" type="datetime1">
              <a:rPr lang="en-US"/>
              <a:pPr lvl="0"/>
              <a:t>8/17/2018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A9CD0521-1776-48F2-8FB8-C1E263F51F3D}" type="slidenum">
              <a:t>‹#›</a:t>
            </a:fld>
            <a:endParaRPr lang="en-US"/>
          </a:p>
        </p:txBody>
      </p:sp>
    </p:spTree>
    <p:extLst>
      <p:ext uri="{BB962C8B-B14F-4D97-AF65-F5344CB8AC3E}">
        <p14:creationId xmlns:p14="http://schemas.microsoft.com/office/powerpoint/2010/main" val="1942040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6438CB1A-A07A-4B43-83A0-A8E07EA398DB}" type="datetime1">
              <a:rPr lang="en-US"/>
              <a:pPr lvl="0"/>
              <a:t>8/17/2018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382A85B7-C58A-4350-BFB6-40B5FB091D40}" type="slidenum">
              <a:t>‹#›</a:t>
            </a:fld>
            <a:endParaRPr lang="en-US"/>
          </a:p>
        </p:txBody>
      </p:sp>
    </p:spTree>
    <p:extLst>
      <p:ext uri="{BB962C8B-B14F-4D97-AF65-F5344CB8AC3E}">
        <p14:creationId xmlns:p14="http://schemas.microsoft.com/office/powerpoint/2010/main" val="1407612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567DCB87-B56A-43D8-A16D-E7982FF73CF2}" type="datetime1">
              <a:rPr lang="en-US"/>
              <a:pPr lvl="0"/>
              <a:t>8/17/2018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3C786742-364C-42B1-8E4A-2F680DEA7398}" type="slidenum">
              <a:t>‹#›</a:t>
            </a:fld>
            <a:endParaRPr lang="en-US"/>
          </a:p>
        </p:txBody>
      </p:sp>
    </p:spTree>
    <p:extLst>
      <p:ext uri="{BB962C8B-B14F-4D97-AF65-F5344CB8AC3E}">
        <p14:creationId xmlns:p14="http://schemas.microsoft.com/office/powerpoint/2010/main" val="4064721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0F55889F-CC49-4950-A2F5-43F1D94B1C24}" type="datetime1">
              <a:rPr lang="en-US"/>
              <a:pPr lvl="0"/>
              <a:t>8/17/2018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77FC8CB1-943C-4FEC-AE98-0A0E426A1479}" type="slidenum">
              <a:t>‹#›</a:t>
            </a:fld>
            <a:endParaRPr lang="en-US"/>
          </a:p>
        </p:txBody>
      </p:sp>
    </p:spTree>
    <p:extLst>
      <p:ext uri="{BB962C8B-B14F-4D97-AF65-F5344CB8AC3E}">
        <p14:creationId xmlns:p14="http://schemas.microsoft.com/office/powerpoint/2010/main" val="81516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35D13BD4-9237-498C-96EB-6FD6DC6A2E4B}" type="datetime1">
              <a:rPr lang="en-US"/>
              <a:pPr lvl="0"/>
              <a:t>8/17/2018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58EB9646-D5C1-49A7-8BC7-64424560F632}" type="slidenum">
              <a:t>‹#›</a:t>
            </a:fld>
            <a:endParaRPr lang="en-US"/>
          </a:p>
        </p:txBody>
      </p:sp>
    </p:spTree>
    <p:extLst>
      <p:ext uri="{BB962C8B-B14F-4D97-AF65-F5344CB8AC3E}">
        <p14:creationId xmlns:p14="http://schemas.microsoft.com/office/powerpoint/2010/main" val="3922825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C0C4949E-7836-4454-A5D1-8B546E1F9C33}" type="slidenum">
              <a:t>‹#›</a:t>
            </a:fld>
            <a:endParaRPr lang="en-US"/>
          </a:p>
        </p:txBody>
      </p:sp>
      <p:pic>
        <p:nvPicPr>
          <p:cNvPr id="7" name="Picture 2" descr="C:\Users\BPC\Downloads\教育部logo991006-1.png">
            <a:extLst>
              <a:ext uri="{FF2B5EF4-FFF2-40B4-BE49-F238E27FC236}">
                <a16:creationId xmlns:a16="http://schemas.microsoft.com/office/drawing/2014/main" xmlns="" id="{00000000-0000-0000-0000-000000000000}"/>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xmlns="" id="{00000000-0000-0000-0000-000000000000}"/>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 Id="rId9" Type="http://schemas.openxmlformats.org/officeDocument/2006/relationships/image" Target="../media/image9.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3.wmf"/></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1.bin"/><Relationship Id="rId5" Type="http://schemas.openxmlformats.org/officeDocument/2006/relationships/image" Target="../media/image14.wmf"/><Relationship Id="rId4" Type="http://schemas.openxmlformats.org/officeDocument/2006/relationships/oleObject" Target="../embeddings/oleObject1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8.wmf"/><Relationship Id="rId4" Type="http://schemas.openxmlformats.org/officeDocument/2006/relationships/oleObject" Target="../embeddings/oleObject13.bin"/></Relationships>
</file>

<file path=ppt/slides/_rels/slide1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1.wmf"/><Relationship Id="rId5" Type="http://schemas.openxmlformats.org/officeDocument/2006/relationships/oleObject" Target="../embeddings/oleObject15.bin"/><Relationship Id="rId4" Type="http://schemas.openxmlformats.org/officeDocument/2006/relationships/image" Target="../media/image20.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7.wmf"/><Relationship Id="rId4" Type="http://schemas.openxmlformats.org/officeDocument/2006/relationships/oleObject" Target="../embeddings/oleObject5.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59863" y="2459703"/>
            <a:ext cx="7772400" cy="1470026"/>
          </a:xfrm>
        </p:spPr>
        <p:txBody>
          <a:bodyPr/>
          <a:lstStyle/>
          <a:p>
            <a:pPr lvl="0"/>
            <a:r>
              <a:rPr lang="zh-TW" altLang="en-US" dirty="0" smtClean="0"/>
              <a:t>績效評估</a:t>
            </a:r>
            <a:r>
              <a:rPr lang="en-US" altLang="zh-TW" dirty="0" smtClean="0"/>
              <a:t>-</a:t>
            </a:r>
            <a:r>
              <a:rPr lang="zh-TW" altLang="en-US" dirty="0"/>
              <a:t>效率與生產力二</a:t>
            </a:r>
            <a:endParaRPr lang="zh-TW" dirty="0"/>
          </a:p>
        </p:txBody>
      </p:sp>
      <p:sp>
        <p:nvSpPr>
          <p:cNvPr id="3" name="副標題 2"/>
          <p:cNvSpPr txBox="1">
            <a:spLocks noGrp="1"/>
          </p:cNvSpPr>
          <p:nvPr>
            <p:ph type="subTitle" idx="1"/>
          </p:nvPr>
        </p:nvSpPr>
        <p:spPr>
          <a:xfrm>
            <a:off x="1497692" y="3971874"/>
            <a:ext cx="6400800" cy="648071"/>
          </a:xfrm>
        </p:spPr>
        <p:txBody>
          <a:bodyPr/>
          <a:lstStyle/>
          <a:p>
            <a:pPr lvl="0"/>
            <a:r>
              <a:rPr lang="zh-TW" altLang="en-US" smtClean="0"/>
              <a:t>林文斌</a:t>
            </a:r>
            <a:endParaRPr lang="en-US" dirty="0"/>
          </a:p>
        </p:txBody>
      </p:sp>
      <p:pic>
        <p:nvPicPr>
          <p:cNvPr id="4" name="Picture 2" descr="C:\Users\BPC\Downloads\教育部logo991006-1.png">
            <a:extLst>
              <a:ext uri="{FF2B5EF4-FFF2-40B4-BE49-F238E27FC236}">
                <a16:creationId xmlns:a16="http://schemas.microsoft.com/office/drawing/2014/main" xmlns="" id="{00000000-0000-0000-0000-000000000000}"/>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xmlns="" id="{00000000-0000-0000-0000-000000000000}"/>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利用</a:t>
            </a:r>
            <a:r>
              <a:rPr lang="en-US" altLang="zh-TW" dirty="0">
                <a:latin typeface="Times New Roman" panose="02020603050405020304" pitchFamily="18" charset="0"/>
                <a:cs typeface="Times New Roman" panose="02020603050405020304" pitchFamily="18" charset="0"/>
              </a:rPr>
              <a:t>DEA</a:t>
            </a:r>
            <a:r>
              <a:rPr lang="zh-TW" altLang="en-US" dirty="0">
                <a:latin typeface="Times New Roman" panose="02020603050405020304" pitchFamily="18" charset="0"/>
                <a:cs typeface="Times New Roman" panose="02020603050405020304" pitchFamily="18" charset="0"/>
              </a:rPr>
              <a:t>結果進行改善</a:t>
            </a:r>
          </a:p>
        </p:txBody>
      </p:sp>
      <p:sp>
        <p:nvSpPr>
          <p:cNvPr id="4" name="Rectangle 3"/>
          <p:cNvSpPr txBox="1">
            <a:spLocks noChangeArrowheads="1"/>
          </p:cNvSpPr>
          <p:nvPr/>
        </p:nvSpPr>
        <p:spPr>
          <a:xfrm>
            <a:off x="360361" y="1666081"/>
            <a:ext cx="8090911" cy="4548187"/>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2600" b="1" dirty="0" smtClean="0">
                <a:latin typeface="Times New Roman" panose="02020603050405020304" pitchFamily="18" charset="0"/>
                <a:cs typeface="Times New Roman" panose="02020603050405020304" pitchFamily="18" charset="0"/>
              </a:rPr>
              <a:t>以</a:t>
            </a:r>
            <a:r>
              <a:rPr lang="en-US" altLang="zh-TW" sz="2600" b="1" i="1" dirty="0" smtClean="0">
                <a:latin typeface="Times New Roman" panose="02020603050405020304" pitchFamily="18" charset="0"/>
                <a:cs typeface="Times New Roman" panose="02020603050405020304" pitchFamily="18" charset="0"/>
              </a:rPr>
              <a:t>DMU</a:t>
            </a:r>
            <a:r>
              <a:rPr lang="en-US" altLang="zh-TW" sz="2600" b="1" i="1" baseline="-25000" dirty="0" smtClean="0">
                <a:latin typeface="Times New Roman" panose="02020603050405020304" pitchFamily="18" charset="0"/>
                <a:cs typeface="Times New Roman" panose="02020603050405020304" pitchFamily="18" charset="0"/>
              </a:rPr>
              <a:t>F</a:t>
            </a:r>
            <a:r>
              <a:rPr lang="zh-TW" altLang="en-US" sz="2600" b="1" dirty="0" smtClean="0">
                <a:latin typeface="Times New Roman" panose="02020603050405020304" pitchFamily="18" charset="0"/>
                <a:cs typeface="Times New Roman" panose="02020603050405020304" pitchFamily="18" charset="0"/>
              </a:rPr>
              <a:t>為例，在效率前緣的投影點為</a:t>
            </a:r>
            <a:r>
              <a:rPr lang="en-US" altLang="zh-TW" sz="2600" b="1" i="1" dirty="0" smtClean="0">
                <a:solidFill>
                  <a:schemeClr val="accent2"/>
                </a:solidFill>
                <a:latin typeface="Times New Roman" panose="02020603050405020304" pitchFamily="18" charset="0"/>
                <a:cs typeface="Times New Roman" panose="02020603050405020304" pitchFamily="18" charset="0"/>
              </a:rPr>
              <a:t>F</a:t>
            </a:r>
            <a:r>
              <a:rPr lang="zh-TW" altLang="en-US" sz="2600" b="1" i="1" baseline="30000" dirty="0" smtClean="0">
                <a:solidFill>
                  <a:schemeClr val="accent2"/>
                </a:solidFill>
                <a:latin typeface="Times New Roman" panose="02020603050405020304" pitchFamily="18" charset="0"/>
                <a:cs typeface="Times New Roman" panose="02020603050405020304" pitchFamily="18" charset="0"/>
              </a:rPr>
              <a:t>*</a:t>
            </a:r>
            <a:r>
              <a:rPr lang="en-US" altLang="zh-TW" sz="2600" b="1" dirty="0" smtClean="0">
                <a:solidFill>
                  <a:schemeClr val="accent2"/>
                </a:solidFill>
                <a:latin typeface="Times New Roman" panose="02020603050405020304" pitchFamily="18" charset="0"/>
                <a:cs typeface="Times New Roman" panose="02020603050405020304" pitchFamily="18" charset="0"/>
              </a:rPr>
              <a:t>=</a:t>
            </a:r>
            <a:r>
              <a:rPr lang="zh-TW" altLang="en-US" sz="2600" b="1" dirty="0" smtClean="0">
                <a:solidFill>
                  <a:schemeClr val="accent2"/>
                </a:solidFill>
                <a:latin typeface="Times New Roman" panose="02020603050405020304" pitchFamily="18" charset="0"/>
                <a:cs typeface="Times New Roman" panose="02020603050405020304" pitchFamily="18" charset="0"/>
              </a:rPr>
              <a:t> </a:t>
            </a:r>
            <a:r>
              <a:rPr lang="en-US" altLang="zh-TW" sz="2600" b="1" dirty="0" smtClean="0">
                <a:solidFill>
                  <a:schemeClr val="accent2"/>
                </a:solidFill>
                <a:latin typeface="Times New Roman" panose="02020603050405020304" pitchFamily="18" charset="0"/>
                <a:cs typeface="Times New Roman" panose="02020603050405020304" pitchFamily="18" charset="0"/>
              </a:rPr>
              <a:t>(1.5, 3)</a:t>
            </a:r>
            <a:r>
              <a:rPr lang="zh-TW" altLang="en-US" sz="2600" b="1" dirty="0" smtClean="0">
                <a:latin typeface="Times New Roman" panose="02020603050405020304" pitchFamily="18" charset="0"/>
                <a:cs typeface="Times New Roman" panose="02020603050405020304" pitchFamily="18" charset="0"/>
              </a:rPr>
              <a:t>，就是</a:t>
            </a:r>
            <a:r>
              <a:rPr lang="zh-TW" altLang="en-US" sz="2600" b="1" dirty="0" smtClean="0">
                <a:solidFill>
                  <a:srgbClr val="3333FF"/>
                </a:solidFill>
                <a:latin typeface="Times New Roman" panose="02020603050405020304" pitchFamily="18" charset="0"/>
                <a:cs typeface="Times New Roman" panose="02020603050405020304" pitchFamily="18" charset="0"/>
              </a:rPr>
              <a:t>在相同的產出水準下，欲達有效率需減少投入水準達</a:t>
            </a:r>
            <a:r>
              <a:rPr lang="en-US" altLang="zh-TW" sz="2600" b="1" i="1" dirty="0" smtClean="0">
                <a:solidFill>
                  <a:srgbClr val="3333FF"/>
                </a:solidFill>
                <a:latin typeface="Times New Roman" panose="02020603050405020304" pitchFamily="18" charset="0"/>
                <a:cs typeface="Times New Roman" panose="02020603050405020304" pitchFamily="18" charset="0"/>
              </a:rPr>
              <a:t>F</a:t>
            </a:r>
            <a:r>
              <a:rPr lang="zh-TW" altLang="en-US" sz="2600" b="1" i="1" baseline="30000" dirty="0" smtClean="0">
                <a:solidFill>
                  <a:srgbClr val="3333FF"/>
                </a:solidFill>
                <a:latin typeface="Times New Roman" panose="02020603050405020304" pitchFamily="18" charset="0"/>
                <a:cs typeface="Times New Roman" panose="02020603050405020304" pitchFamily="18" charset="0"/>
              </a:rPr>
              <a:t>*</a:t>
            </a:r>
            <a:r>
              <a:rPr lang="zh-TW" altLang="en-US" sz="2600" b="1" i="1" baseline="30000" dirty="0" smtClean="0">
                <a:latin typeface="Times New Roman" panose="02020603050405020304" pitchFamily="18" charset="0"/>
                <a:cs typeface="Times New Roman" panose="02020603050405020304" pitchFamily="18" charset="0"/>
              </a:rPr>
              <a:t> </a:t>
            </a:r>
            <a:r>
              <a:rPr lang="zh-TW" altLang="en-US" sz="2600" b="1" dirty="0" smtClean="0">
                <a:latin typeface="Times New Roman" panose="02020603050405020304" pitchFamily="18" charset="0"/>
                <a:cs typeface="Times New Roman" panose="02020603050405020304" pitchFamily="18" charset="0"/>
              </a:rPr>
              <a:t>，故求得相對效率</a:t>
            </a:r>
            <a:r>
              <a:rPr lang="en-US" altLang="zh-TW" sz="2600" b="1" i="1" dirty="0" smtClean="0">
                <a:latin typeface="Times New Roman" panose="02020603050405020304" pitchFamily="18" charset="0"/>
                <a:cs typeface="Times New Roman" panose="02020603050405020304" pitchFamily="18" charset="0"/>
              </a:rPr>
              <a:t>DMU</a:t>
            </a:r>
            <a:r>
              <a:rPr lang="en-US" altLang="zh-TW" sz="2600" b="1" i="1" baseline="-25000" dirty="0" smtClean="0">
                <a:latin typeface="Times New Roman" panose="02020603050405020304" pitchFamily="18" charset="0"/>
                <a:cs typeface="Times New Roman" panose="02020603050405020304" pitchFamily="18" charset="0"/>
              </a:rPr>
              <a:t>F</a:t>
            </a:r>
            <a:r>
              <a:rPr lang="zh-TW" altLang="en-US" sz="2600" b="1" dirty="0" smtClean="0">
                <a:latin typeface="Times New Roman" panose="02020603050405020304" pitchFamily="18" charset="0"/>
                <a:cs typeface="Times New Roman" panose="02020603050405020304" pitchFamily="18" charset="0"/>
              </a:rPr>
              <a:t>為</a:t>
            </a:r>
            <a:r>
              <a:rPr lang="en-US" altLang="zh-TW" sz="2600" b="1" i="1" dirty="0" smtClean="0">
                <a:latin typeface="Times New Roman" panose="02020603050405020304" pitchFamily="18" charset="0"/>
                <a:cs typeface="Times New Roman" panose="02020603050405020304" pitchFamily="18" charset="0"/>
              </a:rPr>
              <a:t>F</a:t>
            </a:r>
            <a:r>
              <a:rPr lang="zh-TW" altLang="en-US" sz="2600" b="1" dirty="0" smtClean="0">
                <a:latin typeface="Times New Roman" panose="02020603050405020304" pitchFamily="18" charset="0"/>
                <a:cs typeface="Times New Roman" panose="02020603050405020304" pitchFamily="18" charset="0"/>
              </a:rPr>
              <a:t>點與</a:t>
            </a:r>
            <a:r>
              <a:rPr lang="en-US" altLang="zh-TW" sz="2600" b="1" i="1" dirty="0" smtClean="0">
                <a:latin typeface="Times New Roman" panose="02020603050405020304" pitchFamily="18" charset="0"/>
                <a:cs typeface="Times New Roman" panose="02020603050405020304" pitchFamily="18" charset="0"/>
              </a:rPr>
              <a:t>F*</a:t>
            </a:r>
            <a:r>
              <a:rPr lang="zh-TW" altLang="en-US" sz="2600" b="1" dirty="0" smtClean="0">
                <a:latin typeface="Times New Roman" panose="02020603050405020304" pitchFamily="18" charset="0"/>
                <a:cs typeface="Times New Roman" panose="02020603050405020304" pitchFamily="18" charset="0"/>
              </a:rPr>
              <a:t>點之效率比，其中點與點的效率分別為</a:t>
            </a:r>
          </a:p>
          <a:p>
            <a:endParaRPr lang="zh-TW" altLang="en-US" sz="2600" b="1" i="1" dirty="0" smtClean="0"/>
          </a:p>
          <a:p>
            <a:endParaRPr lang="zh-TW" altLang="en-US" sz="2600" b="1" i="1" dirty="0" smtClean="0"/>
          </a:p>
          <a:p>
            <a:r>
              <a:rPr lang="en-US" altLang="zh-TW" sz="2600" b="1" i="1" dirty="0" smtClean="0">
                <a:latin typeface="Times New Roman" panose="02020603050405020304" pitchFamily="18" charset="0"/>
                <a:cs typeface="Times New Roman" panose="02020603050405020304" pitchFamily="18" charset="0"/>
              </a:rPr>
              <a:t>DMU</a:t>
            </a:r>
            <a:r>
              <a:rPr lang="en-US" altLang="zh-TW" sz="2600" b="1" i="1" baseline="-25000" dirty="0" smtClean="0">
                <a:latin typeface="Times New Roman" panose="02020603050405020304" pitchFamily="18" charset="0"/>
                <a:cs typeface="Times New Roman" panose="02020603050405020304" pitchFamily="18" charset="0"/>
              </a:rPr>
              <a:t>F</a:t>
            </a:r>
            <a:r>
              <a:rPr lang="zh-TW" altLang="en-US" sz="2600" b="1" i="1" baseline="-25000" dirty="0" smtClean="0">
                <a:latin typeface="Times New Roman" panose="02020603050405020304" pitchFamily="18" charset="0"/>
                <a:cs typeface="Times New Roman" panose="02020603050405020304" pitchFamily="18" charset="0"/>
              </a:rPr>
              <a:t> </a:t>
            </a:r>
            <a:r>
              <a:rPr lang="zh-TW" altLang="en-US" sz="2600" b="1" dirty="0" smtClean="0">
                <a:latin typeface="Times New Roman" panose="02020603050405020304" pitchFamily="18" charset="0"/>
                <a:cs typeface="Times New Roman" panose="02020603050405020304" pitchFamily="18" charset="0"/>
              </a:rPr>
              <a:t>的相對效率為</a:t>
            </a:r>
            <a:r>
              <a:rPr lang="en-US" altLang="zh-TW" sz="2600" b="1" dirty="0" smtClean="0">
                <a:latin typeface="Times New Roman" panose="02020603050405020304" pitchFamily="18" charset="0"/>
                <a:cs typeface="Times New Roman" panose="02020603050405020304" pitchFamily="18" charset="0"/>
              </a:rPr>
              <a:t>0.3</a:t>
            </a:r>
          </a:p>
          <a:p>
            <a:pPr>
              <a:buFont typeface="Wingdings" panose="05000000000000000000" pitchFamily="2" charset="2"/>
              <a:buNone/>
            </a:pPr>
            <a:r>
              <a:rPr lang="zh-TW" altLang="en-US" sz="2600" b="1" dirty="0" smtClean="0">
                <a:latin typeface="Times New Roman" panose="02020603050405020304" pitchFamily="18" charset="0"/>
                <a:cs typeface="Times New Roman" panose="02020603050405020304" pitchFamily="18" charset="0"/>
              </a:rPr>
              <a:t>    與數學規劃模式求解之結果相同 </a:t>
            </a:r>
          </a:p>
        </p:txBody>
      </p:sp>
      <p:graphicFrame>
        <p:nvGraphicFramePr>
          <p:cNvPr id="5" name="Object 5"/>
          <p:cNvGraphicFramePr>
            <a:graphicFrameLocks noChangeAspect="1"/>
          </p:cNvGraphicFramePr>
          <p:nvPr>
            <p:extLst>
              <p:ext uri="{D42A27DB-BD31-4B8C-83A1-F6EECF244321}">
                <p14:modId xmlns:p14="http://schemas.microsoft.com/office/powerpoint/2010/main" val="1691915069"/>
              </p:ext>
            </p:extLst>
          </p:nvPr>
        </p:nvGraphicFramePr>
        <p:xfrm>
          <a:off x="1187450" y="3413125"/>
          <a:ext cx="1368425" cy="882650"/>
        </p:xfrm>
        <a:graphic>
          <a:graphicData uri="http://schemas.openxmlformats.org/presentationml/2006/ole">
            <mc:AlternateContent xmlns:mc="http://schemas.openxmlformats.org/markup-compatibility/2006">
              <mc:Choice xmlns:v="urn:schemas-microsoft-com:vml" Requires="v">
                <p:oleObj spid="_x0000_s10428" name="方程式" r:id="rId3" imgW="711200" imgH="457200" progId="Equation.3">
                  <p:embed/>
                </p:oleObj>
              </mc:Choice>
              <mc:Fallback>
                <p:oleObj name="方程式" r:id="rId3" imgW="711200" imgH="457200" progId="Equation.3">
                  <p:embed/>
                  <p:pic>
                    <p:nvPicPr>
                      <p:cNvPr id="40965"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450" y="3413125"/>
                        <a:ext cx="1368425"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7"/>
          <p:cNvGraphicFramePr>
            <a:graphicFrameLocks noChangeAspect="1"/>
          </p:cNvGraphicFramePr>
          <p:nvPr>
            <p:extLst>
              <p:ext uri="{D42A27DB-BD31-4B8C-83A1-F6EECF244321}">
                <p14:modId xmlns:p14="http://schemas.microsoft.com/office/powerpoint/2010/main" val="1971738128"/>
              </p:ext>
            </p:extLst>
          </p:nvPr>
        </p:nvGraphicFramePr>
        <p:xfrm>
          <a:off x="2854135" y="3452019"/>
          <a:ext cx="1511300" cy="879475"/>
        </p:xfrm>
        <a:graphic>
          <a:graphicData uri="http://schemas.openxmlformats.org/presentationml/2006/ole">
            <mc:AlternateContent xmlns:mc="http://schemas.openxmlformats.org/markup-compatibility/2006">
              <mc:Choice xmlns:v="urn:schemas-microsoft-com:vml" Requires="v">
                <p:oleObj spid="_x0000_s10429" name="方程式" r:id="rId5" imgW="787400" imgH="457200" progId="Equation.3">
                  <p:embed/>
                </p:oleObj>
              </mc:Choice>
              <mc:Fallback>
                <p:oleObj name="方程式" r:id="rId5" imgW="787400" imgH="457200" progId="Equation.3">
                  <p:embed/>
                  <p:pic>
                    <p:nvPicPr>
                      <p:cNvPr id="40967"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54135" y="3452019"/>
                        <a:ext cx="151130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9"/>
          <p:cNvGraphicFramePr>
            <a:graphicFrameLocks noChangeAspect="1"/>
          </p:cNvGraphicFramePr>
          <p:nvPr>
            <p:extLst>
              <p:ext uri="{D42A27DB-BD31-4B8C-83A1-F6EECF244321}">
                <p14:modId xmlns:p14="http://schemas.microsoft.com/office/powerpoint/2010/main" val="190576187"/>
              </p:ext>
            </p:extLst>
          </p:nvPr>
        </p:nvGraphicFramePr>
        <p:xfrm>
          <a:off x="883444" y="5623896"/>
          <a:ext cx="4608513" cy="731837"/>
        </p:xfrm>
        <a:graphic>
          <a:graphicData uri="http://schemas.openxmlformats.org/presentationml/2006/ole">
            <mc:AlternateContent xmlns:mc="http://schemas.openxmlformats.org/markup-compatibility/2006">
              <mc:Choice xmlns:v="urn:schemas-microsoft-com:vml" Requires="v">
                <p:oleObj spid="_x0000_s10430" name="方程式" r:id="rId7" imgW="2758511" imgH="449430" progId="Equation.3">
                  <p:embed/>
                </p:oleObj>
              </mc:Choice>
              <mc:Fallback>
                <p:oleObj name="方程式" r:id="rId7" imgW="2758511" imgH="449430" progId="Equation.3">
                  <p:embed/>
                  <p:pic>
                    <p:nvPicPr>
                      <p:cNvPr id="40969"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83444" y="5623896"/>
                        <a:ext cx="4608513"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8" name="Group 10"/>
          <p:cNvGrpSpPr>
            <a:grpSpLocks/>
          </p:cNvGrpSpPr>
          <p:nvPr/>
        </p:nvGrpSpPr>
        <p:grpSpPr bwMode="auto">
          <a:xfrm>
            <a:off x="5484723" y="3218872"/>
            <a:ext cx="3421062" cy="2762250"/>
            <a:chOff x="385" y="1872"/>
            <a:chExt cx="2359" cy="1921"/>
          </a:xfrm>
        </p:grpSpPr>
        <p:pic>
          <p:nvPicPr>
            <p:cNvPr id="9" name="Picture 11"/>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5" y="1872"/>
              <a:ext cx="2359" cy="1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12"/>
            <p:cNvSpPr>
              <a:spLocks noChangeArrowheads="1"/>
            </p:cNvSpPr>
            <p:nvPr/>
          </p:nvSpPr>
          <p:spPr bwMode="invGray">
            <a:xfrm>
              <a:off x="521" y="2840"/>
              <a:ext cx="45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1400" i="0">
                  <a:solidFill>
                    <a:schemeClr val="accent2"/>
                  </a:solidFill>
                </a:rPr>
                <a:t>(1.5,3)</a:t>
              </a:r>
              <a:endParaRPr lang="zh-TW" altLang="en-US" sz="1400" i="0">
                <a:solidFill>
                  <a:schemeClr val="accent2"/>
                </a:solidFill>
              </a:endParaRPr>
            </a:p>
          </p:txBody>
        </p:sp>
        <p:sp>
          <p:nvSpPr>
            <p:cNvPr id="11" name="Rectangle 13"/>
            <p:cNvSpPr>
              <a:spLocks noChangeArrowheads="1"/>
            </p:cNvSpPr>
            <p:nvPr/>
          </p:nvSpPr>
          <p:spPr bwMode="invGray">
            <a:xfrm>
              <a:off x="521" y="2750"/>
              <a:ext cx="442" cy="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1200" i="0">
                  <a:solidFill>
                    <a:schemeClr val="accent2"/>
                  </a:solidFill>
                  <a:ea typeface="標楷體" panose="03000509000000000000" pitchFamily="65" charset="-120"/>
                </a:rPr>
                <a:t>投影點</a:t>
              </a:r>
            </a:p>
          </p:txBody>
        </p:sp>
        <p:sp>
          <p:nvSpPr>
            <p:cNvPr id="12" name="Oval 14"/>
            <p:cNvSpPr>
              <a:spLocks noChangeArrowheads="1"/>
            </p:cNvSpPr>
            <p:nvPr/>
          </p:nvSpPr>
          <p:spPr bwMode="invGray">
            <a:xfrm>
              <a:off x="839" y="2976"/>
              <a:ext cx="45" cy="46"/>
            </a:xfrm>
            <a:prstGeom prst="ellipse">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3" name="Line 15"/>
            <p:cNvSpPr>
              <a:spLocks noChangeShapeType="1"/>
            </p:cNvSpPr>
            <p:nvPr/>
          </p:nvSpPr>
          <p:spPr bwMode="invGray">
            <a:xfrm flipH="1">
              <a:off x="913" y="2990"/>
              <a:ext cx="652" cy="12"/>
            </a:xfrm>
            <a:prstGeom prst="line">
              <a:avLst/>
            </a:prstGeom>
            <a:noFill/>
            <a:ln w="28575">
              <a:solidFill>
                <a:srgbClr val="FF0000"/>
              </a:solidFill>
              <a:prstDash val="lg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14" name="AutoShape 16"/>
          <p:cNvSpPr>
            <a:spLocks/>
          </p:cNvSpPr>
          <p:nvPr/>
        </p:nvSpPr>
        <p:spPr bwMode="invGray">
          <a:xfrm rot="5400000">
            <a:off x="6345941" y="5237379"/>
            <a:ext cx="293687" cy="1441450"/>
          </a:xfrm>
          <a:prstGeom prst="rightBrace">
            <a:avLst>
              <a:gd name="adj1" fmla="val 33539"/>
              <a:gd name="adj2" fmla="val 49394"/>
            </a:avLst>
          </a:prstGeom>
          <a:noFill/>
          <a:ln w="19050">
            <a:solidFill>
              <a:srgbClr val="3399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5" name="AutoShape 17"/>
          <p:cNvSpPr>
            <a:spLocks/>
          </p:cNvSpPr>
          <p:nvPr/>
        </p:nvSpPr>
        <p:spPr bwMode="invGray">
          <a:xfrm rot="5400000">
            <a:off x="5883185" y="5539797"/>
            <a:ext cx="169863" cy="423863"/>
          </a:xfrm>
          <a:prstGeom prst="rightBrace">
            <a:avLst>
              <a:gd name="adj1" fmla="val 20794"/>
              <a:gd name="adj2" fmla="val 49833"/>
            </a:avLst>
          </a:prstGeom>
          <a:noFill/>
          <a:ln w="22225">
            <a:solidFill>
              <a:srgbClr val="FF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6" name="Rectangle 18"/>
          <p:cNvSpPr>
            <a:spLocks noChangeArrowheads="1"/>
          </p:cNvSpPr>
          <p:nvPr/>
        </p:nvSpPr>
        <p:spPr bwMode="invGray">
          <a:xfrm>
            <a:off x="3690144" y="5523883"/>
            <a:ext cx="647700" cy="863600"/>
          </a:xfrm>
          <a:prstGeom prst="rect">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7" name="Text Box 19"/>
          <p:cNvSpPr txBox="1">
            <a:spLocks noChangeArrowheads="1"/>
          </p:cNvSpPr>
          <p:nvPr/>
        </p:nvSpPr>
        <p:spPr bwMode="invGray">
          <a:xfrm>
            <a:off x="5340260" y="3434772"/>
            <a:ext cx="431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a:ea typeface="標楷體" panose="03000509000000000000" pitchFamily="65" charset="-120"/>
              </a:rPr>
              <a:t>產出</a:t>
            </a:r>
          </a:p>
        </p:txBody>
      </p:sp>
      <p:sp>
        <p:nvSpPr>
          <p:cNvPr id="18" name="Text Box 20"/>
          <p:cNvSpPr txBox="1">
            <a:spLocks noChangeArrowheads="1"/>
          </p:cNvSpPr>
          <p:nvPr/>
        </p:nvSpPr>
        <p:spPr bwMode="invGray">
          <a:xfrm>
            <a:off x="8293010" y="5738235"/>
            <a:ext cx="7921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a:ea typeface="標楷體" panose="03000509000000000000" pitchFamily="65" charset="-120"/>
              </a:rPr>
              <a:t>投入</a:t>
            </a:r>
          </a:p>
        </p:txBody>
      </p:sp>
    </p:spTree>
    <p:extLst>
      <p:ext uri="{BB962C8B-B14F-4D97-AF65-F5344CB8AC3E}">
        <p14:creationId xmlns:p14="http://schemas.microsoft.com/office/powerpoint/2010/main" val="34311826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down)">
                                      <p:cBhvr>
                                        <p:cTn id="17" dur="500"/>
                                        <p:tgtEl>
                                          <p:spTgt spid="18"/>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down)">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animEffect transition="in" filter="wipe(down)">
                                      <p:cBhvr>
                                        <p:cTn id="45" dur="500"/>
                                        <p:tgtEl>
                                          <p:spTgt spid="4">
                                            <p:txEl>
                                              <p:pRg st="3" end="3"/>
                                            </p:txEl>
                                          </p:spTgt>
                                        </p:tgtEl>
                                      </p:cBhvr>
                                    </p:animEffect>
                                  </p:childTnLst>
                                </p:cTn>
                              </p:par>
                              <p:par>
                                <p:cTn id="46" presetID="22" presetClass="entr" presetSubtype="4" fill="hold" nodeType="withEffect">
                                  <p:stCondLst>
                                    <p:cond delay="0"/>
                                  </p:stCondLst>
                                  <p:childTnLst>
                                    <p:set>
                                      <p:cBhvr>
                                        <p:cTn id="47" dur="1" fill="hold">
                                          <p:stCondLst>
                                            <p:cond delay="0"/>
                                          </p:stCondLst>
                                        </p:cTn>
                                        <p:tgtEl>
                                          <p:spTgt spid="4">
                                            <p:txEl>
                                              <p:pRg st="4" end="4"/>
                                            </p:txEl>
                                          </p:spTgt>
                                        </p:tgtEl>
                                        <p:attrNameLst>
                                          <p:attrName>style.visibility</p:attrName>
                                        </p:attrNameLst>
                                      </p:cBhvr>
                                      <p:to>
                                        <p:strVal val="visible"/>
                                      </p:to>
                                    </p:set>
                                    <p:animEffect transition="in" filter="wipe(down)">
                                      <p:cBhvr>
                                        <p:cTn id="48" dur="500"/>
                                        <p:tgtEl>
                                          <p:spTgt spid="4">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wipe(down)">
                                      <p:cBhvr>
                                        <p:cTn id="53" dur="500"/>
                                        <p:tgtEl>
                                          <p:spTgt spid="7"/>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6"/>
                                        </p:tgtEl>
                                        <p:attrNameLst>
                                          <p:attrName>style.visibility</p:attrName>
                                        </p:attrNameLst>
                                      </p:cBhvr>
                                      <p:to>
                                        <p:strVal val="visible"/>
                                      </p:to>
                                    </p:set>
                                    <p:animEffect transition="in" filter="wipe(down)">
                                      <p:cBhvr>
                                        <p:cTn id="5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BCC</a:t>
            </a:r>
            <a:r>
              <a:rPr lang="zh-TW" altLang="en-US" dirty="0">
                <a:latin typeface="Times New Roman" panose="02020603050405020304" pitchFamily="18" charset="0"/>
                <a:cs typeface="Times New Roman" panose="02020603050405020304" pitchFamily="18" charset="0"/>
              </a:rPr>
              <a:t>模式</a:t>
            </a:r>
          </a:p>
        </p:txBody>
      </p:sp>
      <p:sp>
        <p:nvSpPr>
          <p:cNvPr id="3" name="內容版面配置區 2"/>
          <p:cNvSpPr>
            <a:spLocks noGrp="1"/>
          </p:cNvSpPr>
          <p:nvPr>
            <p:ph idx="1"/>
          </p:nvPr>
        </p:nvSpPr>
        <p:spPr>
          <a:xfrm>
            <a:off x="457200" y="1600200"/>
            <a:ext cx="8428182" cy="4525959"/>
          </a:xfrm>
        </p:spPr>
        <p:txBody>
          <a:bodyPr/>
          <a:lstStyle/>
          <a:p>
            <a:pPr>
              <a:lnSpc>
                <a:spcPct val="90000"/>
              </a:lnSpc>
            </a:pPr>
            <a:r>
              <a:rPr lang="zh-TW" altLang="en-US" sz="2700" b="1" dirty="0">
                <a:latin typeface="Times New Roman" panose="02020603050405020304" pitchFamily="18" charset="0"/>
                <a:cs typeface="Times New Roman" panose="02020603050405020304" pitchFamily="18" charset="0"/>
              </a:rPr>
              <a:t>在不同的</a:t>
            </a:r>
            <a:r>
              <a:rPr lang="zh-TW" altLang="en-US" sz="2700" b="1" dirty="0">
                <a:solidFill>
                  <a:srgbClr val="FF0000"/>
                </a:solidFill>
                <a:latin typeface="Times New Roman" panose="02020603050405020304" pitchFamily="18" charset="0"/>
                <a:cs typeface="Times New Roman" panose="02020603050405020304" pitchFamily="18" charset="0"/>
              </a:rPr>
              <a:t>生產規模</a:t>
            </a:r>
            <a:r>
              <a:rPr lang="zh-TW" altLang="en-US" sz="2700" b="1" dirty="0">
                <a:latin typeface="Times New Roman" panose="02020603050405020304" pitchFamily="18" charset="0"/>
                <a:cs typeface="Times New Roman" panose="02020603050405020304" pitchFamily="18" charset="0"/>
              </a:rPr>
              <a:t>下，規模報酬將會隨之改變</a:t>
            </a:r>
            <a:r>
              <a:rPr lang="zh-TW" altLang="en-US" sz="2700" b="1" dirty="0" smtClean="0">
                <a:latin typeface="Times New Roman" panose="02020603050405020304" pitchFamily="18" charset="0"/>
                <a:cs typeface="Times New Roman" panose="02020603050405020304" pitchFamily="18" charset="0"/>
              </a:rPr>
              <a:t>，初創</a:t>
            </a:r>
            <a:r>
              <a:rPr lang="zh-TW" altLang="en-US" sz="2700" b="1" dirty="0">
                <a:latin typeface="Times New Roman" panose="02020603050405020304" pitchFamily="18" charset="0"/>
                <a:cs typeface="Times New Roman" panose="02020603050405020304" pitchFamily="18" charset="0"/>
              </a:rPr>
              <a:t>期生產規模小時，投入產出比會隨著規模增加而提升，稱為</a:t>
            </a:r>
            <a:r>
              <a:rPr lang="zh-TW" altLang="en-US" sz="2700" b="1" dirty="0">
                <a:solidFill>
                  <a:schemeClr val="accent2"/>
                </a:solidFill>
                <a:latin typeface="Times New Roman" panose="02020603050405020304" pitchFamily="18" charset="0"/>
                <a:cs typeface="Times New Roman" panose="02020603050405020304" pitchFamily="18" charset="0"/>
              </a:rPr>
              <a:t>規模報酬</a:t>
            </a:r>
            <a:r>
              <a:rPr lang="zh-TW" altLang="en-US" sz="2700" b="1" dirty="0" smtClean="0">
                <a:solidFill>
                  <a:schemeClr val="accent2"/>
                </a:solidFill>
                <a:latin typeface="Times New Roman" panose="02020603050405020304" pitchFamily="18" charset="0"/>
                <a:cs typeface="Times New Roman" panose="02020603050405020304" pitchFamily="18" charset="0"/>
              </a:rPr>
              <a:t>遞增 </a:t>
            </a:r>
            <a:r>
              <a:rPr lang="en-US" altLang="zh-TW" sz="2700" b="1" dirty="0" smtClean="0">
                <a:solidFill>
                  <a:schemeClr val="accent2"/>
                </a:solidFill>
                <a:latin typeface="Times New Roman" panose="02020603050405020304" pitchFamily="18" charset="0"/>
                <a:cs typeface="Times New Roman" panose="02020603050405020304" pitchFamily="18" charset="0"/>
              </a:rPr>
              <a:t>(increasing returns </a:t>
            </a:r>
            <a:r>
              <a:rPr lang="en-US" altLang="zh-TW" sz="2700" b="1" dirty="0">
                <a:solidFill>
                  <a:schemeClr val="accent2"/>
                </a:solidFill>
                <a:latin typeface="Times New Roman" panose="02020603050405020304" pitchFamily="18" charset="0"/>
                <a:cs typeface="Times New Roman" panose="02020603050405020304" pitchFamily="18" charset="0"/>
              </a:rPr>
              <a:t>to </a:t>
            </a:r>
            <a:r>
              <a:rPr lang="en-US" altLang="zh-TW" sz="2700" b="1" dirty="0" smtClean="0">
                <a:solidFill>
                  <a:schemeClr val="accent2"/>
                </a:solidFill>
                <a:latin typeface="Times New Roman" panose="02020603050405020304" pitchFamily="18" charset="0"/>
                <a:cs typeface="Times New Roman" panose="02020603050405020304" pitchFamily="18" charset="0"/>
              </a:rPr>
              <a:t>scale</a:t>
            </a:r>
            <a:r>
              <a:rPr lang="en-US" altLang="zh-TW" sz="2700" b="1" dirty="0">
                <a:solidFill>
                  <a:schemeClr val="accent2"/>
                </a:solidFill>
                <a:latin typeface="Times New Roman" panose="02020603050405020304" pitchFamily="18" charset="0"/>
                <a:cs typeface="Times New Roman" panose="02020603050405020304" pitchFamily="18" charset="0"/>
              </a:rPr>
              <a:t>, </a:t>
            </a:r>
            <a:r>
              <a:rPr lang="en-US" altLang="zh-TW" sz="2700" b="1" dirty="0">
                <a:solidFill>
                  <a:srgbClr val="FF0000"/>
                </a:solidFill>
                <a:latin typeface="Times New Roman" panose="02020603050405020304" pitchFamily="18" charset="0"/>
                <a:cs typeface="Times New Roman" panose="02020603050405020304" pitchFamily="18" charset="0"/>
              </a:rPr>
              <a:t>IRS</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zh-TW" altLang="en-US" sz="2700" b="1" dirty="0" smtClean="0">
                <a:solidFill>
                  <a:schemeClr val="accent2"/>
                </a:solidFill>
                <a:latin typeface="Times New Roman" panose="02020603050405020304" pitchFamily="18" charset="0"/>
                <a:cs typeface="Times New Roman" panose="02020603050405020304" pitchFamily="18" charset="0"/>
              </a:rPr>
              <a:t>。</a:t>
            </a:r>
            <a:r>
              <a:rPr lang="en-US" altLang="zh-TW" sz="2700" b="1" dirty="0" smtClean="0">
                <a:solidFill>
                  <a:schemeClr val="accent2"/>
                </a:solidFill>
                <a:latin typeface="Times New Roman" panose="02020603050405020304" pitchFamily="18" charset="0"/>
                <a:cs typeface="Times New Roman" panose="02020603050405020304" pitchFamily="18" charset="0"/>
              </a:rPr>
              <a:t> </a:t>
            </a:r>
            <a:endParaRPr lang="en-US" altLang="zh-TW" sz="2700" b="1" dirty="0">
              <a:solidFill>
                <a:schemeClr val="accent2"/>
              </a:solidFill>
              <a:latin typeface="Times New Roman" panose="02020603050405020304" pitchFamily="18" charset="0"/>
              <a:cs typeface="Times New Roman" panose="02020603050405020304" pitchFamily="18" charset="0"/>
            </a:endParaRPr>
          </a:p>
          <a:p>
            <a:pPr>
              <a:lnSpc>
                <a:spcPct val="90000"/>
              </a:lnSpc>
            </a:pPr>
            <a:r>
              <a:rPr lang="zh-TW" altLang="en-US" sz="2700" b="1" dirty="0">
                <a:latin typeface="Times New Roman" panose="02020603050405020304" pitchFamily="18" charset="0"/>
                <a:cs typeface="Times New Roman" panose="02020603050405020304" pitchFamily="18" charset="0"/>
              </a:rPr>
              <a:t>達到高峰期時，產出與規模成正比而達到最適生產規模，稱為</a:t>
            </a:r>
            <a:r>
              <a:rPr lang="zh-TW" altLang="en-US" sz="2700" b="1" dirty="0">
                <a:solidFill>
                  <a:schemeClr val="accent2"/>
                </a:solidFill>
                <a:latin typeface="Times New Roman" panose="02020603050405020304" pitchFamily="18" charset="0"/>
                <a:cs typeface="Times New Roman" panose="02020603050405020304" pitchFamily="18" charset="0"/>
              </a:rPr>
              <a:t>規模報酬</a:t>
            </a:r>
            <a:r>
              <a:rPr lang="zh-TW" altLang="en-US" sz="2700" b="1" dirty="0" smtClean="0">
                <a:solidFill>
                  <a:schemeClr val="accent2"/>
                </a:solidFill>
                <a:latin typeface="Times New Roman" panose="02020603050405020304" pitchFamily="18" charset="0"/>
                <a:cs typeface="Times New Roman" panose="02020603050405020304" pitchFamily="18" charset="0"/>
              </a:rPr>
              <a:t>固定 </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en-US" altLang="zh-TW" sz="2700" b="1" dirty="0">
                <a:solidFill>
                  <a:srgbClr val="FF0000"/>
                </a:solidFill>
                <a:latin typeface="Times New Roman" panose="02020603050405020304" pitchFamily="18" charset="0"/>
                <a:cs typeface="Times New Roman" panose="02020603050405020304" pitchFamily="18" charset="0"/>
              </a:rPr>
              <a:t>CRS</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zh-TW" altLang="en-US" sz="2700" b="1" dirty="0" smtClean="0">
                <a:solidFill>
                  <a:schemeClr val="accent2"/>
                </a:solidFill>
                <a:latin typeface="Times New Roman" panose="02020603050405020304" pitchFamily="18" charset="0"/>
                <a:cs typeface="Times New Roman" panose="02020603050405020304" pitchFamily="18" charset="0"/>
              </a:rPr>
              <a:t>。</a:t>
            </a:r>
            <a:r>
              <a:rPr lang="en-US" altLang="zh-TW" sz="2700" b="1" dirty="0" smtClean="0">
                <a:latin typeface="Times New Roman" panose="02020603050405020304" pitchFamily="18" charset="0"/>
                <a:cs typeface="Times New Roman" panose="02020603050405020304" pitchFamily="18" charset="0"/>
              </a:rPr>
              <a:t> </a:t>
            </a:r>
            <a:endParaRPr lang="en-US" altLang="zh-TW" sz="2700" b="1" dirty="0">
              <a:latin typeface="Times New Roman" panose="02020603050405020304" pitchFamily="18" charset="0"/>
              <a:cs typeface="Times New Roman" panose="02020603050405020304" pitchFamily="18" charset="0"/>
            </a:endParaRPr>
          </a:p>
          <a:p>
            <a:pPr>
              <a:lnSpc>
                <a:spcPct val="90000"/>
              </a:lnSpc>
            </a:pPr>
            <a:r>
              <a:rPr lang="zh-TW" altLang="en-US" sz="2700" b="1" dirty="0">
                <a:latin typeface="Times New Roman" panose="02020603050405020304" pitchFamily="18" charset="0"/>
                <a:cs typeface="Times New Roman" panose="02020603050405020304" pitchFamily="18" charset="0"/>
              </a:rPr>
              <a:t>當生產規模過於龐大時，產出減緩，則稱為</a:t>
            </a:r>
            <a:r>
              <a:rPr lang="zh-TW" altLang="en-US" sz="2700" b="1" dirty="0">
                <a:solidFill>
                  <a:schemeClr val="accent2"/>
                </a:solidFill>
                <a:latin typeface="Times New Roman" panose="02020603050405020304" pitchFamily="18" charset="0"/>
                <a:cs typeface="Times New Roman" panose="02020603050405020304" pitchFamily="18" charset="0"/>
              </a:rPr>
              <a:t>規模報酬</a:t>
            </a:r>
            <a:r>
              <a:rPr lang="zh-TW" altLang="en-US" sz="2700" b="1" dirty="0" smtClean="0">
                <a:solidFill>
                  <a:schemeClr val="accent2"/>
                </a:solidFill>
                <a:latin typeface="Times New Roman" panose="02020603050405020304" pitchFamily="18" charset="0"/>
                <a:cs typeface="Times New Roman" panose="02020603050405020304" pitchFamily="18" charset="0"/>
              </a:rPr>
              <a:t>遞減 </a:t>
            </a:r>
            <a:r>
              <a:rPr lang="en-US" altLang="zh-TW" sz="2700" b="1" dirty="0" smtClean="0">
                <a:solidFill>
                  <a:schemeClr val="accent2"/>
                </a:solidFill>
                <a:latin typeface="Times New Roman" panose="02020603050405020304" pitchFamily="18" charset="0"/>
                <a:cs typeface="Times New Roman" panose="02020603050405020304" pitchFamily="18" charset="0"/>
              </a:rPr>
              <a:t>(decreasing returns </a:t>
            </a:r>
            <a:r>
              <a:rPr lang="en-US" altLang="zh-TW" sz="2700" b="1" dirty="0">
                <a:solidFill>
                  <a:schemeClr val="accent2"/>
                </a:solidFill>
                <a:latin typeface="Times New Roman" panose="02020603050405020304" pitchFamily="18" charset="0"/>
                <a:cs typeface="Times New Roman" panose="02020603050405020304" pitchFamily="18" charset="0"/>
              </a:rPr>
              <a:t>to </a:t>
            </a:r>
            <a:r>
              <a:rPr lang="en-US" altLang="zh-TW" sz="2700" b="1" dirty="0" smtClean="0">
                <a:solidFill>
                  <a:schemeClr val="accent2"/>
                </a:solidFill>
                <a:latin typeface="Times New Roman" panose="02020603050405020304" pitchFamily="18" charset="0"/>
                <a:cs typeface="Times New Roman" panose="02020603050405020304" pitchFamily="18" charset="0"/>
              </a:rPr>
              <a:t>scale</a:t>
            </a:r>
            <a:r>
              <a:rPr lang="en-US" altLang="zh-TW" sz="2700" b="1" dirty="0">
                <a:solidFill>
                  <a:schemeClr val="accent2"/>
                </a:solidFill>
                <a:latin typeface="Times New Roman" panose="02020603050405020304" pitchFamily="18" charset="0"/>
                <a:cs typeface="Times New Roman" panose="02020603050405020304" pitchFamily="18" charset="0"/>
              </a:rPr>
              <a:t>, </a:t>
            </a:r>
            <a:r>
              <a:rPr lang="en-US" altLang="zh-TW" sz="2700" b="1" dirty="0">
                <a:solidFill>
                  <a:srgbClr val="FF0000"/>
                </a:solidFill>
                <a:latin typeface="Times New Roman" panose="02020603050405020304" pitchFamily="18" charset="0"/>
                <a:cs typeface="Times New Roman" panose="02020603050405020304" pitchFamily="18" charset="0"/>
              </a:rPr>
              <a:t>DRS</a:t>
            </a:r>
            <a:r>
              <a:rPr lang="en-US" altLang="zh-TW" sz="2700" b="1" dirty="0">
                <a:solidFill>
                  <a:schemeClr val="accent2"/>
                </a:solidFill>
                <a:latin typeface="Times New Roman" panose="02020603050405020304" pitchFamily="18" charset="0"/>
                <a:cs typeface="Times New Roman" panose="02020603050405020304" pitchFamily="18" charset="0"/>
              </a:rPr>
              <a:t>)</a:t>
            </a:r>
            <a:r>
              <a:rPr lang="zh-TW" altLang="en-US" sz="2700" b="1" dirty="0">
                <a:latin typeface="Times New Roman" panose="02020603050405020304" pitchFamily="18" charset="0"/>
                <a:cs typeface="Times New Roman" panose="02020603050405020304" pitchFamily="18" charset="0"/>
              </a:rPr>
              <a:t>，也就是投入增加時，產出增加的比例會少於投入增加的比例 </a:t>
            </a:r>
            <a:r>
              <a:rPr lang="zh-TW" altLang="en-US" sz="2700" b="1" dirty="0" smtClean="0">
                <a:latin typeface="Times New Roman" panose="02020603050405020304" pitchFamily="18" charset="0"/>
                <a:cs typeface="Times New Roman" panose="02020603050405020304" pitchFamily="18" charset="0"/>
              </a:rPr>
              <a:t>。</a:t>
            </a:r>
            <a:endParaRPr lang="zh-TW" altLang="en-US" sz="2700" b="1" dirty="0">
              <a:latin typeface="Times New Roman" panose="02020603050405020304" pitchFamily="18" charset="0"/>
              <a:cs typeface="Times New Roman" panose="02020603050405020304" pitchFamily="18" charset="0"/>
            </a:endParaRPr>
          </a:p>
          <a:p>
            <a:pPr>
              <a:lnSpc>
                <a:spcPct val="90000"/>
              </a:lnSpc>
            </a:pPr>
            <a:r>
              <a:rPr lang="en-US" altLang="zh-TW" sz="2700" b="1" dirty="0">
                <a:latin typeface="Times New Roman" panose="02020603050405020304" pitchFamily="18" charset="0"/>
                <a:cs typeface="Times New Roman" panose="02020603050405020304" pitchFamily="18" charset="0"/>
              </a:rPr>
              <a:t>Banker</a:t>
            </a:r>
            <a:r>
              <a:rPr lang="zh-TW" altLang="en-US" sz="2700" b="1" dirty="0">
                <a:latin typeface="Times New Roman" panose="02020603050405020304" pitchFamily="18" charset="0"/>
                <a:cs typeface="Times New Roman" panose="02020603050405020304" pitchFamily="18" charset="0"/>
              </a:rPr>
              <a:t>等人將</a:t>
            </a:r>
            <a:r>
              <a:rPr lang="en-US" altLang="zh-TW" sz="2700" b="1" dirty="0">
                <a:latin typeface="Times New Roman" panose="02020603050405020304" pitchFamily="18" charset="0"/>
                <a:cs typeface="Times New Roman" panose="02020603050405020304" pitchFamily="18" charset="0"/>
              </a:rPr>
              <a:t>CCR</a:t>
            </a:r>
            <a:r>
              <a:rPr lang="zh-TW" altLang="en-US" sz="2700" b="1" dirty="0">
                <a:latin typeface="Times New Roman" panose="02020603050405020304" pitchFamily="18" charset="0"/>
                <a:cs typeface="Times New Roman" panose="02020603050405020304" pitchFamily="18" charset="0"/>
              </a:rPr>
              <a:t>模式修正為</a:t>
            </a:r>
            <a:r>
              <a:rPr lang="zh-TW" altLang="en-US" sz="2700" b="1" dirty="0">
                <a:solidFill>
                  <a:schemeClr val="accent2"/>
                </a:solidFill>
                <a:latin typeface="Times New Roman" panose="02020603050405020304" pitchFamily="18" charset="0"/>
                <a:cs typeface="Times New Roman" panose="02020603050405020304" pitchFamily="18" charset="0"/>
              </a:rPr>
              <a:t>變動規模報酬</a:t>
            </a:r>
            <a:r>
              <a:rPr lang="en-US" altLang="zh-TW" sz="2700" b="1" dirty="0" smtClean="0">
                <a:solidFill>
                  <a:schemeClr val="accent2"/>
                </a:solidFill>
                <a:latin typeface="Times New Roman" panose="02020603050405020304" pitchFamily="18" charset="0"/>
                <a:cs typeface="Times New Roman" panose="02020603050405020304" pitchFamily="18" charset="0"/>
              </a:rPr>
              <a:t>(variable returns </a:t>
            </a:r>
            <a:r>
              <a:rPr lang="en-US" altLang="zh-TW" sz="2700" b="1" dirty="0">
                <a:solidFill>
                  <a:schemeClr val="accent2"/>
                </a:solidFill>
                <a:latin typeface="Times New Roman" panose="02020603050405020304" pitchFamily="18" charset="0"/>
                <a:cs typeface="Times New Roman" panose="02020603050405020304" pitchFamily="18" charset="0"/>
              </a:rPr>
              <a:t>to </a:t>
            </a:r>
            <a:r>
              <a:rPr lang="en-US" altLang="zh-TW" sz="2700" b="1" dirty="0" smtClean="0">
                <a:solidFill>
                  <a:schemeClr val="accent2"/>
                </a:solidFill>
                <a:latin typeface="Times New Roman" panose="02020603050405020304" pitchFamily="18" charset="0"/>
                <a:cs typeface="Times New Roman" panose="02020603050405020304" pitchFamily="18" charset="0"/>
              </a:rPr>
              <a:t>scale</a:t>
            </a:r>
            <a:r>
              <a:rPr lang="en-US" altLang="zh-TW" sz="2700" b="1" dirty="0">
                <a:solidFill>
                  <a:schemeClr val="accent2"/>
                </a:solidFill>
                <a:latin typeface="Times New Roman" panose="02020603050405020304" pitchFamily="18" charset="0"/>
                <a:cs typeface="Times New Roman" panose="02020603050405020304" pitchFamily="18" charset="0"/>
              </a:rPr>
              <a:t>, VRS</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zh-TW" altLang="en-US" sz="2700" b="1" dirty="0" smtClean="0">
                <a:solidFill>
                  <a:schemeClr val="accent2"/>
                </a:solidFill>
                <a:latin typeface="Times New Roman" panose="02020603050405020304" pitchFamily="18" charset="0"/>
                <a:cs typeface="Times New Roman" panose="02020603050405020304" pitchFamily="18" charset="0"/>
              </a:rPr>
              <a:t> </a:t>
            </a:r>
            <a:r>
              <a:rPr lang="zh-TW" altLang="en-US" sz="2700" b="1" dirty="0" smtClean="0">
                <a:latin typeface="Times New Roman" panose="02020603050405020304" pitchFamily="18" charset="0"/>
                <a:cs typeface="Times New Roman" panose="02020603050405020304" pitchFamily="18" charset="0"/>
              </a:rPr>
              <a:t>的</a:t>
            </a:r>
            <a:r>
              <a:rPr lang="zh-TW" altLang="en-US" sz="2700" b="1" dirty="0">
                <a:latin typeface="Times New Roman" panose="02020603050405020304" pitchFamily="18" charset="0"/>
                <a:cs typeface="Times New Roman" panose="02020603050405020304" pitchFamily="18" charset="0"/>
              </a:rPr>
              <a:t>假設下衡量</a:t>
            </a:r>
            <a:r>
              <a:rPr lang="en-US" altLang="zh-TW" sz="2700" b="1" dirty="0">
                <a:latin typeface="Times New Roman" panose="02020603050405020304" pitchFamily="18" charset="0"/>
                <a:cs typeface="Times New Roman" panose="02020603050405020304" pitchFamily="18" charset="0"/>
              </a:rPr>
              <a:t>DMU</a:t>
            </a:r>
            <a:r>
              <a:rPr lang="zh-TW" altLang="en-US" sz="2700" b="1" dirty="0">
                <a:latin typeface="Times New Roman" panose="02020603050405020304" pitchFamily="18" charset="0"/>
                <a:cs typeface="Times New Roman" panose="02020603050405020304" pitchFamily="18" charset="0"/>
              </a:rPr>
              <a:t>之相對效率，</a:t>
            </a:r>
            <a:r>
              <a:rPr lang="zh-TW" altLang="en-US" sz="2700" b="1" dirty="0" smtClean="0">
                <a:latin typeface="Times New Roman" panose="02020603050405020304" pitchFamily="18" charset="0"/>
                <a:cs typeface="Times New Roman" panose="02020603050405020304" pitchFamily="18" charset="0"/>
              </a:rPr>
              <a:t>稱為</a:t>
            </a:r>
            <a:r>
              <a:rPr lang="en-US" altLang="zh-TW" sz="2700" b="1" dirty="0">
                <a:solidFill>
                  <a:schemeClr val="accent2"/>
                </a:solidFill>
                <a:latin typeface="Times New Roman" panose="02020603050405020304" pitchFamily="18" charset="0"/>
                <a:cs typeface="Times New Roman" panose="02020603050405020304" pitchFamily="18" charset="0"/>
              </a:rPr>
              <a:t>BCC</a:t>
            </a:r>
            <a:r>
              <a:rPr lang="zh-TW" altLang="en-US" sz="2700" b="1" dirty="0" smtClean="0">
                <a:solidFill>
                  <a:schemeClr val="accent2"/>
                </a:solidFill>
                <a:latin typeface="Times New Roman" panose="02020603050405020304" pitchFamily="18" charset="0"/>
                <a:cs typeface="Times New Roman" panose="02020603050405020304" pitchFamily="18" charset="0"/>
              </a:rPr>
              <a:t>模式 </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en-US" altLang="zh-TW" sz="2700" b="1" dirty="0">
                <a:solidFill>
                  <a:schemeClr val="accent2"/>
                </a:solidFill>
                <a:latin typeface="Times New Roman" panose="02020603050405020304" pitchFamily="18" charset="0"/>
                <a:cs typeface="Times New Roman" panose="02020603050405020304" pitchFamily="18" charset="0"/>
              </a:rPr>
              <a:t>Banker et al., 1984</a:t>
            </a:r>
            <a:r>
              <a:rPr lang="en-US" altLang="zh-TW" sz="2700" b="1" dirty="0" smtClean="0">
                <a:solidFill>
                  <a:schemeClr val="accent2"/>
                </a:solidFill>
                <a:latin typeface="Times New Roman" panose="02020603050405020304" pitchFamily="18" charset="0"/>
                <a:cs typeface="Times New Roman" panose="02020603050405020304" pitchFamily="18" charset="0"/>
              </a:rPr>
              <a:t>)</a:t>
            </a:r>
            <a:r>
              <a:rPr lang="zh-TW" altLang="en-US" sz="2700" b="1" dirty="0" smtClean="0">
                <a:solidFill>
                  <a:schemeClr val="accent2"/>
                </a:solidFill>
                <a:latin typeface="Times New Roman" panose="02020603050405020304" pitchFamily="18" charset="0"/>
                <a:cs typeface="Times New Roman" panose="02020603050405020304" pitchFamily="18" charset="0"/>
              </a:rPr>
              <a:t>。</a:t>
            </a:r>
            <a:r>
              <a:rPr lang="en-US" altLang="zh-TW" sz="2700" b="1" dirty="0" smtClean="0">
                <a:latin typeface="Times New Roman" panose="02020603050405020304" pitchFamily="18" charset="0"/>
                <a:cs typeface="Times New Roman" panose="02020603050405020304" pitchFamily="18" charset="0"/>
              </a:rPr>
              <a:t> </a:t>
            </a:r>
            <a:endParaRPr lang="zh-TW" altLang="en-US" sz="2700" b="1" dirty="0">
              <a:latin typeface="Times New Roman" panose="02020603050405020304" pitchFamily="18" charset="0"/>
              <a:cs typeface="Times New Roman" panose="02020603050405020304" pitchFamily="18" charset="0"/>
            </a:endParaRPr>
          </a:p>
          <a:p>
            <a:pPr marL="0" indent="0">
              <a:buNone/>
            </a:pPr>
            <a:endParaRPr lang="zh-TW" alt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28001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BCC</a:t>
            </a:r>
            <a:r>
              <a:rPr lang="zh-TW" altLang="en-US" dirty="0">
                <a:latin typeface="Times New Roman" panose="02020603050405020304" pitchFamily="18" charset="0"/>
                <a:cs typeface="Times New Roman" panose="02020603050405020304" pitchFamily="18" charset="0"/>
              </a:rPr>
              <a:t>模式</a:t>
            </a:r>
            <a:endParaRPr lang="zh-TW" altLang="en-US" dirty="0"/>
          </a:p>
        </p:txBody>
      </p:sp>
      <p:sp>
        <p:nvSpPr>
          <p:cNvPr id="3" name="內容版面配置區 2"/>
          <p:cNvSpPr>
            <a:spLocks noGrp="1"/>
          </p:cNvSpPr>
          <p:nvPr>
            <p:ph idx="1"/>
          </p:nvPr>
        </p:nvSpPr>
        <p:spPr/>
        <p:txBody>
          <a:bodyPr/>
          <a:lstStyle/>
          <a:p>
            <a:pPr lvl="0" fontAlgn="base">
              <a:spcBef>
                <a:spcPct val="20000"/>
              </a:spcBef>
              <a:spcAft>
                <a:spcPct val="0"/>
              </a:spcAft>
              <a:buSzPct val="60000"/>
              <a:buFont typeface="Wingdings" panose="05000000000000000000" pitchFamily="2" charset="2"/>
              <a:buChar char="n"/>
            </a:pPr>
            <a:r>
              <a:rPr kumimoji="1" lang="en-US" altLang="zh-TW" sz="3000" b="1" dirty="0">
                <a:solidFill>
                  <a:srgbClr val="000000"/>
                </a:solidFill>
                <a:latin typeface="Times New Roman"/>
                <a:ea typeface="標楷體"/>
                <a:cs typeface="+mn-cs"/>
              </a:rPr>
              <a:t>BCC</a:t>
            </a:r>
            <a:r>
              <a:rPr kumimoji="1" lang="zh-TW" altLang="en-US" sz="3000" b="1" dirty="0" smtClean="0">
                <a:solidFill>
                  <a:srgbClr val="000000"/>
                </a:solidFill>
                <a:latin typeface="Times New Roman"/>
                <a:ea typeface="標楷體"/>
                <a:cs typeface="+mn-cs"/>
              </a:rPr>
              <a:t>模式可</a:t>
            </a:r>
            <a:r>
              <a:rPr kumimoji="1" lang="zh-TW" altLang="en-US" sz="3000" b="1" dirty="0">
                <a:solidFill>
                  <a:srgbClr val="000000"/>
                </a:solidFill>
                <a:latin typeface="Times New Roman"/>
                <a:ea typeface="標楷體"/>
                <a:cs typeface="+mn-cs"/>
              </a:rPr>
              <a:t>以</a:t>
            </a:r>
            <a:r>
              <a:rPr kumimoji="1" lang="zh-TW" altLang="en-US" sz="3000" b="1" dirty="0" smtClean="0">
                <a:solidFill>
                  <a:srgbClr val="000000"/>
                </a:solidFill>
                <a:latin typeface="Times New Roman"/>
                <a:ea typeface="標楷體"/>
                <a:cs typeface="+mn-cs"/>
              </a:rPr>
              <a:t>將</a:t>
            </a:r>
            <a:r>
              <a:rPr kumimoji="1" lang="en-US" altLang="zh-TW" sz="3000" b="1" dirty="0">
                <a:solidFill>
                  <a:srgbClr val="000000"/>
                </a:solidFill>
                <a:latin typeface="Times New Roman"/>
                <a:ea typeface="標楷體"/>
                <a:cs typeface="+mn-cs"/>
              </a:rPr>
              <a:t>DMU</a:t>
            </a:r>
            <a:r>
              <a:rPr kumimoji="1" lang="zh-TW" altLang="en-US" sz="3000" b="1" dirty="0">
                <a:solidFill>
                  <a:srgbClr val="000000"/>
                </a:solidFill>
                <a:latin typeface="Times New Roman"/>
                <a:ea typeface="標楷體"/>
                <a:cs typeface="+mn-cs"/>
              </a:rPr>
              <a:t>是否達到有效的</a:t>
            </a:r>
            <a:r>
              <a:rPr kumimoji="1" lang="zh-TW" altLang="en-US" sz="3000" b="1" dirty="0">
                <a:solidFill>
                  <a:srgbClr val="3333FF"/>
                </a:solidFill>
                <a:latin typeface="Times New Roman"/>
                <a:ea typeface="標楷體"/>
                <a:cs typeface="+mn-cs"/>
              </a:rPr>
              <a:t>生產規模</a:t>
            </a:r>
            <a:r>
              <a:rPr kumimoji="1" lang="zh-TW" altLang="en-US" sz="3000" b="1" dirty="0">
                <a:solidFill>
                  <a:srgbClr val="000000"/>
                </a:solidFill>
                <a:latin typeface="Times New Roman"/>
                <a:ea typeface="標楷體"/>
                <a:cs typeface="+mn-cs"/>
              </a:rPr>
              <a:t>也納入評估，故可同時衡量</a:t>
            </a:r>
            <a:r>
              <a:rPr kumimoji="1" lang="zh-TW" altLang="en-US" sz="3000" b="1" dirty="0">
                <a:solidFill>
                  <a:srgbClr val="3333FF"/>
                </a:solidFill>
                <a:latin typeface="Times New Roman"/>
                <a:ea typeface="標楷體"/>
                <a:cs typeface="+mn-cs"/>
              </a:rPr>
              <a:t>規模效率</a:t>
            </a:r>
            <a:r>
              <a:rPr kumimoji="1" lang="zh-TW" altLang="en-US" sz="3000" b="1" dirty="0">
                <a:solidFill>
                  <a:srgbClr val="000000"/>
                </a:solidFill>
                <a:latin typeface="Times New Roman"/>
                <a:ea typeface="標楷體"/>
                <a:cs typeface="+mn-cs"/>
              </a:rPr>
              <a:t>與</a:t>
            </a:r>
            <a:r>
              <a:rPr kumimoji="1" lang="zh-TW" altLang="en-US" sz="3000" b="1" dirty="0">
                <a:solidFill>
                  <a:srgbClr val="3333FF"/>
                </a:solidFill>
                <a:latin typeface="Times New Roman"/>
                <a:ea typeface="標楷體"/>
                <a:cs typeface="+mn-cs"/>
              </a:rPr>
              <a:t>技術</a:t>
            </a:r>
            <a:r>
              <a:rPr kumimoji="1" lang="zh-TW" altLang="en-US" sz="3000" b="1" dirty="0" smtClean="0">
                <a:solidFill>
                  <a:srgbClr val="3333FF"/>
                </a:solidFill>
                <a:latin typeface="Times New Roman"/>
                <a:ea typeface="標楷體"/>
                <a:cs typeface="+mn-cs"/>
              </a:rPr>
              <a:t>效率。</a:t>
            </a:r>
            <a:endParaRPr kumimoji="1" lang="zh-TW" altLang="en-US" sz="3000" b="1" dirty="0">
              <a:solidFill>
                <a:srgbClr val="3333FF"/>
              </a:solidFill>
              <a:latin typeface="Times New Roman"/>
              <a:ea typeface="標楷體"/>
              <a:cs typeface="+mn-cs"/>
            </a:endParaRPr>
          </a:p>
          <a:p>
            <a:endParaRPr lang="zh-TW" altLang="en-US" dirty="0"/>
          </a:p>
        </p:txBody>
      </p:sp>
      <p:graphicFrame>
        <p:nvGraphicFramePr>
          <p:cNvPr id="8" name="Object 8"/>
          <p:cNvGraphicFramePr>
            <a:graphicFrameLocks noChangeAspect="1"/>
          </p:cNvGraphicFramePr>
          <p:nvPr>
            <p:extLst>
              <p:ext uri="{D42A27DB-BD31-4B8C-83A1-F6EECF244321}">
                <p14:modId xmlns:p14="http://schemas.microsoft.com/office/powerpoint/2010/main" val="3257451973"/>
              </p:ext>
            </p:extLst>
          </p:nvPr>
        </p:nvGraphicFramePr>
        <p:xfrm>
          <a:off x="1753322" y="3129829"/>
          <a:ext cx="4391025" cy="2870200"/>
        </p:xfrm>
        <a:graphic>
          <a:graphicData uri="http://schemas.openxmlformats.org/presentationml/2006/ole">
            <mc:AlternateContent xmlns:mc="http://schemas.openxmlformats.org/markup-compatibility/2006">
              <mc:Choice xmlns:v="urn:schemas-microsoft-com:vml" Requires="v">
                <p:oleObj spid="_x0000_s11323" name="方程式" r:id="rId3" imgW="2895600" imgH="1892300" progId="Equation.3">
                  <p:embed/>
                </p:oleObj>
              </mc:Choice>
              <mc:Fallback>
                <p:oleObj name="方程式" r:id="rId3" imgW="2895600" imgH="1892300" progId="Equation.3">
                  <p:embed/>
                  <p:pic>
                    <p:nvPicPr>
                      <p:cNvPr id="43012"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3322" y="3129829"/>
                        <a:ext cx="4391025" cy="287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Oval 10"/>
          <p:cNvSpPr>
            <a:spLocks noChangeArrowheads="1"/>
          </p:cNvSpPr>
          <p:nvPr/>
        </p:nvSpPr>
        <p:spPr bwMode="invGray">
          <a:xfrm>
            <a:off x="3696422" y="3201266"/>
            <a:ext cx="576262" cy="576263"/>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0" name="Line 11"/>
          <p:cNvSpPr>
            <a:spLocks noChangeShapeType="1"/>
          </p:cNvSpPr>
          <p:nvPr/>
        </p:nvSpPr>
        <p:spPr bwMode="invGray">
          <a:xfrm flipH="1">
            <a:off x="4272684" y="3201266"/>
            <a:ext cx="360363" cy="217488"/>
          </a:xfrm>
          <a:prstGeom prst="line">
            <a:avLst/>
          </a:prstGeom>
          <a:noFill/>
          <a:ln w="1905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1" name="Line 12"/>
          <p:cNvSpPr>
            <a:spLocks noChangeShapeType="1"/>
          </p:cNvSpPr>
          <p:nvPr/>
        </p:nvSpPr>
        <p:spPr bwMode="invGray">
          <a:xfrm>
            <a:off x="4633047" y="3201266"/>
            <a:ext cx="360362" cy="0"/>
          </a:xfrm>
          <a:prstGeom prst="line">
            <a:avLst/>
          </a:prstGeom>
          <a:noFill/>
          <a:ln w="19050">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2" name="Text Box 13"/>
          <p:cNvSpPr txBox="1">
            <a:spLocks noChangeArrowheads="1"/>
          </p:cNvSpPr>
          <p:nvPr/>
        </p:nvSpPr>
        <p:spPr bwMode="invGray">
          <a:xfrm>
            <a:off x="5064847" y="3058391"/>
            <a:ext cx="27368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i="0" dirty="0">
                <a:ea typeface="標楷體" panose="03000509000000000000" pitchFamily="65" charset="-120"/>
              </a:rPr>
              <a:t>比</a:t>
            </a:r>
            <a:r>
              <a:rPr lang="en-US" altLang="zh-TW" i="0" dirty="0" smtClean="0">
                <a:ea typeface="標楷體" panose="03000509000000000000" pitchFamily="65" charset="-120"/>
              </a:rPr>
              <a:t>CCR</a:t>
            </a:r>
            <a:r>
              <a:rPr lang="zh-TW" altLang="en-US" i="0" dirty="0" smtClean="0">
                <a:ea typeface="標楷體" panose="03000509000000000000" pitchFamily="65" charset="-120"/>
              </a:rPr>
              <a:t>模式多</a:t>
            </a:r>
            <a:r>
              <a:rPr lang="zh-TW" altLang="en-US" i="0" dirty="0">
                <a:ea typeface="標楷體" panose="03000509000000000000" pitchFamily="65" charset="-120"/>
              </a:rPr>
              <a:t>此項</a:t>
            </a:r>
          </a:p>
        </p:txBody>
      </p:sp>
    </p:spTree>
    <p:extLst>
      <p:ext uri="{BB962C8B-B14F-4D97-AF65-F5344CB8AC3E}">
        <p14:creationId xmlns:p14="http://schemas.microsoft.com/office/powerpoint/2010/main" val="31109574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down)">
                                      <p:cBhvr>
                                        <p:cTn id="20" dur="500"/>
                                        <p:tgtEl>
                                          <p:spTgt spid="10"/>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BCC</a:t>
            </a:r>
            <a:r>
              <a:rPr lang="zh-TW" altLang="en-US" dirty="0">
                <a:latin typeface="Times New Roman" panose="02020603050405020304" pitchFamily="18" charset="0"/>
                <a:cs typeface="Times New Roman" panose="02020603050405020304" pitchFamily="18" charset="0"/>
              </a:rPr>
              <a:t>模式</a:t>
            </a:r>
            <a:endParaRPr lang="zh-TW" altLang="en-US" dirty="0"/>
          </a:p>
        </p:txBody>
      </p:sp>
      <p:sp>
        <p:nvSpPr>
          <p:cNvPr id="4" name="Rectangle 3"/>
          <p:cNvSpPr txBox="1">
            <a:spLocks noChangeArrowheads="1"/>
          </p:cNvSpPr>
          <p:nvPr/>
        </p:nvSpPr>
        <p:spPr>
          <a:xfrm>
            <a:off x="505907" y="1417640"/>
            <a:ext cx="8203624" cy="503237"/>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pPr>
            <a:r>
              <a:rPr lang="zh-TW" altLang="en-US" sz="3000" b="1" dirty="0" smtClean="0"/>
              <a:t>顯示一投入一產出下三個決策單位之相對位置</a:t>
            </a:r>
            <a:endParaRPr lang="en-US" altLang="zh-TW" sz="3000" b="1" dirty="0" smtClean="0"/>
          </a:p>
          <a:p>
            <a:pPr>
              <a:lnSpc>
                <a:spcPct val="90000"/>
              </a:lnSpc>
            </a:pPr>
            <a:r>
              <a:rPr lang="zh-TW" altLang="en-US" sz="3000" b="1" dirty="0"/>
              <a:t>規模報酬示意圖</a:t>
            </a:r>
            <a:endParaRPr lang="zh-TW" altLang="en-US" sz="3000" b="1" dirty="0" smtClean="0"/>
          </a:p>
        </p:txBody>
      </p:sp>
      <p:pic>
        <p:nvPicPr>
          <p:cNvPr id="5"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8175" y="2205038"/>
            <a:ext cx="5329238" cy="417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23"/>
          <p:cNvGrpSpPr>
            <a:grpSpLocks/>
          </p:cNvGrpSpPr>
          <p:nvPr/>
        </p:nvGrpSpPr>
        <p:grpSpPr bwMode="auto">
          <a:xfrm>
            <a:off x="5076825" y="5230813"/>
            <a:ext cx="3455988" cy="1006475"/>
            <a:chOff x="3198" y="3295"/>
            <a:chExt cx="2177" cy="634"/>
          </a:xfrm>
        </p:grpSpPr>
        <p:sp>
          <p:nvSpPr>
            <p:cNvPr id="7" name="Text Box 9"/>
            <p:cNvSpPr txBox="1">
              <a:spLocks noChangeArrowheads="1"/>
            </p:cNvSpPr>
            <p:nvPr/>
          </p:nvSpPr>
          <p:spPr bwMode="auto">
            <a:xfrm>
              <a:off x="3198" y="3295"/>
              <a:ext cx="2177"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2000" i="0" dirty="0">
                  <a:ea typeface="標楷體" panose="03000509000000000000" pitchFamily="65" charset="-120"/>
                </a:rPr>
                <a:t>與</a:t>
              </a:r>
              <a:r>
                <a:rPr lang="en-US" altLang="zh-TW" sz="2000" dirty="0">
                  <a:ea typeface="標楷體" panose="03000509000000000000" pitchFamily="65" charset="-120"/>
                </a:rPr>
                <a:t>DMU</a:t>
              </a:r>
              <a:r>
                <a:rPr lang="en-US" altLang="zh-TW" sz="2000" baseline="-25000" dirty="0">
                  <a:solidFill>
                    <a:srgbClr val="FF0000"/>
                  </a:solidFill>
                  <a:ea typeface="標楷體" panose="03000509000000000000" pitchFamily="65" charset="-120"/>
                </a:rPr>
                <a:t>A</a:t>
              </a:r>
              <a:r>
                <a:rPr lang="zh-TW" altLang="en-US" sz="2000" i="0" dirty="0">
                  <a:ea typeface="標楷體" panose="03000509000000000000" pitchFamily="65" charset="-120"/>
                </a:rPr>
                <a:t>相切之線段</a:t>
              </a:r>
              <a:r>
                <a:rPr lang="en-US" altLang="zh-TW" sz="2000" dirty="0">
                  <a:ea typeface="標楷體" panose="03000509000000000000" pitchFamily="65" charset="-120"/>
                </a:rPr>
                <a:t>L</a:t>
              </a:r>
              <a:r>
                <a:rPr lang="en-US" altLang="zh-TW" sz="2000" i="0" dirty="0">
                  <a:ea typeface="標楷體" panose="03000509000000000000" pitchFamily="65" charset="-120"/>
                </a:rPr>
                <a:t>1</a:t>
              </a:r>
              <a:r>
                <a:rPr lang="zh-TW" altLang="en-US" sz="2000" i="0" dirty="0">
                  <a:ea typeface="標楷體" panose="03000509000000000000" pitchFamily="65" charset="-120"/>
                </a:rPr>
                <a:t>未通過原點，且截距           代表其規模報酬</a:t>
              </a:r>
              <a:r>
                <a:rPr lang="zh-TW" altLang="en-US" sz="2000" i="0" dirty="0" smtClean="0">
                  <a:solidFill>
                    <a:srgbClr val="CC3300"/>
                  </a:solidFill>
                  <a:ea typeface="標楷體" panose="03000509000000000000" pitchFamily="65" charset="-120"/>
                </a:rPr>
                <a:t>遞增 </a:t>
              </a:r>
              <a:r>
                <a:rPr lang="en-US" altLang="zh-TW" sz="2000" i="0" dirty="0" smtClean="0">
                  <a:ea typeface="標楷體" panose="03000509000000000000" pitchFamily="65" charset="-120"/>
                </a:rPr>
                <a:t>( </a:t>
              </a:r>
              <a:r>
                <a:rPr lang="en-US" altLang="zh-TW" sz="2000" i="0" dirty="0">
                  <a:ea typeface="標楷體" panose="03000509000000000000" pitchFamily="65" charset="-120"/>
                </a:rPr>
                <a:t>X</a:t>
              </a:r>
              <a:r>
                <a:rPr lang="zh-TW" altLang="en-US" sz="2000" i="0" dirty="0">
                  <a:ea typeface="標楷體" panose="03000509000000000000" pitchFamily="65" charset="-120"/>
                </a:rPr>
                <a:t>軸截距 </a:t>
              </a:r>
              <a:r>
                <a:rPr lang="en-US" altLang="zh-TW" sz="2000" i="0" dirty="0">
                  <a:ea typeface="標楷體" panose="03000509000000000000" pitchFamily="65" charset="-120"/>
                </a:rPr>
                <a:t>)</a:t>
              </a:r>
            </a:p>
          </p:txBody>
        </p:sp>
        <p:graphicFrame>
          <p:nvGraphicFramePr>
            <p:cNvPr id="8" name="Object 10"/>
            <p:cNvGraphicFramePr>
              <a:graphicFrameLocks noChangeAspect="1"/>
            </p:cNvGraphicFramePr>
            <p:nvPr>
              <p:extLst>
                <p:ext uri="{D42A27DB-BD31-4B8C-83A1-F6EECF244321}">
                  <p14:modId xmlns:p14="http://schemas.microsoft.com/office/powerpoint/2010/main" val="1103818413"/>
                </p:ext>
              </p:extLst>
            </p:nvPr>
          </p:nvGraphicFramePr>
          <p:xfrm>
            <a:off x="4404" y="3511"/>
            <a:ext cx="425" cy="201"/>
          </p:xfrm>
          <a:graphic>
            <a:graphicData uri="http://schemas.openxmlformats.org/presentationml/2006/ole">
              <mc:AlternateContent xmlns:mc="http://schemas.openxmlformats.org/markup-compatibility/2006">
                <mc:Choice xmlns:v="urn:schemas-microsoft-com:vml" Requires="v">
                  <p:oleObj spid="_x0000_s12402" name="Equation" r:id="rId4" imgW="520474" imgH="241195" progId="Equation.DSMT4">
                    <p:embed/>
                  </p:oleObj>
                </mc:Choice>
                <mc:Fallback>
                  <p:oleObj name="Equation" r:id="rId4" imgW="520474" imgH="241195" progId="Equation.DSMT4">
                    <p:embed/>
                    <p:pic>
                      <p:nvPicPr>
                        <p:cNvPr id="4405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4" y="3511"/>
                          <a:ext cx="425"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9" name="Text Box 11"/>
          <p:cNvSpPr txBox="1">
            <a:spLocks noChangeArrowheads="1"/>
          </p:cNvSpPr>
          <p:nvPr/>
        </p:nvSpPr>
        <p:spPr bwMode="auto">
          <a:xfrm>
            <a:off x="5940425" y="3500438"/>
            <a:ext cx="28797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2000" i="0">
                <a:ea typeface="標楷體" panose="03000509000000000000" pitchFamily="65" charset="-120"/>
              </a:rPr>
              <a:t>與</a:t>
            </a:r>
            <a:r>
              <a:rPr lang="en-US" altLang="zh-TW" sz="2000">
                <a:ea typeface="標楷體" panose="03000509000000000000" pitchFamily="65" charset="-120"/>
              </a:rPr>
              <a:t>DMU</a:t>
            </a:r>
            <a:r>
              <a:rPr lang="en-US" altLang="zh-TW" sz="2000" baseline="-25000">
                <a:solidFill>
                  <a:srgbClr val="FF0000"/>
                </a:solidFill>
                <a:ea typeface="標楷體" panose="03000509000000000000" pitchFamily="65" charset="-120"/>
              </a:rPr>
              <a:t>B</a:t>
            </a:r>
            <a:r>
              <a:rPr lang="zh-TW" altLang="en-US" sz="2000" i="0">
                <a:ea typeface="標楷體" panose="03000509000000000000" pitchFamily="65" charset="-120"/>
              </a:rPr>
              <a:t>相切之線段</a:t>
            </a:r>
            <a:r>
              <a:rPr lang="en-US" altLang="zh-TW" sz="2000">
                <a:ea typeface="標楷體" panose="03000509000000000000" pitchFamily="65" charset="-120"/>
              </a:rPr>
              <a:t>L</a:t>
            </a:r>
            <a:r>
              <a:rPr lang="en-US" altLang="zh-TW" sz="2000" i="0">
                <a:ea typeface="標楷體" panose="03000509000000000000" pitchFamily="65" charset="-120"/>
              </a:rPr>
              <a:t>3</a:t>
            </a:r>
            <a:r>
              <a:rPr lang="zh-TW" altLang="en-US" sz="2000" i="0">
                <a:latin typeface="標楷體" panose="03000509000000000000" pitchFamily="65" charset="-120"/>
                <a:ea typeface="標楷體" panose="03000509000000000000" pitchFamily="65" charset="-120"/>
              </a:rPr>
              <a:t>達到有效率，其他決策單位都是相對無效率 </a:t>
            </a:r>
          </a:p>
        </p:txBody>
      </p:sp>
      <p:sp>
        <p:nvSpPr>
          <p:cNvPr id="10" name="Oval 17"/>
          <p:cNvSpPr>
            <a:spLocks noChangeArrowheads="1"/>
          </p:cNvSpPr>
          <p:nvPr/>
        </p:nvSpPr>
        <p:spPr bwMode="invGray">
          <a:xfrm>
            <a:off x="4356100" y="5229225"/>
            <a:ext cx="503238" cy="431800"/>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1" name="Oval 18"/>
          <p:cNvSpPr>
            <a:spLocks noChangeArrowheads="1"/>
          </p:cNvSpPr>
          <p:nvPr/>
        </p:nvSpPr>
        <p:spPr bwMode="invGray">
          <a:xfrm>
            <a:off x="2484438" y="5084763"/>
            <a:ext cx="503237" cy="431800"/>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2" name="Oval 19"/>
          <p:cNvSpPr>
            <a:spLocks noChangeArrowheads="1"/>
          </p:cNvSpPr>
          <p:nvPr/>
        </p:nvSpPr>
        <p:spPr bwMode="invGray">
          <a:xfrm>
            <a:off x="5292725" y="3500438"/>
            <a:ext cx="503238" cy="431800"/>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grpSp>
        <p:nvGrpSpPr>
          <p:cNvPr id="13" name="Group 22"/>
          <p:cNvGrpSpPr>
            <a:grpSpLocks/>
          </p:cNvGrpSpPr>
          <p:nvPr/>
        </p:nvGrpSpPr>
        <p:grpSpPr bwMode="auto">
          <a:xfrm>
            <a:off x="179388" y="5445125"/>
            <a:ext cx="3455987" cy="1066800"/>
            <a:chOff x="113" y="3430"/>
            <a:chExt cx="2177" cy="672"/>
          </a:xfrm>
        </p:grpSpPr>
        <p:sp>
          <p:nvSpPr>
            <p:cNvPr id="14" name="Text Box 14"/>
            <p:cNvSpPr txBox="1">
              <a:spLocks noChangeArrowheads="1"/>
            </p:cNvSpPr>
            <p:nvPr/>
          </p:nvSpPr>
          <p:spPr bwMode="auto">
            <a:xfrm>
              <a:off x="113" y="3430"/>
              <a:ext cx="2177" cy="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2000" i="0" dirty="0">
                  <a:ea typeface="標楷體" panose="03000509000000000000" pitchFamily="65" charset="-120"/>
                </a:rPr>
                <a:t>與</a:t>
              </a:r>
              <a:r>
                <a:rPr lang="en-US" altLang="zh-TW" sz="2000" dirty="0">
                  <a:ea typeface="標楷體" panose="03000509000000000000" pitchFamily="65" charset="-120"/>
                </a:rPr>
                <a:t>DMU</a:t>
              </a:r>
              <a:r>
                <a:rPr lang="en-US" altLang="zh-TW" sz="2000" baseline="-25000" dirty="0">
                  <a:solidFill>
                    <a:srgbClr val="FF0000"/>
                  </a:solidFill>
                  <a:ea typeface="標楷體" panose="03000509000000000000" pitchFamily="65" charset="-120"/>
                </a:rPr>
                <a:t>C</a:t>
              </a:r>
              <a:r>
                <a:rPr lang="zh-TW" altLang="en-US" sz="2000" i="0" dirty="0">
                  <a:ea typeface="標楷體" panose="03000509000000000000" pitchFamily="65" charset="-120"/>
                </a:rPr>
                <a:t>相切之線段</a:t>
              </a:r>
              <a:r>
                <a:rPr lang="en-US" altLang="zh-TW" sz="2000" dirty="0">
                  <a:ea typeface="標楷體" panose="03000509000000000000" pitchFamily="65" charset="-120"/>
                </a:rPr>
                <a:t>L</a:t>
              </a:r>
              <a:r>
                <a:rPr lang="en-US" altLang="zh-TW" sz="2000" i="0" dirty="0">
                  <a:ea typeface="標楷體" panose="03000509000000000000" pitchFamily="65" charset="-120"/>
                </a:rPr>
                <a:t>2</a:t>
              </a:r>
              <a:r>
                <a:rPr lang="zh-TW" altLang="en-US" sz="2000" i="0" dirty="0">
                  <a:ea typeface="標楷體" panose="03000509000000000000" pitchFamily="65" charset="-120"/>
                </a:rPr>
                <a:t>未通過原點，且截距          代表其規模報酬</a:t>
              </a:r>
              <a:r>
                <a:rPr lang="zh-TW" altLang="en-US" sz="2000" i="0" dirty="0">
                  <a:solidFill>
                    <a:srgbClr val="CC3300"/>
                  </a:solidFill>
                  <a:ea typeface="標楷體" panose="03000509000000000000" pitchFamily="65" charset="-120"/>
                </a:rPr>
                <a:t>遞減 </a:t>
              </a:r>
              <a:r>
                <a:rPr lang="en-US" altLang="zh-TW" sz="2000" i="0" dirty="0">
                  <a:ea typeface="標楷體" panose="03000509000000000000" pitchFamily="65" charset="-120"/>
                </a:rPr>
                <a:t>( X</a:t>
              </a:r>
              <a:r>
                <a:rPr lang="zh-TW" altLang="en-US" sz="2000" i="0" dirty="0">
                  <a:ea typeface="標楷體" panose="03000509000000000000" pitchFamily="65" charset="-120"/>
                </a:rPr>
                <a:t>軸截距 </a:t>
              </a:r>
              <a:r>
                <a:rPr lang="en-US" altLang="zh-TW" sz="2000" i="0" dirty="0">
                  <a:ea typeface="標楷體" panose="03000509000000000000" pitchFamily="65" charset="-120"/>
                </a:rPr>
                <a:t>)</a:t>
              </a:r>
              <a:r>
                <a:rPr lang="en-US" altLang="zh-TW" dirty="0"/>
                <a:t>  </a:t>
              </a:r>
            </a:p>
          </p:txBody>
        </p:sp>
        <p:graphicFrame>
          <p:nvGraphicFramePr>
            <p:cNvPr id="15" name="Object 20"/>
            <p:cNvGraphicFramePr>
              <a:graphicFrameLocks noChangeAspect="1"/>
            </p:cNvGraphicFramePr>
            <p:nvPr>
              <p:extLst>
                <p:ext uri="{D42A27DB-BD31-4B8C-83A1-F6EECF244321}">
                  <p14:modId xmlns:p14="http://schemas.microsoft.com/office/powerpoint/2010/main" val="973622669"/>
                </p:ext>
              </p:extLst>
            </p:nvPr>
          </p:nvGraphicFramePr>
          <p:xfrm>
            <a:off x="1307" y="3660"/>
            <a:ext cx="382" cy="177"/>
          </p:xfrm>
          <a:graphic>
            <a:graphicData uri="http://schemas.openxmlformats.org/presentationml/2006/ole">
              <mc:AlternateContent xmlns:mc="http://schemas.openxmlformats.org/markup-compatibility/2006">
                <mc:Choice xmlns:v="urn:schemas-microsoft-com:vml" Requires="v">
                  <p:oleObj spid="_x0000_s12403" name="Equation" r:id="rId6" imgW="520474" imgH="241195" progId="Equation.DSMT4">
                    <p:embed/>
                  </p:oleObj>
                </mc:Choice>
                <mc:Fallback>
                  <p:oleObj name="Equation" r:id="rId6" imgW="520474" imgH="241195" progId="Equation.DSMT4">
                    <p:embed/>
                    <p:pic>
                      <p:nvPicPr>
                        <p:cNvPr id="44048" name="Object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7" y="3660"/>
                          <a:ext cx="382" cy="1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6" name="Text Box 24"/>
          <p:cNvSpPr txBox="1">
            <a:spLocks noChangeArrowheads="1"/>
          </p:cNvSpPr>
          <p:nvPr/>
        </p:nvSpPr>
        <p:spPr bwMode="invGray">
          <a:xfrm>
            <a:off x="6804025" y="4724400"/>
            <a:ext cx="7921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a:ea typeface="標楷體" panose="03000509000000000000" pitchFamily="65" charset="-120"/>
              </a:rPr>
              <a:t>投入</a:t>
            </a:r>
          </a:p>
        </p:txBody>
      </p:sp>
      <p:sp>
        <p:nvSpPr>
          <p:cNvPr id="17" name="Text Box 25"/>
          <p:cNvSpPr txBox="1">
            <a:spLocks noChangeArrowheads="1"/>
          </p:cNvSpPr>
          <p:nvPr/>
        </p:nvSpPr>
        <p:spPr bwMode="invGray">
          <a:xfrm>
            <a:off x="3563938" y="2420938"/>
            <a:ext cx="431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dirty="0">
                <a:ea typeface="標楷體" panose="03000509000000000000" pitchFamily="65" charset="-120"/>
              </a:rPr>
              <a:t>產出</a:t>
            </a:r>
          </a:p>
        </p:txBody>
      </p:sp>
    </p:spTree>
    <p:extLst>
      <p:ext uri="{BB962C8B-B14F-4D97-AF65-F5344CB8AC3E}">
        <p14:creationId xmlns:p14="http://schemas.microsoft.com/office/powerpoint/2010/main" val="292947536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wipe(down)">
                                      <p:cBhvr>
                                        <p:cTn id="20" dur="500"/>
                                        <p:tgtEl>
                                          <p:spTgt spid="17"/>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down)">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down)">
                                      <p:cBhvr>
                                        <p:cTn id="28" dur="500"/>
                                        <p:tgtEl>
                                          <p:spTgt spid="12"/>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down)">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down)">
                                      <p:cBhvr>
                                        <p:cTn id="36" dur="500"/>
                                        <p:tgtEl>
                                          <p:spTgt spid="11"/>
                                        </p:tgtEl>
                                      </p:cBhvr>
                                    </p:animEffect>
                                  </p:childTnLst>
                                </p:cTn>
                              </p:par>
                              <p:par>
                                <p:cTn id="37" presetID="22" presetClass="entr" presetSubtype="4"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down)">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wipe(down)">
                                      <p:cBhvr>
                                        <p:cTn id="44" dur="500"/>
                                        <p:tgtEl>
                                          <p:spTgt spid="10"/>
                                        </p:tgtEl>
                                      </p:cBhvr>
                                    </p:animEffect>
                                  </p:childTnLst>
                                </p:cTn>
                              </p:par>
                              <p:par>
                                <p:cTn id="45" presetID="22" presetClass="entr" presetSubtype="4" fill="hold" nodeType="with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down)">
                                      <p:cBhvr>
                                        <p:cTn id="4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P spid="12" grpId="0" animBg="1"/>
      <p:bldP spid="16" grpId="0"/>
      <p:bldP spid="1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總效率與技術效率關係</a:t>
            </a:r>
          </a:p>
        </p:txBody>
      </p:sp>
      <p:sp>
        <p:nvSpPr>
          <p:cNvPr id="3" name="內容版面配置區 2"/>
          <p:cNvSpPr>
            <a:spLocks noGrp="1"/>
          </p:cNvSpPr>
          <p:nvPr>
            <p:ph idx="1"/>
          </p:nvPr>
        </p:nvSpPr>
        <p:spPr/>
        <p:txBody>
          <a:bodyPr/>
          <a:lstStyle/>
          <a:p>
            <a:r>
              <a:rPr lang="en-US" altLang="zh-TW" sz="3000" b="1" dirty="0">
                <a:latin typeface="Times New Roman" panose="02020603050405020304" pitchFamily="18" charset="0"/>
                <a:ea typeface="標楷體" panose="03000509000000000000" pitchFamily="65" charset="-120"/>
                <a:cs typeface="Times New Roman" panose="02020603050405020304" pitchFamily="18" charset="0"/>
              </a:rPr>
              <a:t>DMU</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未達相對有效率可能是技術無效率或者是規模無</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效率。</a:t>
            </a:r>
            <a:endParaRPr lang="zh-TW" altLang="en-US" sz="3000" b="1" dirty="0">
              <a:latin typeface="Times New Roman" panose="02020603050405020304" pitchFamily="18" charset="0"/>
              <a:ea typeface="標楷體" panose="03000509000000000000" pitchFamily="65" charset="-120"/>
              <a:cs typeface="Times New Roman" panose="02020603050405020304" pitchFamily="18" charset="0"/>
            </a:endParaRPr>
          </a:p>
          <a:p>
            <a:r>
              <a:rPr lang="en-US" altLang="zh-TW" sz="3000" b="1" dirty="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CCR</a:t>
            </a:r>
            <a:r>
              <a:rPr lang="zh-TW" altLang="en-US" sz="3000" b="1" dirty="0" smtClean="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模式，</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各個</a:t>
            </a:r>
            <a:r>
              <a:rPr lang="en-US" altLang="zh-TW" sz="3000" b="1" dirty="0">
                <a:latin typeface="Times New Roman" panose="02020603050405020304" pitchFamily="18" charset="0"/>
                <a:ea typeface="標楷體" panose="03000509000000000000" pitchFamily="65" charset="-120"/>
                <a:cs typeface="Times New Roman" panose="02020603050405020304" pitchFamily="18" charset="0"/>
              </a:rPr>
              <a:t>DMU</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生產規模已調整至規模效率，故</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求取之</a:t>
            </a:r>
            <a:r>
              <a:rPr lang="zh-TW" altLang="en-US" sz="3000" b="1" dirty="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相對效率</a:t>
            </a:r>
            <a:r>
              <a:rPr lang="en-US" altLang="zh-TW" sz="3000" b="1" i="1" dirty="0" err="1">
                <a:latin typeface="Times New Roman" panose="02020603050405020304" pitchFamily="18" charset="0"/>
                <a:ea typeface="標楷體" panose="03000509000000000000" pitchFamily="65" charset="-120"/>
                <a:cs typeface="Times New Roman" panose="02020603050405020304" pitchFamily="18" charset="0"/>
              </a:rPr>
              <a:t>h</a:t>
            </a:r>
            <a:r>
              <a:rPr lang="en-US" altLang="zh-TW" sz="3000" b="1" baseline="-25000" dirty="0" err="1">
                <a:latin typeface="Times New Roman" panose="02020603050405020304" pitchFamily="18" charset="0"/>
                <a:ea typeface="標楷體" panose="03000509000000000000" pitchFamily="65" charset="-120"/>
                <a:cs typeface="Times New Roman" panose="02020603050405020304" pitchFamily="18" charset="0"/>
              </a:rPr>
              <a:t>k</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為</a:t>
            </a:r>
            <a:r>
              <a:rPr lang="zh-TW" altLang="en-US" sz="30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總</a:t>
            </a:r>
            <a:r>
              <a:rPr lang="zh-TW" altLang="en-US" sz="30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效率 </a:t>
            </a:r>
            <a:r>
              <a:rPr lang="en-US" altLang="zh-TW" sz="30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30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overall efficiency</a:t>
            </a:r>
            <a:r>
              <a:rPr lang="en-US" altLang="zh-TW" sz="30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30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 </a:t>
            </a:r>
            <a:endParaRPr lang="zh-TW" altLang="en-US" sz="3000" b="1" dirty="0">
              <a:latin typeface="Times New Roman" panose="02020603050405020304" pitchFamily="18" charset="0"/>
              <a:ea typeface="標楷體" panose="03000509000000000000" pitchFamily="65" charset="-120"/>
              <a:cs typeface="Times New Roman" panose="02020603050405020304" pitchFamily="18" charset="0"/>
            </a:endParaRPr>
          </a:p>
          <a:p>
            <a:r>
              <a:rPr lang="en-US" altLang="zh-TW" sz="3000" b="1" dirty="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BCC</a:t>
            </a:r>
            <a:r>
              <a:rPr lang="zh-TW" altLang="en-US" sz="3000" b="1" dirty="0" smtClean="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模式，</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各個</a:t>
            </a:r>
            <a:r>
              <a:rPr lang="en-US" altLang="zh-TW" sz="3000" b="1" dirty="0">
                <a:latin typeface="Times New Roman" panose="02020603050405020304" pitchFamily="18" charset="0"/>
                <a:ea typeface="標楷體" panose="03000509000000000000" pitchFamily="65" charset="-120"/>
                <a:cs typeface="Times New Roman" panose="02020603050405020304" pitchFamily="18" charset="0"/>
              </a:rPr>
              <a:t>DMU</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的規模效率並不一致，</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求取之</a:t>
            </a:r>
            <a:r>
              <a:rPr lang="zh-TW" altLang="en-US" sz="3000" b="1" dirty="0">
                <a:solidFill>
                  <a:srgbClr val="3333FF"/>
                </a:solidFill>
                <a:latin typeface="Times New Roman" panose="02020603050405020304" pitchFamily="18" charset="0"/>
                <a:ea typeface="標楷體" panose="03000509000000000000" pitchFamily="65" charset="-120"/>
                <a:cs typeface="Times New Roman" panose="02020603050405020304" pitchFamily="18" charset="0"/>
              </a:rPr>
              <a:t>相對效率</a:t>
            </a:r>
            <a:r>
              <a:rPr lang="en-US" altLang="zh-TW" sz="3000" b="1" i="1" dirty="0" err="1">
                <a:latin typeface="Times New Roman" panose="02020603050405020304" pitchFamily="18" charset="0"/>
                <a:ea typeface="標楷體" panose="03000509000000000000" pitchFamily="65" charset="-120"/>
                <a:cs typeface="Times New Roman" panose="02020603050405020304" pitchFamily="18" charset="0"/>
              </a:rPr>
              <a:t>t</a:t>
            </a:r>
            <a:r>
              <a:rPr lang="en-US" altLang="zh-TW" sz="3000" b="1" baseline="-25000" dirty="0" err="1">
                <a:latin typeface="Times New Roman" panose="02020603050405020304" pitchFamily="18" charset="0"/>
                <a:ea typeface="標楷體" panose="03000509000000000000" pitchFamily="65" charset="-120"/>
                <a:cs typeface="Times New Roman" panose="02020603050405020304" pitchFamily="18" charset="0"/>
              </a:rPr>
              <a:t>k</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為技術</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效率。</a:t>
            </a:r>
            <a:endParaRPr lang="zh-TW" altLang="en-US" sz="3000" b="1" dirty="0">
              <a:latin typeface="Times New Roman" panose="02020603050405020304" pitchFamily="18" charset="0"/>
              <a:ea typeface="標楷體" panose="03000509000000000000" pitchFamily="65" charset="-120"/>
              <a:cs typeface="Times New Roman" panose="02020603050405020304" pitchFamily="18" charset="0"/>
            </a:endParaRPr>
          </a:p>
          <a:p>
            <a:pPr lvl="1">
              <a:buFont typeface="Wingdings" panose="05000000000000000000" pitchFamily="2" charset="2"/>
              <a:buChar char="p"/>
            </a:pP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其總</a:t>
            </a:r>
            <a:r>
              <a:rPr lang="zh-TW" altLang="en-US" sz="3000" b="1" dirty="0" smtClean="0">
                <a:latin typeface="Times New Roman" panose="02020603050405020304" pitchFamily="18" charset="0"/>
                <a:ea typeface="標楷體" panose="03000509000000000000" pitchFamily="65" charset="-120"/>
                <a:cs typeface="Times New Roman" panose="02020603050405020304" pitchFamily="18" charset="0"/>
              </a:rPr>
              <a:t>效率為技術</a:t>
            </a:r>
            <a:r>
              <a:rPr lang="zh-TW" altLang="en-US" sz="3000" b="1" dirty="0">
                <a:latin typeface="Times New Roman" panose="02020603050405020304" pitchFamily="18" charset="0"/>
                <a:ea typeface="標楷體" panose="03000509000000000000" pitchFamily="65" charset="-120"/>
                <a:cs typeface="Times New Roman" panose="02020603050405020304" pitchFamily="18" charset="0"/>
              </a:rPr>
              <a:t>效率與規模效率之乘積</a:t>
            </a:r>
          </a:p>
          <a:p>
            <a:endParaRPr lang="zh-TW" altLang="en-US" sz="3000" dirty="0">
              <a:latin typeface="Times New Roman" panose="02020603050405020304" pitchFamily="18" charset="0"/>
              <a:ea typeface="標楷體" panose="03000509000000000000" pitchFamily="65" charset="-120"/>
              <a:cs typeface="Times New Roman" panose="02020603050405020304" pitchFamily="18" charset="0"/>
            </a:endParaRPr>
          </a:p>
        </p:txBody>
      </p:sp>
      <p:grpSp>
        <p:nvGrpSpPr>
          <p:cNvPr id="4" name="Group 9"/>
          <p:cNvGrpSpPr>
            <a:grpSpLocks/>
          </p:cNvGrpSpPr>
          <p:nvPr/>
        </p:nvGrpSpPr>
        <p:grpSpPr bwMode="auto">
          <a:xfrm>
            <a:off x="902362" y="5758433"/>
            <a:ext cx="5671127" cy="550286"/>
            <a:chOff x="1610" y="3022"/>
            <a:chExt cx="2449" cy="243"/>
          </a:xfrm>
        </p:grpSpPr>
        <p:graphicFrame>
          <p:nvGraphicFramePr>
            <p:cNvPr id="5" name="Object 5"/>
            <p:cNvGraphicFramePr>
              <a:graphicFrameLocks noChangeAspect="1"/>
            </p:cNvGraphicFramePr>
            <p:nvPr/>
          </p:nvGraphicFramePr>
          <p:xfrm>
            <a:off x="1655" y="3022"/>
            <a:ext cx="2388" cy="243"/>
          </p:xfrm>
          <a:graphic>
            <a:graphicData uri="http://schemas.openxmlformats.org/presentationml/2006/ole">
              <mc:AlternateContent xmlns:mc="http://schemas.openxmlformats.org/markup-compatibility/2006">
                <mc:Choice xmlns:v="urn:schemas-microsoft-com:vml" Requires="v">
                  <p:oleObj spid="_x0000_s13369" name="方程式" r:id="rId3" imgW="1968500" imgH="203200" progId="Equation.3">
                    <p:embed/>
                  </p:oleObj>
                </mc:Choice>
                <mc:Fallback>
                  <p:oleObj name="方程式" r:id="rId3" imgW="1968500" imgH="203200" progId="Equation.3">
                    <p:embed/>
                    <p:pic>
                      <p:nvPicPr>
                        <p:cNvPr id="45062"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5" y="3022"/>
                          <a:ext cx="2388" cy="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Rectangle 8"/>
            <p:cNvSpPr>
              <a:spLocks noChangeArrowheads="1"/>
            </p:cNvSpPr>
            <p:nvPr/>
          </p:nvSpPr>
          <p:spPr bwMode="invGray">
            <a:xfrm>
              <a:off x="1610" y="3022"/>
              <a:ext cx="2449" cy="227"/>
            </a:xfrm>
            <a:prstGeom prst="rect">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grpSp>
      <p:sp>
        <p:nvSpPr>
          <p:cNvPr id="7" name="Text Box 10"/>
          <p:cNvSpPr txBox="1">
            <a:spLocks noChangeArrowheads="1"/>
          </p:cNvSpPr>
          <p:nvPr/>
        </p:nvSpPr>
        <p:spPr bwMode="invGray">
          <a:xfrm>
            <a:off x="6677695" y="5786859"/>
            <a:ext cx="221751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en-US" altLang="zh-TW" dirty="0">
                <a:solidFill>
                  <a:srgbClr val="3333FF"/>
                </a:solidFill>
              </a:rPr>
              <a:t>OE=TE </a:t>
            </a:r>
            <a:r>
              <a:rPr lang="en-US" altLang="zh-TW" dirty="0">
                <a:solidFill>
                  <a:srgbClr val="3333FF"/>
                </a:solidFill>
                <a:latin typeface="Arial" panose="020B0604020202020204" pitchFamily="34" charset="0"/>
              </a:rPr>
              <a:t>x </a:t>
            </a:r>
            <a:r>
              <a:rPr lang="en-US" altLang="zh-TW" dirty="0">
                <a:solidFill>
                  <a:srgbClr val="3333FF"/>
                </a:solidFill>
              </a:rPr>
              <a:t>SE</a:t>
            </a:r>
          </a:p>
        </p:txBody>
      </p:sp>
    </p:spTree>
    <p:extLst>
      <p:ext uri="{BB962C8B-B14F-4D97-AF65-F5344CB8AC3E}">
        <p14:creationId xmlns:p14="http://schemas.microsoft.com/office/powerpoint/2010/main" val="211832048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「一投入一產出</a:t>
            </a:r>
            <a:r>
              <a:rPr lang="zh-TW" altLang="en-US" dirty="0" smtClean="0">
                <a:latin typeface="Times New Roman" panose="02020603050405020304" pitchFamily="18" charset="0"/>
                <a:cs typeface="Times New Roman" panose="02020603050405020304" pitchFamily="18" charset="0"/>
              </a:rPr>
              <a:t>」</a:t>
            </a:r>
            <a:r>
              <a:rPr lang="en-US" altLang="zh-TW" dirty="0" smtClean="0">
                <a:latin typeface="Times New Roman" panose="02020603050405020304" pitchFamily="18" charset="0"/>
                <a:cs typeface="Times New Roman" panose="02020603050405020304" pitchFamily="18" charset="0"/>
              </a:rPr>
              <a:t>BCC</a:t>
            </a:r>
            <a:r>
              <a:rPr lang="zh-TW" altLang="en-US" dirty="0" smtClean="0">
                <a:latin typeface="Times New Roman" panose="02020603050405020304" pitchFamily="18" charset="0"/>
                <a:cs typeface="Times New Roman" panose="02020603050405020304" pitchFamily="18" charset="0"/>
              </a:rPr>
              <a:t>模式 </a:t>
            </a:r>
            <a:endParaRPr lang="zh-TW" altLang="en-US" dirty="0">
              <a:latin typeface="Times New Roman" panose="02020603050405020304" pitchFamily="18" charset="0"/>
              <a:cs typeface="Times New Roman" panose="02020603050405020304" pitchFamily="18" charset="0"/>
            </a:endParaRPr>
          </a:p>
        </p:txBody>
      </p:sp>
      <p:sp>
        <p:nvSpPr>
          <p:cNvPr id="4" name="Rectangle 3"/>
          <p:cNvSpPr txBox="1">
            <a:spLocks noChangeArrowheads="1"/>
          </p:cNvSpPr>
          <p:nvPr/>
        </p:nvSpPr>
        <p:spPr>
          <a:xfrm>
            <a:off x="564788" y="1386995"/>
            <a:ext cx="8208963" cy="515937"/>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TW" b="1" dirty="0">
                <a:latin typeface="Times New Roman" panose="02020603050405020304" pitchFamily="18" charset="0"/>
                <a:cs typeface="Times New Roman" panose="02020603050405020304" pitchFamily="18" charset="0"/>
              </a:rPr>
              <a:t>9</a:t>
            </a:r>
            <a:r>
              <a:rPr lang="zh-TW" altLang="en-US" b="1" dirty="0" smtClean="0">
                <a:latin typeface="Times New Roman" panose="02020603050405020304" pitchFamily="18" charset="0"/>
                <a:cs typeface="Times New Roman" panose="02020603050405020304" pitchFamily="18" charset="0"/>
              </a:rPr>
              <a:t>個決策單位其投入產出如下表：</a:t>
            </a:r>
            <a:r>
              <a:rPr lang="zh-TW" altLang="en-US" sz="2000" b="1" dirty="0" smtClean="0">
                <a:latin typeface="Times New Roman" panose="02020603050405020304" pitchFamily="18" charset="0"/>
                <a:cs typeface="Times New Roman" panose="02020603050405020304" pitchFamily="18" charset="0"/>
              </a:rPr>
              <a:t> </a:t>
            </a:r>
          </a:p>
        </p:txBody>
      </p:sp>
      <p:graphicFrame>
        <p:nvGraphicFramePr>
          <p:cNvPr id="5" name="Group 68"/>
          <p:cNvGraphicFramePr>
            <a:graphicFrameLocks noGrp="1"/>
          </p:cNvGraphicFramePr>
          <p:nvPr>
            <p:ph sz="half" idx="4294967295"/>
            <p:extLst/>
          </p:nvPr>
        </p:nvGraphicFramePr>
        <p:xfrm>
          <a:off x="962314" y="2079239"/>
          <a:ext cx="6983413" cy="1195389"/>
        </p:xfrm>
        <a:graphic>
          <a:graphicData uri="http://schemas.openxmlformats.org/drawingml/2006/table">
            <a:tbl>
              <a:tblPr/>
              <a:tblGrid>
                <a:gridCol w="1198563">
                  <a:extLst>
                    <a:ext uri="{9D8B030D-6E8A-4147-A177-3AD203B41FA5}">
                      <a16:colId xmlns:a16="http://schemas.microsoft.com/office/drawing/2014/main" xmlns="" val="1607661963"/>
                    </a:ext>
                  </a:extLst>
                </a:gridCol>
                <a:gridCol w="642937">
                  <a:extLst>
                    <a:ext uri="{9D8B030D-6E8A-4147-A177-3AD203B41FA5}">
                      <a16:colId xmlns:a16="http://schemas.microsoft.com/office/drawing/2014/main" xmlns="" val="2057722687"/>
                    </a:ext>
                  </a:extLst>
                </a:gridCol>
                <a:gridCol w="642938">
                  <a:extLst>
                    <a:ext uri="{9D8B030D-6E8A-4147-A177-3AD203B41FA5}">
                      <a16:colId xmlns:a16="http://schemas.microsoft.com/office/drawing/2014/main" xmlns="" val="2251264855"/>
                    </a:ext>
                  </a:extLst>
                </a:gridCol>
                <a:gridCol w="641350">
                  <a:extLst>
                    <a:ext uri="{9D8B030D-6E8A-4147-A177-3AD203B41FA5}">
                      <a16:colId xmlns:a16="http://schemas.microsoft.com/office/drawing/2014/main" xmlns="" val="2097274851"/>
                    </a:ext>
                  </a:extLst>
                </a:gridCol>
                <a:gridCol w="644525">
                  <a:extLst>
                    <a:ext uri="{9D8B030D-6E8A-4147-A177-3AD203B41FA5}">
                      <a16:colId xmlns:a16="http://schemas.microsoft.com/office/drawing/2014/main" xmlns="" val="3465374984"/>
                    </a:ext>
                  </a:extLst>
                </a:gridCol>
                <a:gridCol w="641350">
                  <a:extLst>
                    <a:ext uri="{9D8B030D-6E8A-4147-A177-3AD203B41FA5}">
                      <a16:colId xmlns:a16="http://schemas.microsoft.com/office/drawing/2014/main" xmlns="" val="1343576469"/>
                    </a:ext>
                  </a:extLst>
                </a:gridCol>
                <a:gridCol w="644525">
                  <a:extLst>
                    <a:ext uri="{9D8B030D-6E8A-4147-A177-3AD203B41FA5}">
                      <a16:colId xmlns:a16="http://schemas.microsoft.com/office/drawing/2014/main" xmlns="" val="1212758752"/>
                    </a:ext>
                  </a:extLst>
                </a:gridCol>
                <a:gridCol w="641350">
                  <a:extLst>
                    <a:ext uri="{9D8B030D-6E8A-4147-A177-3AD203B41FA5}">
                      <a16:colId xmlns:a16="http://schemas.microsoft.com/office/drawing/2014/main" xmlns="" val="3151174037"/>
                    </a:ext>
                  </a:extLst>
                </a:gridCol>
                <a:gridCol w="642937">
                  <a:extLst>
                    <a:ext uri="{9D8B030D-6E8A-4147-A177-3AD203B41FA5}">
                      <a16:colId xmlns:a16="http://schemas.microsoft.com/office/drawing/2014/main" xmlns="" val="1401762314"/>
                    </a:ext>
                  </a:extLst>
                </a:gridCol>
                <a:gridCol w="642938">
                  <a:extLst>
                    <a:ext uri="{9D8B030D-6E8A-4147-A177-3AD203B41FA5}">
                      <a16:colId xmlns:a16="http://schemas.microsoft.com/office/drawing/2014/main" xmlns="" val="3953169302"/>
                    </a:ext>
                  </a:extLst>
                </a:gridCol>
              </a:tblGrid>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決策單位</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A</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B</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C</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D</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E</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F</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G</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H</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I</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832694144"/>
                  </a:ext>
                </a:extLst>
              </a:tr>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投入</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2</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rgbClr val="000000"/>
                          </a:solidFill>
                          <a:effectLst/>
                          <a:latin typeface="Times New Roman" panose="02020603050405020304" pitchFamily="18" charset="0"/>
                          <a:ea typeface="標楷體" panose="03000509000000000000" pitchFamily="65" charset="-120"/>
                        </a:rPr>
                        <a:t>6</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9</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5</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10</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8</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694522966"/>
                  </a:ext>
                </a:extLst>
              </a:tr>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產出 </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6</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7</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8</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3</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7</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752180563"/>
                  </a:ext>
                </a:extLst>
              </a:tr>
            </a:tbl>
          </a:graphicData>
        </a:graphic>
      </p:graphicFrame>
    </p:spTree>
    <p:extLst>
      <p:ext uri="{BB962C8B-B14F-4D97-AF65-F5344CB8AC3E}">
        <p14:creationId xmlns:p14="http://schemas.microsoft.com/office/powerpoint/2010/main" val="40480278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「一投入一產出</a:t>
            </a:r>
            <a:r>
              <a:rPr lang="zh-TW" altLang="en-US" dirty="0" smtClean="0">
                <a:latin typeface="Times New Roman" panose="02020603050405020304" pitchFamily="18" charset="0"/>
                <a:cs typeface="Times New Roman" panose="02020603050405020304" pitchFamily="18" charset="0"/>
              </a:rPr>
              <a:t>」</a:t>
            </a:r>
            <a:r>
              <a:rPr lang="en-US" altLang="zh-TW" dirty="0" smtClean="0">
                <a:latin typeface="Times New Roman" panose="02020603050405020304" pitchFamily="18" charset="0"/>
                <a:cs typeface="Times New Roman" panose="02020603050405020304" pitchFamily="18" charset="0"/>
              </a:rPr>
              <a:t>BCC</a:t>
            </a:r>
            <a:r>
              <a:rPr lang="zh-TW" altLang="en-US" dirty="0" smtClean="0">
                <a:latin typeface="Times New Roman" panose="02020603050405020304" pitchFamily="18" charset="0"/>
                <a:cs typeface="Times New Roman" panose="02020603050405020304" pitchFamily="18" charset="0"/>
              </a:rPr>
              <a:t>模式</a:t>
            </a:r>
            <a:r>
              <a:rPr lang="zh-TW" altLang="en-US" dirty="0">
                <a:latin typeface="Times New Roman" panose="02020603050405020304" pitchFamily="18" charset="0"/>
                <a:cs typeface="Times New Roman" panose="02020603050405020304" pitchFamily="18" charset="0"/>
              </a:rPr>
              <a:t>解 </a:t>
            </a:r>
            <a:endParaRPr lang="zh-TW" altLang="en-US" dirty="0"/>
          </a:p>
        </p:txBody>
      </p:sp>
      <p:sp>
        <p:nvSpPr>
          <p:cNvPr id="3" name="內容版面配置區 2"/>
          <p:cNvSpPr>
            <a:spLocks noGrp="1"/>
          </p:cNvSpPr>
          <p:nvPr>
            <p:ph idx="1"/>
          </p:nvPr>
        </p:nvSpPr>
        <p:spPr/>
        <p:txBody>
          <a:bodyPr/>
          <a:lstStyle/>
          <a:p>
            <a:endParaRPr lang="zh-TW" altLang="en-US"/>
          </a:p>
        </p:txBody>
      </p:sp>
      <p:graphicFrame>
        <p:nvGraphicFramePr>
          <p:cNvPr id="4" name="Group 3"/>
          <p:cNvGraphicFramePr>
            <a:graphicFrameLocks/>
          </p:cNvGraphicFramePr>
          <p:nvPr/>
        </p:nvGraphicFramePr>
        <p:xfrm>
          <a:off x="755650" y="1773238"/>
          <a:ext cx="7632700" cy="4451348"/>
        </p:xfrm>
        <a:graphic>
          <a:graphicData uri="http://schemas.openxmlformats.org/drawingml/2006/table">
            <a:tbl>
              <a:tblPr/>
              <a:tblGrid>
                <a:gridCol w="1271588">
                  <a:extLst>
                    <a:ext uri="{9D8B030D-6E8A-4147-A177-3AD203B41FA5}">
                      <a16:colId xmlns:a16="http://schemas.microsoft.com/office/drawing/2014/main" xmlns="" val="2700088641"/>
                    </a:ext>
                  </a:extLst>
                </a:gridCol>
                <a:gridCol w="1273175">
                  <a:extLst>
                    <a:ext uri="{9D8B030D-6E8A-4147-A177-3AD203B41FA5}">
                      <a16:colId xmlns:a16="http://schemas.microsoft.com/office/drawing/2014/main" xmlns="" val="862077085"/>
                    </a:ext>
                  </a:extLst>
                </a:gridCol>
                <a:gridCol w="1271587">
                  <a:extLst>
                    <a:ext uri="{9D8B030D-6E8A-4147-A177-3AD203B41FA5}">
                      <a16:colId xmlns:a16="http://schemas.microsoft.com/office/drawing/2014/main" xmlns="" val="756580674"/>
                    </a:ext>
                  </a:extLst>
                </a:gridCol>
                <a:gridCol w="1271588">
                  <a:extLst>
                    <a:ext uri="{9D8B030D-6E8A-4147-A177-3AD203B41FA5}">
                      <a16:colId xmlns:a16="http://schemas.microsoft.com/office/drawing/2014/main" xmlns="" val="1068030875"/>
                    </a:ext>
                  </a:extLst>
                </a:gridCol>
                <a:gridCol w="1273175">
                  <a:extLst>
                    <a:ext uri="{9D8B030D-6E8A-4147-A177-3AD203B41FA5}">
                      <a16:colId xmlns:a16="http://schemas.microsoft.com/office/drawing/2014/main" xmlns="" val="538181501"/>
                    </a:ext>
                  </a:extLst>
                </a:gridCol>
                <a:gridCol w="1271587">
                  <a:extLst>
                    <a:ext uri="{9D8B030D-6E8A-4147-A177-3AD203B41FA5}">
                      <a16:colId xmlns:a16="http://schemas.microsoft.com/office/drawing/2014/main" xmlns="" val="3692110393"/>
                    </a:ext>
                  </a:extLst>
                </a:gridCol>
              </a:tblGrid>
              <a:tr h="762108">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決策單位 </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BCC</a:t>
                      </a:r>
                      <a:r>
                        <a:rPr kumimoji="1" lang="zh-TW" altLang="en-US"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模式相對效率</a:t>
                      </a: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 </a:t>
                      </a: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投入權重 </a:t>
                      </a: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rPr>
                        <a:t>產出權重 </a:t>
                      </a: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截距 </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CCR</a:t>
                      </a:r>
                      <a:r>
                        <a:rPr kumimoji="1" lang="zh-TW" altLang="en-US"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模式</a:t>
                      </a:r>
                    </a:p>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相對效率</a:t>
                      </a: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 </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27928232"/>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A</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rPr>
                        <a:t>1.000</a:t>
                      </a:r>
                      <a:endParaRPr kumimoji="1" lang="zh-TW" altLang="en-US"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rPr>
                        <a:t>0.000 </a:t>
                      </a:r>
                      <a:endParaRPr kumimoji="1" lang="zh-TW" altLang="en-US"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1.000</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-1.000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0.500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466965668"/>
                  </a:ext>
                </a:extLst>
              </a:tr>
              <a:tr h="412809">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B</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rPr>
                        <a:t>1.000 </a:t>
                      </a:r>
                      <a:endParaRPr kumimoji="1" lang="zh-TW" altLang="en-US"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0.000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1.000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948333719"/>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C</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rPr>
                        <a:t>1.000</a:t>
                      </a:r>
                      <a:endParaRPr kumimoji="1" lang="zh-TW" altLang="en-US"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0.500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0.750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516412477"/>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D</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rPr>
                        <a:t>1.000</a:t>
                      </a:r>
                      <a:endParaRPr kumimoji="1" lang="zh-TW" altLang="en-US"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0.333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0.167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1.333</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0.583</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079334188"/>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E</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rPr>
                        <a:t>1.000</a:t>
                      </a:r>
                      <a:endParaRPr kumimoji="1" lang="zh-TW" altLang="en-US" sz="2000" b="1" i="0" u="none" strike="noStrike" cap="none" normalizeH="0" baseline="0" smtClean="0">
                        <a:ln>
                          <a:noFill/>
                        </a:ln>
                        <a:solidFill>
                          <a:srgbClr val="3333FF"/>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0.333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0.111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1.677</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0.444</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485967694"/>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F</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0.333</a:t>
                      </a:r>
                      <a:endParaRPr kumimoji="1" lang="zh-TW" altLang="en-US"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0.067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-0.133</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rPr>
                        <a:t>0.300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4068567534"/>
                  </a:ext>
                </a:extLst>
              </a:tr>
              <a:tr h="412809">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G</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404349658"/>
                  </a:ext>
                </a:extLst>
              </a:tr>
              <a:tr h="411221">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H</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0.600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0.100</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0.800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0.350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939441966"/>
                  </a:ext>
                </a:extLst>
              </a:tr>
              <a:tr h="396296">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I</a:t>
                      </a:r>
                    </a:p>
                  </a:txBody>
                  <a:tcPr marT="45726" marB="45726"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0.063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T="45726" marB="45726"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0.000</a:t>
                      </a:r>
                    </a:p>
                  </a:txBody>
                  <a:tcPr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rPr>
                        <a:t>0.250</a:t>
                      </a:r>
                    </a:p>
                  </a:txBody>
                  <a:tcPr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782185188"/>
                  </a:ext>
                </a:extLst>
              </a:tr>
            </a:tbl>
          </a:graphicData>
        </a:graphic>
      </p:graphicFrame>
    </p:spTree>
    <p:extLst>
      <p:ext uri="{BB962C8B-B14F-4D97-AF65-F5344CB8AC3E}">
        <p14:creationId xmlns:p14="http://schemas.microsoft.com/office/powerpoint/2010/main" val="10423863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BBC</a:t>
            </a:r>
            <a:r>
              <a:rPr lang="zh-TW" altLang="en-US" dirty="0">
                <a:latin typeface="Times New Roman" panose="02020603050405020304" pitchFamily="18" charset="0"/>
                <a:cs typeface="Times New Roman" panose="02020603050405020304" pitchFamily="18" charset="0"/>
              </a:rPr>
              <a:t>模式示意圖</a:t>
            </a:r>
          </a:p>
        </p:txBody>
      </p:sp>
      <p:pic>
        <p:nvPicPr>
          <p:cNvPr id="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2209802"/>
            <a:ext cx="4464050" cy="396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9" name="Object 8"/>
          <p:cNvGraphicFramePr>
            <a:graphicFrameLocks noChangeAspect="1"/>
          </p:cNvGraphicFramePr>
          <p:nvPr>
            <p:extLst>
              <p:ext uri="{D42A27DB-BD31-4B8C-83A1-F6EECF244321}">
                <p14:modId xmlns:p14="http://schemas.microsoft.com/office/powerpoint/2010/main" val="1836699517"/>
              </p:ext>
            </p:extLst>
          </p:nvPr>
        </p:nvGraphicFramePr>
        <p:xfrm>
          <a:off x="684212" y="6107115"/>
          <a:ext cx="1189038" cy="352425"/>
        </p:xfrm>
        <a:graphic>
          <a:graphicData uri="http://schemas.openxmlformats.org/presentationml/2006/ole">
            <mc:AlternateContent xmlns:mc="http://schemas.openxmlformats.org/markup-compatibility/2006">
              <mc:Choice xmlns:v="urn:schemas-microsoft-com:vml" Requires="v">
                <p:oleObj spid="_x0000_s14392" name="方程式" r:id="rId4" imgW="774364" imgH="228501" progId="Equation.3">
                  <p:embed/>
                </p:oleObj>
              </mc:Choice>
              <mc:Fallback>
                <p:oleObj name="方程式" r:id="rId4" imgW="774364" imgH="228501" progId="Equation.3">
                  <p:embed/>
                  <p:pic>
                    <p:nvPicPr>
                      <p:cNvPr id="47111"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212" y="6107115"/>
                        <a:ext cx="118903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Text Box 19"/>
          <p:cNvSpPr txBox="1">
            <a:spLocks noChangeArrowheads="1"/>
          </p:cNvSpPr>
          <p:nvPr/>
        </p:nvSpPr>
        <p:spPr bwMode="invGray">
          <a:xfrm>
            <a:off x="684212" y="1352985"/>
            <a:ext cx="3671887"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20000"/>
              </a:spcBef>
            </a:pPr>
            <a:r>
              <a:rPr lang="en-US" altLang="zh-TW" sz="2000" dirty="0">
                <a:ea typeface="標楷體" panose="03000509000000000000" pitchFamily="65" charset="-120"/>
              </a:rPr>
              <a:t>Y/X</a:t>
            </a:r>
            <a:r>
              <a:rPr lang="zh-TW" altLang="en-US" sz="2000" i="0" dirty="0">
                <a:ea typeface="標楷體" panose="03000509000000000000" pitchFamily="65" charset="-120"/>
              </a:rPr>
              <a:t>越大，表示效率越高，因此</a:t>
            </a:r>
          </a:p>
          <a:p>
            <a:pPr eaLnBrk="1" hangingPunct="1">
              <a:spcBef>
                <a:spcPct val="20000"/>
              </a:spcBef>
            </a:pPr>
            <a:r>
              <a:rPr lang="zh-TW" altLang="en-US" sz="2000" i="0" dirty="0">
                <a:ea typeface="標楷體" panose="03000509000000000000" pitchFamily="65" charset="-120"/>
              </a:rPr>
              <a:t>由</a:t>
            </a:r>
            <a:r>
              <a:rPr lang="en-US" altLang="zh-TW" sz="2000" i="0" dirty="0">
                <a:ea typeface="標楷體" panose="03000509000000000000" pitchFamily="65" charset="-120"/>
              </a:rPr>
              <a:t>Y</a:t>
            </a:r>
            <a:r>
              <a:rPr lang="zh-TW" altLang="en-US" sz="2000" i="0" dirty="0">
                <a:ea typeface="標楷體" panose="03000509000000000000" pitchFamily="65" charset="-120"/>
              </a:rPr>
              <a:t>軸順時針轉會先碰到</a:t>
            </a:r>
            <a:r>
              <a:rPr lang="en-US" altLang="zh-TW" sz="2000" i="0" dirty="0">
                <a:ea typeface="標楷體" panose="03000509000000000000" pitchFamily="65" charset="-120"/>
              </a:rPr>
              <a:t>CCR</a:t>
            </a:r>
          </a:p>
        </p:txBody>
      </p:sp>
      <p:sp>
        <p:nvSpPr>
          <p:cNvPr id="11" name="Text Box 21"/>
          <p:cNvSpPr txBox="1">
            <a:spLocks noChangeArrowheads="1"/>
          </p:cNvSpPr>
          <p:nvPr/>
        </p:nvSpPr>
        <p:spPr bwMode="invGray">
          <a:xfrm>
            <a:off x="3984625" y="6026152"/>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a:ea typeface="標楷體" panose="03000509000000000000" pitchFamily="65" charset="-120"/>
              </a:rPr>
              <a:t>投入</a:t>
            </a:r>
          </a:p>
        </p:txBody>
      </p:sp>
      <p:sp>
        <p:nvSpPr>
          <p:cNvPr id="12" name="Text Box 22"/>
          <p:cNvSpPr txBox="1">
            <a:spLocks noChangeArrowheads="1"/>
          </p:cNvSpPr>
          <p:nvPr/>
        </p:nvSpPr>
        <p:spPr bwMode="invGray">
          <a:xfrm>
            <a:off x="168275" y="2498727"/>
            <a:ext cx="431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dirty="0">
                <a:ea typeface="標楷體" panose="03000509000000000000" pitchFamily="65" charset="-120"/>
              </a:rPr>
              <a:t>產出</a:t>
            </a:r>
          </a:p>
        </p:txBody>
      </p:sp>
      <p:sp>
        <p:nvSpPr>
          <p:cNvPr id="13" name="Rectangle 3"/>
          <p:cNvSpPr txBox="1">
            <a:spLocks noChangeArrowheads="1"/>
          </p:cNvSpPr>
          <p:nvPr/>
        </p:nvSpPr>
        <p:spPr>
          <a:xfrm>
            <a:off x="4918074" y="1423626"/>
            <a:ext cx="4133561" cy="4785882"/>
          </a:xfrm>
          <a:prstGeom prst="rect">
            <a:avLst/>
          </a:prstGeom>
        </p:spPr>
        <p:txBody>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8288" indent="-268288"/>
            <a:r>
              <a:rPr lang="zh-TW" altLang="en-US" sz="2100" b="1" dirty="0" smtClean="0">
                <a:solidFill>
                  <a:srgbClr val="3333FF"/>
                </a:solidFill>
                <a:latin typeface="Times New Roman" panose="02020603050405020304" pitchFamily="18" charset="0"/>
                <a:cs typeface="Times New Roman" panose="02020603050405020304" pitchFamily="18" charset="0"/>
              </a:rPr>
              <a:t>考慮</a:t>
            </a:r>
            <a:r>
              <a:rPr lang="en-US" altLang="zh-TW" sz="2100" b="1" i="1" dirty="0" smtClean="0">
                <a:solidFill>
                  <a:srgbClr val="3333FF"/>
                </a:solidFill>
                <a:latin typeface="Times New Roman" panose="02020603050405020304" pitchFamily="18" charset="0"/>
                <a:cs typeface="Times New Roman" panose="02020603050405020304" pitchFamily="18" charset="0"/>
              </a:rPr>
              <a:t>DMU</a:t>
            </a:r>
            <a:r>
              <a:rPr lang="en-US" altLang="zh-TW" sz="2100" b="1" i="1" baseline="-25000" dirty="0" smtClean="0">
                <a:solidFill>
                  <a:srgbClr val="3333FF"/>
                </a:solidFill>
                <a:latin typeface="Times New Roman" panose="02020603050405020304" pitchFamily="18" charset="0"/>
                <a:cs typeface="Times New Roman" panose="02020603050405020304" pitchFamily="18" charset="0"/>
              </a:rPr>
              <a:t>F</a:t>
            </a:r>
            <a:endParaRPr lang="zh-TW" altLang="en-US" sz="2100" b="1" dirty="0" smtClean="0">
              <a:solidFill>
                <a:srgbClr val="3333FF"/>
              </a:solidFill>
              <a:latin typeface="Times New Roman" panose="02020603050405020304" pitchFamily="18" charset="0"/>
              <a:cs typeface="Times New Roman" panose="02020603050405020304" pitchFamily="18" charset="0"/>
            </a:endParaRPr>
          </a:p>
          <a:p>
            <a:pPr marL="268288" indent="-268288"/>
            <a:r>
              <a:rPr lang="en-US" altLang="zh-TW" sz="2100" b="1" dirty="0" smtClean="0">
                <a:latin typeface="Times New Roman" panose="02020603050405020304" pitchFamily="18" charset="0"/>
                <a:cs typeface="Times New Roman" panose="02020603050405020304" pitchFamily="18" charset="0"/>
              </a:rPr>
              <a:t>CCR</a:t>
            </a:r>
            <a:r>
              <a:rPr lang="zh-TW" altLang="en-US" sz="2100" b="1" dirty="0" smtClean="0">
                <a:latin typeface="Times New Roman" panose="02020603050405020304" pitchFamily="18" charset="0"/>
                <a:cs typeface="Times New Roman" panose="02020603050405020304" pitchFamily="18" charset="0"/>
              </a:rPr>
              <a:t>模式效率為</a:t>
            </a:r>
            <a:r>
              <a:rPr lang="en-US" altLang="zh-TW" sz="2100" b="1" dirty="0" smtClean="0">
                <a:latin typeface="Times New Roman" panose="02020603050405020304" pitchFamily="18" charset="0"/>
                <a:cs typeface="Times New Roman" panose="02020603050405020304" pitchFamily="18" charset="0"/>
              </a:rPr>
              <a:t>0.3</a:t>
            </a:r>
            <a:r>
              <a:rPr lang="zh-TW" altLang="en-US" sz="2100" b="1" dirty="0" smtClean="0">
                <a:latin typeface="Times New Roman" panose="02020603050405020304" pitchFamily="18" charset="0"/>
                <a:cs typeface="Times New Roman" panose="02020603050405020304" pitchFamily="18" charset="0"/>
              </a:rPr>
              <a:t>，也就是</a:t>
            </a:r>
            <a:r>
              <a:rPr lang="zh-TW" altLang="en-US" sz="2100" b="1" dirty="0" smtClean="0">
                <a:solidFill>
                  <a:srgbClr val="FF0000"/>
                </a:solidFill>
                <a:latin typeface="Times New Roman" panose="02020603050405020304" pitchFamily="18" charset="0"/>
                <a:cs typeface="Times New Roman" panose="02020603050405020304" pitchFamily="18" charset="0"/>
              </a:rPr>
              <a:t>總效率</a:t>
            </a:r>
            <a:r>
              <a:rPr lang="en-US" altLang="zh-TW" sz="2100" b="1" i="1" dirty="0" smtClean="0">
                <a:solidFill>
                  <a:srgbClr val="FF0000"/>
                </a:solidFill>
                <a:latin typeface="Times New Roman" panose="02020603050405020304" pitchFamily="18" charset="0"/>
                <a:cs typeface="Times New Roman" panose="02020603050405020304" pitchFamily="18" charset="0"/>
              </a:rPr>
              <a:t>OE</a:t>
            </a:r>
            <a:r>
              <a:rPr lang="en-US" altLang="zh-TW" sz="2100" b="1" dirty="0" smtClean="0">
                <a:solidFill>
                  <a:srgbClr val="FF0000"/>
                </a:solidFill>
                <a:latin typeface="Times New Roman" panose="02020603050405020304" pitchFamily="18" charset="0"/>
                <a:cs typeface="Times New Roman" panose="02020603050405020304" pitchFamily="18" charset="0"/>
              </a:rPr>
              <a:t>=0.3</a:t>
            </a:r>
            <a:endParaRPr lang="zh-TW" altLang="en-US" sz="2100" b="1" dirty="0" smtClean="0">
              <a:latin typeface="Times New Roman" panose="02020603050405020304" pitchFamily="18" charset="0"/>
              <a:cs typeface="Times New Roman" panose="02020603050405020304" pitchFamily="18" charset="0"/>
            </a:endParaRPr>
          </a:p>
          <a:p>
            <a:pPr marL="268288" indent="-268288"/>
            <a:r>
              <a:rPr lang="zh-TW" altLang="en-US" sz="2100" b="1" dirty="0" smtClean="0">
                <a:latin typeface="Times New Roman" panose="02020603050405020304" pitchFamily="18" charset="0"/>
                <a:cs typeface="Times New Roman" panose="02020603050405020304" pitchFamily="18" charset="0"/>
              </a:rPr>
              <a:t>而</a:t>
            </a:r>
            <a:r>
              <a:rPr lang="en-US" altLang="zh-TW" sz="2100" b="1" dirty="0" smtClean="0">
                <a:latin typeface="Times New Roman" panose="02020603050405020304" pitchFamily="18" charset="0"/>
                <a:cs typeface="Times New Roman" panose="02020603050405020304" pitchFamily="18" charset="0"/>
              </a:rPr>
              <a:t>BCC</a:t>
            </a:r>
            <a:r>
              <a:rPr lang="zh-TW" altLang="en-US" sz="2100" b="1" dirty="0" smtClean="0">
                <a:latin typeface="Times New Roman" panose="02020603050405020304" pitchFamily="18" charset="0"/>
                <a:cs typeface="Times New Roman" panose="02020603050405020304" pitchFamily="18" charset="0"/>
              </a:rPr>
              <a:t>模式效率為</a:t>
            </a:r>
            <a:r>
              <a:rPr lang="en-US" altLang="zh-TW" sz="2100" b="1" dirty="0" smtClean="0">
                <a:latin typeface="Times New Roman" panose="02020603050405020304" pitchFamily="18" charset="0"/>
                <a:cs typeface="Times New Roman" panose="02020603050405020304" pitchFamily="18" charset="0"/>
              </a:rPr>
              <a:t>0.333</a:t>
            </a:r>
            <a:r>
              <a:rPr lang="zh-TW" altLang="en-US" sz="2100" b="1" dirty="0" smtClean="0">
                <a:latin typeface="Times New Roman" panose="02020603050405020304" pitchFamily="18" charset="0"/>
                <a:cs typeface="Times New Roman" panose="02020603050405020304" pitchFamily="18" charset="0"/>
              </a:rPr>
              <a:t>，也就是</a:t>
            </a:r>
            <a:r>
              <a:rPr lang="zh-TW" altLang="en-US" sz="2100" b="1" dirty="0" smtClean="0">
                <a:solidFill>
                  <a:srgbClr val="FF0000"/>
                </a:solidFill>
                <a:latin typeface="Times New Roman" panose="02020603050405020304" pitchFamily="18" charset="0"/>
                <a:cs typeface="Times New Roman" panose="02020603050405020304" pitchFamily="18" charset="0"/>
              </a:rPr>
              <a:t>技術效率</a:t>
            </a:r>
            <a:r>
              <a:rPr lang="en-US" altLang="zh-TW" sz="2100" b="1" i="1" dirty="0" smtClean="0">
                <a:solidFill>
                  <a:srgbClr val="FF0000"/>
                </a:solidFill>
                <a:latin typeface="Times New Roman" panose="02020603050405020304" pitchFamily="18" charset="0"/>
                <a:cs typeface="Times New Roman" panose="02020603050405020304" pitchFamily="18" charset="0"/>
              </a:rPr>
              <a:t>TE</a:t>
            </a:r>
            <a:r>
              <a:rPr lang="en-US" altLang="zh-TW" sz="2100" b="1" dirty="0" smtClean="0">
                <a:solidFill>
                  <a:srgbClr val="FF0000"/>
                </a:solidFill>
                <a:latin typeface="Times New Roman" panose="02020603050405020304" pitchFamily="18" charset="0"/>
                <a:cs typeface="Times New Roman" panose="02020603050405020304" pitchFamily="18" charset="0"/>
              </a:rPr>
              <a:t>=0.3</a:t>
            </a:r>
            <a:r>
              <a:rPr lang="zh-TW" altLang="en-US" sz="2100" b="1" dirty="0" smtClean="0">
                <a:latin typeface="Times New Roman" panose="02020603050405020304" pitchFamily="18" charset="0"/>
                <a:cs typeface="Times New Roman" panose="02020603050405020304" pitchFamily="18" charset="0"/>
              </a:rPr>
              <a:t>，規模效率</a:t>
            </a:r>
            <a:r>
              <a:rPr lang="en-US" altLang="zh-TW" sz="2100" b="1" i="1" dirty="0" smtClean="0">
                <a:latin typeface="Times New Roman" panose="02020603050405020304" pitchFamily="18" charset="0"/>
                <a:cs typeface="Times New Roman" panose="02020603050405020304" pitchFamily="18" charset="0"/>
              </a:rPr>
              <a:t>SE</a:t>
            </a:r>
            <a:r>
              <a:rPr lang="en-US" altLang="zh-TW" sz="2100" b="1" dirty="0" smtClean="0">
                <a:latin typeface="Times New Roman" panose="02020603050405020304" pitchFamily="18" charset="0"/>
                <a:cs typeface="Times New Roman" panose="02020603050405020304" pitchFamily="18" charset="0"/>
              </a:rPr>
              <a:t>=</a:t>
            </a:r>
            <a:r>
              <a:rPr lang="en-US" altLang="zh-TW" sz="2100" b="1" i="1" dirty="0" smtClean="0">
                <a:latin typeface="Times New Roman" panose="02020603050405020304" pitchFamily="18" charset="0"/>
                <a:cs typeface="Times New Roman" panose="02020603050405020304" pitchFamily="18" charset="0"/>
              </a:rPr>
              <a:t>OE</a:t>
            </a:r>
            <a:r>
              <a:rPr lang="en-US" altLang="zh-TW" sz="2100" b="1" dirty="0" smtClean="0">
                <a:latin typeface="Times New Roman" panose="02020603050405020304" pitchFamily="18" charset="0"/>
                <a:cs typeface="Times New Roman" panose="02020603050405020304" pitchFamily="18" charset="0"/>
              </a:rPr>
              <a:t>÷</a:t>
            </a:r>
            <a:r>
              <a:rPr lang="en-US" altLang="zh-TW" sz="2100" b="1" i="1" dirty="0" smtClean="0">
                <a:latin typeface="Times New Roman" panose="02020603050405020304" pitchFamily="18" charset="0"/>
                <a:cs typeface="Times New Roman" panose="02020603050405020304" pitchFamily="18" charset="0"/>
              </a:rPr>
              <a:t>TE</a:t>
            </a:r>
            <a:r>
              <a:rPr lang="en-US" altLang="zh-TW" sz="2100" b="1" dirty="0" smtClean="0">
                <a:latin typeface="Times New Roman" panose="02020603050405020304" pitchFamily="18" charset="0"/>
                <a:cs typeface="Times New Roman" panose="02020603050405020304" pitchFamily="18" charset="0"/>
              </a:rPr>
              <a:t>=0.901</a:t>
            </a:r>
          </a:p>
          <a:p>
            <a:pPr marL="268288" indent="-268288"/>
            <a:r>
              <a:rPr lang="zh-TW" altLang="en-US" sz="2100" b="1" dirty="0" smtClean="0">
                <a:latin typeface="Times New Roman" panose="02020603050405020304" pitchFamily="18" charset="0"/>
                <a:cs typeface="Times New Roman" panose="02020603050405020304" pitchFamily="18" charset="0"/>
              </a:rPr>
              <a:t>截距</a:t>
            </a:r>
            <a:r>
              <a:rPr lang="en-US" altLang="zh-TW" sz="2100" b="1" dirty="0" smtClean="0">
                <a:latin typeface="Times New Roman" panose="02020603050405020304" pitchFamily="18" charset="0"/>
                <a:cs typeface="Times New Roman" panose="02020603050405020304" pitchFamily="18" charset="0"/>
              </a:rPr>
              <a:t>u</a:t>
            </a:r>
            <a:r>
              <a:rPr lang="en-US" altLang="zh-TW" sz="2100" b="1" baseline="-25000" dirty="0" smtClean="0">
                <a:latin typeface="Times New Roman" panose="02020603050405020304" pitchFamily="18" charset="0"/>
                <a:cs typeface="Times New Roman" panose="02020603050405020304" pitchFamily="18" charset="0"/>
              </a:rPr>
              <a:t>0</a:t>
            </a:r>
            <a:r>
              <a:rPr lang="en-US" altLang="zh-TW" sz="2100" b="1" dirty="0" smtClean="0">
                <a:latin typeface="Times New Roman" panose="02020603050405020304" pitchFamily="18" charset="0"/>
                <a:cs typeface="Times New Roman" panose="02020603050405020304" pitchFamily="18" charset="0"/>
              </a:rPr>
              <a:t>=</a:t>
            </a:r>
            <a:r>
              <a:rPr lang="zh-TW" altLang="en-US" sz="2100" b="1" dirty="0" smtClean="0">
                <a:latin typeface="Times New Roman" panose="02020603050405020304" pitchFamily="18" charset="0"/>
                <a:cs typeface="Times New Roman" panose="02020603050405020304" pitchFamily="18" charset="0"/>
              </a:rPr>
              <a:t>－</a:t>
            </a:r>
            <a:r>
              <a:rPr lang="en-US" altLang="zh-TW" sz="2100" b="1" dirty="0" smtClean="0">
                <a:latin typeface="Times New Roman" panose="02020603050405020304" pitchFamily="18" charset="0"/>
                <a:cs typeface="Times New Roman" panose="02020603050405020304" pitchFamily="18" charset="0"/>
              </a:rPr>
              <a:t>0.133&lt;0</a:t>
            </a:r>
            <a:r>
              <a:rPr lang="zh-TW" altLang="en-US" sz="2100" b="1" dirty="0" smtClean="0">
                <a:latin typeface="Times New Roman" panose="02020603050405020304" pitchFamily="18" charset="0"/>
                <a:cs typeface="Times New Roman" panose="02020603050405020304" pitchFamily="18" charset="0"/>
              </a:rPr>
              <a:t>，代表</a:t>
            </a:r>
            <a:r>
              <a:rPr lang="en-US" altLang="zh-TW" sz="2100" b="1" i="1" dirty="0" smtClean="0">
                <a:latin typeface="Times New Roman" panose="02020603050405020304" pitchFamily="18" charset="0"/>
                <a:cs typeface="Times New Roman" panose="02020603050405020304" pitchFamily="18" charset="0"/>
              </a:rPr>
              <a:t>DMU</a:t>
            </a:r>
            <a:r>
              <a:rPr lang="en-US" altLang="zh-TW" sz="2100" b="1" i="1" baseline="-25000" dirty="0" smtClean="0">
                <a:latin typeface="Times New Roman" panose="02020603050405020304" pitchFamily="18" charset="0"/>
                <a:cs typeface="Times New Roman" panose="02020603050405020304" pitchFamily="18" charset="0"/>
              </a:rPr>
              <a:t>F</a:t>
            </a:r>
            <a:r>
              <a:rPr lang="zh-TW" altLang="en-US" sz="2100" b="1" dirty="0" smtClean="0">
                <a:latin typeface="Times New Roman" panose="02020603050405020304" pitchFamily="18" charset="0"/>
                <a:cs typeface="Times New Roman" panose="02020603050405020304" pitchFamily="18" charset="0"/>
              </a:rPr>
              <a:t>乃是規模報酬</a:t>
            </a:r>
            <a:r>
              <a:rPr lang="zh-TW" altLang="en-US" sz="2100" b="1" dirty="0" smtClean="0">
                <a:solidFill>
                  <a:srgbClr val="CC3300"/>
                </a:solidFill>
                <a:latin typeface="Times New Roman" panose="02020603050405020304" pitchFamily="18" charset="0"/>
                <a:cs typeface="Times New Roman" panose="02020603050405020304" pitchFamily="18" charset="0"/>
              </a:rPr>
              <a:t>遞增</a:t>
            </a:r>
            <a:r>
              <a:rPr lang="zh-TW" altLang="en-US" sz="2100" b="1" dirty="0" smtClean="0">
                <a:latin typeface="Times New Roman" panose="02020603050405020304" pitchFamily="18" charset="0"/>
                <a:cs typeface="Times New Roman" panose="02020603050405020304" pitchFamily="18" charset="0"/>
              </a:rPr>
              <a:t>，可再</a:t>
            </a:r>
            <a:r>
              <a:rPr lang="zh-TW" altLang="en-US" sz="2100" b="1" dirty="0" smtClean="0">
                <a:solidFill>
                  <a:srgbClr val="CC3300"/>
                </a:solidFill>
                <a:latin typeface="Times New Roman" panose="02020603050405020304" pitchFamily="18" charset="0"/>
                <a:cs typeface="Times New Roman" panose="02020603050405020304" pitchFamily="18" charset="0"/>
              </a:rPr>
              <a:t>增加其生產規模</a:t>
            </a:r>
            <a:r>
              <a:rPr lang="zh-TW" altLang="en-US" sz="2100" b="1" dirty="0" smtClean="0">
                <a:latin typeface="Times New Roman" panose="02020603050405020304" pitchFamily="18" charset="0"/>
                <a:cs typeface="Times New Roman" panose="02020603050405020304" pitchFamily="18" charset="0"/>
              </a:rPr>
              <a:t>而達到</a:t>
            </a:r>
            <a:r>
              <a:rPr lang="zh-TW" altLang="en-US" sz="2100" b="1" dirty="0" smtClean="0">
                <a:solidFill>
                  <a:srgbClr val="CC3300"/>
                </a:solidFill>
                <a:latin typeface="Times New Roman" panose="02020603050405020304" pitchFamily="18" charset="0"/>
                <a:cs typeface="Times New Roman" panose="02020603050405020304" pitchFamily="18" charset="0"/>
              </a:rPr>
              <a:t>最適規模 </a:t>
            </a:r>
          </a:p>
          <a:p>
            <a:pPr marL="268288" indent="-268288"/>
            <a:r>
              <a:rPr lang="zh-TW" altLang="en-US" sz="2100" b="1" dirty="0" smtClean="0">
                <a:latin typeface="Times New Roman" panose="02020603050405020304" pitchFamily="18" charset="0"/>
                <a:cs typeface="Times New Roman" panose="02020603050405020304" pitchFamily="18" charset="0"/>
              </a:rPr>
              <a:t>比較</a:t>
            </a:r>
            <a:r>
              <a:rPr lang="en-US" altLang="zh-TW" sz="2100" b="1" dirty="0" smtClean="0">
                <a:latin typeface="Times New Roman" panose="02020603050405020304" pitchFamily="18" charset="0"/>
                <a:cs typeface="Times New Roman" panose="02020603050405020304" pitchFamily="18" charset="0"/>
              </a:rPr>
              <a:t>F</a:t>
            </a:r>
            <a:r>
              <a:rPr lang="zh-TW" altLang="en-US" sz="2100" b="1" dirty="0" smtClean="0">
                <a:latin typeface="Times New Roman" panose="02020603050405020304" pitchFamily="18" charset="0"/>
                <a:cs typeface="Times New Roman" panose="02020603050405020304" pitchFamily="18" charset="0"/>
              </a:rPr>
              <a:t>與</a:t>
            </a:r>
            <a:r>
              <a:rPr lang="en-US" altLang="zh-TW" sz="2100" b="1" dirty="0" smtClean="0">
                <a:latin typeface="Times New Roman" panose="02020603050405020304" pitchFamily="18" charset="0"/>
                <a:cs typeface="Times New Roman" panose="02020603050405020304" pitchFamily="18" charset="0"/>
              </a:rPr>
              <a:t>F</a:t>
            </a:r>
            <a:r>
              <a:rPr lang="zh-TW" altLang="en-US" sz="2100" b="1" baseline="30000" dirty="0" smtClean="0">
                <a:latin typeface="Times New Roman" panose="02020603050405020304" pitchFamily="18" charset="0"/>
                <a:cs typeface="Times New Roman" panose="02020603050405020304" pitchFamily="18" charset="0"/>
              </a:rPr>
              <a:t>’</a:t>
            </a:r>
            <a:r>
              <a:rPr lang="zh-TW" altLang="en-US" sz="2100" b="1" dirty="0" smtClean="0">
                <a:latin typeface="Times New Roman" panose="02020603050405020304" pitchFamily="18" charset="0"/>
                <a:cs typeface="Times New Roman" panose="02020603050405020304" pitchFamily="18" charset="0"/>
              </a:rPr>
              <a:t>可知，若生產規模相當時，技術有效率的決策單位僅需投入</a:t>
            </a:r>
            <a:r>
              <a:rPr lang="en-US" altLang="zh-TW" sz="2100" b="1" dirty="0" smtClean="0">
                <a:latin typeface="Times New Roman" panose="02020603050405020304" pitchFamily="18" charset="0"/>
                <a:cs typeface="Times New Roman" panose="02020603050405020304" pitchFamily="18" charset="0"/>
              </a:rPr>
              <a:t>X</a:t>
            </a:r>
            <a:r>
              <a:rPr lang="en-US" altLang="zh-TW" sz="2100" b="1" baseline="-25000" dirty="0" smtClean="0">
                <a:latin typeface="Times New Roman" panose="02020603050405020304" pitchFamily="18" charset="0"/>
                <a:cs typeface="Times New Roman" panose="02020603050405020304" pitchFamily="18" charset="0"/>
              </a:rPr>
              <a:t>F’</a:t>
            </a:r>
            <a:r>
              <a:rPr lang="zh-TW" altLang="en-US" sz="2100" b="1" dirty="0" smtClean="0">
                <a:latin typeface="Times New Roman" panose="02020603050405020304" pitchFamily="18" charset="0"/>
                <a:cs typeface="Times New Roman" panose="02020603050405020304" pitchFamily="18" charset="0"/>
              </a:rPr>
              <a:t>即可獲得與</a:t>
            </a:r>
            <a:r>
              <a:rPr lang="en-US" altLang="zh-TW" sz="2100" b="1" i="1" dirty="0" smtClean="0">
                <a:latin typeface="Times New Roman" panose="02020603050405020304" pitchFamily="18" charset="0"/>
                <a:cs typeface="Times New Roman" panose="02020603050405020304" pitchFamily="18" charset="0"/>
              </a:rPr>
              <a:t>DMU</a:t>
            </a:r>
            <a:r>
              <a:rPr lang="en-US" altLang="zh-TW" sz="2100" b="1" i="1" baseline="-25000" dirty="0" smtClean="0">
                <a:latin typeface="Times New Roman" panose="02020603050405020304" pitchFamily="18" charset="0"/>
                <a:cs typeface="Times New Roman" panose="02020603050405020304" pitchFamily="18" charset="0"/>
              </a:rPr>
              <a:t>F</a:t>
            </a:r>
            <a:r>
              <a:rPr lang="zh-TW" altLang="en-US" sz="2100" b="1" dirty="0" smtClean="0">
                <a:latin typeface="Times New Roman" panose="02020603050405020304" pitchFamily="18" charset="0"/>
                <a:cs typeface="Times New Roman" panose="02020603050405020304" pitchFamily="18" charset="0"/>
              </a:rPr>
              <a:t>相同的產出水準</a:t>
            </a:r>
            <a:r>
              <a:rPr lang="en-US" altLang="zh-TW" sz="2100" b="1" dirty="0" smtClean="0">
                <a:latin typeface="Times New Roman" panose="02020603050405020304" pitchFamily="18" charset="0"/>
                <a:cs typeface="Times New Roman" panose="02020603050405020304" pitchFamily="18" charset="0"/>
              </a:rPr>
              <a:t>(X</a:t>
            </a:r>
            <a:r>
              <a:rPr lang="en-US" altLang="zh-TW" sz="2100" b="1" baseline="-25000" dirty="0" smtClean="0">
                <a:latin typeface="Times New Roman" panose="02020603050405020304" pitchFamily="18" charset="0"/>
                <a:cs typeface="Times New Roman" panose="02020603050405020304" pitchFamily="18" charset="0"/>
              </a:rPr>
              <a:t>F’</a:t>
            </a:r>
            <a:r>
              <a:rPr lang="zh-TW" altLang="en-US" sz="2100" b="1" dirty="0" smtClean="0">
                <a:latin typeface="Times New Roman" panose="02020603050405020304" pitchFamily="18" charset="0"/>
                <a:cs typeface="Times New Roman" panose="02020603050405020304" pitchFamily="18" charset="0"/>
              </a:rPr>
              <a:t> </a:t>
            </a:r>
            <a:r>
              <a:rPr lang="en-US" altLang="zh-TW" sz="2100" b="1" dirty="0" smtClean="0">
                <a:latin typeface="Times New Roman" panose="02020603050405020304" pitchFamily="18" charset="0"/>
                <a:cs typeface="Times New Roman" panose="02020603050405020304" pitchFamily="18" charset="0"/>
              </a:rPr>
              <a:t>&lt;&lt; X</a:t>
            </a:r>
            <a:r>
              <a:rPr lang="en-US" altLang="zh-TW" sz="2100" b="1" baseline="-25000" dirty="0" smtClean="0">
                <a:latin typeface="Times New Roman" panose="02020603050405020304" pitchFamily="18" charset="0"/>
                <a:cs typeface="Times New Roman" panose="02020603050405020304" pitchFamily="18" charset="0"/>
              </a:rPr>
              <a:t>F</a:t>
            </a:r>
            <a:r>
              <a:rPr lang="en-US" altLang="zh-TW" sz="2100" b="1"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2061455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par>
                                <p:cTn id="16" presetID="22" presetClass="entr" presetSubtype="4"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par>
                                <p:cTn id="19" presetID="2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down)">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3">
                                            <p:txEl>
                                              <p:pRg st="0" end="0"/>
                                            </p:txEl>
                                          </p:spTgt>
                                        </p:tgtEl>
                                        <p:attrNameLst>
                                          <p:attrName>style.visibility</p:attrName>
                                        </p:attrNameLst>
                                      </p:cBhvr>
                                      <p:to>
                                        <p:strVal val="visible"/>
                                      </p:to>
                                    </p:set>
                                    <p:animEffect transition="in" filter="wipe(down)">
                                      <p:cBhvr>
                                        <p:cTn id="26" dur="500"/>
                                        <p:tgtEl>
                                          <p:spTgt spid="13">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3">
                                            <p:txEl>
                                              <p:pRg st="1" end="1"/>
                                            </p:txEl>
                                          </p:spTgt>
                                        </p:tgtEl>
                                        <p:attrNameLst>
                                          <p:attrName>style.visibility</p:attrName>
                                        </p:attrNameLst>
                                      </p:cBhvr>
                                      <p:to>
                                        <p:strVal val="visible"/>
                                      </p:to>
                                    </p:set>
                                    <p:animEffect transition="in" filter="wipe(down)">
                                      <p:cBhvr>
                                        <p:cTn id="31" dur="500"/>
                                        <p:tgtEl>
                                          <p:spTgt spid="13">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3">
                                            <p:txEl>
                                              <p:pRg st="2" end="2"/>
                                            </p:txEl>
                                          </p:spTgt>
                                        </p:tgtEl>
                                        <p:attrNameLst>
                                          <p:attrName>style.visibility</p:attrName>
                                        </p:attrNameLst>
                                      </p:cBhvr>
                                      <p:to>
                                        <p:strVal val="visible"/>
                                      </p:to>
                                    </p:set>
                                    <p:animEffect transition="in" filter="wipe(down)">
                                      <p:cBhvr>
                                        <p:cTn id="36" dur="500"/>
                                        <p:tgtEl>
                                          <p:spTgt spid="13">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13">
                                            <p:txEl>
                                              <p:pRg st="3" end="3"/>
                                            </p:txEl>
                                          </p:spTgt>
                                        </p:tgtEl>
                                        <p:attrNameLst>
                                          <p:attrName>style.visibility</p:attrName>
                                        </p:attrNameLst>
                                      </p:cBhvr>
                                      <p:to>
                                        <p:strVal val="visible"/>
                                      </p:to>
                                    </p:set>
                                    <p:animEffect transition="in" filter="wipe(down)">
                                      <p:cBhvr>
                                        <p:cTn id="41" dur="500"/>
                                        <p:tgtEl>
                                          <p:spTgt spid="1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13">
                                            <p:txEl>
                                              <p:pRg st="4" end="4"/>
                                            </p:txEl>
                                          </p:spTgt>
                                        </p:tgtEl>
                                        <p:attrNameLst>
                                          <p:attrName>style.visibility</p:attrName>
                                        </p:attrNameLst>
                                      </p:cBhvr>
                                      <p:to>
                                        <p:strVal val="visible"/>
                                      </p:to>
                                    </p:set>
                                    <p:animEffect transition="in" filter="wipe(down)">
                                      <p:cBhvr>
                                        <p:cTn id="46"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i="1" dirty="0">
                <a:latin typeface="Times New Roman" panose="02020603050405020304" pitchFamily="18" charset="0"/>
                <a:cs typeface="Times New Roman" panose="02020603050405020304" pitchFamily="18" charset="0"/>
              </a:rPr>
              <a:t>DMU</a:t>
            </a:r>
            <a:r>
              <a:rPr lang="en-US" altLang="zh-TW" i="1" baseline="-25000" dirty="0">
                <a:latin typeface="Times New Roman" panose="02020603050405020304" pitchFamily="18" charset="0"/>
                <a:cs typeface="Times New Roman" panose="02020603050405020304" pitchFamily="18" charset="0"/>
              </a:rPr>
              <a:t>F</a:t>
            </a:r>
            <a:r>
              <a:rPr lang="zh-TW" altLang="en-US" dirty="0">
                <a:latin typeface="Times New Roman" panose="02020603050405020304" pitchFamily="18" charset="0"/>
                <a:cs typeface="Times New Roman" panose="02020603050405020304" pitchFamily="18" charset="0"/>
              </a:rPr>
              <a:t>的效率</a:t>
            </a:r>
          </a:p>
        </p:txBody>
      </p:sp>
      <p:sp>
        <p:nvSpPr>
          <p:cNvPr id="5" name="Rectangle 3"/>
          <p:cNvSpPr txBox="1">
            <a:spLocks noChangeArrowheads="1"/>
          </p:cNvSpPr>
          <p:nvPr/>
        </p:nvSpPr>
        <p:spPr>
          <a:xfrm>
            <a:off x="755650" y="1773238"/>
            <a:ext cx="8251032" cy="4968875"/>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pPr>
            <a:r>
              <a:rPr lang="en-US" altLang="zh-TW" sz="2800" b="1" i="1" dirty="0" smtClean="0">
                <a:latin typeface="Times New Roman" panose="02020603050405020304" pitchFamily="18" charset="0"/>
                <a:cs typeface="Times New Roman" panose="02020603050405020304" pitchFamily="18" charset="0"/>
              </a:rPr>
              <a:t>DMU</a:t>
            </a:r>
            <a:r>
              <a:rPr lang="en-US" altLang="zh-TW" sz="2800" b="1" i="1" baseline="-25000" dirty="0" smtClean="0">
                <a:latin typeface="Times New Roman" panose="02020603050405020304" pitchFamily="18" charset="0"/>
                <a:cs typeface="Times New Roman" panose="02020603050405020304" pitchFamily="18" charset="0"/>
              </a:rPr>
              <a:t>F</a:t>
            </a:r>
            <a:r>
              <a:rPr lang="zh-TW" altLang="en-US" sz="2800" b="1" i="1" dirty="0" smtClean="0">
                <a:latin typeface="Times New Roman" panose="02020603050405020304" pitchFamily="18" charset="0"/>
                <a:cs typeface="Times New Roman" panose="02020603050405020304" pitchFamily="18" charset="0"/>
              </a:rPr>
              <a:t>技術效率</a:t>
            </a:r>
          </a:p>
          <a:p>
            <a:pPr>
              <a:lnSpc>
                <a:spcPct val="90000"/>
              </a:lnSpc>
            </a:pPr>
            <a:endParaRPr lang="zh-TW" altLang="en-US" b="1" i="1" dirty="0" smtClean="0">
              <a:latin typeface="Times New Roman" panose="02020603050405020304" pitchFamily="18" charset="0"/>
              <a:cs typeface="Times New Roman" panose="02020603050405020304" pitchFamily="18" charset="0"/>
            </a:endParaRPr>
          </a:p>
          <a:p>
            <a:pPr>
              <a:lnSpc>
                <a:spcPct val="90000"/>
              </a:lnSpc>
            </a:pPr>
            <a:r>
              <a:rPr lang="en-US" altLang="zh-TW" sz="2800" b="1" i="1" dirty="0" smtClean="0">
                <a:latin typeface="Times New Roman" panose="02020603050405020304" pitchFamily="18" charset="0"/>
                <a:cs typeface="Times New Roman" panose="02020603050405020304" pitchFamily="18" charset="0"/>
              </a:rPr>
              <a:t>DMU</a:t>
            </a:r>
            <a:r>
              <a:rPr lang="en-US" altLang="zh-TW" sz="2800" b="1" i="1" baseline="-25000" dirty="0" smtClean="0">
                <a:latin typeface="Times New Roman" panose="02020603050405020304" pitchFamily="18" charset="0"/>
                <a:cs typeface="Times New Roman" panose="02020603050405020304" pitchFamily="18" charset="0"/>
              </a:rPr>
              <a:t>F</a:t>
            </a:r>
            <a:r>
              <a:rPr lang="zh-TW" altLang="en-US" sz="2800" b="1" i="1" dirty="0" smtClean="0">
                <a:latin typeface="Times New Roman" panose="02020603050405020304" pitchFamily="18" charset="0"/>
                <a:cs typeface="Times New Roman" panose="02020603050405020304" pitchFamily="18" charset="0"/>
              </a:rPr>
              <a:t>規模效率</a:t>
            </a:r>
            <a:r>
              <a:rPr lang="zh-TW" altLang="en-US" sz="2800" b="1" dirty="0" smtClean="0">
                <a:latin typeface="Times New Roman" panose="02020603050405020304" pitchFamily="18" charset="0"/>
                <a:cs typeface="Times New Roman" panose="02020603050405020304" pitchFamily="18" charset="0"/>
              </a:rPr>
              <a:t> </a:t>
            </a:r>
            <a:endParaRPr lang="zh-TW" altLang="en-US" b="1" dirty="0" smtClean="0">
              <a:latin typeface="Times New Roman" panose="02020603050405020304" pitchFamily="18" charset="0"/>
              <a:cs typeface="Times New Roman" panose="02020603050405020304" pitchFamily="18" charset="0"/>
            </a:endParaRPr>
          </a:p>
          <a:p>
            <a:pPr>
              <a:lnSpc>
                <a:spcPct val="90000"/>
              </a:lnSpc>
            </a:pPr>
            <a:endParaRPr lang="en-US" altLang="zh-TW" b="1" i="1" dirty="0" smtClean="0">
              <a:latin typeface="Times New Roman" panose="02020603050405020304" pitchFamily="18" charset="0"/>
              <a:cs typeface="Times New Roman" panose="02020603050405020304" pitchFamily="18" charset="0"/>
            </a:endParaRPr>
          </a:p>
          <a:p>
            <a:pPr>
              <a:lnSpc>
                <a:spcPct val="90000"/>
              </a:lnSpc>
            </a:pPr>
            <a:r>
              <a:rPr lang="en-US" altLang="zh-TW" sz="2800" b="1" i="1" dirty="0" smtClean="0">
                <a:latin typeface="Times New Roman" panose="02020603050405020304" pitchFamily="18" charset="0"/>
                <a:cs typeface="Times New Roman" panose="02020603050405020304" pitchFamily="18" charset="0"/>
              </a:rPr>
              <a:t>DMU</a:t>
            </a:r>
            <a:r>
              <a:rPr lang="en-US" altLang="zh-TW" sz="2800" b="1" i="1" baseline="-25000" dirty="0" smtClean="0">
                <a:latin typeface="Times New Roman" panose="02020603050405020304" pitchFamily="18" charset="0"/>
                <a:cs typeface="Times New Roman" panose="02020603050405020304" pitchFamily="18" charset="0"/>
              </a:rPr>
              <a:t>F</a:t>
            </a:r>
            <a:r>
              <a:rPr lang="zh-TW" altLang="en-US" sz="2800" b="1" dirty="0" smtClean="0">
                <a:latin typeface="Times New Roman" panose="02020603050405020304" pitchFamily="18" charset="0"/>
                <a:cs typeface="Times New Roman" panose="02020603050405020304" pitchFamily="18" charset="0"/>
              </a:rPr>
              <a:t>總效率為技術效率與規模效率之乘積 </a:t>
            </a:r>
          </a:p>
          <a:p>
            <a:pPr>
              <a:lnSpc>
                <a:spcPct val="90000"/>
              </a:lnSpc>
            </a:pPr>
            <a:endParaRPr lang="zh-TW" altLang="en-US" b="1" dirty="0" smtClean="0">
              <a:latin typeface="Times New Roman" panose="02020603050405020304" pitchFamily="18" charset="0"/>
              <a:cs typeface="Times New Roman" panose="02020603050405020304" pitchFamily="18" charset="0"/>
            </a:endParaRPr>
          </a:p>
          <a:p>
            <a:pPr>
              <a:lnSpc>
                <a:spcPct val="90000"/>
              </a:lnSpc>
            </a:pPr>
            <a:endParaRPr lang="zh-TW" altLang="en-US" sz="2800" b="1" dirty="0" smtClean="0">
              <a:latin typeface="Times New Roman" panose="02020603050405020304" pitchFamily="18" charset="0"/>
              <a:cs typeface="Times New Roman" panose="02020603050405020304" pitchFamily="18" charset="0"/>
            </a:endParaRPr>
          </a:p>
          <a:p>
            <a:pPr>
              <a:lnSpc>
                <a:spcPct val="90000"/>
              </a:lnSpc>
            </a:pPr>
            <a:r>
              <a:rPr lang="zh-TW" altLang="en-US" sz="2800" b="1" dirty="0" smtClean="0">
                <a:solidFill>
                  <a:srgbClr val="FF0000"/>
                </a:solidFill>
                <a:latin typeface="Times New Roman" panose="02020603050405020304" pitchFamily="18" charset="0"/>
                <a:cs typeface="Times New Roman" panose="02020603050405020304" pitchFamily="18" charset="0"/>
              </a:rPr>
              <a:t>當不確定是否已達規模效率，不知該用</a:t>
            </a:r>
            <a:r>
              <a:rPr lang="en-US" altLang="zh-TW" sz="2800" b="1" dirty="0" smtClean="0">
                <a:solidFill>
                  <a:srgbClr val="FF0000"/>
                </a:solidFill>
                <a:latin typeface="Times New Roman" panose="02020603050405020304" pitchFamily="18" charset="0"/>
                <a:cs typeface="Times New Roman" panose="02020603050405020304" pitchFamily="18" charset="0"/>
              </a:rPr>
              <a:t>CCR</a:t>
            </a:r>
            <a:r>
              <a:rPr lang="zh-TW" altLang="en-US" sz="2800" b="1" dirty="0" smtClean="0">
                <a:solidFill>
                  <a:srgbClr val="FF0000"/>
                </a:solidFill>
                <a:latin typeface="Times New Roman" panose="02020603050405020304" pitchFamily="18" charset="0"/>
                <a:cs typeface="Times New Roman" panose="02020603050405020304" pitchFamily="18" charset="0"/>
              </a:rPr>
              <a:t>或</a:t>
            </a:r>
            <a:r>
              <a:rPr lang="en-US" altLang="zh-TW" sz="2800" b="1" dirty="0" smtClean="0">
                <a:solidFill>
                  <a:srgbClr val="FF0000"/>
                </a:solidFill>
                <a:latin typeface="Times New Roman" panose="02020603050405020304" pitchFamily="18" charset="0"/>
                <a:cs typeface="Times New Roman" panose="02020603050405020304" pitchFamily="18" charset="0"/>
              </a:rPr>
              <a:t>BCC</a:t>
            </a:r>
            <a:r>
              <a:rPr lang="zh-TW" altLang="en-US" sz="2800" b="1" dirty="0" smtClean="0">
                <a:solidFill>
                  <a:srgbClr val="FF0000"/>
                </a:solidFill>
                <a:latin typeface="Times New Roman" panose="02020603050405020304" pitchFamily="18" charset="0"/>
                <a:cs typeface="Times New Roman" panose="02020603050405020304" pitchFamily="18" charset="0"/>
              </a:rPr>
              <a:t>時，建議可分別計算</a:t>
            </a:r>
            <a:r>
              <a:rPr lang="en-US" altLang="zh-TW" sz="2800" b="1" dirty="0" smtClean="0">
                <a:solidFill>
                  <a:srgbClr val="FF0000"/>
                </a:solidFill>
                <a:latin typeface="Times New Roman" panose="02020603050405020304" pitchFamily="18" charset="0"/>
                <a:cs typeface="Times New Roman" panose="02020603050405020304" pitchFamily="18" charset="0"/>
              </a:rPr>
              <a:t>CCR</a:t>
            </a:r>
            <a:r>
              <a:rPr lang="zh-TW" altLang="en-US" sz="2800" b="1" dirty="0" smtClean="0">
                <a:solidFill>
                  <a:srgbClr val="FF0000"/>
                </a:solidFill>
                <a:latin typeface="Times New Roman" panose="02020603050405020304" pitchFamily="18" charset="0"/>
                <a:cs typeface="Times New Roman" panose="02020603050405020304" pitchFamily="18" charset="0"/>
              </a:rPr>
              <a:t>與</a:t>
            </a:r>
            <a:r>
              <a:rPr lang="en-US" altLang="zh-TW" sz="2800" b="1" dirty="0" smtClean="0">
                <a:solidFill>
                  <a:srgbClr val="FF0000"/>
                </a:solidFill>
                <a:latin typeface="Times New Roman" panose="02020603050405020304" pitchFamily="18" charset="0"/>
                <a:cs typeface="Times New Roman" panose="02020603050405020304" pitchFamily="18" charset="0"/>
              </a:rPr>
              <a:t>BCC</a:t>
            </a:r>
            <a:r>
              <a:rPr lang="zh-TW" altLang="en-US" sz="2800" b="1" dirty="0" smtClean="0">
                <a:solidFill>
                  <a:srgbClr val="FF0000"/>
                </a:solidFill>
                <a:latin typeface="Times New Roman" panose="02020603050405020304" pitchFamily="18" charset="0"/>
                <a:cs typeface="Times New Roman" panose="02020603050405020304" pitchFamily="18" charset="0"/>
              </a:rPr>
              <a:t>，比較</a:t>
            </a:r>
            <a:r>
              <a:rPr lang="en-US" altLang="zh-TW" sz="2800" b="1" dirty="0" err="1" smtClean="0">
                <a:solidFill>
                  <a:srgbClr val="FF0000"/>
                </a:solidFill>
                <a:latin typeface="Times New Roman" panose="02020603050405020304" pitchFamily="18" charset="0"/>
                <a:cs typeface="Times New Roman" panose="02020603050405020304" pitchFamily="18" charset="0"/>
              </a:rPr>
              <a:t>t</a:t>
            </a:r>
            <a:r>
              <a:rPr lang="en-US" altLang="zh-TW" sz="2800" b="1" baseline="-25000" dirty="0" err="1" smtClean="0">
                <a:solidFill>
                  <a:srgbClr val="FF0000"/>
                </a:solidFill>
                <a:latin typeface="Times New Roman" panose="02020603050405020304" pitchFamily="18" charset="0"/>
                <a:cs typeface="Times New Roman" panose="02020603050405020304" pitchFamily="18" charset="0"/>
              </a:rPr>
              <a:t>k</a:t>
            </a:r>
            <a:r>
              <a:rPr lang="zh-TW" altLang="en-US" sz="2800" b="1" dirty="0" smtClean="0">
                <a:solidFill>
                  <a:srgbClr val="FF0000"/>
                </a:solidFill>
                <a:latin typeface="Times New Roman" panose="02020603050405020304" pitchFamily="18" charset="0"/>
                <a:cs typeface="Times New Roman" panose="02020603050405020304" pitchFamily="18" charset="0"/>
              </a:rPr>
              <a:t>與</a:t>
            </a:r>
            <a:r>
              <a:rPr lang="en-US" altLang="zh-TW" sz="2800" b="1" dirty="0" err="1" smtClean="0">
                <a:solidFill>
                  <a:srgbClr val="FF0000"/>
                </a:solidFill>
                <a:latin typeface="Times New Roman" panose="02020603050405020304" pitchFamily="18" charset="0"/>
                <a:cs typeface="Times New Roman" panose="02020603050405020304" pitchFamily="18" charset="0"/>
              </a:rPr>
              <a:t>h</a:t>
            </a:r>
            <a:r>
              <a:rPr lang="en-US" altLang="zh-TW" sz="2800" b="1" baseline="-25000" dirty="0" err="1" smtClean="0">
                <a:solidFill>
                  <a:srgbClr val="FF0000"/>
                </a:solidFill>
                <a:latin typeface="Times New Roman" panose="02020603050405020304" pitchFamily="18" charset="0"/>
                <a:cs typeface="Times New Roman" panose="02020603050405020304" pitchFamily="18" charset="0"/>
              </a:rPr>
              <a:t>k</a:t>
            </a:r>
            <a:r>
              <a:rPr lang="zh-TW" altLang="en-US" sz="2800" b="1" dirty="0" smtClean="0">
                <a:solidFill>
                  <a:srgbClr val="FF0000"/>
                </a:solidFill>
                <a:latin typeface="Times New Roman" panose="02020603050405020304" pitchFamily="18" charset="0"/>
                <a:cs typeface="Times New Roman" panose="02020603050405020304" pitchFamily="18" charset="0"/>
              </a:rPr>
              <a:t>，即可得知規模效率</a:t>
            </a:r>
            <a:r>
              <a:rPr lang="en-US" altLang="zh-TW" sz="2800" b="1" i="1" dirty="0" smtClean="0">
                <a:solidFill>
                  <a:srgbClr val="FF0000"/>
                </a:solidFill>
                <a:latin typeface="Times New Roman" panose="02020603050405020304" pitchFamily="18" charset="0"/>
                <a:cs typeface="Times New Roman" panose="02020603050405020304" pitchFamily="18" charset="0"/>
              </a:rPr>
              <a:t>SE</a:t>
            </a:r>
            <a:r>
              <a:rPr lang="zh-TW" altLang="en-US" sz="2800" b="1" i="1" dirty="0" smtClean="0">
                <a:solidFill>
                  <a:srgbClr val="FF0000"/>
                </a:solidFill>
                <a:latin typeface="Times New Roman" panose="02020603050405020304" pitchFamily="18" charset="0"/>
                <a:cs typeface="Times New Roman" panose="02020603050405020304" pitchFamily="18" charset="0"/>
              </a:rPr>
              <a:t>。</a:t>
            </a:r>
            <a:endParaRPr lang="en-US" altLang="zh-TW" sz="2800" b="1" i="1" dirty="0" smtClean="0">
              <a:solidFill>
                <a:srgbClr val="FF0000"/>
              </a:solidFill>
              <a:latin typeface="Times New Roman" panose="02020603050405020304" pitchFamily="18" charset="0"/>
              <a:cs typeface="Times New Roman" panose="02020603050405020304" pitchFamily="18" charset="0"/>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2119727958"/>
              </p:ext>
            </p:extLst>
          </p:nvPr>
        </p:nvGraphicFramePr>
        <p:xfrm>
          <a:off x="4032395" y="1995488"/>
          <a:ext cx="3221037" cy="835025"/>
        </p:xfrm>
        <a:graphic>
          <a:graphicData uri="http://schemas.openxmlformats.org/presentationml/2006/ole">
            <mc:AlternateContent xmlns:mc="http://schemas.openxmlformats.org/markup-compatibility/2006">
              <mc:Choice xmlns:v="urn:schemas-microsoft-com:vml" Requires="v">
                <p:oleObj spid="_x0000_s15521" name="方程式" r:id="rId3" imgW="1765300" imgH="457200" progId="Equation.3">
                  <p:embed/>
                </p:oleObj>
              </mc:Choice>
              <mc:Fallback>
                <p:oleObj name="方程式" r:id="rId3" imgW="1765300" imgH="457200" progId="Equation.3">
                  <p:embed/>
                  <p:pic>
                    <p:nvPicPr>
                      <p:cNvPr id="48133"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2395" y="1995488"/>
                        <a:ext cx="3221037"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7"/>
          <p:cNvGraphicFramePr>
            <a:graphicFrameLocks noChangeAspect="1"/>
          </p:cNvGraphicFramePr>
          <p:nvPr>
            <p:extLst>
              <p:ext uri="{D42A27DB-BD31-4B8C-83A1-F6EECF244321}">
                <p14:modId xmlns:p14="http://schemas.microsoft.com/office/powerpoint/2010/main" val="2192924353"/>
              </p:ext>
            </p:extLst>
          </p:nvPr>
        </p:nvGraphicFramePr>
        <p:xfrm>
          <a:off x="4088606" y="2987676"/>
          <a:ext cx="2789238" cy="814387"/>
        </p:xfrm>
        <a:graphic>
          <a:graphicData uri="http://schemas.openxmlformats.org/presentationml/2006/ole">
            <mc:AlternateContent xmlns:mc="http://schemas.openxmlformats.org/markup-compatibility/2006">
              <mc:Choice xmlns:v="urn:schemas-microsoft-com:vml" Requires="v">
                <p:oleObj spid="_x0000_s15522" name="方程式" r:id="rId5" imgW="1562100" imgH="457200" progId="Equation.3">
                  <p:embed/>
                </p:oleObj>
              </mc:Choice>
              <mc:Fallback>
                <p:oleObj name="方程式" r:id="rId5" imgW="1562100" imgH="457200" progId="Equation.3">
                  <p:embed/>
                  <p:pic>
                    <p:nvPicPr>
                      <p:cNvPr id="48135"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8606" y="2987676"/>
                        <a:ext cx="2789238"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Oval 10"/>
          <p:cNvSpPr>
            <a:spLocks noChangeArrowheads="1"/>
          </p:cNvSpPr>
          <p:nvPr/>
        </p:nvSpPr>
        <p:spPr bwMode="invGray">
          <a:xfrm>
            <a:off x="6986732" y="2266950"/>
            <a:ext cx="360363" cy="360363"/>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grpSp>
        <p:nvGrpSpPr>
          <p:cNvPr id="9" name="Group 14"/>
          <p:cNvGrpSpPr>
            <a:grpSpLocks/>
          </p:cNvGrpSpPr>
          <p:nvPr/>
        </p:nvGrpSpPr>
        <p:grpSpPr bwMode="auto">
          <a:xfrm>
            <a:off x="1132682" y="4468018"/>
            <a:ext cx="6615112" cy="808038"/>
            <a:chOff x="748" y="2976"/>
            <a:chExt cx="4167" cy="509"/>
          </a:xfrm>
        </p:grpSpPr>
        <p:graphicFrame>
          <p:nvGraphicFramePr>
            <p:cNvPr id="10" name="Object 9"/>
            <p:cNvGraphicFramePr>
              <a:graphicFrameLocks noChangeAspect="1"/>
            </p:cNvGraphicFramePr>
            <p:nvPr/>
          </p:nvGraphicFramePr>
          <p:xfrm>
            <a:off x="748" y="2976"/>
            <a:ext cx="4153" cy="509"/>
          </p:xfrm>
          <a:graphic>
            <a:graphicData uri="http://schemas.openxmlformats.org/presentationml/2006/ole">
              <mc:AlternateContent xmlns:mc="http://schemas.openxmlformats.org/markup-compatibility/2006">
                <mc:Choice xmlns:v="urn:schemas-microsoft-com:vml" Requires="v">
                  <p:oleObj spid="_x0000_s15523" name="方程式" r:id="rId7" imgW="3733800" imgH="457200" progId="Equation.3">
                    <p:embed/>
                  </p:oleObj>
                </mc:Choice>
                <mc:Fallback>
                  <p:oleObj name="方程式" r:id="rId7" imgW="3733800" imgH="457200" progId="Equation.3">
                    <p:embed/>
                    <p:pic>
                      <p:nvPicPr>
                        <p:cNvPr id="48144"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8" y="2976"/>
                          <a:ext cx="4153"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Oval 11"/>
            <p:cNvSpPr>
              <a:spLocks noChangeArrowheads="1"/>
            </p:cNvSpPr>
            <p:nvPr/>
          </p:nvSpPr>
          <p:spPr bwMode="invGray">
            <a:xfrm>
              <a:off x="4688" y="3119"/>
              <a:ext cx="227" cy="227"/>
            </a:xfrm>
            <a:prstGeom prst="ellipse">
              <a:avLst/>
            </a:prstGeom>
            <a:noFill/>
            <a:ln w="19050"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grpSp>
      <p:sp>
        <p:nvSpPr>
          <p:cNvPr id="12" name="Rectangle 12"/>
          <p:cNvSpPr>
            <a:spLocks noChangeArrowheads="1"/>
          </p:cNvSpPr>
          <p:nvPr/>
        </p:nvSpPr>
        <p:spPr bwMode="invGray">
          <a:xfrm>
            <a:off x="7254082" y="4252118"/>
            <a:ext cx="1752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2000" i="0">
                <a:ea typeface="標楷體" panose="03000509000000000000" pitchFamily="65" charset="-120"/>
              </a:rPr>
              <a:t>亦由</a:t>
            </a:r>
            <a:r>
              <a:rPr lang="en-US" altLang="zh-TW" sz="2000" i="0">
                <a:ea typeface="標楷體" panose="03000509000000000000" pitchFamily="65" charset="-120"/>
              </a:rPr>
              <a:t>CCR</a:t>
            </a:r>
            <a:r>
              <a:rPr lang="zh-TW" altLang="en-US" sz="2000" i="0">
                <a:ea typeface="標楷體" panose="03000509000000000000" pitchFamily="65" charset="-120"/>
              </a:rPr>
              <a:t>獲得</a:t>
            </a:r>
          </a:p>
        </p:txBody>
      </p:sp>
      <p:sp>
        <p:nvSpPr>
          <p:cNvPr id="13" name="Rectangle 13"/>
          <p:cNvSpPr>
            <a:spLocks noChangeArrowheads="1"/>
          </p:cNvSpPr>
          <p:nvPr/>
        </p:nvSpPr>
        <p:spPr bwMode="invGray">
          <a:xfrm>
            <a:off x="7299470" y="1851025"/>
            <a:ext cx="14843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2000" i="0">
                <a:ea typeface="標楷體" panose="03000509000000000000" pitchFamily="65" charset="-120"/>
              </a:rPr>
              <a:t>由</a:t>
            </a:r>
            <a:r>
              <a:rPr lang="en-US" altLang="zh-TW" sz="2000" i="0">
                <a:ea typeface="標楷體" panose="03000509000000000000" pitchFamily="65" charset="-120"/>
              </a:rPr>
              <a:t>BCC</a:t>
            </a:r>
            <a:r>
              <a:rPr lang="zh-TW" altLang="en-US" sz="2000" i="0">
                <a:ea typeface="標楷體" panose="03000509000000000000" pitchFamily="65" charset="-120"/>
              </a:rPr>
              <a:t>獲得</a:t>
            </a:r>
          </a:p>
        </p:txBody>
      </p:sp>
      <p:sp>
        <p:nvSpPr>
          <p:cNvPr id="14" name="Rectangle 15"/>
          <p:cNvSpPr>
            <a:spLocks noChangeArrowheads="1"/>
          </p:cNvSpPr>
          <p:nvPr/>
        </p:nvSpPr>
        <p:spPr bwMode="invGray">
          <a:xfrm>
            <a:off x="7299470" y="2220913"/>
            <a:ext cx="9001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2000" i="0" dirty="0"/>
              <a:t>=0.333</a:t>
            </a:r>
            <a:endParaRPr lang="zh-TW" altLang="en-US" sz="2000" i="0" dirty="0"/>
          </a:p>
        </p:txBody>
      </p:sp>
      <p:sp>
        <p:nvSpPr>
          <p:cNvPr id="15" name="Rectangle 16"/>
          <p:cNvSpPr>
            <a:spLocks noChangeArrowheads="1"/>
          </p:cNvSpPr>
          <p:nvPr/>
        </p:nvSpPr>
        <p:spPr bwMode="invGray">
          <a:xfrm>
            <a:off x="6825456" y="3181351"/>
            <a:ext cx="9001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2000" i="0"/>
              <a:t>=0.901</a:t>
            </a:r>
            <a:endParaRPr lang="zh-TW" altLang="en-US" sz="2000" i="0"/>
          </a:p>
        </p:txBody>
      </p:sp>
      <p:sp>
        <p:nvSpPr>
          <p:cNvPr id="16" name="Rectangle 17"/>
          <p:cNvSpPr>
            <a:spLocks noChangeArrowheads="1"/>
          </p:cNvSpPr>
          <p:nvPr/>
        </p:nvSpPr>
        <p:spPr bwMode="invGray">
          <a:xfrm>
            <a:off x="7660482" y="4656931"/>
            <a:ext cx="6461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2000" i="0"/>
              <a:t>=0.3</a:t>
            </a:r>
            <a:endParaRPr lang="zh-TW" altLang="en-US" sz="2000" i="0"/>
          </a:p>
        </p:txBody>
      </p:sp>
    </p:spTree>
    <p:extLst>
      <p:ext uri="{BB962C8B-B14F-4D97-AF65-F5344CB8AC3E}">
        <p14:creationId xmlns:p14="http://schemas.microsoft.com/office/powerpoint/2010/main" val="17281158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wipe(down)">
                                      <p:cBhvr>
                                        <p:cTn id="18" dur="500"/>
                                        <p:tgtEl>
                                          <p:spTgt spid="1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wipe(down)">
                                      <p:cBhvr>
                                        <p:cTn id="26" dur="500"/>
                                        <p:tgtEl>
                                          <p:spTgt spid="5">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down)">
                                      <p:cBhvr>
                                        <p:cTn id="31" dur="500"/>
                                        <p:tgtEl>
                                          <p:spTgt spid="7"/>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down)">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5">
                                            <p:txEl>
                                              <p:pRg st="4" end="4"/>
                                            </p:txEl>
                                          </p:spTgt>
                                        </p:tgtEl>
                                        <p:attrNameLst>
                                          <p:attrName>style.visibility</p:attrName>
                                        </p:attrNameLst>
                                      </p:cBhvr>
                                      <p:to>
                                        <p:strVal val="visible"/>
                                      </p:to>
                                    </p:set>
                                    <p:animEffect transition="in" filter="wipe(down)">
                                      <p:cBhvr>
                                        <p:cTn id="39" dur="500"/>
                                        <p:tgtEl>
                                          <p:spTgt spid="5">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ipe(down)">
                                      <p:cBhvr>
                                        <p:cTn id="44" dur="500"/>
                                        <p:tgtEl>
                                          <p:spTgt spid="9"/>
                                        </p:tgtEl>
                                      </p:cBhvr>
                                    </p:animEffect>
                                  </p:childTnLst>
                                </p:cTn>
                              </p:par>
                              <p:par>
                                <p:cTn id="45" presetID="22" presetClass="entr" presetSubtype="4"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down)">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Effect transition="in" filter="wipe(down)">
                                      <p:cBhvr>
                                        <p:cTn id="55"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p:bldP spid="13" grpId="0"/>
      <p:bldP spid="14" grpId="0"/>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anose="02020603050405020304" pitchFamily="18" charset="0"/>
                <a:cs typeface="Times New Roman" panose="02020603050405020304" pitchFamily="18" charset="0"/>
              </a:rPr>
              <a:t>DEA</a:t>
            </a:r>
            <a:r>
              <a:rPr lang="zh-TW" altLang="en-US" dirty="0" smtClean="0">
                <a:latin typeface="Times New Roman" panose="02020603050405020304" pitchFamily="18" charset="0"/>
                <a:cs typeface="Times New Roman" panose="02020603050405020304" pitchFamily="18" charset="0"/>
              </a:rPr>
              <a:t>使用</a:t>
            </a:r>
            <a:r>
              <a:rPr lang="zh-TW" altLang="en-US" dirty="0">
                <a:latin typeface="Times New Roman" panose="02020603050405020304" pitchFamily="18" charset="0"/>
                <a:cs typeface="Times New Roman" panose="02020603050405020304" pitchFamily="18" charset="0"/>
              </a:rPr>
              <a:t>步驟</a:t>
            </a:r>
          </a:p>
        </p:txBody>
      </p:sp>
      <p:sp>
        <p:nvSpPr>
          <p:cNvPr id="3" name="內容版面配置區 2"/>
          <p:cNvSpPr>
            <a:spLocks noGrp="1"/>
          </p:cNvSpPr>
          <p:nvPr>
            <p:ph idx="1"/>
          </p:nvPr>
        </p:nvSpPr>
        <p:spPr/>
        <p:txBody>
          <a:bodyPr/>
          <a:lstStyle/>
          <a:p>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DEA</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方法使用程序 </a:t>
            </a: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b="1" dirty="0" err="1">
                <a:latin typeface="Times New Roman" panose="02020603050405020304" pitchFamily="18" charset="0"/>
                <a:ea typeface="標楷體" panose="03000509000000000000" pitchFamily="65" charset="-120"/>
                <a:cs typeface="Times New Roman" panose="02020603050405020304" pitchFamily="18" charset="0"/>
              </a:rPr>
              <a:t>Golany</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 </a:t>
            </a: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&amp; Roll</a:t>
            </a:r>
            <a:r>
              <a:rPr lang="en-US" altLang="en-US" b="1"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1989</a:t>
            </a:r>
            <a:r>
              <a:rPr lang="en-US" altLang="zh-TW"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a:p>
            <a:pPr lvl="1">
              <a:buNone/>
            </a:pPr>
            <a:r>
              <a:rPr lang="en-US" altLang="zh-TW" sz="3200" b="1" dirty="0" smtClean="0">
                <a:latin typeface="Times New Roman" panose="02020603050405020304" pitchFamily="18" charset="0"/>
                <a:ea typeface="標楷體" panose="03000509000000000000" pitchFamily="65" charset="-120"/>
                <a:cs typeface="Times New Roman" panose="02020603050405020304" pitchFamily="18" charset="0"/>
              </a:rPr>
              <a:t>1. </a:t>
            </a:r>
            <a:r>
              <a:rPr lang="zh-TW" altLang="en-US" sz="3200" b="1" dirty="0" smtClean="0">
                <a:latin typeface="Times New Roman" panose="02020603050405020304" pitchFamily="18" charset="0"/>
                <a:ea typeface="標楷體" panose="03000509000000000000" pitchFamily="65" charset="-120"/>
                <a:cs typeface="Times New Roman" panose="02020603050405020304" pitchFamily="18" charset="0"/>
              </a:rPr>
              <a:t>問題</a:t>
            </a: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定義與</a:t>
            </a:r>
            <a:r>
              <a:rPr lang="en-US" altLang="zh-TW" sz="3200" b="1" dirty="0">
                <a:latin typeface="Times New Roman" panose="02020603050405020304" pitchFamily="18" charset="0"/>
                <a:ea typeface="標楷體" panose="03000509000000000000" pitchFamily="65" charset="-120"/>
                <a:cs typeface="Times New Roman" panose="02020603050405020304" pitchFamily="18" charset="0"/>
              </a:rPr>
              <a:t>DMU</a:t>
            </a: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之選取 </a:t>
            </a:r>
          </a:p>
          <a:p>
            <a:pPr lvl="1">
              <a:buNone/>
            </a:pPr>
            <a:r>
              <a:rPr lang="en-US" altLang="zh-TW" sz="3200" b="1" dirty="0" smtClean="0">
                <a:latin typeface="Times New Roman" panose="02020603050405020304" pitchFamily="18" charset="0"/>
                <a:ea typeface="標楷體" panose="03000509000000000000" pitchFamily="65" charset="-120"/>
                <a:cs typeface="Times New Roman" panose="02020603050405020304" pitchFamily="18" charset="0"/>
              </a:rPr>
              <a:t>2. </a:t>
            </a:r>
            <a:r>
              <a:rPr lang="zh-TW" altLang="en-US" sz="3200" b="1" dirty="0" smtClean="0">
                <a:latin typeface="Times New Roman" panose="02020603050405020304" pitchFamily="18" charset="0"/>
                <a:ea typeface="標楷體" panose="03000509000000000000" pitchFamily="65" charset="-120"/>
                <a:cs typeface="Times New Roman" panose="02020603050405020304" pitchFamily="18" charset="0"/>
              </a:rPr>
              <a:t>投入</a:t>
            </a: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產出項之選取 </a:t>
            </a:r>
          </a:p>
          <a:p>
            <a:pPr lvl="1">
              <a:buNone/>
            </a:pPr>
            <a:r>
              <a:rPr lang="en-US" altLang="zh-TW" sz="3200" b="1" dirty="0" smtClean="0">
                <a:latin typeface="Times New Roman" panose="02020603050405020304" pitchFamily="18" charset="0"/>
                <a:ea typeface="標楷體" panose="03000509000000000000" pitchFamily="65" charset="-120"/>
                <a:cs typeface="Times New Roman" panose="02020603050405020304" pitchFamily="18" charset="0"/>
              </a:rPr>
              <a:t>3. DEA</a:t>
            </a: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模式之選取 </a:t>
            </a:r>
          </a:p>
          <a:p>
            <a:pPr lvl="1">
              <a:buNone/>
            </a:pPr>
            <a:r>
              <a:rPr lang="en-US" altLang="zh-TW" sz="3200" b="1" dirty="0" smtClean="0">
                <a:latin typeface="Times New Roman" panose="02020603050405020304" pitchFamily="18" charset="0"/>
                <a:ea typeface="標楷體" panose="03000509000000000000" pitchFamily="65" charset="-120"/>
                <a:cs typeface="Times New Roman" panose="02020603050405020304" pitchFamily="18" charset="0"/>
              </a:rPr>
              <a:t>4. </a:t>
            </a:r>
            <a:r>
              <a:rPr lang="zh-TW" altLang="en-US" sz="3200" b="1" dirty="0" smtClean="0">
                <a:latin typeface="Times New Roman" panose="02020603050405020304" pitchFamily="18" charset="0"/>
                <a:ea typeface="標楷體" panose="03000509000000000000" pitchFamily="65" charset="-120"/>
                <a:cs typeface="Times New Roman" panose="02020603050405020304" pitchFamily="18" charset="0"/>
              </a:rPr>
              <a:t>評估</a:t>
            </a: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結果之分析</a:t>
            </a:r>
          </a:p>
          <a:p>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15891769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latin typeface="Times New Roman" panose="02020603050405020304" pitchFamily="18" charset="0"/>
                <a:ea typeface="標楷體" panose="03000509000000000000" pitchFamily="65" charset="-120"/>
                <a:cs typeface="Times New Roman" panose="02020603050405020304" pitchFamily="18" charset="0"/>
              </a:rPr>
              <a:t>DEA</a:t>
            </a:r>
            <a:r>
              <a:rPr lang="zh-TW" altLang="en-US" dirty="0">
                <a:latin typeface="Times New Roman" panose="02020603050405020304" pitchFamily="18" charset="0"/>
                <a:ea typeface="標楷體" panose="03000509000000000000" pitchFamily="65" charset="-120"/>
                <a:cs typeface="Times New Roman" panose="02020603050405020304" pitchFamily="18" charset="0"/>
              </a:rPr>
              <a:t>基本</a:t>
            </a:r>
            <a:r>
              <a:rPr lang="zh-TW" altLang="en-US" dirty="0" smtClean="0">
                <a:latin typeface="Times New Roman" panose="02020603050405020304" pitchFamily="18" charset="0"/>
                <a:ea typeface="標楷體" panose="03000509000000000000" pitchFamily="65" charset="-120"/>
                <a:cs typeface="Times New Roman" panose="02020603050405020304" pitchFamily="18" charset="0"/>
              </a:rPr>
              <a:t>模式</a:t>
            </a:r>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 name="內容版面配置區 2"/>
          <p:cNvSpPr>
            <a:spLocks noGrp="1"/>
          </p:cNvSpPr>
          <p:nvPr>
            <p:ph idx="1"/>
          </p:nvPr>
        </p:nvSpPr>
        <p:spPr/>
        <p:txBody>
          <a:bodyPr/>
          <a:lstStyle/>
          <a:p>
            <a:r>
              <a:rPr lang="en-US" altLang="zh-TW" b="1" dirty="0" smtClean="0">
                <a:latin typeface="Times New Roman" panose="02020603050405020304" pitchFamily="18" charset="0"/>
                <a:cs typeface="Times New Roman" panose="02020603050405020304" pitchFamily="18" charset="0"/>
              </a:rPr>
              <a:t>Data Envelopment Analysis (DEA)</a:t>
            </a:r>
            <a:endParaRPr lang="zh-TW" altLang="en-US" b="1" dirty="0">
              <a:solidFill>
                <a:srgbClr val="FF0000"/>
              </a:solidFill>
              <a:latin typeface="Times New Roman" panose="02020603050405020304" pitchFamily="18" charset="0"/>
              <a:cs typeface="Times New Roman" panose="02020603050405020304" pitchFamily="18" charset="0"/>
            </a:endParaRPr>
          </a:p>
          <a:p>
            <a:r>
              <a:rPr lang="en-US" altLang="zh-TW" b="1" dirty="0">
                <a:solidFill>
                  <a:srgbClr val="FF0000"/>
                </a:solidFill>
                <a:latin typeface="Times New Roman" panose="02020603050405020304" pitchFamily="18" charset="0"/>
                <a:cs typeface="Times New Roman" panose="02020603050405020304" pitchFamily="18" charset="0"/>
              </a:rPr>
              <a:t>CCR</a:t>
            </a:r>
            <a:r>
              <a:rPr lang="zh-TW" altLang="en-US" b="1" dirty="0">
                <a:solidFill>
                  <a:srgbClr val="FF0000"/>
                </a:solidFill>
                <a:latin typeface="Times New Roman" panose="02020603050405020304" pitchFamily="18" charset="0"/>
                <a:cs typeface="Times New Roman" panose="02020603050405020304" pitchFamily="18" charset="0"/>
              </a:rPr>
              <a:t>模式</a:t>
            </a:r>
            <a:r>
              <a:rPr lang="en-US" altLang="en-US" b="1" dirty="0">
                <a:solidFill>
                  <a:srgbClr val="FF0000"/>
                </a:solidFill>
                <a:latin typeface="Times New Roman" panose="02020603050405020304" pitchFamily="18" charset="0"/>
                <a:cs typeface="Times New Roman" panose="02020603050405020304" pitchFamily="18" charset="0"/>
              </a:rPr>
              <a:t>：</a:t>
            </a:r>
            <a:r>
              <a:rPr lang="en-US" altLang="zh-TW" b="1" dirty="0" err="1" smtClean="0">
                <a:latin typeface="Times New Roman" panose="02020603050405020304" pitchFamily="18" charset="0"/>
                <a:cs typeface="Times New Roman" panose="02020603050405020304" pitchFamily="18" charset="0"/>
              </a:rPr>
              <a:t>Charnes</a:t>
            </a:r>
            <a:r>
              <a:rPr lang="en-US" altLang="zh-TW" b="1" dirty="0" smtClean="0">
                <a:latin typeface="Times New Roman" panose="02020603050405020304" pitchFamily="18" charset="0"/>
                <a:cs typeface="Times New Roman" panose="02020603050405020304" pitchFamily="18" charset="0"/>
              </a:rPr>
              <a:t>, Cooper, and Rhodes (1978)</a:t>
            </a:r>
            <a:r>
              <a:rPr lang="zh-TW" altLang="en-US" b="1" dirty="0" smtClean="0">
                <a:latin typeface="Times New Roman" panose="02020603050405020304" pitchFamily="18" charset="0"/>
                <a:cs typeface="Times New Roman" panose="02020603050405020304" pitchFamily="18" charset="0"/>
              </a:rPr>
              <a:t> 將</a:t>
            </a:r>
            <a:r>
              <a:rPr lang="en-US" altLang="zh-TW" b="1" dirty="0">
                <a:latin typeface="Times New Roman" panose="02020603050405020304" pitchFamily="18" charset="0"/>
                <a:cs typeface="Times New Roman" panose="02020603050405020304" pitchFamily="18" charset="0"/>
              </a:rPr>
              <a:t>Farrell (1957</a:t>
            </a:r>
            <a:r>
              <a:rPr lang="en-US" altLang="zh-TW" b="1" dirty="0" smtClean="0">
                <a:latin typeface="Times New Roman" panose="02020603050405020304" pitchFamily="18" charset="0"/>
                <a:cs typeface="Times New Roman" panose="02020603050405020304" pitchFamily="18" charset="0"/>
              </a:rPr>
              <a:t>)</a:t>
            </a:r>
            <a:r>
              <a:rPr lang="zh-TW" altLang="en-US" b="1" dirty="0" smtClean="0">
                <a:latin typeface="Times New Roman" panose="02020603050405020304" pitchFamily="18" charset="0"/>
                <a:cs typeface="Times New Roman" panose="02020603050405020304" pitchFamily="18" charset="0"/>
              </a:rPr>
              <a:t> 的</a:t>
            </a:r>
            <a:r>
              <a:rPr lang="zh-TW" altLang="en-US" b="1" dirty="0">
                <a:latin typeface="Times New Roman" panose="02020603050405020304" pitchFamily="18" charset="0"/>
                <a:cs typeface="Times New Roman" panose="02020603050405020304" pitchFamily="18" charset="0"/>
              </a:rPr>
              <a:t>效率評估觀念推廣，並建立一般化之數學規劃模式</a:t>
            </a:r>
            <a:r>
              <a:rPr lang="zh-TW" altLang="en-US" b="1" dirty="0" smtClean="0">
                <a:latin typeface="Times New Roman" panose="02020603050405020304" pitchFamily="18" charset="0"/>
                <a:cs typeface="Times New Roman" panose="02020603050405020304" pitchFamily="18" charset="0"/>
              </a:rPr>
              <a:t>，用以</a:t>
            </a:r>
            <a:r>
              <a:rPr lang="zh-TW" altLang="en-US" b="1" dirty="0">
                <a:latin typeface="Times New Roman" panose="02020603050405020304" pitchFamily="18" charset="0"/>
                <a:cs typeface="Times New Roman" panose="02020603050405020304" pitchFamily="18" charset="0"/>
              </a:rPr>
              <a:t>衡量在</a:t>
            </a:r>
            <a:r>
              <a:rPr lang="zh-TW" altLang="en-US" b="1" dirty="0">
                <a:solidFill>
                  <a:srgbClr val="3333FF"/>
                </a:solidFill>
                <a:latin typeface="Times New Roman" panose="02020603050405020304" pitchFamily="18" charset="0"/>
                <a:cs typeface="Times New Roman" panose="02020603050405020304" pitchFamily="18" charset="0"/>
              </a:rPr>
              <a:t>固定規模報酬下</a:t>
            </a:r>
            <a:r>
              <a:rPr lang="zh-TW" altLang="en-US" b="1" dirty="0">
                <a:latin typeface="Times New Roman" panose="02020603050405020304" pitchFamily="18" charset="0"/>
                <a:cs typeface="Times New Roman" panose="02020603050405020304" pitchFamily="18" charset="0"/>
              </a:rPr>
              <a:t>，多項投入與多項產出之生產效率。</a:t>
            </a:r>
          </a:p>
          <a:p>
            <a:r>
              <a:rPr lang="en-US" altLang="zh-TW" b="1" dirty="0">
                <a:solidFill>
                  <a:srgbClr val="FF0000"/>
                </a:solidFill>
                <a:latin typeface="Times New Roman" panose="02020603050405020304" pitchFamily="18" charset="0"/>
                <a:cs typeface="Times New Roman" panose="02020603050405020304" pitchFamily="18" charset="0"/>
              </a:rPr>
              <a:t>BCC</a:t>
            </a:r>
            <a:r>
              <a:rPr lang="zh-TW" altLang="en-US" b="1" dirty="0">
                <a:solidFill>
                  <a:srgbClr val="FF0000"/>
                </a:solidFill>
                <a:latin typeface="Times New Roman" panose="02020603050405020304" pitchFamily="18" charset="0"/>
                <a:cs typeface="Times New Roman" panose="02020603050405020304" pitchFamily="18" charset="0"/>
              </a:rPr>
              <a:t>模式</a:t>
            </a:r>
            <a:r>
              <a:rPr lang="en-US" altLang="en-US" b="1" dirty="0">
                <a:solidFill>
                  <a:srgbClr val="FF0000"/>
                </a:solidFill>
                <a:latin typeface="Times New Roman" panose="02020603050405020304" pitchFamily="18" charset="0"/>
                <a:cs typeface="Times New Roman" panose="02020603050405020304" pitchFamily="18" charset="0"/>
              </a:rPr>
              <a:t>：</a:t>
            </a:r>
            <a:r>
              <a:rPr lang="en-US" altLang="zh-TW" b="1" dirty="0">
                <a:latin typeface="Times New Roman" panose="02020603050405020304" pitchFamily="18" charset="0"/>
                <a:cs typeface="Times New Roman" panose="02020603050405020304" pitchFamily="18" charset="0"/>
              </a:rPr>
              <a:t>Banker, </a:t>
            </a:r>
            <a:r>
              <a:rPr lang="en-US" altLang="zh-TW" b="1" dirty="0" err="1">
                <a:latin typeface="Times New Roman" panose="02020603050405020304" pitchFamily="18" charset="0"/>
                <a:cs typeface="Times New Roman" panose="02020603050405020304" pitchFamily="18" charset="0"/>
              </a:rPr>
              <a:t>Charnes</a:t>
            </a:r>
            <a:r>
              <a:rPr lang="en-US" altLang="zh-TW" b="1" dirty="0">
                <a:latin typeface="Times New Roman" panose="02020603050405020304" pitchFamily="18" charset="0"/>
                <a:cs typeface="Times New Roman" panose="02020603050405020304" pitchFamily="18" charset="0"/>
              </a:rPr>
              <a:t>, and </a:t>
            </a:r>
            <a:r>
              <a:rPr lang="en-US" altLang="zh-TW" b="1" dirty="0" smtClean="0">
                <a:latin typeface="Times New Roman" panose="02020603050405020304" pitchFamily="18" charset="0"/>
                <a:cs typeface="Times New Roman" panose="02020603050405020304" pitchFamily="18" charset="0"/>
              </a:rPr>
              <a:t>Cooper (1984) </a:t>
            </a:r>
            <a:r>
              <a:rPr lang="zh-TW" altLang="en-US" b="1" dirty="0" smtClean="0">
                <a:latin typeface="Times New Roman" panose="02020603050405020304" pitchFamily="18" charset="0"/>
                <a:cs typeface="Times New Roman" panose="02020603050405020304" pitchFamily="18" charset="0"/>
              </a:rPr>
              <a:t>將</a:t>
            </a:r>
            <a:r>
              <a:rPr lang="en-US" altLang="zh-TW" b="1" dirty="0">
                <a:latin typeface="Times New Roman" panose="02020603050405020304" pitchFamily="18" charset="0"/>
                <a:cs typeface="Times New Roman" panose="02020603050405020304" pitchFamily="18" charset="0"/>
              </a:rPr>
              <a:t>CCR</a:t>
            </a:r>
            <a:r>
              <a:rPr lang="zh-TW" altLang="en-US" b="1" dirty="0">
                <a:latin typeface="Times New Roman" panose="02020603050405020304" pitchFamily="18" charset="0"/>
                <a:cs typeface="Times New Roman" panose="02020603050405020304" pitchFamily="18" charset="0"/>
              </a:rPr>
              <a:t>模式修正為</a:t>
            </a:r>
            <a:r>
              <a:rPr lang="zh-TW" altLang="en-US" b="1" dirty="0">
                <a:solidFill>
                  <a:srgbClr val="3333FF"/>
                </a:solidFill>
                <a:latin typeface="Times New Roman" panose="02020603050405020304" pitchFamily="18" charset="0"/>
                <a:cs typeface="Times New Roman" panose="02020603050405020304" pitchFamily="18" charset="0"/>
              </a:rPr>
              <a:t>變動規模報酬的假設</a:t>
            </a:r>
            <a:r>
              <a:rPr lang="zh-TW" altLang="en-US" b="1" dirty="0" smtClean="0">
                <a:solidFill>
                  <a:srgbClr val="3333FF"/>
                </a:solidFill>
                <a:latin typeface="Times New Roman" panose="02020603050405020304" pitchFamily="18" charset="0"/>
                <a:cs typeface="Times New Roman" panose="02020603050405020304" pitchFamily="18" charset="0"/>
              </a:rPr>
              <a:t>下，</a:t>
            </a:r>
            <a:r>
              <a:rPr lang="zh-TW" altLang="en-US" b="1" dirty="0" smtClean="0">
                <a:latin typeface="Times New Roman" panose="02020603050405020304" pitchFamily="18" charset="0"/>
                <a:cs typeface="Times New Roman" panose="02020603050405020304" pitchFamily="18" charset="0"/>
              </a:rPr>
              <a:t>衡量</a:t>
            </a:r>
            <a:r>
              <a:rPr lang="zh-TW" altLang="en-US" b="1" dirty="0">
                <a:latin typeface="Times New Roman" panose="02020603050405020304" pitchFamily="18" charset="0"/>
                <a:cs typeface="Times New Roman" panose="02020603050405020304" pitchFamily="18" charset="0"/>
              </a:rPr>
              <a:t>決策單位之相對</a:t>
            </a:r>
            <a:r>
              <a:rPr lang="zh-TW" altLang="en-US" b="1" dirty="0" smtClean="0">
                <a:latin typeface="Times New Roman" panose="02020603050405020304" pitchFamily="18" charset="0"/>
                <a:cs typeface="Times New Roman" panose="02020603050405020304" pitchFamily="18" charset="0"/>
              </a:rPr>
              <a:t>效率。</a:t>
            </a:r>
            <a:endParaRPr lang="zh-TW" altLang="en-US" b="1" dirty="0">
              <a:latin typeface="Times New Roman" panose="02020603050405020304" pitchFamily="18" charset="0"/>
              <a:cs typeface="Times New Roman" panose="02020603050405020304" pitchFamily="18" charset="0"/>
            </a:endParaRPr>
          </a:p>
          <a:p>
            <a:endParaRPr lang="zh-TW" altLang="en-US" dirty="0"/>
          </a:p>
        </p:txBody>
      </p:sp>
    </p:spTree>
    <p:extLst>
      <p:ext uri="{BB962C8B-B14F-4D97-AF65-F5344CB8AC3E}">
        <p14:creationId xmlns:p14="http://schemas.microsoft.com/office/powerpoint/2010/main" val="21758593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投入或</a:t>
            </a:r>
            <a:r>
              <a:rPr lang="zh-TW" altLang="en-US" dirty="0"/>
              <a:t>產出</a:t>
            </a:r>
            <a:r>
              <a:rPr lang="zh-TW" altLang="en-US" dirty="0" smtClean="0"/>
              <a:t>屬性區分</a:t>
            </a:r>
            <a:endParaRPr lang="zh-TW" altLang="en-US" dirty="0"/>
          </a:p>
        </p:txBody>
      </p:sp>
      <p:sp>
        <p:nvSpPr>
          <p:cNvPr id="3" name="內容版面配置區 2"/>
          <p:cNvSpPr>
            <a:spLocks noGrp="1"/>
          </p:cNvSpPr>
          <p:nvPr>
            <p:ph idx="1"/>
          </p:nvPr>
        </p:nvSpPr>
        <p:spPr/>
        <p:txBody>
          <a:bodyPr/>
          <a:lstStyle/>
          <a:p>
            <a:r>
              <a:rPr lang="zh-TW" altLang="en-US" b="1" dirty="0"/>
              <a:t>將評估屬性區分為與目標</a:t>
            </a:r>
            <a:r>
              <a:rPr lang="zh-TW" altLang="en-US" b="1" dirty="0">
                <a:solidFill>
                  <a:schemeClr val="accent2"/>
                </a:solidFill>
              </a:rPr>
              <a:t>正相關</a:t>
            </a:r>
            <a:r>
              <a:rPr lang="zh-TW" altLang="en-US" b="1" dirty="0"/>
              <a:t>且為</a:t>
            </a:r>
            <a:r>
              <a:rPr lang="zh-TW" altLang="en-US" b="1" dirty="0">
                <a:solidFill>
                  <a:schemeClr val="accent2"/>
                </a:solidFill>
              </a:rPr>
              <a:t>望大</a:t>
            </a:r>
            <a:r>
              <a:rPr lang="zh-TW" altLang="en-US" b="1" dirty="0"/>
              <a:t>的產出項屬性，以及與目標</a:t>
            </a:r>
            <a:r>
              <a:rPr lang="zh-TW" altLang="en-US" b="1" dirty="0">
                <a:solidFill>
                  <a:schemeClr val="accent2"/>
                </a:solidFill>
              </a:rPr>
              <a:t>負相關</a:t>
            </a:r>
            <a:r>
              <a:rPr lang="zh-TW" altLang="en-US" b="1" dirty="0"/>
              <a:t>且為</a:t>
            </a:r>
            <a:r>
              <a:rPr lang="zh-TW" altLang="en-US" b="1" dirty="0">
                <a:solidFill>
                  <a:schemeClr val="accent2"/>
                </a:solidFill>
              </a:rPr>
              <a:t>望小</a:t>
            </a:r>
            <a:r>
              <a:rPr lang="zh-TW" altLang="en-US" b="1" dirty="0"/>
              <a:t>的投入項屬性</a:t>
            </a:r>
            <a:r>
              <a:rPr lang="zh-TW" altLang="en-US" b="1" dirty="0" smtClean="0"/>
              <a:t>值。</a:t>
            </a:r>
            <a:endParaRPr lang="zh-TW" altLang="en-US" b="1" dirty="0"/>
          </a:p>
          <a:p>
            <a:r>
              <a:rPr lang="zh-TW" altLang="en-US" b="1" dirty="0"/>
              <a:t>各個投入屬性與產出屬性必須符合</a:t>
            </a:r>
            <a:r>
              <a:rPr lang="zh-TW" altLang="en-US" b="1" dirty="0">
                <a:solidFill>
                  <a:schemeClr val="accent2"/>
                </a:solidFill>
              </a:rPr>
              <a:t>正向性</a:t>
            </a:r>
            <a:r>
              <a:rPr lang="zh-TW" altLang="en-US" b="1" dirty="0"/>
              <a:t>或</a:t>
            </a:r>
            <a:r>
              <a:rPr lang="zh-TW" altLang="en-US" b="1" dirty="0">
                <a:solidFill>
                  <a:schemeClr val="accent2"/>
                </a:solidFill>
              </a:rPr>
              <a:t>同向性</a:t>
            </a:r>
            <a:r>
              <a:rPr lang="zh-TW" altLang="en-US" b="1" dirty="0"/>
              <a:t>之關係，即增加某個投入屬性的數量時，產出數量不能反而</a:t>
            </a:r>
            <a:r>
              <a:rPr lang="zh-TW" altLang="en-US" b="1" dirty="0" smtClean="0"/>
              <a:t>減少</a:t>
            </a:r>
            <a:r>
              <a:rPr lang="zh-TW" altLang="en-US" dirty="0" smtClean="0"/>
              <a:t>。</a:t>
            </a:r>
            <a:endParaRPr lang="zh-TW" altLang="en-US" b="1" dirty="0"/>
          </a:p>
        </p:txBody>
      </p:sp>
    </p:spTree>
    <p:extLst>
      <p:ext uri="{BB962C8B-B14F-4D97-AF65-F5344CB8AC3E}">
        <p14:creationId xmlns:p14="http://schemas.microsoft.com/office/powerpoint/2010/main" val="14051737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決定投入與產出屬性的方式</a:t>
            </a:r>
            <a:endParaRPr lang="zh-TW" altLang="en-US" dirty="0"/>
          </a:p>
        </p:txBody>
      </p:sp>
      <p:sp>
        <p:nvSpPr>
          <p:cNvPr id="3" name="內容版面配置區 2"/>
          <p:cNvSpPr>
            <a:spLocks noGrp="1"/>
          </p:cNvSpPr>
          <p:nvPr>
            <p:ph idx="1"/>
          </p:nvPr>
        </p:nvSpPr>
        <p:spPr>
          <a:xfrm>
            <a:off x="457200" y="1600200"/>
            <a:ext cx="8229600" cy="4525959"/>
          </a:xfrm>
        </p:spPr>
        <p:txBody>
          <a:bodyPr/>
          <a:lstStyle/>
          <a:p>
            <a:r>
              <a:rPr lang="zh-TW" altLang="en-US" sz="3000" b="1" dirty="0">
                <a:latin typeface="Times New Roman" panose="02020603050405020304" pitchFamily="18" charset="0"/>
                <a:cs typeface="Times New Roman" panose="02020603050405020304" pitchFamily="18" charset="0"/>
              </a:rPr>
              <a:t>可利用</a:t>
            </a:r>
            <a:r>
              <a:rPr lang="zh-TW" altLang="en-US" sz="3000" b="1" dirty="0">
                <a:solidFill>
                  <a:schemeClr val="accent2"/>
                </a:solidFill>
                <a:latin typeface="Times New Roman" panose="02020603050405020304" pitchFamily="18" charset="0"/>
                <a:cs typeface="Times New Roman" panose="02020603050405020304" pitchFamily="18" charset="0"/>
              </a:rPr>
              <a:t>「後向消去法」</a:t>
            </a:r>
            <a:r>
              <a:rPr lang="en-US" altLang="zh-TW" sz="3000" b="1" dirty="0">
                <a:solidFill>
                  <a:schemeClr val="accent2"/>
                </a:solidFill>
                <a:latin typeface="Times New Roman" panose="02020603050405020304" pitchFamily="18" charset="0"/>
                <a:cs typeface="Times New Roman" panose="02020603050405020304" pitchFamily="18" charset="0"/>
              </a:rPr>
              <a:t>(backward elimination)</a:t>
            </a:r>
            <a:r>
              <a:rPr lang="zh-TW" altLang="en-US" sz="3000" b="1" dirty="0">
                <a:latin typeface="Times New Roman" panose="02020603050405020304" pitchFamily="18" charset="0"/>
                <a:cs typeface="Times New Roman" panose="02020603050405020304" pitchFamily="18" charset="0"/>
              </a:rPr>
              <a:t>逐一檢視並消去對效率較無影響之投入或產出</a:t>
            </a:r>
            <a:r>
              <a:rPr lang="zh-TW" altLang="en-US" sz="3000" b="1" dirty="0" smtClean="0">
                <a:latin typeface="Times New Roman" panose="02020603050405020304" pitchFamily="18" charset="0"/>
                <a:cs typeface="Times New Roman" panose="02020603050405020304" pitchFamily="18" charset="0"/>
              </a:rPr>
              <a:t>因子。 </a:t>
            </a:r>
            <a:endParaRPr lang="zh-TW" altLang="en-US" sz="3000" b="1" dirty="0">
              <a:latin typeface="Times New Roman" panose="02020603050405020304" pitchFamily="18" charset="0"/>
              <a:cs typeface="Times New Roman" panose="02020603050405020304" pitchFamily="18" charset="0"/>
            </a:endParaRPr>
          </a:p>
          <a:p>
            <a:r>
              <a:rPr lang="en-US" altLang="zh-TW" sz="3000" b="1" dirty="0">
                <a:latin typeface="Times New Roman" panose="02020603050405020304" pitchFamily="18" charset="0"/>
                <a:cs typeface="Times New Roman" panose="02020603050405020304" pitchFamily="18" charset="0"/>
              </a:rPr>
              <a:t>DEA</a:t>
            </a:r>
            <a:r>
              <a:rPr lang="zh-TW" altLang="en-US" sz="3000" b="1" dirty="0">
                <a:latin typeface="Times New Roman" panose="02020603050405020304" pitchFamily="18" charset="0"/>
                <a:cs typeface="Times New Roman" panose="02020603050405020304" pitchFamily="18" charset="0"/>
              </a:rPr>
              <a:t>模式結果的相對</a:t>
            </a:r>
            <a:r>
              <a:rPr lang="zh-TW" altLang="en-US" sz="3000" b="1" dirty="0">
                <a:solidFill>
                  <a:schemeClr val="accent2"/>
                </a:solidFill>
                <a:latin typeface="Times New Roman" panose="02020603050405020304" pitchFamily="18" charset="0"/>
                <a:cs typeface="Times New Roman" panose="02020603050405020304" pitchFamily="18" charset="0"/>
              </a:rPr>
              <a:t>權重值越小</a:t>
            </a:r>
            <a:r>
              <a:rPr lang="zh-TW" altLang="en-US" sz="3000" b="1" dirty="0">
                <a:latin typeface="Times New Roman" panose="02020603050405020304" pitchFamily="18" charset="0"/>
                <a:cs typeface="Times New Roman" panose="02020603050405020304" pitchFamily="18" charset="0"/>
              </a:rPr>
              <a:t>，通常表示該投入項或產出項對效率的影響越小，後向消去法乃是影響最小的投入或產出屬性開始</a:t>
            </a:r>
            <a:r>
              <a:rPr lang="zh-TW" altLang="en-US" sz="3000" b="1" dirty="0" smtClean="0">
                <a:latin typeface="Times New Roman" panose="02020603050405020304" pitchFamily="18" charset="0"/>
                <a:cs typeface="Times New Roman" panose="02020603050405020304" pitchFamily="18" charset="0"/>
              </a:rPr>
              <a:t>刪除。 </a:t>
            </a:r>
            <a:endParaRPr lang="zh-TW" altLang="en-US" sz="3000" b="1" dirty="0">
              <a:latin typeface="Times New Roman" panose="02020603050405020304" pitchFamily="18" charset="0"/>
              <a:cs typeface="Times New Roman" panose="02020603050405020304" pitchFamily="18" charset="0"/>
            </a:endParaRPr>
          </a:p>
          <a:p>
            <a:r>
              <a:rPr lang="zh-TW" altLang="en-US" sz="3000" b="1" dirty="0">
                <a:latin typeface="Times New Roman" panose="02020603050405020304" pitchFamily="18" charset="0"/>
                <a:cs typeface="Times New Roman" panose="02020603050405020304" pitchFamily="18" charset="0"/>
              </a:rPr>
              <a:t>也可採</a:t>
            </a:r>
            <a:r>
              <a:rPr lang="zh-TW" altLang="en-US" sz="3000" b="1" dirty="0">
                <a:solidFill>
                  <a:schemeClr val="accent2"/>
                </a:solidFill>
                <a:latin typeface="Times New Roman" panose="02020603050405020304" pitchFamily="18" charset="0"/>
                <a:cs typeface="Times New Roman" panose="02020603050405020304" pitchFamily="18" charset="0"/>
              </a:rPr>
              <a:t>「前向選擇法」</a:t>
            </a:r>
            <a:r>
              <a:rPr lang="en-US" altLang="zh-TW" sz="3000" b="1" dirty="0">
                <a:solidFill>
                  <a:schemeClr val="accent2"/>
                </a:solidFill>
                <a:latin typeface="Times New Roman" panose="02020603050405020304" pitchFamily="18" charset="0"/>
                <a:cs typeface="Times New Roman" panose="02020603050405020304" pitchFamily="18" charset="0"/>
              </a:rPr>
              <a:t>(forward selection)</a:t>
            </a:r>
            <a:r>
              <a:rPr lang="zh-TW" altLang="en-US" sz="3000" b="1" dirty="0">
                <a:latin typeface="Times New Roman" panose="02020603050405020304" pitchFamily="18" charset="0"/>
                <a:cs typeface="Times New Roman" panose="02020603050405020304" pitchFamily="18" charset="0"/>
              </a:rPr>
              <a:t>，也就是由影響最大的投入或產出屬性開始逐一檢視並選入模式</a:t>
            </a:r>
            <a:r>
              <a:rPr lang="zh-TW" altLang="en-US" sz="3000" b="1" dirty="0" smtClean="0">
                <a:latin typeface="Times New Roman" panose="02020603050405020304" pitchFamily="18" charset="0"/>
                <a:cs typeface="Times New Roman" panose="02020603050405020304" pitchFamily="18" charset="0"/>
              </a:rPr>
              <a:t>之中。 </a:t>
            </a:r>
            <a:endParaRPr lang="zh-TW" altLang="en-US" sz="3000" b="1" dirty="0">
              <a:latin typeface="Times New Roman" panose="02020603050405020304" pitchFamily="18" charset="0"/>
              <a:cs typeface="Times New Roman" panose="02020603050405020304" pitchFamily="18" charset="0"/>
            </a:endParaRPr>
          </a:p>
          <a:p>
            <a:endParaRPr lang="zh-TW" alt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23167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投入與產出</a:t>
            </a:r>
            <a:r>
              <a:rPr lang="zh-TW" altLang="en-US" dirty="0" smtClean="0"/>
              <a:t>屬性的限制</a:t>
            </a:r>
            <a:endParaRPr lang="zh-TW" altLang="en-US" dirty="0"/>
          </a:p>
        </p:txBody>
      </p:sp>
      <p:sp>
        <p:nvSpPr>
          <p:cNvPr id="3" name="內容版面配置區 2"/>
          <p:cNvSpPr>
            <a:spLocks noGrp="1"/>
          </p:cNvSpPr>
          <p:nvPr>
            <p:ph idx="1"/>
          </p:nvPr>
        </p:nvSpPr>
        <p:spPr/>
        <p:txBody>
          <a:bodyPr/>
          <a:lstStyle/>
          <a:p>
            <a:r>
              <a:rPr lang="zh-TW" altLang="en-US" b="1" dirty="0">
                <a:latin typeface="Times New Roman" panose="02020603050405020304" pitchFamily="18" charset="0"/>
                <a:cs typeface="Times New Roman" panose="02020603050405020304" pitchFamily="18" charset="0"/>
              </a:rPr>
              <a:t>就</a:t>
            </a:r>
            <a:r>
              <a:rPr lang="zh-TW" altLang="en-US" b="1" dirty="0">
                <a:solidFill>
                  <a:schemeClr val="accent2"/>
                </a:solidFill>
                <a:latin typeface="Times New Roman" panose="02020603050405020304" pitchFamily="18" charset="0"/>
                <a:cs typeface="Times New Roman" panose="02020603050405020304" pitchFamily="18" charset="0"/>
              </a:rPr>
              <a:t>屬性總數</a:t>
            </a:r>
            <a:r>
              <a:rPr lang="zh-TW" altLang="en-US" b="1" dirty="0">
                <a:latin typeface="Times New Roman" panose="02020603050405020304" pitchFamily="18" charset="0"/>
                <a:cs typeface="Times New Roman" panose="02020603050405020304" pitchFamily="18" charset="0"/>
              </a:rPr>
              <a:t>而言，</a:t>
            </a:r>
            <a:r>
              <a:rPr lang="en-US" altLang="zh-TW" b="1" dirty="0">
                <a:latin typeface="Times New Roman" panose="02020603050405020304" pitchFamily="18" charset="0"/>
                <a:cs typeface="Times New Roman" panose="02020603050405020304" pitchFamily="18" charset="0"/>
              </a:rPr>
              <a:t>DEA</a:t>
            </a:r>
            <a:r>
              <a:rPr lang="zh-TW" altLang="en-US" b="1" dirty="0">
                <a:latin typeface="Times New Roman" panose="02020603050405020304" pitchFamily="18" charset="0"/>
                <a:cs typeface="Times New Roman" panose="02020603050405020304" pitchFamily="18" charset="0"/>
              </a:rPr>
              <a:t>方法在處理多項投入多項產出時雖有其優越處，但其所能處理之</a:t>
            </a:r>
            <a:r>
              <a:rPr lang="zh-TW" altLang="en-US" b="1" dirty="0">
                <a:solidFill>
                  <a:schemeClr val="accent2"/>
                </a:solidFill>
                <a:latin typeface="Times New Roman" panose="02020603050405020304" pitchFamily="18" charset="0"/>
                <a:cs typeface="Times New Roman" panose="02020603050405020304" pitchFamily="18" charset="0"/>
              </a:rPr>
              <a:t>投入產出項個數並非毫無限制</a:t>
            </a:r>
            <a:r>
              <a:rPr lang="zh-TW" altLang="en-US" b="1" dirty="0">
                <a:latin typeface="Times New Roman" panose="02020603050405020304" pitchFamily="18" charset="0"/>
                <a:cs typeface="Times New Roman" panose="02020603050405020304" pitchFamily="18" charset="0"/>
              </a:rPr>
              <a:t> </a:t>
            </a:r>
            <a:r>
              <a:rPr lang="zh-TW" altLang="en-US" b="1" dirty="0" smtClean="0">
                <a:latin typeface="Times New Roman" panose="02020603050405020304" pitchFamily="18" charset="0"/>
                <a:cs typeface="Times New Roman" panose="02020603050405020304" pitchFamily="18" charset="0"/>
              </a:rPr>
              <a:t>。</a:t>
            </a:r>
            <a:endParaRPr lang="zh-TW" altLang="en-US" b="1" dirty="0">
              <a:latin typeface="Times New Roman" panose="02020603050405020304" pitchFamily="18" charset="0"/>
              <a:cs typeface="Times New Roman" panose="02020603050405020304" pitchFamily="18" charset="0"/>
            </a:endParaRPr>
          </a:p>
          <a:p>
            <a:r>
              <a:rPr lang="zh-TW" altLang="en-US" b="1" dirty="0">
                <a:latin typeface="Times New Roman" panose="02020603050405020304" pitchFamily="18" charset="0"/>
                <a:cs typeface="Times New Roman" panose="02020603050405020304" pitchFamily="18" charset="0"/>
              </a:rPr>
              <a:t>每增加一項投入或產出屬性，則會新增數個投入產出比率，導致</a:t>
            </a:r>
            <a:r>
              <a:rPr lang="en-US" altLang="zh-TW" b="1" dirty="0">
                <a:latin typeface="Times New Roman" panose="02020603050405020304" pitchFamily="18" charset="0"/>
                <a:cs typeface="Times New Roman" panose="02020603050405020304" pitchFamily="18" charset="0"/>
              </a:rPr>
              <a:t>DEA</a:t>
            </a:r>
            <a:r>
              <a:rPr lang="zh-TW" altLang="en-US" b="1" dirty="0">
                <a:latin typeface="Times New Roman" panose="02020603050405020304" pitchFamily="18" charset="0"/>
                <a:cs typeface="Times New Roman" panose="02020603050405020304" pitchFamily="18" charset="0"/>
              </a:rPr>
              <a:t>模式之</a:t>
            </a:r>
            <a:r>
              <a:rPr lang="zh-TW" altLang="en-US" b="1" dirty="0">
                <a:solidFill>
                  <a:schemeClr val="accent2"/>
                </a:solidFill>
                <a:latin typeface="Times New Roman" panose="02020603050405020304" pitchFamily="18" charset="0"/>
                <a:cs typeface="Times New Roman" panose="02020603050405020304" pitchFamily="18" charset="0"/>
              </a:rPr>
              <a:t>鑑別力</a:t>
            </a:r>
            <a:r>
              <a:rPr lang="zh-TW" altLang="en-US" b="1" dirty="0" smtClean="0">
                <a:solidFill>
                  <a:schemeClr val="accent2"/>
                </a:solidFill>
                <a:latin typeface="Times New Roman" panose="02020603050405020304" pitchFamily="18" charset="0"/>
                <a:cs typeface="Times New Roman" panose="02020603050405020304" pitchFamily="18" charset="0"/>
              </a:rPr>
              <a:t>降低。 </a:t>
            </a:r>
            <a:endParaRPr lang="zh-TW" altLang="en-US" b="1" dirty="0">
              <a:solidFill>
                <a:schemeClr val="accent2"/>
              </a:solidFill>
              <a:latin typeface="Times New Roman" panose="02020603050405020304" pitchFamily="18" charset="0"/>
              <a:cs typeface="Times New Roman" panose="02020603050405020304" pitchFamily="18" charset="0"/>
            </a:endParaRPr>
          </a:p>
          <a:p>
            <a:r>
              <a:rPr lang="zh-TW" altLang="en-US" b="1" dirty="0">
                <a:solidFill>
                  <a:srgbClr val="FF0000"/>
                </a:solidFill>
                <a:latin typeface="Times New Roman" panose="02020603050405020304" pitchFamily="18" charset="0"/>
                <a:cs typeface="Times New Roman" panose="02020603050405020304" pitchFamily="18" charset="0"/>
              </a:rPr>
              <a:t>根據經驗法則，受評決策單位的個數不能低於投入屬性個數與產出屬性個數乘積的兩</a:t>
            </a:r>
            <a:r>
              <a:rPr lang="zh-TW" altLang="en-US" b="1" dirty="0" smtClean="0">
                <a:solidFill>
                  <a:srgbClr val="FF0000"/>
                </a:solidFill>
                <a:latin typeface="Times New Roman" panose="02020603050405020304" pitchFamily="18" charset="0"/>
                <a:cs typeface="Times New Roman" panose="02020603050405020304" pitchFamily="18" charset="0"/>
              </a:rPr>
              <a:t>倍。</a:t>
            </a:r>
            <a:r>
              <a:rPr lang="zh-TW" altLang="en-US" b="1" dirty="0" smtClean="0">
                <a:solidFill>
                  <a:schemeClr val="accent2"/>
                </a:solidFill>
                <a:latin typeface="Times New Roman" panose="02020603050405020304" pitchFamily="18" charset="0"/>
                <a:cs typeface="Times New Roman" panose="02020603050405020304" pitchFamily="18" charset="0"/>
              </a:rPr>
              <a:t> </a:t>
            </a:r>
            <a:endParaRPr lang="zh-TW" altLang="en-US" b="1" dirty="0">
              <a:solidFill>
                <a:schemeClr val="accent2"/>
              </a:solidFill>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48752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評估結果分析與詮釋</a:t>
            </a:r>
          </a:p>
        </p:txBody>
      </p:sp>
      <p:sp>
        <p:nvSpPr>
          <p:cNvPr id="3" name="內容版面配置區 2"/>
          <p:cNvSpPr>
            <a:spLocks noGrp="1"/>
          </p:cNvSpPr>
          <p:nvPr>
            <p:ph idx="1"/>
          </p:nvPr>
        </p:nvSpPr>
        <p:spPr/>
        <p:txBody>
          <a:bodyPr/>
          <a:lstStyle/>
          <a:p>
            <a:pPr marL="457200" indent="-457200"/>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DEA</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計算結果的分析與詮釋，可以由下列四個方向來討論</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b="1" dirty="0" smtClean="0">
              <a:latin typeface="Times New Roman" panose="02020603050405020304" pitchFamily="18" charset="0"/>
              <a:ea typeface="標楷體" panose="03000509000000000000" pitchFamily="65" charset="-120"/>
              <a:cs typeface="Times New Roman" panose="02020603050405020304" pitchFamily="18" charset="0"/>
            </a:endParaRPr>
          </a:p>
          <a:p>
            <a:pPr marL="457200" indent="-457200"/>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a:p>
            <a:pPr marL="723900" lvl="1" indent="-276225">
              <a:buFontTx/>
              <a:buAutoNum type="arabicPeriod"/>
            </a:pPr>
            <a:r>
              <a:rPr lang="zh-TW" altLang="en-US" sz="3200" b="1" dirty="0" smtClean="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 效率分析</a:t>
            </a:r>
            <a:endParaRPr lang="zh-TW" altLang="en-US" sz="3200" b="1" dirty="0">
              <a:latin typeface="Times New Roman" panose="02020603050405020304" pitchFamily="18" charset="0"/>
              <a:ea typeface="標楷體" panose="03000509000000000000" pitchFamily="65" charset="-120"/>
              <a:cs typeface="Times New Roman" panose="02020603050405020304" pitchFamily="18" charset="0"/>
            </a:endParaRPr>
          </a:p>
          <a:p>
            <a:pPr marL="723900" lvl="1" indent="-276225">
              <a:buFontTx/>
              <a:buAutoNum type="arabicPeriod"/>
            </a:pPr>
            <a:r>
              <a:rPr lang="zh-TW" altLang="en-US" sz="3200" b="1" dirty="0" smtClean="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 差額</a:t>
            </a:r>
            <a:r>
              <a:rPr lang="zh-TW" altLang="en-US" sz="3200" b="1" dirty="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變數分析</a:t>
            </a:r>
          </a:p>
          <a:p>
            <a:pPr marL="723900" lvl="1" indent="-276225">
              <a:buFontTx/>
              <a:buAutoNum type="arabicPeriod"/>
            </a:pPr>
            <a:r>
              <a:rPr lang="zh-TW" altLang="en-US" sz="3200" b="1" dirty="0" smtClean="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 規模</a:t>
            </a:r>
            <a:r>
              <a:rPr lang="zh-TW" altLang="en-US" sz="3200" b="1" dirty="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報酬分析</a:t>
            </a:r>
          </a:p>
          <a:p>
            <a:pPr marL="723900" lvl="1" indent="-276225">
              <a:buFontTx/>
              <a:buAutoNum type="arabicPeriod"/>
            </a:pPr>
            <a:r>
              <a:rPr lang="zh-TW" altLang="en-US" sz="3200" b="1" dirty="0" smtClean="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 敏感度</a:t>
            </a:r>
            <a:r>
              <a:rPr lang="zh-TW" altLang="en-US" sz="3200" b="1" dirty="0">
                <a:solidFill>
                  <a:srgbClr val="CC3300"/>
                </a:solidFill>
                <a:latin typeface="Times New Roman" panose="02020603050405020304" pitchFamily="18" charset="0"/>
                <a:ea typeface="標楷體" panose="03000509000000000000" pitchFamily="65" charset="-120"/>
                <a:cs typeface="Times New Roman" panose="02020603050405020304" pitchFamily="18" charset="0"/>
              </a:rPr>
              <a:t>分析</a:t>
            </a:r>
          </a:p>
          <a:p>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49785456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評估結果分析與詮釋</a:t>
            </a:r>
          </a:p>
        </p:txBody>
      </p:sp>
      <p:sp>
        <p:nvSpPr>
          <p:cNvPr id="3" name="內容版面配置區 2"/>
          <p:cNvSpPr>
            <a:spLocks noGrp="1"/>
          </p:cNvSpPr>
          <p:nvPr>
            <p:ph idx="1"/>
          </p:nvPr>
        </p:nvSpPr>
        <p:spPr/>
        <p:txBody>
          <a:bodyPr/>
          <a:lstStyle/>
          <a:p>
            <a:r>
              <a:rPr lang="zh-TW" altLang="en-US" dirty="0">
                <a:latin typeface="Times New Roman" panose="02020603050405020304" pitchFamily="18" charset="0"/>
                <a:cs typeface="Times New Roman" panose="02020603050405020304" pitchFamily="18" charset="0"/>
              </a:rPr>
              <a:t>效率分析：</a:t>
            </a:r>
          </a:p>
          <a:p>
            <a:pPr>
              <a:lnSpc>
                <a:spcPct val="90000"/>
              </a:lnSpc>
              <a:buSzTx/>
              <a:buFont typeface="Wingdings" panose="05000000000000000000" pitchFamily="2" charset="2"/>
              <a:buChar char="p"/>
            </a:pPr>
            <a:r>
              <a:rPr lang="zh-TW" altLang="en-US" sz="3000" b="1" dirty="0">
                <a:latin typeface="Times New Roman" panose="02020603050405020304" pitchFamily="18" charset="0"/>
                <a:cs typeface="Times New Roman" panose="02020603050405020304" pitchFamily="18" charset="0"/>
              </a:rPr>
              <a:t>由</a:t>
            </a:r>
            <a:r>
              <a:rPr lang="en-US" altLang="zh-TW" sz="3000" b="1" dirty="0">
                <a:latin typeface="Times New Roman" panose="02020603050405020304" pitchFamily="18" charset="0"/>
                <a:cs typeface="Times New Roman" panose="02020603050405020304" pitchFamily="18" charset="0"/>
              </a:rPr>
              <a:t>DEA</a:t>
            </a:r>
            <a:r>
              <a:rPr lang="zh-TW" altLang="en-US" sz="3000" b="1" dirty="0">
                <a:latin typeface="Times New Roman" panose="02020603050405020304" pitchFamily="18" charset="0"/>
                <a:cs typeface="Times New Roman" panose="02020603050405020304" pitchFamily="18" charset="0"/>
              </a:rPr>
              <a:t>之評估相對效率的結果，</a:t>
            </a:r>
            <a:r>
              <a:rPr lang="zh-TW" altLang="en-US" sz="3000" b="1" dirty="0" smtClean="0">
                <a:latin typeface="Times New Roman" panose="02020603050405020304" pitchFamily="18" charset="0"/>
                <a:cs typeface="Times New Roman" panose="02020603050405020304" pitchFamily="18" charset="0"/>
              </a:rPr>
              <a:t>除可以</a:t>
            </a:r>
            <a:r>
              <a:rPr lang="zh-TW" altLang="en-US" sz="3000" b="1" dirty="0">
                <a:latin typeface="Times New Roman" panose="02020603050405020304" pitchFamily="18" charset="0"/>
                <a:cs typeface="Times New Roman" panose="02020603050405020304" pitchFamily="18" charset="0"/>
              </a:rPr>
              <a:t>利用</a:t>
            </a:r>
            <a:r>
              <a:rPr lang="en-US" altLang="zh-TW" sz="3000" b="1" dirty="0">
                <a:latin typeface="Times New Roman" panose="02020603050405020304" pitchFamily="18" charset="0"/>
                <a:cs typeface="Times New Roman" panose="02020603050405020304" pitchFamily="18" charset="0"/>
              </a:rPr>
              <a:t>CCR</a:t>
            </a:r>
            <a:r>
              <a:rPr lang="zh-TW" altLang="en-US" sz="3000" b="1" dirty="0">
                <a:latin typeface="Times New Roman" panose="02020603050405020304" pitchFamily="18" charset="0"/>
                <a:cs typeface="Times New Roman" panose="02020603050405020304" pitchFamily="18" charset="0"/>
              </a:rPr>
              <a:t>模式計算</a:t>
            </a:r>
            <a:r>
              <a:rPr lang="zh-TW" altLang="en-US" sz="3000" b="1" dirty="0">
                <a:solidFill>
                  <a:schemeClr val="accent2"/>
                </a:solidFill>
                <a:latin typeface="Times New Roman" panose="02020603050405020304" pitchFamily="18" charset="0"/>
                <a:cs typeface="Times New Roman" panose="02020603050405020304" pitchFamily="18" charset="0"/>
              </a:rPr>
              <a:t>總效率</a:t>
            </a:r>
            <a:r>
              <a:rPr lang="zh-TW" altLang="en-US" sz="3000" b="1" dirty="0">
                <a:latin typeface="Times New Roman" panose="02020603050405020304" pitchFamily="18" charset="0"/>
                <a:cs typeface="Times New Roman" panose="02020603050405020304" pitchFamily="18" charset="0"/>
              </a:rPr>
              <a:t>及</a:t>
            </a:r>
            <a:r>
              <a:rPr lang="en-US" altLang="zh-TW" sz="3000" b="1" dirty="0">
                <a:latin typeface="Times New Roman" panose="02020603050405020304" pitchFamily="18" charset="0"/>
                <a:cs typeface="Times New Roman" panose="02020603050405020304" pitchFamily="18" charset="0"/>
              </a:rPr>
              <a:t>BCC</a:t>
            </a:r>
            <a:r>
              <a:rPr lang="zh-TW" altLang="en-US" sz="3000" b="1" dirty="0">
                <a:latin typeface="Times New Roman" panose="02020603050405020304" pitchFamily="18" charset="0"/>
                <a:cs typeface="Times New Roman" panose="02020603050405020304" pitchFamily="18" charset="0"/>
              </a:rPr>
              <a:t>模式計算</a:t>
            </a:r>
            <a:r>
              <a:rPr lang="zh-TW" altLang="en-US" sz="3000" b="1" dirty="0">
                <a:solidFill>
                  <a:schemeClr val="accent2"/>
                </a:solidFill>
                <a:latin typeface="Times New Roman" panose="02020603050405020304" pitchFamily="18" charset="0"/>
                <a:cs typeface="Times New Roman" panose="02020603050405020304" pitchFamily="18" charset="0"/>
              </a:rPr>
              <a:t>技術效率</a:t>
            </a:r>
            <a:r>
              <a:rPr lang="zh-TW" altLang="en-US" sz="3000" b="1" dirty="0">
                <a:latin typeface="Times New Roman" panose="02020603050405020304" pitchFamily="18" charset="0"/>
                <a:cs typeface="Times New Roman" panose="02020603050405020304" pitchFamily="18" charset="0"/>
              </a:rPr>
              <a:t>，並可以推導</a:t>
            </a:r>
            <a:r>
              <a:rPr lang="zh-TW" altLang="en-US" sz="3000" b="1" dirty="0">
                <a:solidFill>
                  <a:schemeClr val="accent2"/>
                </a:solidFill>
                <a:latin typeface="Times New Roman" panose="02020603050405020304" pitchFamily="18" charset="0"/>
                <a:cs typeface="Times New Roman" panose="02020603050405020304" pitchFamily="18" charset="0"/>
              </a:rPr>
              <a:t>規模</a:t>
            </a:r>
            <a:r>
              <a:rPr lang="zh-TW" altLang="en-US" sz="3000" b="1" dirty="0" smtClean="0">
                <a:solidFill>
                  <a:schemeClr val="accent2"/>
                </a:solidFill>
                <a:latin typeface="Times New Roman" panose="02020603050405020304" pitchFamily="18" charset="0"/>
                <a:cs typeface="Times New Roman" panose="02020603050405020304" pitchFamily="18" charset="0"/>
              </a:rPr>
              <a:t>效率。</a:t>
            </a:r>
            <a:endParaRPr lang="en-US" altLang="zh-TW" sz="3000" b="1" dirty="0" smtClean="0">
              <a:latin typeface="Times New Roman" panose="02020603050405020304" pitchFamily="18" charset="0"/>
              <a:cs typeface="Times New Roman" panose="02020603050405020304" pitchFamily="18" charset="0"/>
            </a:endParaRPr>
          </a:p>
          <a:p>
            <a:pPr>
              <a:lnSpc>
                <a:spcPct val="90000"/>
              </a:lnSpc>
              <a:buSzTx/>
              <a:buFont typeface="Wingdings" panose="05000000000000000000" pitchFamily="2" charset="2"/>
              <a:buChar char="p"/>
            </a:pPr>
            <a:r>
              <a:rPr lang="en-US" altLang="zh-TW" sz="3000" b="1" dirty="0" smtClean="0">
                <a:latin typeface="Times New Roman" panose="02020603050405020304" pitchFamily="18" charset="0"/>
                <a:cs typeface="Times New Roman" panose="02020603050405020304" pitchFamily="18" charset="0"/>
              </a:rPr>
              <a:t>DEA</a:t>
            </a:r>
            <a:r>
              <a:rPr lang="zh-TW" altLang="en-US" sz="3000" b="1" dirty="0">
                <a:latin typeface="Times New Roman" panose="02020603050405020304" pitchFamily="18" charset="0"/>
                <a:cs typeface="Times New Roman" panose="02020603050405020304" pitchFamily="18" charset="0"/>
              </a:rPr>
              <a:t>是一種採用實證資料的標竿比較，評估結果乃是</a:t>
            </a:r>
            <a:r>
              <a:rPr lang="zh-TW" altLang="en-US" sz="3000" b="1" u="sng" dirty="0">
                <a:solidFill>
                  <a:schemeClr val="accent2"/>
                </a:solidFill>
                <a:latin typeface="Times New Roman" panose="02020603050405020304" pitchFamily="18" charset="0"/>
                <a:cs typeface="Times New Roman" panose="02020603050405020304" pitchFamily="18" charset="0"/>
              </a:rPr>
              <a:t>相對</a:t>
            </a:r>
            <a:r>
              <a:rPr lang="zh-TW" altLang="en-US" sz="3000" b="1" dirty="0">
                <a:solidFill>
                  <a:schemeClr val="accent2"/>
                </a:solidFill>
                <a:latin typeface="Times New Roman" panose="02020603050405020304" pitchFamily="18" charset="0"/>
                <a:cs typeface="Times New Roman" panose="02020603050405020304" pitchFamily="18" charset="0"/>
              </a:rPr>
              <a:t>效率而非</a:t>
            </a:r>
            <a:r>
              <a:rPr lang="zh-TW" altLang="en-US" sz="3000" b="1" u="sng" dirty="0">
                <a:solidFill>
                  <a:schemeClr val="accent2"/>
                </a:solidFill>
                <a:latin typeface="Times New Roman" panose="02020603050405020304" pitchFamily="18" charset="0"/>
                <a:cs typeface="Times New Roman" panose="02020603050405020304" pitchFamily="18" charset="0"/>
              </a:rPr>
              <a:t>絕對</a:t>
            </a:r>
            <a:r>
              <a:rPr lang="zh-TW" altLang="en-US" sz="3000" b="1" dirty="0">
                <a:solidFill>
                  <a:schemeClr val="accent2"/>
                </a:solidFill>
                <a:latin typeface="Times New Roman" panose="02020603050405020304" pitchFamily="18" charset="0"/>
                <a:cs typeface="Times New Roman" panose="02020603050405020304" pitchFamily="18" charset="0"/>
              </a:rPr>
              <a:t>效率</a:t>
            </a:r>
            <a:r>
              <a:rPr lang="zh-TW" altLang="en-US" sz="3000" b="1" dirty="0">
                <a:latin typeface="Times New Roman" panose="02020603050405020304" pitchFamily="18" charset="0"/>
                <a:cs typeface="Times New Roman" panose="02020603050405020304" pitchFamily="18" charset="0"/>
              </a:rPr>
              <a:t>，因此效率為</a:t>
            </a:r>
            <a:r>
              <a:rPr lang="en-US" altLang="zh-TW" sz="3000" b="1" dirty="0">
                <a:latin typeface="Times New Roman" panose="02020603050405020304" pitchFamily="18" charset="0"/>
                <a:cs typeface="Times New Roman" panose="02020603050405020304" pitchFamily="18" charset="0"/>
              </a:rPr>
              <a:t>1</a:t>
            </a:r>
            <a:r>
              <a:rPr lang="zh-TW" altLang="en-US" sz="3000" b="1" dirty="0">
                <a:latin typeface="Times New Roman" panose="02020603050405020304" pitchFamily="18" charset="0"/>
                <a:cs typeface="Times New Roman" panose="02020603050405020304" pitchFamily="18" charset="0"/>
              </a:rPr>
              <a:t>並不代表沒有改進之</a:t>
            </a:r>
            <a:r>
              <a:rPr lang="zh-TW" altLang="en-US" sz="3000" b="1" dirty="0" smtClean="0">
                <a:latin typeface="Times New Roman" panose="02020603050405020304" pitchFamily="18" charset="0"/>
                <a:cs typeface="Times New Roman" panose="02020603050405020304" pitchFamily="18" charset="0"/>
              </a:rPr>
              <a:t>處。</a:t>
            </a:r>
            <a:endParaRPr lang="en-US" altLang="zh-TW" sz="3000" b="1" dirty="0" smtClean="0">
              <a:latin typeface="Times New Roman" panose="02020603050405020304" pitchFamily="18" charset="0"/>
              <a:cs typeface="Times New Roman" panose="02020603050405020304" pitchFamily="18" charset="0"/>
            </a:endParaRPr>
          </a:p>
          <a:p>
            <a:pPr>
              <a:lnSpc>
                <a:spcPct val="90000"/>
              </a:lnSpc>
              <a:buSzTx/>
              <a:buFont typeface="Wingdings" panose="05000000000000000000" pitchFamily="2" charset="2"/>
              <a:buChar char="p"/>
            </a:pPr>
            <a:r>
              <a:rPr lang="zh-TW" altLang="en-US" sz="3000" b="1" dirty="0" smtClean="0">
                <a:latin typeface="Times New Roman" panose="02020603050405020304" pitchFamily="18" charset="0"/>
                <a:cs typeface="Times New Roman" panose="02020603050405020304" pitchFamily="18" charset="0"/>
              </a:rPr>
              <a:t>同樣</a:t>
            </a:r>
            <a:r>
              <a:rPr lang="zh-TW" altLang="en-US" sz="3000" b="1" dirty="0">
                <a:latin typeface="Times New Roman" panose="02020603050405020304" pitchFamily="18" charset="0"/>
                <a:cs typeface="Times New Roman" panose="02020603050405020304" pitchFamily="18" charset="0"/>
              </a:rPr>
              <a:t>是相對有效率的</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可比較其被其他</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參考的次數，被參考的次數越多，則表示該</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為相對有效率的</a:t>
            </a:r>
            <a:r>
              <a:rPr lang="zh-TW" altLang="en-US" sz="3000" b="1" dirty="0">
                <a:solidFill>
                  <a:schemeClr val="accent2"/>
                </a:solidFill>
                <a:latin typeface="Times New Roman" panose="02020603050405020304" pitchFamily="18" charset="0"/>
                <a:cs typeface="Times New Roman" panose="02020603050405020304" pitchFamily="18" charset="0"/>
              </a:rPr>
              <a:t>衡量穩健度</a:t>
            </a:r>
            <a:r>
              <a:rPr lang="en-US" altLang="zh-TW" sz="3000" b="1" dirty="0">
                <a:solidFill>
                  <a:schemeClr val="accent2"/>
                </a:solidFill>
                <a:latin typeface="Times New Roman" panose="02020603050405020304" pitchFamily="18" charset="0"/>
                <a:cs typeface="Times New Roman" panose="02020603050405020304" pitchFamily="18" charset="0"/>
              </a:rPr>
              <a:t>(robustness</a:t>
            </a:r>
            <a:r>
              <a:rPr lang="en-US" altLang="zh-TW" sz="3000" b="1" dirty="0" smtClean="0">
                <a:solidFill>
                  <a:schemeClr val="accent2"/>
                </a:solidFill>
                <a:latin typeface="Times New Roman" panose="02020603050405020304" pitchFamily="18" charset="0"/>
                <a:cs typeface="Times New Roman" panose="02020603050405020304" pitchFamily="18" charset="0"/>
              </a:rPr>
              <a:t>) </a:t>
            </a:r>
            <a:r>
              <a:rPr lang="zh-TW" altLang="en-US" sz="3000" b="1" dirty="0" smtClean="0">
                <a:solidFill>
                  <a:schemeClr val="accent2"/>
                </a:solidFill>
                <a:latin typeface="Times New Roman" panose="02020603050405020304" pitchFamily="18" charset="0"/>
                <a:cs typeface="Times New Roman" panose="02020603050405020304" pitchFamily="18" charset="0"/>
              </a:rPr>
              <a:t>越高。</a:t>
            </a:r>
            <a:r>
              <a:rPr lang="zh-TW" altLang="en-US" sz="3000" b="1" dirty="0" smtClean="0">
                <a:latin typeface="Times New Roman" panose="02020603050405020304" pitchFamily="18" charset="0"/>
                <a:cs typeface="Times New Roman" panose="02020603050405020304" pitchFamily="18" charset="0"/>
              </a:rPr>
              <a:t> </a:t>
            </a:r>
            <a:endParaRPr lang="zh-TW" altLang="en-US" sz="3000" b="1"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324528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評估結果分析與詮釋</a:t>
            </a:r>
          </a:p>
        </p:txBody>
      </p:sp>
      <p:sp>
        <p:nvSpPr>
          <p:cNvPr id="3" name="內容版面配置區 2"/>
          <p:cNvSpPr>
            <a:spLocks noGrp="1"/>
          </p:cNvSpPr>
          <p:nvPr>
            <p:ph idx="1"/>
          </p:nvPr>
        </p:nvSpPr>
        <p:spPr/>
        <p:txBody>
          <a:bodyPr/>
          <a:lstStyle/>
          <a:p>
            <a:r>
              <a:rPr lang="zh-TW" altLang="en-US" dirty="0">
                <a:latin typeface="Times New Roman" panose="02020603050405020304" pitchFamily="18" charset="0"/>
                <a:cs typeface="Times New Roman" panose="02020603050405020304" pitchFamily="18" charset="0"/>
              </a:rPr>
              <a:t>差額變數分析：</a:t>
            </a:r>
          </a:p>
          <a:p>
            <a:pPr>
              <a:buFont typeface="Wingdings" panose="05000000000000000000" pitchFamily="2" charset="2"/>
              <a:buChar char="p"/>
            </a:pPr>
            <a:r>
              <a:rPr lang="zh-TW" altLang="en-US" sz="3000" b="1" dirty="0">
                <a:latin typeface="Times New Roman" panose="02020603050405020304" pitchFamily="18" charset="0"/>
                <a:cs typeface="Times New Roman" panose="02020603050405020304" pitchFamily="18" charset="0"/>
              </a:rPr>
              <a:t>針對無效率的</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或方案，可以透過</a:t>
            </a:r>
            <a:r>
              <a:rPr lang="en-US" altLang="zh-TW" sz="3000" b="1" dirty="0">
                <a:latin typeface="Times New Roman" panose="02020603050405020304" pitchFamily="18" charset="0"/>
                <a:cs typeface="Times New Roman" panose="02020603050405020304" pitchFamily="18" charset="0"/>
              </a:rPr>
              <a:t>DEA</a:t>
            </a:r>
            <a:r>
              <a:rPr lang="zh-TW" altLang="en-US" sz="3000" b="1" dirty="0">
                <a:latin typeface="Times New Roman" panose="02020603050405020304" pitchFamily="18" charset="0"/>
                <a:cs typeface="Times New Roman" panose="02020603050405020304" pitchFamily="18" charset="0"/>
              </a:rPr>
              <a:t>模式的</a:t>
            </a:r>
            <a:r>
              <a:rPr lang="zh-TW" altLang="en-US" sz="3000" b="1" dirty="0">
                <a:solidFill>
                  <a:schemeClr val="accent2"/>
                </a:solidFill>
                <a:latin typeface="Times New Roman" panose="02020603050405020304" pitchFamily="18" charset="0"/>
                <a:cs typeface="Times New Roman" panose="02020603050405020304" pitchFamily="18" charset="0"/>
              </a:rPr>
              <a:t>差額變數</a:t>
            </a:r>
            <a:r>
              <a:rPr lang="zh-TW" altLang="en-US" sz="3000" b="1" dirty="0" smtClean="0">
                <a:solidFill>
                  <a:schemeClr val="accent2"/>
                </a:solidFill>
                <a:latin typeface="Times New Roman" panose="02020603050405020304" pitchFamily="18" charset="0"/>
                <a:cs typeface="Times New Roman" panose="02020603050405020304" pitchFamily="18" charset="0"/>
              </a:rPr>
              <a:t>分析 </a:t>
            </a:r>
            <a:r>
              <a:rPr lang="en-US" altLang="zh-TW" sz="3000" b="1" dirty="0" smtClean="0">
                <a:solidFill>
                  <a:schemeClr val="accent2"/>
                </a:solidFill>
                <a:latin typeface="Times New Roman" panose="02020603050405020304" pitchFamily="18" charset="0"/>
                <a:cs typeface="Times New Roman" panose="02020603050405020304" pitchFamily="18" charset="0"/>
              </a:rPr>
              <a:t>(</a:t>
            </a:r>
            <a:r>
              <a:rPr lang="en-US" altLang="zh-TW" sz="3000" b="1" dirty="0">
                <a:solidFill>
                  <a:schemeClr val="accent2"/>
                </a:solidFill>
                <a:latin typeface="Times New Roman" panose="02020603050405020304" pitchFamily="18" charset="0"/>
                <a:cs typeface="Times New Roman" panose="02020603050405020304" pitchFamily="18" charset="0"/>
              </a:rPr>
              <a:t>slack variable analysis</a:t>
            </a:r>
            <a:r>
              <a:rPr lang="en-US" altLang="zh-TW" sz="3000" b="1" dirty="0" smtClean="0">
                <a:solidFill>
                  <a:schemeClr val="accent2"/>
                </a:solidFill>
                <a:latin typeface="Times New Roman" panose="02020603050405020304" pitchFamily="18" charset="0"/>
                <a:cs typeface="Times New Roman" panose="02020603050405020304" pitchFamily="18" charset="0"/>
              </a:rPr>
              <a:t>) </a:t>
            </a:r>
            <a:r>
              <a:rPr lang="zh-TW" altLang="en-US" sz="3000" b="1" dirty="0" smtClean="0">
                <a:latin typeface="Times New Roman" panose="02020603050405020304" pitchFamily="18" charset="0"/>
                <a:cs typeface="Times New Roman" panose="02020603050405020304" pitchFamily="18" charset="0"/>
              </a:rPr>
              <a:t>瞭解</a:t>
            </a:r>
            <a:r>
              <a:rPr lang="zh-TW" altLang="en-US" sz="3000" b="1" dirty="0">
                <a:latin typeface="Times New Roman" panose="02020603050405020304" pitchFamily="18" charset="0"/>
                <a:cs typeface="Times New Roman" panose="02020603050405020304" pitchFamily="18" charset="0"/>
              </a:rPr>
              <a:t>投入資源使用狀況，找出</a:t>
            </a:r>
            <a:r>
              <a:rPr lang="zh-TW" altLang="en-US" sz="3000" b="1" dirty="0">
                <a:solidFill>
                  <a:schemeClr val="accent2"/>
                </a:solidFill>
                <a:latin typeface="Times New Roman" panose="02020603050405020304" pitchFamily="18" charset="0"/>
                <a:cs typeface="Times New Roman" panose="02020603050405020304" pitchFamily="18" charset="0"/>
              </a:rPr>
              <a:t>無效率之來源及對應的屬性</a:t>
            </a:r>
            <a:r>
              <a:rPr lang="zh-TW" altLang="en-US" sz="3000" b="1" dirty="0">
                <a:latin typeface="Times New Roman" panose="02020603050405020304" pitchFamily="18" charset="0"/>
                <a:cs typeface="Times New Roman" panose="02020603050405020304" pitchFamily="18" charset="0"/>
              </a:rPr>
              <a:t>值應該改善的大小</a:t>
            </a:r>
            <a:r>
              <a:rPr lang="zh-TW" altLang="en-US" sz="3000" b="1" dirty="0" smtClean="0">
                <a:latin typeface="Times New Roman" panose="02020603050405020304" pitchFamily="18" charset="0"/>
                <a:cs typeface="Times New Roman" panose="02020603050405020304" pitchFamily="18" charset="0"/>
              </a:rPr>
              <a:t>程度。 </a:t>
            </a:r>
            <a:endParaRPr lang="zh-TW" altLang="en-US" sz="3000" b="1"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374784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評估結果分析與詮釋</a:t>
            </a:r>
          </a:p>
        </p:txBody>
      </p:sp>
      <p:sp>
        <p:nvSpPr>
          <p:cNvPr id="3" name="內容版面配置區 2"/>
          <p:cNvSpPr>
            <a:spLocks noGrp="1"/>
          </p:cNvSpPr>
          <p:nvPr>
            <p:ph idx="1"/>
          </p:nvPr>
        </p:nvSpPr>
        <p:spPr/>
        <p:txBody>
          <a:bodyPr/>
          <a:lstStyle/>
          <a:p>
            <a:r>
              <a:rPr lang="zh-TW" altLang="en-US" dirty="0">
                <a:latin typeface="Times New Roman" panose="02020603050405020304" pitchFamily="18" charset="0"/>
                <a:cs typeface="Times New Roman" panose="02020603050405020304" pitchFamily="18" charset="0"/>
              </a:rPr>
              <a:t>規模報酬分析：</a:t>
            </a:r>
          </a:p>
          <a:p>
            <a:pPr>
              <a:lnSpc>
                <a:spcPct val="90000"/>
              </a:lnSpc>
              <a:buSzTx/>
              <a:buFont typeface="Wingdings" panose="05000000000000000000" pitchFamily="2" charset="2"/>
              <a:buChar char="p"/>
            </a:pPr>
            <a:r>
              <a:rPr lang="en-US" altLang="zh-TW" sz="3000" b="1" dirty="0" smtClean="0">
                <a:latin typeface="Times New Roman" panose="02020603050405020304" pitchFamily="18" charset="0"/>
                <a:cs typeface="Times New Roman" panose="02020603050405020304" pitchFamily="18" charset="0"/>
              </a:rPr>
              <a:t>DMU</a:t>
            </a:r>
            <a:r>
              <a:rPr lang="zh-TW" altLang="en-US" sz="3000" b="1" dirty="0" smtClean="0">
                <a:latin typeface="Times New Roman" panose="02020603050405020304" pitchFamily="18" charset="0"/>
                <a:cs typeface="Times New Roman" panose="02020603050405020304" pitchFamily="18" charset="0"/>
              </a:rPr>
              <a:t>之</a:t>
            </a:r>
            <a:r>
              <a:rPr lang="zh-TW" altLang="en-US" sz="3000" b="1" dirty="0">
                <a:latin typeface="Times New Roman" panose="02020603050405020304" pitchFamily="18" charset="0"/>
                <a:cs typeface="Times New Roman" panose="02020603050405020304" pitchFamily="18" charset="0"/>
              </a:rPr>
              <a:t>無效率可能是源自於技術效率或不同規模報酬的規模</a:t>
            </a:r>
            <a:r>
              <a:rPr lang="zh-TW" altLang="en-US" sz="3000" b="1" dirty="0" smtClean="0">
                <a:latin typeface="Times New Roman" panose="02020603050405020304" pitchFamily="18" charset="0"/>
                <a:cs typeface="Times New Roman" panose="02020603050405020304" pitchFamily="18" charset="0"/>
              </a:rPr>
              <a:t>效率。</a:t>
            </a:r>
            <a:endParaRPr lang="en-US" altLang="zh-TW" sz="3000" b="1" dirty="0" smtClean="0">
              <a:latin typeface="Times New Roman" panose="02020603050405020304" pitchFamily="18" charset="0"/>
              <a:cs typeface="Times New Roman" panose="02020603050405020304" pitchFamily="18" charset="0"/>
            </a:endParaRPr>
          </a:p>
          <a:p>
            <a:pPr>
              <a:lnSpc>
                <a:spcPct val="90000"/>
              </a:lnSpc>
              <a:buSzTx/>
              <a:buFont typeface="Wingdings" panose="05000000000000000000" pitchFamily="2" charset="2"/>
              <a:buChar char="p"/>
            </a:pPr>
            <a:r>
              <a:rPr lang="zh-TW" altLang="en-US" sz="3000" b="1" dirty="0" smtClean="0">
                <a:latin typeface="Times New Roman" panose="02020603050405020304" pitchFamily="18" charset="0"/>
                <a:cs typeface="Times New Roman" panose="02020603050405020304" pitchFamily="18" charset="0"/>
              </a:rPr>
              <a:t>在</a:t>
            </a:r>
            <a:r>
              <a:rPr lang="zh-TW" altLang="en-US" sz="3000" b="1" dirty="0">
                <a:latin typeface="Times New Roman" panose="02020603050405020304" pitchFamily="18" charset="0"/>
                <a:cs typeface="Times New Roman" panose="02020603050405020304" pitchFamily="18" charset="0"/>
              </a:rPr>
              <a:t>規模報酬固定的</a:t>
            </a:r>
            <a:r>
              <a:rPr lang="en-US" altLang="zh-TW" sz="3000" b="1" dirty="0">
                <a:latin typeface="Times New Roman" panose="02020603050405020304" pitchFamily="18" charset="0"/>
                <a:cs typeface="Times New Roman" panose="02020603050405020304" pitchFamily="18" charset="0"/>
              </a:rPr>
              <a:t>CCR</a:t>
            </a:r>
            <a:r>
              <a:rPr lang="zh-TW" altLang="en-US" sz="3000" b="1" dirty="0">
                <a:latin typeface="Times New Roman" panose="02020603050405020304" pitchFamily="18" charset="0"/>
                <a:cs typeface="Times New Roman" panose="02020603050405020304" pitchFamily="18" charset="0"/>
              </a:rPr>
              <a:t>模式下，評估結果</a:t>
            </a:r>
            <a:r>
              <a:rPr lang="zh-TW" altLang="en-US" sz="3000" b="1" dirty="0" smtClean="0">
                <a:latin typeface="Times New Roman" panose="02020603050405020304" pitchFamily="18" charset="0"/>
                <a:cs typeface="Times New Roman" panose="02020603050405020304" pitchFamily="18" charset="0"/>
              </a:rPr>
              <a:t>為相對</a:t>
            </a:r>
            <a:r>
              <a:rPr lang="zh-TW" altLang="en-US" sz="3000" b="1" dirty="0">
                <a:latin typeface="Times New Roman" panose="02020603050405020304" pitchFamily="18" charset="0"/>
                <a:cs typeface="Times New Roman" panose="02020603050405020304" pitchFamily="18" charset="0"/>
              </a:rPr>
              <a:t>總效率。而規模報酬變動的</a:t>
            </a:r>
            <a:r>
              <a:rPr lang="en-US" altLang="zh-TW" sz="3000" b="1" dirty="0">
                <a:latin typeface="Times New Roman" panose="02020603050405020304" pitchFamily="18" charset="0"/>
                <a:cs typeface="Times New Roman" panose="02020603050405020304" pitchFamily="18" charset="0"/>
              </a:rPr>
              <a:t>BCC</a:t>
            </a:r>
            <a:r>
              <a:rPr lang="zh-TW" altLang="en-US" sz="3000" b="1" dirty="0">
                <a:latin typeface="Times New Roman" panose="02020603050405020304" pitchFamily="18" charset="0"/>
                <a:cs typeface="Times New Roman" panose="02020603050405020304" pitchFamily="18" charset="0"/>
              </a:rPr>
              <a:t>模式，則是考慮不同</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間的規模差異，評估結果為相對技術效率，並可判斷該</a:t>
            </a:r>
            <a:r>
              <a:rPr lang="en-US" altLang="zh-TW" sz="3000" b="1" dirty="0">
                <a:latin typeface="Times New Roman" panose="02020603050405020304" pitchFamily="18" charset="0"/>
                <a:cs typeface="Times New Roman" panose="02020603050405020304" pitchFamily="18" charset="0"/>
              </a:rPr>
              <a:t>DMU</a:t>
            </a:r>
            <a:r>
              <a:rPr lang="zh-TW" altLang="en-US" sz="3000" b="1" dirty="0">
                <a:latin typeface="Times New Roman" panose="02020603050405020304" pitchFamily="18" charset="0"/>
                <a:cs typeface="Times New Roman" panose="02020603050405020304" pitchFamily="18" charset="0"/>
              </a:rPr>
              <a:t>是屬於規模報酬遞增、遞減或固定</a:t>
            </a:r>
            <a:r>
              <a:rPr lang="zh-TW" altLang="en-US" sz="3000" b="1" dirty="0" smtClean="0">
                <a:latin typeface="Times New Roman" panose="02020603050405020304" pitchFamily="18" charset="0"/>
                <a:cs typeface="Times New Roman" panose="02020603050405020304" pitchFamily="18" charset="0"/>
              </a:rPr>
              <a:t>。</a:t>
            </a:r>
            <a:endParaRPr lang="en-US" altLang="zh-TW" sz="3000" b="1" dirty="0" smtClean="0">
              <a:latin typeface="Times New Roman" panose="02020603050405020304" pitchFamily="18" charset="0"/>
              <a:cs typeface="Times New Roman" panose="02020603050405020304" pitchFamily="18" charset="0"/>
            </a:endParaRPr>
          </a:p>
          <a:p>
            <a:pPr>
              <a:lnSpc>
                <a:spcPct val="90000"/>
              </a:lnSpc>
              <a:buSzTx/>
              <a:buFont typeface="Wingdings" panose="05000000000000000000" pitchFamily="2" charset="2"/>
              <a:buChar char="p"/>
            </a:pPr>
            <a:r>
              <a:rPr lang="zh-TW" altLang="en-US" sz="3000" b="1" dirty="0" smtClean="0">
                <a:solidFill>
                  <a:schemeClr val="accent2"/>
                </a:solidFill>
                <a:latin typeface="Times New Roman" panose="02020603050405020304" pitchFamily="18" charset="0"/>
                <a:cs typeface="Times New Roman" panose="02020603050405020304" pitchFamily="18" charset="0"/>
              </a:rPr>
              <a:t>通常</a:t>
            </a:r>
            <a:r>
              <a:rPr lang="zh-TW" altLang="en-US" sz="3000" b="1" dirty="0">
                <a:solidFill>
                  <a:schemeClr val="accent2"/>
                </a:solidFill>
                <a:latin typeface="Times New Roman" panose="02020603050405020304" pitchFamily="18" charset="0"/>
                <a:cs typeface="Times New Roman" panose="02020603050405020304" pitchFamily="18" charset="0"/>
              </a:rPr>
              <a:t>建議兩種模式並用</a:t>
            </a:r>
            <a:r>
              <a:rPr lang="zh-TW" altLang="en-US" sz="3000" b="1" dirty="0">
                <a:latin typeface="Times New Roman" panose="02020603050405020304" pitchFamily="18" charset="0"/>
                <a:cs typeface="Times New Roman" panose="02020603050405020304" pitchFamily="18" charset="0"/>
              </a:rPr>
              <a:t>，如此可以同時分析總效率、技術效率與規模效率。</a:t>
            </a: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8852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評估結果分析與詮釋</a:t>
            </a:r>
          </a:p>
        </p:txBody>
      </p:sp>
      <p:sp>
        <p:nvSpPr>
          <p:cNvPr id="3" name="內容版面配置區 2"/>
          <p:cNvSpPr>
            <a:spLocks noGrp="1"/>
          </p:cNvSpPr>
          <p:nvPr>
            <p:ph idx="1"/>
          </p:nvPr>
        </p:nvSpPr>
        <p:spPr/>
        <p:txBody>
          <a:bodyPr/>
          <a:lstStyle/>
          <a:p>
            <a:r>
              <a:rPr lang="zh-TW" altLang="en-US" dirty="0">
                <a:latin typeface="Times New Roman" panose="02020603050405020304" pitchFamily="18" charset="0"/>
                <a:ea typeface="標楷體" panose="03000509000000000000" pitchFamily="65" charset="-120"/>
                <a:cs typeface="Times New Roman" panose="02020603050405020304" pitchFamily="18" charset="0"/>
              </a:rPr>
              <a:t>敏感度分析：</a:t>
            </a:r>
          </a:p>
          <a:p>
            <a:pPr>
              <a:buSzTx/>
              <a:buFont typeface="Wingdings" panose="05000000000000000000" pitchFamily="2" charset="2"/>
              <a:buChar char="p"/>
            </a:pP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因為</a:t>
            </a:r>
            <a:r>
              <a:rPr lang="en-US" altLang="zh-TW" sz="2800" b="1" dirty="0">
                <a:latin typeface="Times New Roman" panose="02020603050405020304" pitchFamily="18" charset="0"/>
                <a:ea typeface="標楷體" panose="03000509000000000000" pitchFamily="65" charset="-120"/>
                <a:cs typeface="Times New Roman" panose="02020603050405020304" pitchFamily="18" charset="0"/>
              </a:rPr>
              <a:t>DEA</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模式的結果容易受到考慮的投入產出屬性以及</a:t>
            </a:r>
            <a:r>
              <a:rPr lang="en-US" altLang="zh-TW" sz="2800" b="1" dirty="0">
                <a:latin typeface="Times New Roman" panose="02020603050405020304" pitchFamily="18" charset="0"/>
                <a:ea typeface="標楷體" panose="03000509000000000000" pitchFamily="65" charset="-120"/>
                <a:cs typeface="Times New Roman" panose="02020603050405020304" pitchFamily="18" charset="0"/>
              </a:rPr>
              <a:t>DMU</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的資料影響，為了</a:t>
            </a:r>
            <a:r>
              <a:rPr lang="zh-TW" altLang="en-US" sz="28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提高</a:t>
            </a:r>
            <a:r>
              <a:rPr lang="zh-TW" altLang="en-US" sz="28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研究效</a:t>
            </a:r>
            <a:r>
              <a:rPr lang="zh-TW" altLang="en-US" sz="28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度</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，使評估結果更具效果，因此必須進一步利用敏感度分析可以由</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三個面向探討：</a:t>
            </a:r>
            <a:endParaRPr lang="zh-TW" altLang="en-US" sz="2800" b="1" dirty="0">
              <a:latin typeface="Times New Roman" panose="02020603050405020304" pitchFamily="18" charset="0"/>
              <a:ea typeface="標楷體" panose="03000509000000000000" pitchFamily="65" charset="-120"/>
              <a:cs typeface="Times New Roman" panose="02020603050405020304" pitchFamily="18" charset="0"/>
            </a:endParaRPr>
          </a:p>
          <a:p>
            <a:pPr marL="720725" lvl="1" indent="-180975"/>
            <a:r>
              <a:rPr lang="zh-TW" altLang="en-US"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投入與產出</a:t>
            </a:r>
            <a:r>
              <a:rPr lang="zh-TW" altLang="en-US" b="1" u="sng"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屬性增減</a:t>
            </a:r>
            <a:r>
              <a:rPr lang="zh-TW" altLang="en-US"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變化</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對評估結果的</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影響。</a:t>
            </a:r>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a:p>
            <a:pPr marL="720725" lvl="1" indent="-180975"/>
            <a:r>
              <a:rPr lang="en-US" altLang="zh-TW" b="1" u="sng"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DMU</a:t>
            </a:r>
            <a:r>
              <a:rPr lang="zh-TW" altLang="en-US" b="1" u="sng"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數量</a:t>
            </a:r>
            <a:r>
              <a:rPr lang="zh-TW" altLang="en-US"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變化</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時對</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評估結果的</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影響。</a:t>
            </a:r>
            <a:endParaRPr lang="zh-TW" altLang="en-US" b="1" dirty="0">
              <a:latin typeface="Times New Roman" panose="02020603050405020304" pitchFamily="18" charset="0"/>
              <a:ea typeface="標楷體" panose="03000509000000000000" pitchFamily="65" charset="-120"/>
              <a:cs typeface="Times New Roman" panose="02020603050405020304" pitchFamily="18" charset="0"/>
            </a:endParaRPr>
          </a:p>
          <a:p>
            <a:pPr marL="720725" lvl="1" indent="-180975"/>
            <a:r>
              <a:rPr lang="zh-TW" altLang="en-US"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各方案的投入與產出</a:t>
            </a:r>
            <a:r>
              <a:rPr lang="zh-TW" altLang="en-US" b="1" u="sng"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屬性值</a:t>
            </a:r>
            <a:r>
              <a:rPr lang="zh-TW" altLang="en-US"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變化</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時對評估結果的</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影響 </a:t>
            </a:r>
            <a:r>
              <a:rPr lang="en-US" altLang="zh-TW"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考量捨棄掉某些</a:t>
            </a:r>
            <a:r>
              <a:rPr lang="zh-TW" altLang="en-US" b="1" dirty="0">
                <a:latin typeface="Times New Roman" panose="02020603050405020304" pitchFamily="18" charset="0"/>
                <a:ea typeface="標楷體" panose="03000509000000000000" pitchFamily="65" charset="-120"/>
                <a:cs typeface="Times New Roman" panose="02020603050405020304" pitchFamily="18" charset="0"/>
              </a:rPr>
              <a:t>特別高或特別低的屬性</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值</a:t>
            </a:r>
            <a:r>
              <a:rPr lang="en-US" altLang="zh-TW"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b="1" dirty="0" smtClean="0">
                <a:latin typeface="Times New Roman" panose="02020603050405020304" pitchFamily="18" charset="0"/>
                <a:ea typeface="標楷體" panose="03000509000000000000" pitchFamily="65" charset="-120"/>
                <a:cs typeface="Times New Roman" panose="02020603050405020304" pitchFamily="18" charset="0"/>
              </a:rPr>
              <a:t>。</a:t>
            </a:r>
            <a:r>
              <a:rPr lang="en-US" altLang="zh-TW" b="1" dirty="0" smtClean="0">
                <a:latin typeface="Times New Roman" panose="02020603050405020304" pitchFamily="18" charset="0"/>
                <a:ea typeface="標楷體" panose="03000509000000000000" pitchFamily="65" charset="-120"/>
                <a:cs typeface="Times New Roman" panose="02020603050405020304" pitchFamily="18" charset="0"/>
              </a:rPr>
              <a:t> </a:t>
            </a:r>
            <a:endParaRPr lang="en-US" altLang="zh-TW" b="1" dirty="0">
              <a:latin typeface="Times New Roman" panose="02020603050405020304" pitchFamily="18" charset="0"/>
              <a:ea typeface="標楷體" panose="03000509000000000000" pitchFamily="65" charset="-120"/>
              <a:cs typeface="Times New Roman" panose="02020603050405020304" pitchFamily="18" charset="0"/>
            </a:endParaRPr>
          </a:p>
          <a:p>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35979263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Times New Roman" panose="02020603050405020304" pitchFamily="18" charset="0"/>
                <a:cs typeface="Times New Roman" panose="02020603050405020304" pitchFamily="18" charset="0"/>
              </a:rPr>
              <a:t>常見</a:t>
            </a:r>
            <a:r>
              <a:rPr lang="en-US" altLang="zh-TW" dirty="0" smtClean="0">
                <a:latin typeface="Times New Roman" panose="02020603050405020304" pitchFamily="18" charset="0"/>
                <a:cs typeface="Times New Roman" panose="02020603050405020304" pitchFamily="18" charset="0"/>
              </a:rPr>
              <a:t>DEA</a:t>
            </a:r>
            <a:r>
              <a:rPr lang="zh-TW" altLang="en-US" dirty="0">
                <a:latin typeface="Times New Roman" panose="02020603050405020304" pitchFamily="18" charset="0"/>
                <a:cs typeface="Times New Roman" panose="02020603050405020304" pitchFamily="18" charset="0"/>
              </a:rPr>
              <a:t>分析工具 </a:t>
            </a:r>
          </a:p>
        </p:txBody>
      </p:sp>
      <p:sp>
        <p:nvSpPr>
          <p:cNvPr id="3" name="內容版面配置區 2"/>
          <p:cNvSpPr>
            <a:spLocks noGrp="1"/>
          </p:cNvSpPr>
          <p:nvPr>
            <p:ph idx="1"/>
          </p:nvPr>
        </p:nvSpPr>
        <p:spPr/>
        <p:txBody>
          <a:bodyPr/>
          <a:lstStyle/>
          <a:p>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當決策單位、投入項與產出項的個數增多時，由於</a:t>
            </a:r>
            <a:r>
              <a:rPr lang="zh-TW" altLang="en-US" sz="28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限制式增加，計算</a:t>
            </a:r>
            <a:r>
              <a:rPr lang="zh-TW" altLang="en-US" sz="2800" b="1" dirty="0" smtClean="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更為繁複</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，分析者</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可以透過不同電腦</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軟體來協助進行分析，將選定的模式與實際資料輸入後，即可根據產生的報表進行結果</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分析。</a:t>
            </a:r>
            <a:endParaRPr lang="zh-TW" altLang="en-US" sz="2800" b="1" dirty="0">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除一般</a:t>
            </a:r>
            <a:r>
              <a:rPr lang="zh-TW" altLang="en-US" sz="2800" b="1" dirty="0">
                <a:solidFill>
                  <a:schemeClr val="accent2"/>
                </a:solidFill>
                <a:latin typeface="Times New Roman" panose="02020603050405020304" pitchFamily="18" charset="0"/>
                <a:ea typeface="標楷體" panose="03000509000000000000" pitchFamily="65" charset="-120"/>
                <a:cs typeface="Times New Roman" panose="02020603050405020304" pitchFamily="18" charset="0"/>
              </a:rPr>
              <a:t>求解線性規劃之軟體</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外 </a:t>
            </a:r>
            <a:r>
              <a:rPr lang="en-US" altLang="zh-TW" sz="2800"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例，</a:t>
            </a:r>
            <a:r>
              <a:rPr lang="en-US" altLang="zh-TW" sz="2800" b="1" dirty="0">
                <a:latin typeface="Times New Roman" panose="02020603050405020304" pitchFamily="18" charset="0"/>
                <a:ea typeface="標楷體" panose="03000509000000000000" pitchFamily="65" charset="-120"/>
                <a:cs typeface="Times New Roman" panose="02020603050405020304" pitchFamily="18" charset="0"/>
              </a:rPr>
              <a:t>Lingo)</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目前常見數</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個執行</a:t>
            </a:r>
            <a:r>
              <a:rPr lang="en-US" altLang="zh-TW" sz="2800" b="1" dirty="0">
                <a:latin typeface="Times New Roman" panose="02020603050405020304" pitchFamily="18" charset="0"/>
                <a:ea typeface="標楷體" panose="03000509000000000000" pitchFamily="65" charset="-120"/>
                <a:cs typeface="Times New Roman" panose="02020603050405020304" pitchFamily="18" charset="0"/>
              </a:rPr>
              <a:t>DEA</a:t>
            </a:r>
            <a:r>
              <a:rPr lang="zh-TW" altLang="en-US" sz="2800" b="1" dirty="0">
                <a:latin typeface="Times New Roman" panose="02020603050405020304" pitchFamily="18" charset="0"/>
                <a:ea typeface="標楷體" panose="03000509000000000000" pitchFamily="65" charset="-120"/>
                <a:cs typeface="Times New Roman" panose="02020603050405020304" pitchFamily="18" charset="0"/>
              </a:rPr>
              <a:t>的專用</a:t>
            </a:r>
            <a:r>
              <a:rPr lang="zh-TW" altLang="en-US" sz="2800" b="1" dirty="0" smtClean="0">
                <a:latin typeface="Times New Roman" panose="02020603050405020304" pitchFamily="18" charset="0"/>
                <a:ea typeface="標楷體" panose="03000509000000000000" pitchFamily="65" charset="-120"/>
                <a:cs typeface="Times New Roman" panose="02020603050405020304" pitchFamily="18" charset="0"/>
              </a:rPr>
              <a:t>軟體。</a:t>
            </a:r>
            <a:endParaRPr lang="zh-TW" altLang="en-US" sz="2800" b="1" dirty="0">
              <a:latin typeface="Times New Roman" panose="02020603050405020304" pitchFamily="18" charset="0"/>
              <a:ea typeface="標楷體" panose="03000509000000000000" pitchFamily="65" charset="-120"/>
              <a:cs typeface="Times New Roman" panose="02020603050405020304" pitchFamily="18" charset="0"/>
            </a:endParaRPr>
          </a:p>
          <a:p>
            <a:pPr lvl="1">
              <a:lnSpc>
                <a:spcPct val="90000"/>
              </a:lnSpc>
              <a:spcBef>
                <a:spcPct val="0"/>
              </a:spcBef>
              <a:buFont typeface="Wingdings" panose="05000000000000000000" pitchFamily="2" charset="2"/>
              <a:buChar char="p"/>
            </a:pP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Frontier Analyst, … (free)</a:t>
            </a:r>
          </a:p>
          <a:p>
            <a:pPr lvl="1">
              <a:lnSpc>
                <a:spcPct val="90000"/>
              </a:lnSpc>
              <a:spcBef>
                <a:spcPct val="0"/>
              </a:spcBef>
              <a:buFont typeface="Wingdings" panose="05000000000000000000" pitchFamily="2" charset="2"/>
              <a:buChar char="p"/>
            </a:pP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DEA-SOLVER</a:t>
            </a:r>
          </a:p>
          <a:p>
            <a:pPr lvl="1">
              <a:lnSpc>
                <a:spcPct val="90000"/>
              </a:lnSpc>
              <a:spcBef>
                <a:spcPct val="0"/>
              </a:spcBef>
              <a:buFont typeface="Wingdings" panose="05000000000000000000" pitchFamily="2" charset="2"/>
              <a:buChar char="p"/>
            </a:pPr>
            <a:r>
              <a:rPr lang="en-US" altLang="zh-TW" b="1" dirty="0">
                <a:latin typeface="Times New Roman" panose="02020603050405020304" pitchFamily="18" charset="0"/>
                <a:ea typeface="標楷體" panose="03000509000000000000" pitchFamily="65" charset="-120"/>
                <a:cs typeface="Times New Roman" panose="02020603050405020304" pitchFamily="18" charset="0"/>
              </a:rPr>
              <a:t>DEAP </a:t>
            </a:r>
            <a:r>
              <a:rPr lang="en-US" altLang="zh-TW" sz="1800"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800" b="1" dirty="0" smtClean="0">
                <a:latin typeface="Times New Roman" panose="02020603050405020304" pitchFamily="18" charset="0"/>
                <a:ea typeface="標楷體" panose="03000509000000000000" pitchFamily="65" charset="-120"/>
                <a:cs typeface="Times New Roman" panose="02020603050405020304" pitchFamily="18" charset="0"/>
              </a:rPr>
              <a:t>澳洲</a:t>
            </a:r>
            <a:r>
              <a:rPr lang="zh-TW" altLang="en-US" sz="1800" b="1" dirty="0">
                <a:latin typeface="Times New Roman" panose="02020603050405020304" pitchFamily="18" charset="0"/>
                <a:ea typeface="標楷體" panose="03000509000000000000" pitchFamily="65" charset="-120"/>
                <a:cs typeface="Times New Roman" panose="02020603050405020304" pitchFamily="18" charset="0"/>
              </a:rPr>
              <a:t>昆士蘭大學教授</a:t>
            </a:r>
            <a:r>
              <a:rPr lang="en-US" altLang="zh-TW" sz="1800" b="1" dirty="0">
                <a:latin typeface="Times New Roman" panose="02020603050405020304" pitchFamily="18" charset="0"/>
                <a:ea typeface="標楷體" panose="03000509000000000000" pitchFamily="65" charset="-120"/>
                <a:cs typeface="Times New Roman" panose="02020603050405020304" pitchFamily="18" charset="0"/>
              </a:rPr>
              <a:t>Tim </a:t>
            </a:r>
            <a:r>
              <a:rPr lang="en-US" altLang="zh-TW" sz="1800" b="1" dirty="0" err="1">
                <a:latin typeface="Times New Roman" panose="02020603050405020304" pitchFamily="18" charset="0"/>
                <a:ea typeface="標楷體" panose="03000509000000000000" pitchFamily="65" charset="-120"/>
                <a:cs typeface="Times New Roman" panose="02020603050405020304" pitchFamily="18" charset="0"/>
              </a:rPr>
              <a:t>Coelli</a:t>
            </a:r>
            <a:r>
              <a:rPr lang="en-US" altLang="zh-TW" sz="1800" b="1" dirty="0">
                <a:latin typeface="Times New Roman" panose="02020603050405020304" pitchFamily="18" charset="0"/>
                <a:ea typeface="標楷體" panose="03000509000000000000" pitchFamily="65" charset="-120"/>
                <a:cs typeface="Times New Roman" panose="02020603050405020304" pitchFamily="18" charset="0"/>
              </a:rPr>
              <a:t> </a:t>
            </a:r>
            <a:r>
              <a:rPr lang="zh-TW" altLang="en-US" sz="1800" b="1" dirty="0">
                <a:latin typeface="Times New Roman" panose="02020603050405020304" pitchFamily="18" charset="0"/>
                <a:ea typeface="標楷體" panose="03000509000000000000" pitchFamily="65" charset="-120"/>
                <a:cs typeface="Times New Roman" panose="02020603050405020304" pitchFamily="18" charset="0"/>
              </a:rPr>
              <a:t>所撰寫之</a:t>
            </a:r>
            <a:r>
              <a:rPr lang="en-US" altLang="zh-TW" sz="1800" b="1" dirty="0" err="1" smtClean="0">
                <a:latin typeface="Times New Roman" panose="02020603050405020304" pitchFamily="18" charset="0"/>
                <a:ea typeface="標楷體" panose="03000509000000000000" pitchFamily="65" charset="-120"/>
                <a:cs typeface="Times New Roman" panose="02020603050405020304" pitchFamily="18" charset="0"/>
              </a:rPr>
              <a:t>Deap</a:t>
            </a:r>
            <a:r>
              <a:rPr lang="zh-TW" altLang="en-US" sz="1800" b="1" dirty="0" smtClean="0">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800" b="1" dirty="0" smtClean="0">
                <a:latin typeface="Times New Roman" panose="02020603050405020304" pitchFamily="18" charset="0"/>
                <a:ea typeface="標楷體" panose="03000509000000000000" pitchFamily="65" charset="-120"/>
                <a:cs typeface="Times New Roman" panose="02020603050405020304" pitchFamily="18" charset="0"/>
              </a:rPr>
              <a:t>(</a:t>
            </a:r>
            <a:r>
              <a:rPr lang="en-US" altLang="zh-TW" sz="1800" b="1" dirty="0">
                <a:latin typeface="Times New Roman" panose="02020603050405020304" pitchFamily="18" charset="0"/>
                <a:ea typeface="標楷體" panose="03000509000000000000" pitchFamily="65" charset="-120"/>
                <a:cs typeface="Times New Roman" panose="02020603050405020304" pitchFamily="18" charset="0"/>
              </a:rPr>
              <a:t>ver2.1</a:t>
            </a:r>
            <a:r>
              <a:rPr lang="en-US" altLang="zh-TW" sz="1800" b="1"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800" b="1" dirty="0" smtClean="0">
                <a:latin typeface="Times New Roman" panose="02020603050405020304" pitchFamily="18" charset="0"/>
                <a:ea typeface="標楷體" panose="03000509000000000000" pitchFamily="65" charset="-120"/>
                <a:cs typeface="Times New Roman" panose="02020603050405020304" pitchFamily="18" charset="0"/>
              </a:rPr>
              <a:t> 軟體</a:t>
            </a:r>
            <a:r>
              <a:rPr lang="en-US" altLang="zh-TW" sz="1800" b="1" dirty="0">
                <a:latin typeface="Times New Roman" panose="02020603050405020304" pitchFamily="18" charset="0"/>
                <a:ea typeface="標楷體" panose="03000509000000000000" pitchFamily="65" charset="-120"/>
                <a:cs typeface="Times New Roman" panose="02020603050405020304" pitchFamily="18" charset="0"/>
              </a:rPr>
              <a:t>(http://www.uq.edu.au/econoics/cepa/software.htm</a:t>
            </a:r>
            <a:r>
              <a:rPr lang="en-US" altLang="zh-TW" sz="1800" b="1"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1800" b="1" dirty="0">
              <a:latin typeface="Times New Roman" panose="02020603050405020304" pitchFamily="18" charset="0"/>
              <a:ea typeface="標楷體" panose="03000509000000000000" pitchFamily="65" charset="-120"/>
              <a:cs typeface="Times New Roman" panose="02020603050405020304" pitchFamily="18" charset="0"/>
            </a:endParaRPr>
          </a:p>
          <a:p>
            <a:endParaRPr lang="zh-TW" altLang="en-US"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00537767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重點摘述</a:t>
            </a:r>
          </a:p>
        </p:txBody>
      </p:sp>
      <p:sp>
        <p:nvSpPr>
          <p:cNvPr id="3" name="內容版面配置區 2"/>
          <p:cNvSpPr>
            <a:spLocks noGrp="1"/>
          </p:cNvSpPr>
          <p:nvPr>
            <p:ph idx="1"/>
          </p:nvPr>
        </p:nvSpPr>
        <p:spPr>
          <a:xfrm>
            <a:off x="457200" y="1276927"/>
            <a:ext cx="8492836" cy="4525959"/>
          </a:xfrm>
        </p:spPr>
        <p:txBody>
          <a:bodyPr/>
          <a:lstStyle/>
          <a:p>
            <a:r>
              <a:rPr lang="en-US" altLang="zh-TW" b="1" dirty="0">
                <a:solidFill>
                  <a:schemeClr val="tx1"/>
                </a:solidFill>
                <a:latin typeface="Times New Roman" panose="02020603050405020304" pitchFamily="18" charset="0"/>
                <a:cs typeface="Times New Roman" panose="02020603050405020304" pitchFamily="18" charset="0"/>
              </a:rPr>
              <a:t>DEA</a:t>
            </a:r>
            <a:r>
              <a:rPr lang="zh-TW" altLang="en-US" b="1" dirty="0">
                <a:latin typeface="Times New Roman" panose="02020603050405020304" pitchFamily="18" charset="0"/>
                <a:cs typeface="Times New Roman" panose="02020603050405020304" pitchFamily="18" charset="0"/>
              </a:rPr>
              <a:t>是一種可以同時衡量多項產出與多項投入的多屬性效率評估</a:t>
            </a:r>
            <a:r>
              <a:rPr lang="zh-TW" altLang="en-US" b="1" dirty="0" smtClean="0">
                <a:latin typeface="Times New Roman" panose="02020603050405020304" pitchFamily="18" charset="0"/>
                <a:cs typeface="Times New Roman" panose="02020603050405020304" pitchFamily="18" charset="0"/>
              </a:rPr>
              <a:t>方法。</a:t>
            </a:r>
            <a:endParaRPr lang="zh-TW" altLang="en-US" b="1" dirty="0">
              <a:latin typeface="Times New Roman" panose="02020603050405020304" pitchFamily="18" charset="0"/>
              <a:cs typeface="Times New Roman" panose="02020603050405020304" pitchFamily="18" charset="0"/>
            </a:endParaRPr>
          </a:p>
          <a:p>
            <a:r>
              <a:rPr lang="en-US" altLang="zh-TW" b="1" dirty="0">
                <a:solidFill>
                  <a:schemeClr val="tx1"/>
                </a:solidFill>
                <a:latin typeface="Times New Roman" panose="02020603050405020304" pitchFamily="18" charset="0"/>
                <a:cs typeface="Times New Roman" panose="02020603050405020304" pitchFamily="18" charset="0"/>
              </a:rPr>
              <a:t>DEA</a:t>
            </a:r>
            <a:r>
              <a:rPr lang="zh-TW" altLang="en-US" b="1" dirty="0">
                <a:latin typeface="Times New Roman" panose="02020603050405020304" pitchFamily="18" charset="0"/>
                <a:cs typeface="Times New Roman" panose="02020603050405020304" pitchFamily="18" charset="0"/>
              </a:rPr>
              <a:t>能夠在不須預設生產函數型式且亦不須事先決定投入產出屬性的相對權重之下，以求取各方案之相對效率。</a:t>
            </a:r>
          </a:p>
          <a:p>
            <a:r>
              <a:rPr lang="en-US" altLang="zh-TW" b="1" dirty="0">
                <a:solidFill>
                  <a:schemeClr val="tx1"/>
                </a:solidFill>
                <a:latin typeface="Times New Roman" panose="02020603050405020304" pitchFamily="18" charset="0"/>
                <a:cs typeface="Times New Roman" panose="02020603050405020304" pitchFamily="18" charset="0"/>
              </a:rPr>
              <a:t>DEA</a:t>
            </a:r>
            <a:r>
              <a:rPr lang="zh-TW" altLang="en-US" b="1" dirty="0">
                <a:latin typeface="Times New Roman" panose="02020603050405020304" pitchFamily="18" charset="0"/>
                <a:cs typeface="Times New Roman" panose="02020603050405020304" pitchFamily="18" charset="0"/>
              </a:rPr>
              <a:t>不僅可以評估相對效率，指出效率有待改進的</a:t>
            </a:r>
            <a:r>
              <a:rPr lang="en-US" altLang="zh-TW" b="1" dirty="0">
                <a:latin typeface="Times New Roman" panose="02020603050405020304" pitchFamily="18" charset="0"/>
                <a:cs typeface="Times New Roman" panose="02020603050405020304" pitchFamily="18" charset="0"/>
              </a:rPr>
              <a:t>DMU</a:t>
            </a:r>
            <a:r>
              <a:rPr lang="zh-TW" altLang="en-US" b="1" dirty="0">
                <a:latin typeface="Times New Roman" panose="02020603050405020304" pitchFamily="18" charset="0"/>
                <a:cs typeface="Times New Roman" panose="02020603050405020304" pitchFamily="18" charset="0"/>
              </a:rPr>
              <a:t>，也可以利用</a:t>
            </a:r>
            <a:r>
              <a:rPr lang="zh-TW" altLang="en-US" b="1" dirty="0">
                <a:solidFill>
                  <a:schemeClr val="accent2"/>
                </a:solidFill>
                <a:latin typeface="Times New Roman" panose="02020603050405020304" pitchFamily="18" charset="0"/>
                <a:cs typeface="Times New Roman" panose="02020603050405020304" pitchFamily="18" charset="0"/>
              </a:rPr>
              <a:t>差額變數分析</a:t>
            </a:r>
            <a:r>
              <a:rPr lang="zh-TW" altLang="en-US" b="1" dirty="0">
                <a:latin typeface="Times New Roman" panose="02020603050405020304" pitchFamily="18" charset="0"/>
                <a:cs typeface="Times New Roman" panose="02020603050405020304" pitchFamily="18" charset="0"/>
              </a:rPr>
              <a:t>和</a:t>
            </a:r>
            <a:r>
              <a:rPr lang="zh-TW" altLang="en-US" b="1" dirty="0">
                <a:solidFill>
                  <a:schemeClr val="accent2"/>
                </a:solidFill>
                <a:latin typeface="Times New Roman" panose="02020603050405020304" pitchFamily="18" charset="0"/>
                <a:cs typeface="Times New Roman" panose="02020603050405020304" pitchFamily="18" charset="0"/>
              </a:rPr>
              <a:t>敏感度分析</a:t>
            </a:r>
            <a:r>
              <a:rPr lang="zh-TW" altLang="en-US" b="1" dirty="0">
                <a:latin typeface="Times New Roman" panose="02020603050405020304" pitchFamily="18" charset="0"/>
                <a:cs typeface="Times New Roman" panose="02020603050405020304" pitchFamily="18" charset="0"/>
              </a:rPr>
              <a:t>，提供決策者各種改進效率值的可行</a:t>
            </a:r>
            <a:r>
              <a:rPr lang="zh-TW" altLang="en-US" b="1" dirty="0" smtClean="0">
                <a:latin typeface="Times New Roman" panose="02020603050405020304" pitchFamily="18" charset="0"/>
                <a:cs typeface="Times New Roman" panose="02020603050405020304" pitchFamily="18" charset="0"/>
              </a:rPr>
              <a:t>途徑。</a:t>
            </a:r>
            <a:endParaRPr lang="zh-TW" altLang="en-US" b="1" dirty="0">
              <a:latin typeface="Times New Roman" panose="02020603050405020304" pitchFamily="18" charset="0"/>
              <a:cs typeface="Times New Roman" panose="02020603050405020304" pitchFamily="18" charset="0"/>
            </a:endParaRPr>
          </a:p>
          <a:p>
            <a:pPr lvl="0"/>
            <a:endParaRPr lang="zh-TW" altLang="en-US" dirty="0">
              <a:latin typeface="Times New Roman" panose="02020603050405020304" pitchFamily="18" charset="0"/>
              <a:cs typeface="Times New Roman" panose="02020603050405020304" pitchFamily="18" charset="0"/>
            </a:endParaRPr>
          </a:p>
          <a:p>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07356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anose="02020603050405020304" pitchFamily="18" charset="0"/>
                <a:cs typeface="Times New Roman" panose="02020603050405020304" pitchFamily="18" charset="0"/>
              </a:rPr>
              <a:t>CCR</a:t>
            </a:r>
            <a:r>
              <a:rPr lang="zh-TW" altLang="en-US" dirty="0" smtClean="0">
                <a:latin typeface="Times New Roman" panose="02020603050405020304" pitchFamily="18" charset="0"/>
                <a:cs typeface="Times New Roman" panose="02020603050405020304" pitchFamily="18" charset="0"/>
              </a:rPr>
              <a:t>模式</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p:cNvSpPr>
            <a:spLocks noGrp="1"/>
          </p:cNvSpPr>
          <p:nvPr>
            <p:ph idx="1"/>
          </p:nvPr>
        </p:nvSpPr>
        <p:spPr>
          <a:xfrm>
            <a:off x="457200" y="1600200"/>
            <a:ext cx="8229600" cy="2348923"/>
          </a:xfrm>
        </p:spPr>
        <p:txBody>
          <a:bodyPr/>
          <a:lstStyle/>
          <a:p>
            <a:r>
              <a:rPr lang="en-US" altLang="zh-TW" b="1" dirty="0">
                <a:latin typeface="Times New Roman" panose="02020603050405020304" pitchFamily="18" charset="0"/>
                <a:cs typeface="Times New Roman" panose="02020603050405020304" pitchFamily="18" charset="0"/>
              </a:rPr>
              <a:t>CCR</a:t>
            </a:r>
            <a:r>
              <a:rPr lang="zh-TW" altLang="en-US" b="1" dirty="0">
                <a:latin typeface="Times New Roman" panose="02020603050405020304" pitchFamily="18" charset="0"/>
                <a:cs typeface="Times New Roman" panose="02020603050405020304" pitchFamily="18" charset="0"/>
              </a:rPr>
              <a:t>模式假設</a:t>
            </a:r>
            <a:r>
              <a:rPr lang="zh-TW" altLang="en-US" b="1" dirty="0">
                <a:solidFill>
                  <a:schemeClr val="accent2"/>
                </a:solidFill>
                <a:latin typeface="Times New Roman" panose="02020603050405020304" pitchFamily="18" charset="0"/>
                <a:cs typeface="Times New Roman" panose="02020603050405020304" pitchFamily="18" charset="0"/>
              </a:rPr>
              <a:t>固定規模</a:t>
            </a:r>
            <a:r>
              <a:rPr lang="zh-TW" altLang="en-US" b="1" dirty="0" smtClean="0">
                <a:solidFill>
                  <a:schemeClr val="accent2"/>
                </a:solidFill>
                <a:latin typeface="Times New Roman" panose="02020603050405020304" pitchFamily="18" charset="0"/>
                <a:cs typeface="Times New Roman" panose="02020603050405020304" pitchFamily="18" charset="0"/>
              </a:rPr>
              <a:t>報酬 </a:t>
            </a:r>
            <a:r>
              <a:rPr lang="en-US" altLang="zh-TW" b="1" dirty="0" smtClean="0">
                <a:solidFill>
                  <a:schemeClr val="accent2"/>
                </a:solidFill>
                <a:latin typeface="Times New Roman" panose="02020603050405020304" pitchFamily="18" charset="0"/>
                <a:cs typeface="Times New Roman" panose="02020603050405020304" pitchFamily="18" charset="0"/>
              </a:rPr>
              <a:t>(</a:t>
            </a:r>
            <a:r>
              <a:rPr lang="en-US" altLang="zh-TW" b="1" dirty="0">
                <a:solidFill>
                  <a:schemeClr val="accent2"/>
                </a:solidFill>
                <a:latin typeface="Times New Roman" panose="02020603050405020304" pitchFamily="18" charset="0"/>
                <a:cs typeface="Times New Roman" panose="02020603050405020304" pitchFamily="18" charset="0"/>
              </a:rPr>
              <a:t>CRS, constant return to scale)</a:t>
            </a:r>
            <a:r>
              <a:rPr lang="zh-TW" altLang="en-US" b="1" dirty="0" smtClean="0">
                <a:latin typeface="Times New Roman" panose="02020603050405020304" pitchFamily="18" charset="0"/>
                <a:cs typeface="Times New Roman" panose="02020603050405020304" pitchFamily="18" charset="0"/>
              </a:rPr>
              <a:t>，亦即</a:t>
            </a:r>
            <a:r>
              <a:rPr lang="zh-TW" altLang="en-US" b="1" dirty="0" smtClean="0">
                <a:solidFill>
                  <a:schemeClr val="accent2"/>
                </a:solidFill>
                <a:latin typeface="Times New Roman" panose="02020603050405020304" pitchFamily="18" charset="0"/>
                <a:cs typeface="Times New Roman" panose="02020603050405020304" pitchFamily="18" charset="0"/>
              </a:rPr>
              <a:t>每一</a:t>
            </a:r>
            <a:r>
              <a:rPr lang="zh-TW" altLang="en-US" b="1" dirty="0">
                <a:solidFill>
                  <a:schemeClr val="accent2"/>
                </a:solidFill>
                <a:latin typeface="Times New Roman" panose="02020603050405020304" pitchFamily="18" charset="0"/>
                <a:cs typeface="Times New Roman" panose="02020603050405020304" pitchFamily="18" charset="0"/>
              </a:rPr>
              <a:t>單位投入可得產出量是固定</a:t>
            </a:r>
            <a:r>
              <a:rPr lang="zh-TW" altLang="en-US" b="1" dirty="0">
                <a:latin typeface="Times New Roman" panose="02020603050405020304" pitchFamily="18" charset="0"/>
                <a:cs typeface="Times New Roman" panose="02020603050405020304" pitchFamily="18" charset="0"/>
              </a:rPr>
              <a:t>的，不會因規模大小而</a:t>
            </a:r>
            <a:r>
              <a:rPr lang="zh-TW" altLang="en-US" b="1" dirty="0" smtClean="0">
                <a:latin typeface="Times New Roman" panose="02020603050405020304" pitchFamily="18" charset="0"/>
                <a:cs typeface="Times New Roman" panose="02020603050405020304" pitchFamily="18" charset="0"/>
              </a:rPr>
              <a:t>改變。 </a:t>
            </a:r>
            <a:endParaRPr lang="zh-TW" altLang="en-US" b="1" dirty="0">
              <a:latin typeface="Times New Roman" panose="02020603050405020304" pitchFamily="18" charset="0"/>
              <a:cs typeface="Times New Roman" panose="02020603050405020304" pitchFamily="18" charset="0"/>
            </a:endParaRPr>
          </a:p>
          <a:p>
            <a:r>
              <a:rPr lang="en-US" altLang="zh-TW" b="1" i="1" dirty="0" err="1" smtClean="0">
                <a:latin typeface="Times New Roman" panose="02020603050405020304" pitchFamily="18" charset="0"/>
                <a:cs typeface="Times New Roman" panose="02020603050405020304" pitchFamily="18" charset="0"/>
              </a:rPr>
              <a:t>DUM</a:t>
            </a:r>
            <a:r>
              <a:rPr lang="en-US" altLang="zh-TW" b="1" i="1" baseline="-25000" dirty="0" err="1" smtClean="0">
                <a:latin typeface="Times New Roman" panose="02020603050405020304" pitchFamily="18" charset="0"/>
                <a:cs typeface="Times New Roman" panose="02020603050405020304" pitchFamily="18" charset="0"/>
              </a:rPr>
              <a:t>k</a:t>
            </a:r>
            <a:r>
              <a:rPr lang="en-US" altLang="zh-TW" b="1" i="1" baseline="-25000" dirty="0" smtClean="0">
                <a:latin typeface="Times New Roman" panose="02020603050405020304" pitchFamily="18" charset="0"/>
                <a:cs typeface="Times New Roman" panose="02020603050405020304" pitchFamily="18" charset="0"/>
              </a:rPr>
              <a:t> </a:t>
            </a:r>
            <a:r>
              <a:rPr lang="zh-TW" altLang="en-US" b="1" dirty="0" smtClean="0">
                <a:solidFill>
                  <a:srgbClr val="3333FF"/>
                </a:solidFill>
                <a:latin typeface="Times New Roman" panose="02020603050405020304" pitchFamily="18" charset="0"/>
                <a:cs typeface="Times New Roman" panose="02020603050405020304" pitchFamily="18" charset="0"/>
              </a:rPr>
              <a:t>效率</a:t>
            </a:r>
            <a:r>
              <a:rPr lang="zh-TW" altLang="en-US" b="1" dirty="0">
                <a:latin typeface="Times New Roman" panose="02020603050405020304" pitchFamily="18" charset="0"/>
                <a:cs typeface="Times New Roman" panose="02020603050405020304" pitchFamily="18" charset="0"/>
              </a:rPr>
              <a:t>定義如下： </a:t>
            </a:r>
          </a:p>
          <a:p>
            <a:endParaRPr lang="zh-TW" altLang="en-US" dirty="0"/>
          </a:p>
        </p:txBody>
      </p:sp>
      <p:grpSp>
        <p:nvGrpSpPr>
          <p:cNvPr id="4" name="Group 27"/>
          <p:cNvGrpSpPr>
            <a:grpSpLocks/>
          </p:cNvGrpSpPr>
          <p:nvPr/>
        </p:nvGrpSpPr>
        <p:grpSpPr bwMode="auto">
          <a:xfrm>
            <a:off x="5491162" y="3322854"/>
            <a:ext cx="3195638" cy="1252537"/>
            <a:chOff x="158" y="119"/>
            <a:chExt cx="2013" cy="789"/>
          </a:xfrm>
        </p:grpSpPr>
        <p:grpSp>
          <p:nvGrpSpPr>
            <p:cNvPr id="5" name="Group 17"/>
            <p:cNvGrpSpPr>
              <a:grpSpLocks/>
            </p:cNvGrpSpPr>
            <p:nvPr/>
          </p:nvGrpSpPr>
          <p:grpSpPr bwMode="auto">
            <a:xfrm>
              <a:off x="158" y="119"/>
              <a:ext cx="2013" cy="789"/>
              <a:chOff x="158" y="119"/>
              <a:chExt cx="2013" cy="789"/>
            </a:xfrm>
          </p:grpSpPr>
          <p:grpSp>
            <p:nvGrpSpPr>
              <p:cNvPr id="8" name="Group 18"/>
              <p:cNvGrpSpPr>
                <a:grpSpLocks/>
              </p:cNvGrpSpPr>
              <p:nvPr/>
            </p:nvGrpSpPr>
            <p:grpSpPr bwMode="auto">
              <a:xfrm>
                <a:off x="158" y="119"/>
                <a:ext cx="1756" cy="681"/>
                <a:chOff x="-4" y="227"/>
                <a:chExt cx="1756" cy="681"/>
              </a:xfrm>
            </p:grpSpPr>
            <p:sp>
              <p:nvSpPr>
                <p:cNvPr id="12" name="Freeform 19"/>
                <p:cNvSpPr>
                  <a:spLocks/>
                </p:cNvSpPr>
                <p:nvPr/>
              </p:nvSpPr>
              <p:spPr bwMode="invGray">
                <a:xfrm rot="-186238">
                  <a:off x="224" y="300"/>
                  <a:ext cx="1528" cy="442"/>
                </a:xfrm>
                <a:custGeom>
                  <a:avLst/>
                  <a:gdLst>
                    <a:gd name="T0" fmla="*/ 25 w 1528"/>
                    <a:gd name="T1" fmla="*/ 0 h 442"/>
                    <a:gd name="T2" fmla="*/ 25 w 1528"/>
                    <a:gd name="T3" fmla="*/ 46 h 442"/>
                    <a:gd name="T4" fmla="*/ 172 w 1528"/>
                    <a:gd name="T5" fmla="*/ 270 h 442"/>
                    <a:gd name="T6" fmla="*/ 422 w 1528"/>
                    <a:gd name="T7" fmla="*/ 387 h 442"/>
                    <a:gd name="T8" fmla="*/ 1137 w 1528"/>
                    <a:gd name="T9" fmla="*/ 410 h 442"/>
                    <a:gd name="T10" fmla="*/ 1463 w 1528"/>
                    <a:gd name="T11" fmla="*/ 195 h 442"/>
                    <a:gd name="T12" fmla="*/ 1527 w 1528"/>
                    <a:gd name="T13" fmla="*/ 101 h 4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28" h="442">
                      <a:moveTo>
                        <a:pt x="25" y="0"/>
                      </a:moveTo>
                      <a:cubicBezTo>
                        <a:pt x="12" y="0"/>
                        <a:pt x="0" y="1"/>
                        <a:pt x="25" y="46"/>
                      </a:cubicBezTo>
                      <a:cubicBezTo>
                        <a:pt x="50" y="91"/>
                        <a:pt x="106" y="213"/>
                        <a:pt x="172" y="270"/>
                      </a:cubicBezTo>
                      <a:cubicBezTo>
                        <a:pt x="238" y="327"/>
                        <a:pt x="261" y="364"/>
                        <a:pt x="422" y="387"/>
                      </a:cubicBezTo>
                      <a:cubicBezTo>
                        <a:pt x="583" y="410"/>
                        <a:pt x="964" y="442"/>
                        <a:pt x="1137" y="410"/>
                      </a:cubicBezTo>
                      <a:cubicBezTo>
                        <a:pt x="1310" y="378"/>
                        <a:pt x="1398" y="246"/>
                        <a:pt x="1463" y="195"/>
                      </a:cubicBezTo>
                      <a:cubicBezTo>
                        <a:pt x="1528" y="144"/>
                        <a:pt x="1517" y="103"/>
                        <a:pt x="1527" y="101"/>
                      </a:cubicBezTo>
                    </a:path>
                  </a:pathLst>
                </a:custGeom>
                <a:noFill/>
                <a:ln w="19050" cap="flat" cmpd="sng">
                  <a:solidFill>
                    <a:srgbClr val="FF0000"/>
                  </a:solidFill>
                  <a:prstDash val="solid"/>
                  <a:miter lim="800000"/>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3" name="Text Box 20"/>
                <p:cNvSpPr txBox="1">
                  <a:spLocks noChangeArrowheads="1"/>
                </p:cNvSpPr>
                <p:nvPr/>
              </p:nvSpPr>
              <p:spPr bwMode="invGray">
                <a:xfrm>
                  <a:off x="-4" y="227"/>
                  <a:ext cx="317"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400" i="0">
                      <a:ea typeface="標楷體" panose="03000509000000000000" pitchFamily="65" charset="-120"/>
                    </a:rPr>
                    <a:t>成本</a:t>
                  </a:r>
                </a:p>
              </p:txBody>
            </p:sp>
            <p:sp>
              <p:nvSpPr>
                <p:cNvPr id="14" name="Text Box 21"/>
                <p:cNvSpPr txBox="1">
                  <a:spLocks noChangeArrowheads="1"/>
                </p:cNvSpPr>
                <p:nvPr/>
              </p:nvSpPr>
              <p:spPr bwMode="invGray">
                <a:xfrm>
                  <a:off x="1068" y="716"/>
                  <a:ext cx="31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en-US" altLang="zh-TW" sz="1400" i="0">
                      <a:ea typeface="標楷體" panose="03000509000000000000" pitchFamily="65" charset="-120"/>
                    </a:rPr>
                    <a:t>Q</a:t>
                  </a:r>
                </a:p>
              </p:txBody>
            </p:sp>
          </p:grpSp>
          <p:sp>
            <p:nvSpPr>
              <p:cNvPr id="9" name="Rectangle 22"/>
              <p:cNvSpPr>
                <a:spLocks noChangeArrowheads="1"/>
              </p:cNvSpPr>
              <p:nvPr/>
            </p:nvSpPr>
            <p:spPr bwMode="invGray">
              <a:xfrm>
                <a:off x="247" y="463"/>
                <a:ext cx="43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i="0">
                    <a:solidFill>
                      <a:srgbClr val="FF0000"/>
                    </a:solidFill>
                  </a:rPr>
                  <a:t>IRS</a:t>
                </a:r>
                <a:endParaRPr lang="zh-TW" altLang="en-US" i="0">
                  <a:solidFill>
                    <a:srgbClr val="FF0000"/>
                  </a:solidFill>
                </a:endParaRPr>
              </a:p>
            </p:txBody>
          </p:sp>
          <p:sp>
            <p:nvSpPr>
              <p:cNvPr id="10" name="Rectangle 23"/>
              <p:cNvSpPr>
                <a:spLocks noChangeArrowheads="1"/>
              </p:cNvSpPr>
              <p:nvPr/>
            </p:nvSpPr>
            <p:spPr bwMode="invGray">
              <a:xfrm>
                <a:off x="861" y="620"/>
                <a:ext cx="5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i="0">
                    <a:solidFill>
                      <a:srgbClr val="FF0000"/>
                    </a:solidFill>
                  </a:rPr>
                  <a:t>CRS</a:t>
                </a:r>
                <a:endParaRPr lang="zh-TW" altLang="en-US" i="0">
                  <a:solidFill>
                    <a:srgbClr val="FF0000"/>
                  </a:solidFill>
                </a:endParaRPr>
              </a:p>
            </p:txBody>
          </p:sp>
          <p:sp>
            <p:nvSpPr>
              <p:cNvPr id="11" name="Rectangle 24"/>
              <p:cNvSpPr>
                <a:spLocks noChangeArrowheads="1"/>
              </p:cNvSpPr>
              <p:nvPr/>
            </p:nvSpPr>
            <p:spPr bwMode="invGray">
              <a:xfrm>
                <a:off x="1670" y="491"/>
                <a:ext cx="50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i="0">
                    <a:solidFill>
                      <a:srgbClr val="FF0000"/>
                    </a:solidFill>
                  </a:rPr>
                  <a:t>DRS</a:t>
                </a:r>
                <a:endParaRPr lang="zh-TW" altLang="en-US" i="0">
                  <a:solidFill>
                    <a:srgbClr val="FF0000"/>
                  </a:solidFill>
                </a:endParaRPr>
              </a:p>
            </p:txBody>
          </p:sp>
        </p:grpSp>
        <p:sp>
          <p:nvSpPr>
            <p:cNvPr id="6" name="Line 25"/>
            <p:cNvSpPr>
              <a:spLocks noChangeShapeType="1"/>
            </p:cNvSpPr>
            <p:nvPr/>
          </p:nvSpPr>
          <p:spPr bwMode="invGray">
            <a:xfrm>
              <a:off x="703" y="346"/>
              <a:ext cx="0" cy="408"/>
            </a:xfrm>
            <a:prstGeom prst="line">
              <a:avLst/>
            </a:prstGeom>
            <a:noFill/>
            <a:ln w="19050">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7" name="Line 26"/>
            <p:cNvSpPr>
              <a:spLocks noChangeShapeType="1"/>
            </p:cNvSpPr>
            <p:nvPr/>
          </p:nvSpPr>
          <p:spPr bwMode="invGray">
            <a:xfrm>
              <a:off x="1526" y="348"/>
              <a:ext cx="0" cy="408"/>
            </a:xfrm>
            <a:prstGeom prst="line">
              <a:avLst/>
            </a:prstGeom>
            <a:noFill/>
            <a:ln w="19050">
              <a:solidFill>
                <a:schemeClr val="tx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graphicFrame>
        <p:nvGraphicFramePr>
          <p:cNvPr id="15" name="Object 10"/>
          <p:cNvGraphicFramePr>
            <a:graphicFrameLocks noChangeAspect="1"/>
          </p:cNvGraphicFramePr>
          <p:nvPr>
            <p:extLst>
              <p:ext uri="{D42A27DB-BD31-4B8C-83A1-F6EECF244321}">
                <p14:modId xmlns:p14="http://schemas.microsoft.com/office/powerpoint/2010/main" val="3714453935"/>
              </p:ext>
            </p:extLst>
          </p:nvPr>
        </p:nvGraphicFramePr>
        <p:xfrm>
          <a:off x="2515942" y="3962832"/>
          <a:ext cx="1747838" cy="2016125"/>
        </p:xfrm>
        <a:graphic>
          <a:graphicData uri="http://schemas.openxmlformats.org/presentationml/2006/ole">
            <mc:AlternateContent xmlns:mc="http://schemas.openxmlformats.org/markup-compatibility/2006">
              <mc:Choice xmlns:v="urn:schemas-microsoft-com:vml" Requires="v">
                <p:oleObj spid="_x0000_s6284" name="方程式" r:id="rId3" imgW="889000" imgH="1028700" progId="Equation.3">
                  <p:embed/>
                </p:oleObj>
              </mc:Choice>
              <mc:Fallback>
                <p:oleObj name="方程式" r:id="rId3" imgW="889000" imgH="1028700" progId="Equation.3">
                  <p:embed/>
                  <p:pic>
                    <p:nvPicPr>
                      <p:cNvPr id="33796"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942" y="3962832"/>
                        <a:ext cx="1747838"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2"/>
          <p:cNvGraphicFramePr>
            <a:graphicFrameLocks noChangeAspect="1"/>
          </p:cNvGraphicFramePr>
          <p:nvPr>
            <p:extLst>
              <p:ext uri="{D42A27DB-BD31-4B8C-83A1-F6EECF244321}">
                <p14:modId xmlns:p14="http://schemas.microsoft.com/office/powerpoint/2010/main" val="744635428"/>
              </p:ext>
            </p:extLst>
          </p:nvPr>
        </p:nvGraphicFramePr>
        <p:xfrm>
          <a:off x="4263780" y="4826432"/>
          <a:ext cx="4032250" cy="1079500"/>
        </p:xfrm>
        <a:graphic>
          <a:graphicData uri="http://schemas.openxmlformats.org/presentationml/2006/ole">
            <mc:AlternateContent xmlns:mc="http://schemas.openxmlformats.org/markup-compatibility/2006">
              <mc:Choice xmlns:v="urn:schemas-microsoft-com:vml" Requires="v">
                <p:oleObj spid="_x0000_s6285" name="方程式" r:id="rId5" imgW="2133600" imgH="571500" progId="Equation.3">
                  <p:embed/>
                </p:oleObj>
              </mc:Choice>
              <mc:Fallback>
                <p:oleObj name="方程式" r:id="rId5" imgW="2133600" imgH="571500" progId="Equation.3">
                  <p:embed/>
                  <p:pic>
                    <p:nvPicPr>
                      <p:cNvPr id="33797"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3780" y="4826432"/>
                        <a:ext cx="40322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AutoShape 14"/>
          <p:cNvSpPr>
            <a:spLocks noChangeArrowheads="1"/>
          </p:cNvSpPr>
          <p:nvPr/>
        </p:nvSpPr>
        <p:spPr bwMode="auto">
          <a:xfrm flipV="1">
            <a:off x="806205" y="4467657"/>
            <a:ext cx="1728787" cy="504825"/>
          </a:xfrm>
          <a:prstGeom prst="wedgeRoundRectCallout">
            <a:avLst>
              <a:gd name="adj1" fmla="val 82778"/>
              <a:gd name="adj2" fmla="val 103144"/>
              <a:gd name="adj3" fmla="val 16667"/>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algn="ctr" eaLnBrk="1" hangingPunct="1"/>
            <a:r>
              <a:rPr lang="en-US" altLang="zh-TW">
                <a:solidFill>
                  <a:srgbClr val="FF0000"/>
                </a:solidFill>
                <a:ea typeface="標楷體" panose="03000509000000000000" pitchFamily="65" charset="-120"/>
              </a:rPr>
              <a:t>n</a:t>
            </a:r>
            <a:r>
              <a:rPr lang="zh-TW" altLang="en-US" i="0">
                <a:solidFill>
                  <a:srgbClr val="FF0000"/>
                </a:solidFill>
                <a:ea typeface="標楷體" panose="03000509000000000000" pitchFamily="65" charset="-120"/>
              </a:rPr>
              <a:t>個產出項</a:t>
            </a:r>
          </a:p>
        </p:txBody>
      </p:sp>
      <p:sp>
        <p:nvSpPr>
          <p:cNvPr id="18" name="AutoShape 16"/>
          <p:cNvSpPr>
            <a:spLocks noChangeArrowheads="1"/>
          </p:cNvSpPr>
          <p:nvPr/>
        </p:nvSpPr>
        <p:spPr bwMode="auto">
          <a:xfrm flipV="1">
            <a:off x="877642" y="5259820"/>
            <a:ext cx="1801813" cy="504825"/>
          </a:xfrm>
          <a:prstGeom prst="wedgeRoundRectCallout">
            <a:avLst>
              <a:gd name="adj1" fmla="val 73875"/>
              <a:gd name="adj2" fmla="val 61634"/>
              <a:gd name="adj3" fmla="val 16667"/>
            </a:avLst>
          </a:prstGeom>
          <a:noFill/>
          <a:ln w="1905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algn="ctr" eaLnBrk="1" hangingPunct="1"/>
            <a:r>
              <a:rPr lang="en-US" altLang="zh-TW">
                <a:solidFill>
                  <a:srgbClr val="FF0000"/>
                </a:solidFill>
                <a:ea typeface="標楷體" panose="03000509000000000000" pitchFamily="65" charset="-120"/>
              </a:rPr>
              <a:t>m</a:t>
            </a:r>
            <a:r>
              <a:rPr lang="zh-TW" altLang="en-US" i="0">
                <a:solidFill>
                  <a:srgbClr val="FF0000"/>
                </a:solidFill>
                <a:ea typeface="標楷體" panose="03000509000000000000" pitchFamily="65" charset="-120"/>
              </a:rPr>
              <a:t>個投入項</a:t>
            </a:r>
          </a:p>
        </p:txBody>
      </p:sp>
    </p:spTree>
    <p:extLst>
      <p:ext uri="{BB962C8B-B14F-4D97-AF65-F5344CB8AC3E}">
        <p14:creationId xmlns:p14="http://schemas.microsoft.com/office/powerpoint/2010/main" val="30060194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par>
                                <p:cTn id="18" presetID="22" presetClass="entr" presetSubtype="4" fill="hold" nodeType="with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wipe(down)">
                                      <p:cBhvr>
                                        <p:cTn id="20" dur="500"/>
                                        <p:tgtEl>
                                          <p:spTgt spid="1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wipe(down)">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ctrTitle"/>
          </p:nvPr>
        </p:nvSpPr>
        <p:spPr/>
        <p:txBody>
          <a:bodyPr/>
          <a:lstStyle/>
          <a:p>
            <a:r>
              <a:rPr lang="zh-TW" altLang="en-US" dirty="0" smtClean="0"/>
              <a:t>謝謝聆聽</a:t>
            </a:r>
            <a:endParaRPr lang="zh-TW" altLang="en-US" dirty="0"/>
          </a:p>
        </p:txBody>
      </p:sp>
      <p:sp>
        <p:nvSpPr>
          <p:cNvPr id="5" name="副標題 4"/>
          <p:cNvSpPr>
            <a:spLocks noGrp="1"/>
          </p:cNvSpPr>
          <p:nvPr>
            <p:ph type="subTitle" idx="1"/>
          </p:nvPr>
        </p:nvSpPr>
        <p:spPr/>
        <p:txBody>
          <a:bodyPr/>
          <a:lstStyle/>
          <a:p>
            <a:endParaRPr lang="zh-TW" altLang="en-US"/>
          </a:p>
        </p:txBody>
      </p:sp>
      <p:sp>
        <p:nvSpPr>
          <p:cNvPr id="6" name="矩形 5"/>
          <p:cNvSpPr/>
          <p:nvPr/>
        </p:nvSpPr>
        <p:spPr>
          <a:xfrm>
            <a:off x="1988489" y="5940475"/>
            <a:ext cx="7155511" cy="369332"/>
          </a:xfrm>
          <a:prstGeom prst="rect">
            <a:avLst/>
          </a:prstGeom>
        </p:spPr>
        <p:txBody>
          <a:bodyPr wrap="square">
            <a:spAutoFit/>
          </a:bodyPr>
          <a:lstStyle/>
          <a:p>
            <a:r>
              <a:rPr lang="zh-TW" altLang="en-US" dirty="0">
                <a:latin typeface="標楷體" panose="03000509000000000000" pitchFamily="65" charset="-120"/>
                <a:ea typeface="標楷體" panose="03000509000000000000" pitchFamily="65" charset="-120"/>
              </a:rPr>
              <a:t>本簡報感謝國立臺灣師範大學「高等教育深耕計畫」以及教育部支持。</a:t>
            </a:r>
          </a:p>
        </p:txBody>
      </p:sp>
    </p:spTree>
    <p:extLst>
      <p:ext uri="{BB962C8B-B14F-4D97-AF65-F5344CB8AC3E}">
        <p14:creationId xmlns:p14="http://schemas.microsoft.com/office/powerpoint/2010/main" val="156859240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latin typeface="Times New Roman" panose="02020603050405020304" pitchFamily="18" charset="0"/>
                <a:cs typeface="Times New Roman" panose="02020603050405020304" pitchFamily="18" charset="0"/>
              </a:rPr>
              <a:t>CCR</a:t>
            </a:r>
            <a:r>
              <a:rPr lang="zh-TW" altLang="en-US" dirty="0" smtClean="0">
                <a:latin typeface="Times New Roman" panose="02020603050405020304" pitchFamily="18" charset="0"/>
                <a:cs typeface="Times New Roman" panose="02020603050405020304" pitchFamily="18" charset="0"/>
              </a:rPr>
              <a:t>模式數學規劃</a:t>
            </a:r>
            <a:endParaRPr lang="zh-TW" altLang="en-US" dirty="0">
              <a:latin typeface="Times New Roman" panose="02020603050405020304" pitchFamily="18" charset="0"/>
              <a:cs typeface="Times New Roman" panose="02020603050405020304" pitchFamily="18" charset="0"/>
            </a:endParaRPr>
          </a:p>
        </p:txBody>
      </p:sp>
      <p:sp>
        <p:nvSpPr>
          <p:cNvPr id="4" name="Rectangle 3"/>
          <p:cNvSpPr txBox="1">
            <a:spLocks noChangeArrowheads="1"/>
          </p:cNvSpPr>
          <p:nvPr/>
        </p:nvSpPr>
        <p:spPr>
          <a:xfrm>
            <a:off x="323850" y="1844675"/>
            <a:ext cx="4176713" cy="4824413"/>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altLang="zh-TW" sz="2400" b="1" dirty="0" smtClean="0">
                <a:latin typeface="Times New Roman" panose="02020603050405020304" pitchFamily="18" charset="0"/>
                <a:cs typeface="Times New Roman" panose="02020603050405020304" pitchFamily="18" charset="0"/>
              </a:rPr>
              <a:t>DEA</a:t>
            </a:r>
            <a:r>
              <a:rPr lang="zh-TW" altLang="en-US" sz="2400" b="1" dirty="0" smtClean="0">
                <a:latin typeface="Times New Roman" panose="02020603050405020304" pitchFamily="18" charset="0"/>
                <a:cs typeface="Times New Roman" panose="02020603050405020304" pitchFamily="18" charset="0"/>
              </a:rPr>
              <a:t>線性規劃模式乃是以一個決策單位</a:t>
            </a:r>
            <a:r>
              <a:rPr lang="en-US" altLang="zh-TW" sz="2400" b="1" i="1" dirty="0" err="1" smtClean="0">
                <a:latin typeface="Times New Roman" panose="02020603050405020304" pitchFamily="18" charset="0"/>
                <a:cs typeface="Times New Roman" panose="02020603050405020304" pitchFamily="18" charset="0"/>
              </a:rPr>
              <a:t>DMU</a:t>
            </a:r>
            <a:r>
              <a:rPr lang="en-US" altLang="zh-TW" sz="2400" b="1" i="1" baseline="-25000" dirty="0" err="1" smtClean="0">
                <a:latin typeface="Times New Roman" panose="02020603050405020304" pitchFamily="18" charset="0"/>
                <a:cs typeface="Times New Roman" panose="02020603050405020304" pitchFamily="18" charset="0"/>
              </a:rPr>
              <a:t>k</a:t>
            </a:r>
            <a:r>
              <a:rPr lang="zh-TW" altLang="en-US" sz="2400" b="1" dirty="0" smtClean="0">
                <a:latin typeface="Times New Roman" panose="02020603050405020304" pitchFamily="18" charset="0"/>
                <a:cs typeface="Times New Roman" panose="02020603050405020304" pitchFamily="18" charset="0"/>
              </a:rPr>
              <a:t>的</a:t>
            </a:r>
            <a:r>
              <a:rPr lang="zh-TW" altLang="en-US" sz="2400" b="1" dirty="0" smtClean="0">
                <a:solidFill>
                  <a:schemeClr val="accent2"/>
                </a:solidFill>
                <a:latin typeface="Times New Roman" panose="02020603050405020304" pitchFamily="18" charset="0"/>
                <a:cs typeface="Times New Roman" panose="02020603050405020304" pitchFamily="18" charset="0"/>
              </a:rPr>
              <a:t>效率</a:t>
            </a:r>
            <a:r>
              <a:rPr lang="en-US" altLang="zh-TW" sz="2400" b="1" i="1" dirty="0" err="1" smtClean="0">
                <a:solidFill>
                  <a:schemeClr val="accent2"/>
                </a:solidFill>
                <a:latin typeface="Times New Roman" panose="02020603050405020304" pitchFamily="18" charset="0"/>
                <a:cs typeface="Times New Roman" panose="02020603050405020304" pitchFamily="18" charset="0"/>
              </a:rPr>
              <a:t>E</a:t>
            </a:r>
            <a:r>
              <a:rPr lang="en-US" altLang="zh-TW" sz="2400" b="1" i="1" baseline="-25000" dirty="0" err="1" smtClean="0">
                <a:solidFill>
                  <a:schemeClr val="accent2"/>
                </a:solidFill>
                <a:latin typeface="Times New Roman" panose="02020603050405020304" pitchFamily="18" charset="0"/>
                <a:cs typeface="Times New Roman" panose="02020603050405020304" pitchFamily="18" charset="0"/>
              </a:rPr>
              <a:t>k</a:t>
            </a:r>
            <a:r>
              <a:rPr lang="zh-TW" altLang="en-US" sz="2400" b="1" dirty="0" smtClean="0">
                <a:solidFill>
                  <a:schemeClr val="accent2"/>
                </a:solidFill>
                <a:latin typeface="Times New Roman" panose="02020603050405020304" pitchFamily="18" charset="0"/>
                <a:cs typeface="Times New Roman" panose="02020603050405020304" pitchFamily="18" charset="0"/>
              </a:rPr>
              <a:t>最大化為目標式</a:t>
            </a:r>
            <a:endParaRPr lang="zh-TW" altLang="en-US" sz="2400" b="1" dirty="0" smtClean="0">
              <a:latin typeface="Times New Roman" panose="02020603050405020304" pitchFamily="18" charset="0"/>
              <a:cs typeface="Times New Roman" panose="02020603050405020304" pitchFamily="18" charset="0"/>
            </a:endParaRPr>
          </a:p>
          <a:p>
            <a:pPr>
              <a:lnSpc>
                <a:spcPct val="110000"/>
              </a:lnSpc>
            </a:pPr>
            <a:r>
              <a:rPr lang="zh-TW" altLang="en-US" sz="2400" b="1" dirty="0" smtClean="0">
                <a:latin typeface="Times New Roman" panose="02020603050405020304" pitchFamily="18" charset="0"/>
                <a:cs typeface="Times New Roman" panose="02020603050405020304" pitchFamily="18" charset="0"/>
              </a:rPr>
              <a:t>尋找對</a:t>
            </a:r>
            <a:r>
              <a:rPr lang="en-US" altLang="zh-TW" sz="2400" b="1" i="1" dirty="0" err="1" smtClean="0">
                <a:latin typeface="Times New Roman" panose="02020603050405020304" pitchFamily="18" charset="0"/>
                <a:cs typeface="Times New Roman" panose="02020603050405020304" pitchFamily="18" charset="0"/>
              </a:rPr>
              <a:t>DMU</a:t>
            </a:r>
            <a:r>
              <a:rPr lang="en-US" altLang="zh-TW" sz="2400" b="1" i="1" baseline="-25000" dirty="0" err="1" smtClean="0">
                <a:latin typeface="Times New Roman" panose="02020603050405020304" pitchFamily="18" charset="0"/>
                <a:cs typeface="Times New Roman" panose="02020603050405020304" pitchFamily="18" charset="0"/>
              </a:rPr>
              <a:t>k</a:t>
            </a:r>
            <a:r>
              <a:rPr lang="zh-TW" altLang="en-US" sz="2400" b="1" dirty="0" smtClean="0">
                <a:latin typeface="Times New Roman" panose="02020603050405020304" pitchFamily="18" charset="0"/>
                <a:cs typeface="Times New Roman" panose="02020603050405020304" pitchFamily="18" charset="0"/>
              </a:rPr>
              <a:t>最有利的</a:t>
            </a:r>
            <a:r>
              <a:rPr lang="zh-TW" altLang="en-US" sz="2400" b="1" dirty="0" smtClean="0">
                <a:solidFill>
                  <a:schemeClr val="accent2"/>
                </a:solidFill>
                <a:latin typeface="Times New Roman" panose="02020603050405020304" pitchFamily="18" charset="0"/>
                <a:cs typeface="Times New Roman" panose="02020603050405020304" pitchFamily="18" charset="0"/>
              </a:rPr>
              <a:t>投入項權重組合</a:t>
            </a:r>
            <a:r>
              <a:rPr lang="zh-TW" altLang="en-US" sz="2400" b="1" dirty="0" smtClean="0">
                <a:latin typeface="Times New Roman" panose="02020603050405020304" pitchFamily="18" charset="0"/>
                <a:cs typeface="Times New Roman" panose="02020603050405020304" pitchFamily="18" charset="0"/>
              </a:rPr>
              <a:t>，以及</a:t>
            </a:r>
            <a:r>
              <a:rPr lang="zh-TW" altLang="en-US" sz="2400" b="1" dirty="0" smtClean="0">
                <a:solidFill>
                  <a:schemeClr val="accent2"/>
                </a:solidFill>
                <a:latin typeface="Times New Roman" panose="02020603050405020304" pitchFamily="18" charset="0"/>
                <a:cs typeface="Times New Roman" panose="02020603050405020304" pitchFamily="18" charset="0"/>
              </a:rPr>
              <a:t>產出項權重組合</a:t>
            </a:r>
            <a:r>
              <a:rPr lang="zh-TW" altLang="en-US" sz="2400" b="1" dirty="0" smtClean="0">
                <a:latin typeface="Times New Roman" panose="02020603050405020304" pitchFamily="18" charset="0"/>
                <a:cs typeface="Times New Roman" panose="02020603050405020304" pitchFamily="18" charset="0"/>
              </a:rPr>
              <a:t>，使得</a:t>
            </a:r>
            <a:r>
              <a:rPr lang="en-US" altLang="zh-TW" sz="2400" b="1" i="1" dirty="0" err="1" smtClean="0">
                <a:solidFill>
                  <a:srgbClr val="CC3300"/>
                </a:solidFill>
                <a:latin typeface="Times New Roman" panose="02020603050405020304" pitchFamily="18" charset="0"/>
                <a:cs typeface="Times New Roman" panose="02020603050405020304" pitchFamily="18" charset="0"/>
              </a:rPr>
              <a:t>E</a:t>
            </a:r>
            <a:r>
              <a:rPr lang="en-US" altLang="zh-TW" sz="2400" b="1" i="1" baseline="-25000" dirty="0" err="1" smtClean="0">
                <a:solidFill>
                  <a:srgbClr val="CC3300"/>
                </a:solidFill>
                <a:latin typeface="Times New Roman" panose="02020603050405020304" pitchFamily="18" charset="0"/>
                <a:cs typeface="Times New Roman" panose="02020603050405020304" pitchFamily="18" charset="0"/>
              </a:rPr>
              <a:t>k</a:t>
            </a:r>
            <a:r>
              <a:rPr lang="zh-TW" altLang="en-US" sz="2400" b="1" dirty="0" smtClean="0">
                <a:solidFill>
                  <a:srgbClr val="CC3300"/>
                </a:solidFill>
                <a:latin typeface="Times New Roman" panose="02020603050405020304" pitchFamily="18" charset="0"/>
                <a:cs typeface="Times New Roman" panose="02020603050405020304" pitchFamily="18" charset="0"/>
              </a:rPr>
              <a:t>達最大值</a:t>
            </a:r>
            <a:r>
              <a:rPr lang="zh-TW" altLang="en-US" sz="2400" b="1" dirty="0" smtClean="0">
                <a:latin typeface="Times New Roman" panose="02020603050405020304" pitchFamily="18" charset="0"/>
                <a:cs typeface="Times New Roman" panose="02020603050405020304" pitchFamily="18" charset="0"/>
              </a:rPr>
              <a:t> </a:t>
            </a:r>
          </a:p>
          <a:p>
            <a:pPr>
              <a:lnSpc>
                <a:spcPct val="110000"/>
              </a:lnSpc>
            </a:pPr>
            <a:r>
              <a:rPr lang="zh-TW" altLang="en-US" sz="2400" b="1" dirty="0" smtClean="0">
                <a:latin typeface="Times New Roman" panose="02020603050405020304" pitchFamily="18" charset="0"/>
                <a:cs typeface="Times New Roman" panose="02020603050405020304" pitchFamily="18" charset="0"/>
              </a:rPr>
              <a:t>所有</a:t>
            </a:r>
            <a:r>
              <a:rPr lang="en-US" altLang="zh-TW" sz="2400" b="1" i="1" dirty="0" err="1" smtClean="0">
                <a:latin typeface="Times New Roman" panose="02020603050405020304" pitchFamily="18" charset="0"/>
                <a:cs typeface="Times New Roman" panose="02020603050405020304" pitchFamily="18" charset="0"/>
              </a:rPr>
              <a:t>DMU</a:t>
            </a:r>
            <a:r>
              <a:rPr lang="en-US" altLang="zh-TW" sz="2400" b="1" i="1" baseline="-25000" dirty="0" err="1" smtClean="0">
                <a:latin typeface="Times New Roman" panose="02020603050405020304" pitchFamily="18" charset="0"/>
                <a:cs typeface="Times New Roman" panose="02020603050405020304" pitchFamily="18" charset="0"/>
              </a:rPr>
              <a:t>k</a:t>
            </a:r>
            <a:r>
              <a:rPr lang="zh-TW" altLang="en-US" sz="2400" b="1" dirty="0" smtClean="0">
                <a:latin typeface="Times New Roman" panose="02020603050405020304" pitchFamily="18" charset="0"/>
                <a:cs typeface="Times New Roman" panose="02020603050405020304" pitchFamily="18" charset="0"/>
              </a:rPr>
              <a:t>的效率</a:t>
            </a:r>
            <a:r>
              <a:rPr lang="en-US" altLang="zh-TW" sz="2400" b="1" i="1" dirty="0" err="1" smtClean="0">
                <a:latin typeface="Times New Roman" panose="02020603050405020304" pitchFamily="18" charset="0"/>
                <a:cs typeface="Times New Roman" panose="02020603050405020304" pitchFamily="18" charset="0"/>
              </a:rPr>
              <a:t>E</a:t>
            </a:r>
            <a:r>
              <a:rPr lang="en-US" altLang="zh-TW" sz="2400" b="1" i="1" baseline="-25000" dirty="0" err="1" smtClean="0">
                <a:latin typeface="Times New Roman" panose="02020603050405020304" pitchFamily="18" charset="0"/>
                <a:cs typeface="Times New Roman" panose="02020603050405020304" pitchFamily="18" charset="0"/>
              </a:rPr>
              <a:t>r</a:t>
            </a:r>
            <a:r>
              <a:rPr lang="zh-TW" altLang="en-US" sz="2400" b="1" dirty="0" smtClean="0">
                <a:latin typeface="Times New Roman" panose="02020603050405020304" pitchFamily="18" charset="0"/>
                <a:cs typeface="Times New Roman" panose="02020603050405020304" pitchFamily="18" charset="0"/>
              </a:rPr>
              <a:t>≦</a:t>
            </a:r>
            <a:r>
              <a:rPr lang="en-US" altLang="zh-TW" sz="2400" b="1" dirty="0" smtClean="0">
                <a:latin typeface="Times New Roman" panose="02020603050405020304" pitchFamily="18" charset="0"/>
                <a:cs typeface="Times New Roman" panose="02020603050405020304" pitchFamily="18" charset="0"/>
              </a:rPr>
              <a:t>1</a:t>
            </a:r>
          </a:p>
          <a:p>
            <a:pPr>
              <a:lnSpc>
                <a:spcPct val="110000"/>
              </a:lnSpc>
            </a:pPr>
            <a:r>
              <a:rPr lang="zh-TW" altLang="en-US" sz="2400" b="1" dirty="0" smtClean="0">
                <a:solidFill>
                  <a:srgbClr val="FF0000"/>
                </a:solidFill>
                <a:latin typeface="Times New Roman" panose="02020603050405020304" pitchFamily="18" charset="0"/>
                <a:cs typeface="Times New Roman" panose="02020603050405020304" pitchFamily="18" charset="0"/>
              </a:rPr>
              <a:t>決策變數</a:t>
            </a:r>
            <a:r>
              <a:rPr lang="zh-TW" altLang="en-US" sz="2400" b="1" dirty="0" smtClean="0">
                <a:latin typeface="Times New Roman" panose="02020603050405020304" pitchFamily="18" charset="0"/>
                <a:cs typeface="Times New Roman" panose="02020603050405020304" pitchFamily="18" charset="0"/>
              </a:rPr>
              <a:t>：權重</a:t>
            </a:r>
            <a:r>
              <a:rPr lang="en-US" altLang="zh-TW" sz="2400" b="1" i="1" dirty="0" err="1" smtClean="0">
                <a:latin typeface="Times New Roman" panose="02020603050405020304" pitchFamily="18" charset="0"/>
                <a:cs typeface="Times New Roman" panose="02020603050405020304" pitchFamily="18" charset="0"/>
              </a:rPr>
              <a:t>u</a:t>
            </a:r>
            <a:r>
              <a:rPr lang="en-US" altLang="zh-TW" sz="2400" b="1" baseline="-25000" dirty="0" err="1" smtClean="0">
                <a:latin typeface="Times New Roman" panose="02020603050405020304" pitchFamily="18" charset="0"/>
                <a:cs typeface="Times New Roman" panose="02020603050405020304" pitchFamily="18" charset="0"/>
              </a:rPr>
              <a:t>jk</a:t>
            </a:r>
            <a:r>
              <a:rPr lang="zh-TW" altLang="en-US" sz="2400" b="1" dirty="0" smtClean="0">
                <a:latin typeface="Times New Roman" panose="02020603050405020304" pitchFamily="18" charset="0"/>
                <a:cs typeface="Times New Roman" panose="02020603050405020304" pitchFamily="18" charset="0"/>
              </a:rPr>
              <a:t>與</a:t>
            </a:r>
            <a:r>
              <a:rPr lang="en-US" altLang="zh-TW" sz="2400" b="1" i="1" dirty="0" err="1" smtClean="0">
                <a:latin typeface="Times New Roman" panose="02020603050405020304" pitchFamily="18" charset="0"/>
                <a:cs typeface="Times New Roman" panose="02020603050405020304" pitchFamily="18" charset="0"/>
              </a:rPr>
              <a:t>v</a:t>
            </a:r>
            <a:r>
              <a:rPr lang="en-US" altLang="zh-TW" sz="2400" b="1" baseline="-25000" dirty="0" err="1" smtClean="0">
                <a:latin typeface="Times New Roman" panose="02020603050405020304" pitchFamily="18" charset="0"/>
                <a:cs typeface="Times New Roman" panose="02020603050405020304" pitchFamily="18" charset="0"/>
              </a:rPr>
              <a:t>jk</a:t>
            </a:r>
            <a:r>
              <a:rPr lang="zh-TW" altLang="en-US" sz="2400" b="1" dirty="0" smtClean="0">
                <a:latin typeface="Times New Roman" panose="02020603050405020304" pitchFamily="18" charset="0"/>
                <a:cs typeface="Times New Roman" panose="02020603050405020304" pitchFamily="18" charset="0"/>
              </a:rPr>
              <a:t>為待決定之未知數</a:t>
            </a:r>
          </a:p>
        </p:txBody>
      </p:sp>
      <p:graphicFrame>
        <p:nvGraphicFramePr>
          <p:cNvPr id="6" name="Object 5"/>
          <p:cNvGraphicFramePr>
            <a:graphicFrameLocks noChangeAspect="1"/>
          </p:cNvGraphicFramePr>
          <p:nvPr/>
        </p:nvGraphicFramePr>
        <p:xfrm>
          <a:off x="4787900" y="2565400"/>
          <a:ext cx="3624263" cy="3816350"/>
        </p:xfrm>
        <a:graphic>
          <a:graphicData uri="http://schemas.openxmlformats.org/presentationml/2006/ole">
            <mc:AlternateContent xmlns:mc="http://schemas.openxmlformats.org/markup-compatibility/2006">
              <mc:Choice xmlns:v="urn:schemas-microsoft-com:vml" Requires="v">
                <p:oleObj spid="_x0000_s7238" name="方程式" r:id="rId3" imgW="2146300" imgH="2260600" progId="Equation.3">
                  <p:embed/>
                </p:oleObj>
              </mc:Choice>
              <mc:Fallback>
                <p:oleObj name="方程式" r:id="rId3" imgW="2146300" imgH="2260600" progId="Equation.3">
                  <p:embed/>
                  <p:pic>
                    <p:nvPicPr>
                      <p:cNvPr id="3482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2565400"/>
                        <a:ext cx="3624263"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7" name="Group 9"/>
          <p:cNvGrpSpPr>
            <a:grpSpLocks/>
          </p:cNvGrpSpPr>
          <p:nvPr/>
        </p:nvGrpSpPr>
        <p:grpSpPr bwMode="auto">
          <a:xfrm>
            <a:off x="6069013" y="3070225"/>
            <a:ext cx="2774950" cy="1187450"/>
            <a:chOff x="3808" y="1525"/>
            <a:chExt cx="1748" cy="748"/>
          </a:xfrm>
        </p:grpSpPr>
        <p:sp>
          <p:nvSpPr>
            <p:cNvPr id="8" name="Oval 6"/>
            <p:cNvSpPr>
              <a:spLocks noChangeArrowheads="1"/>
            </p:cNvSpPr>
            <p:nvPr/>
          </p:nvSpPr>
          <p:spPr bwMode="invGray">
            <a:xfrm>
              <a:off x="3808" y="1700"/>
              <a:ext cx="680" cy="499"/>
            </a:xfrm>
            <a:prstGeom prst="ellipse">
              <a:avLst/>
            </a:prstGeom>
            <a:noFill/>
            <a:ln w="9525"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9" name="Text Box 7"/>
            <p:cNvSpPr txBox="1">
              <a:spLocks noChangeArrowheads="1"/>
            </p:cNvSpPr>
            <p:nvPr/>
          </p:nvSpPr>
          <p:spPr bwMode="invGray">
            <a:xfrm>
              <a:off x="4604" y="1525"/>
              <a:ext cx="952" cy="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i="0" dirty="0">
                  <a:solidFill>
                    <a:schemeClr val="accent2"/>
                  </a:solidFill>
                  <a:ea typeface="標楷體" panose="03000509000000000000" pitchFamily="65" charset="-120"/>
                </a:rPr>
                <a:t>將目標式分母強制設為</a:t>
              </a:r>
              <a:r>
                <a:rPr lang="en-US" altLang="zh-TW" i="0" dirty="0">
                  <a:solidFill>
                    <a:schemeClr val="accent2"/>
                  </a:solidFill>
                  <a:ea typeface="標楷體" panose="03000509000000000000" pitchFamily="65" charset="-120"/>
                </a:rPr>
                <a:t>1</a:t>
              </a:r>
            </a:p>
          </p:txBody>
        </p:sp>
        <p:sp>
          <p:nvSpPr>
            <p:cNvPr id="10" name="Line 8"/>
            <p:cNvSpPr>
              <a:spLocks noChangeShapeType="1"/>
            </p:cNvSpPr>
            <p:nvPr/>
          </p:nvSpPr>
          <p:spPr bwMode="invGray">
            <a:xfrm flipH="1">
              <a:off x="4468" y="1933"/>
              <a:ext cx="181"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11" name="Rectangle 10"/>
          <p:cNvSpPr>
            <a:spLocks noChangeArrowheads="1"/>
          </p:cNvSpPr>
          <p:nvPr/>
        </p:nvSpPr>
        <p:spPr bwMode="invGray">
          <a:xfrm>
            <a:off x="4621213" y="3413125"/>
            <a:ext cx="946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2000" i="0" dirty="0">
                <a:solidFill>
                  <a:schemeClr val="accent2"/>
                </a:solidFill>
                <a:ea typeface="標楷體" panose="03000509000000000000" pitchFamily="65" charset="-120"/>
              </a:rPr>
              <a:t>目標式</a:t>
            </a:r>
          </a:p>
        </p:txBody>
      </p:sp>
      <p:sp>
        <p:nvSpPr>
          <p:cNvPr id="12" name="Rectangle 11"/>
          <p:cNvSpPr>
            <a:spLocks noChangeArrowheads="1"/>
          </p:cNvSpPr>
          <p:nvPr/>
        </p:nvSpPr>
        <p:spPr bwMode="invGray">
          <a:xfrm>
            <a:off x="4605338" y="4211638"/>
            <a:ext cx="946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2000" i="0" dirty="0">
                <a:solidFill>
                  <a:schemeClr val="accent2"/>
                </a:solidFill>
                <a:ea typeface="標楷體" panose="03000509000000000000" pitchFamily="65" charset="-120"/>
              </a:rPr>
              <a:t>限制式</a:t>
            </a:r>
          </a:p>
        </p:txBody>
      </p:sp>
      <p:sp>
        <p:nvSpPr>
          <p:cNvPr id="13" name="Rectangle 12"/>
          <p:cNvSpPr>
            <a:spLocks noChangeArrowheads="1"/>
          </p:cNvSpPr>
          <p:nvPr/>
        </p:nvSpPr>
        <p:spPr bwMode="invGray">
          <a:xfrm>
            <a:off x="4707227" y="1843883"/>
            <a:ext cx="32845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i="0" dirty="0">
                <a:ea typeface="標楷體" panose="03000509000000000000" pitchFamily="65" charset="-120"/>
              </a:rPr>
              <a:t>CCR</a:t>
            </a:r>
            <a:r>
              <a:rPr lang="zh-TW" altLang="en-US" i="0" dirty="0">
                <a:ea typeface="標楷體" panose="03000509000000000000" pitchFamily="65" charset="-120"/>
              </a:rPr>
              <a:t>模式的數學規劃式</a:t>
            </a:r>
          </a:p>
        </p:txBody>
      </p:sp>
      <p:sp>
        <p:nvSpPr>
          <p:cNvPr id="14" name="Rectangle 13"/>
          <p:cNvSpPr>
            <a:spLocks noChangeArrowheads="1"/>
          </p:cNvSpPr>
          <p:nvPr/>
        </p:nvSpPr>
        <p:spPr bwMode="invGray">
          <a:xfrm>
            <a:off x="6877050" y="4941888"/>
            <a:ext cx="1911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dirty="0">
                <a:ea typeface="標楷體" panose="03000509000000000000" pitchFamily="65" charset="-120"/>
              </a:rPr>
              <a:t>R</a:t>
            </a:r>
            <a:r>
              <a:rPr lang="zh-TW" altLang="en-US" i="0" dirty="0">
                <a:ea typeface="標楷體" panose="03000509000000000000" pitchFamily="65" charset="-120"/>
              </a:rPr>
              <a:t>個決策單位</a:t>
            </a:r>
          </a:p>
        </p:txBody>
      </p:sp>
    </p:spTree>
    <p:extLst>
      <p:ext uri="{BB962C8B-B14F-4D97-AF65-F5344CB8AC3E}">
        <p14:creationId xmlns:p14="http://schemas.microsoft.com/office/powerpoint/2010/main" val="294362660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dow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dow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dow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down)">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down)">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wipe(down)">
                                      <p:cBhvr>
                                        <p:cTn id="5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分數規劃的形式 </a:t>
            </a:r>
          </a:p>
        </p:txBody>
      </p:sp>
      <p:sp>
        <p:nvSpPr>
          <p:cNvPr id="5" name="Rectangle 3"/>
          <p:cNvSpPr txBox="1">
            <a:spLocks noChangeArrowheads="1"/>
          </p:cNvSpPr>
          <p:nvPr/>
        </p:nvSpPr>
        <p:spPr>
          <a:xfrm>
            <a:off x="755650" y="1700213"/>
            <a:ext cx="7632700" cy="1223962"/>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zh-TW" altLang="en-US" sz="2800" b="1" dirty="0" smtClean="0">
                <a:latin typeface="Times New Roman" panose="02020603050405020304" pitchFamily="18" charset="0"/>
                <a:cs typeface="Times New Roman" panose="02020603050405020304" pitchFamily="18" charset="0"/>
              </a:rPr>
              <a:t>若目標式分母強制設為</a:t>
            </a:r>
            <a:r>
              <a:rPr lang="en-US" altLang="zh-TW" sz="2800" b="1" dirty="0" smtClean="0">
                <a:latin typeface="Times New Roman" panose="02020603050405020304" pitchFamily="18" charset="0"/>
                <a:cs typeface="Times New Roman" panose="02020603050405020304" pitchFamily="18" charset="0"/>
              </a:rPr>
              <a:t>1</a:t>
            </a:r>
            <a:r>
              <a:rPr lang="zh-TW" altLang="en-US" sz="2800" b="1" dirty="0" smtClean="0">
                <a:latin typeface="Times New Roman" panose="02020603050405020304" pitchFamily="18" charset="0"/>
                <a:cs typeface="Times New Roman" panose="02020603050405020304" pitchFamily="18" charset="0"/>
              </a:rPr>
              <a:t>，可將</a:t>
            </a:r>
            <a:r>
              <a:rPr lang="zh-TW" altLang="en-US" sz="2800" b="1" dirty="0" smtClean="0">
                <a:solidFill>
                  <a:srgbClr val="3333FF"/>
                </a:solidFill>
                <a:latin typeface="Times New Roman" panose="02020603050405020304" pitchFamily="18" charset="0"/>
                <a:cs typeface="Times New Roman" panose="02020603050405020304" pitchFamily="18" charset="0"/>
              </a:rPr>
              <a:t>分數線性規劃</a:t>
            </a:r>
            <a:r>
              <a:rPr lang="zh-TW" altLang="en-US" sz="2800" b="1" dirty="0" smtClean="0">
                <a:latin typeface="Times New Roman" panose="02020603050405020304" pitchFamily="18" charset="0"/>
                <a:cs typeface="Times New Roman" panose="02020603050405020304" pitchFamily="18" charset="0"/>
              </a:rPr>
              <a:t>問題可轉換為</a:t>
            </a:r>
            <a:r>
              <a:rPr lang="zh-TW" altLang="en-US" sz="2800" b="1" dirty="0" smtClean="0">
                <a:solidFill>
                  <a:srgbClr val="3333FF"/>
                </a:solidFill>
                <a:latin typeface="Times New Roman" panose="02020603050405020304" pitchFamily="18" charset="0"/>
                <a:cs typeface="Times New Roman" panose="02020603050405020304" pitchFamily="18" charset="0"/>
              </a:rPr>
              <a:t>線性規劃</a:t>
            </a:r>
            <a:r>
              <a:rPr lang="zh-TW" altLang="en-US" sz="2800" b="1" dirty="0" smtClean="0">
                <a:latin typeface="Times New Roman" panose="02020603050405020304" pitchFamily="18" charset="0"/>
                <a:cs typeface="Times New Roman" panose="02020603050405020304" pitchFamily="18" charset="0"/>
              </a:rPr>
              <a:t>問題。</a:t>
            </a:r>
          </a:p>
          <a:p>
            <a:pPr>
              <a:lnSpc>
                <a:spcPct val="80000"/>
              </a:lnSpc>
              <a:spcBef>
                <a:spcPct val="10000"/>
              </a:spcBef>
            </a:pPr>
            <a:r>
              <a:rPr lang="en-US" altLang="zh-TW" sz="2800" b="1" i="1" dirty="0" err="1" smtClean="0">
                <a:latin typeface="Times New Roman" panose="02020603050405020304" pitchFamily="18" charset="0"/>
                <a:cs typeface="Times New Roman" panose="02020603050405020304" pitchFamily="18" charset="0"/>
              </a:rPr>
              <a:t>h</a:t>
            </a:r>
            <a:r>
              <a:rPr lang="en-US" altLang="zh-TW" sz="2800" b="1" i="1" baseline="-25000" dirty="0" err="1" smtClean="0">
                <a:latin typeface="Times New Roman" panose="02020603050405020304" pitchFamily="18" charset="0"/>
                <a:cs typeface="Times New Roman" panose="02020603050405020304" pitchFamily="18" charset="0"/>
              </a:rPr>
              <a:t>k</a:t>
            </a:r>
            <a:r>
              <a:rPr lang="en-US" altLang="zh-TW" sz="2800" b="1" i="1" baseline="-25000" dirty="0" smtClean="0">
                <a:latin typeface="Times New Roman" panose="02020603050405020304" pitchFamily="18" charset="0"/>
                <a:cs typeface="Times New Roman" panose="02020603050405020304" pitchFamily="18" charset="0"/>
              </a:rPr>
              <a:t> </a:t>
            </a:r>
            <a:r>
              <a:rPr lang="zh-TW" altLang="en-US" sz="2800" b="1" dirty="0" smtClean="0">
                <a:latin typeface="Times New Roman" panose="02020603050405020304" pitchFamily="18" charset="0"/>
                <a:cs typeface="Times New Roman" panose="02020603050405020304" pitchFamily="18" charset="0"/>
              </a:rPr>
              <a:t>為投入導向效率。</a:t>
            </a:r>
          </a:p>
        </p:txBody>
      </p:sp>
      <p:graphicFrame>
        <p:nvGraphicFramePr>
          <p:cNvPr id="6" name="Object 4"/>
          <p:cNvGraphicFramePr>
            <a:graphicFrameLocks noChangeAspect="1"/>
          </p:cNvGraphicFramePr>
          <p:nvPr/>
        </p:nvGraphicFramePr>
        <p:xfrm>
          <a:off x="1116013" y="2852738"/>
          <a:ext cx="5184775" cy="3641725"/>
        </p:xfrm>
        <a:graphic>
          <a:graphicData uri="http://schemas.openxmlformats.org/presentationml/2006/ole">
            <mc:AlternateContent xmlns:mc="http://schemas.openxmlformats.org/markup-compatibility/2006">
              <mc:Choice xmlns:v="urn:schemas-microsoft-com:vml" Requires="v">
                <p:oleObj spid="_x0000_s8260" name="方程式" r:id="rId3" imgW="2692400" imgH="1892300" progId="Equation.3">
                  <p:embed/>
                </p:oleObj>
              </mc:Choice>
              <mc:Fallback>
                <p:oleObj name="方程式" r:id="rId3" imgW="2692400" imgH="1892300" progId="Equation.3">
                  <p:embed/>
                  <p:pic>
                    <p:nvPicPr>
                      <p:cNvPr id="35845"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013" y="2852738"/>
                        <a:ext cx="5184775" cy="364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 Box 6"/>
          <p:cNvSpPr txBox="1">
            <a:spLocks noChangeArrowheads="1"/>
          </p:cNvSpPr>
          <p:nvPr/>
        </p:nvSpPr>
        <p:spPr bwMode="auto">
          <a:xfrm>
            <a:off x="4716463" y="2997200"/>
            <a:ext cx="3933825"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6213" indent="-176213">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buFontTx/>
              <a:buChar char="•"/>
            </a:pPr>
            <a:r>
              <a:rPr lang="zh-TW" altLang="en-US" i="0" dirty="0">
                <a:ea typeface="標楷體" panose="03000509000000000000" pitchFamily="65" charset="-120"/>
              </a:rPr>
              <a:t>「投入導向模式」</a:t>
            </a:r>
            <a:r>
              <a:rPr kumimoji="0" lang="zh-TW" altLang="en-US" i="0" dirty="0">
                <a:solidFill>
                  <a:srgbClr val="000099"/>
                </a:solidFill>
                <a:ea typeface="標楷體" panose="03000509000000000000" pitchFamily="65" charset="-120"/>
              </a:rPr>
              <a:t>的意義是在相同的投入總</a:t>
            </a:r>
            <a:r>
              <a:rPr kumimoji="0" lang="zh-TW" altLang="en-US" i="0" dirty="0" smtClean="0">
                <a:solidFill>
                  <a:srgbClr val="000099"/>
                </a:solidFill>
                <a:ea typeface="標楷體" panose="03000509000000000000" pitchFamily="65" charset="-120"/>
              </a:rPr>
              <a:t>水準 </a:t>
            </a:r>
            <a:r>
              <a:rPr kumimoji="0" lang="en-US" altLang="zh-TW" i="0" dirty="0" smtClean="0">
                <a:solidFill>
                  <a:srgbClr val="000099"/>
                </a:solidFill>
                <a:ea typeface="標楷體" panose="03000509000000000000" pitchFamily="65" charset="-120"/>
              </a:rPr>
              <a:t>(</a:t>
            </a:r>
            <a:r>
              <a:rPr kumimoji="0" lang="zh-TW" altLang="en-US" i="0" dirty="0">
                <a:solidFill>
                  <a:srgbClr val="000099"/>
                </a:solidFill>
                <a:ea typeface="標楷體" panose="03000509000000000000" pitchFamily="65" charset="-120"/>
              </a:rPr>
              <a:t>分母</a:t>
            </a:r>
            <a:r>
              <a:rPr kumimoji="0" lang="en-US" altLang="zh-TW" i="0" dirty="0">
                <a:solidFill>
                  <a:srgbClr val="000099"/>
                </a:solidFill>
                <a:ea typeface="標楷體" panose="03000509000000000000" pitchFamily="65" charset="-120"/>
              </a:rPr>
              <a:t>=1)</a:t>
            </a:r>
            <a:r>
              <a:rPr kumimoji="0" lang="zh-TW" altLang="en-US" i="0" dirty="0">
                <a:solidFill>
                  <a:srgbClr val="000099"/>
                </a:solidFill>
                <a:ea typeface="標楷體" panose="03000509000000000000" pitchFamily="65" charset="-120"/>
              </a:rPr>
              <a:t>，尋求產出最大化的效率</a:t>
            </a:r>
          </a:p>
        </p:txBody>
      </p:sp>
      <p:sp>
        <p:nvSpPr>
          <p:cNvPr id="8" name="Rectangle 8"/>
          <p:cNvSpPr>
            <a:spLocks noChangeArrowheads="1"/>
          </p:cNvSpPr>
          <p:nvPr/>
        </p:nvSpPr>
        <p:spPr bwMode="invGray">
          <a:xfrm>
            <a:off x="1763713" y="3716338"/>
            <a:ext cx="1873250" cy="936625"/>
          </a:xfrm>
          <a:prstGeom prst="rect">
            <a:avLst/>
          </a:prstGeom>
          <a:noFill/>
          <a:ln w="9525"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9" name="Oval 9"/>
          <p:cNvSpPr>
            <a:spLocks noChangeArrowheads="1"/>
          </p:cNvSpPr>
          <p:nvPr/>
        </p:nvSpPr>
        <p:spPr bwMode="invGray">
          <a:xfrm>
            <a:off x="1979613" y="2997200"/>
            <a:ext cx="504825" cy="576263"/>
          </a:xfrm>
          <a:prstGeom prst="ellipse">
            <a:avLst/>
          </a:prstGeom>
          <a:noFill/>
          <a:ln w="9525" algn="ctr">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Tree>
    <p:extLst>
      <p:ext uri="{BB962C8B-B14F-4D97-AF65-F5344CB8AC3E}">
        <p14:creationId xmlns:p14="http://schemas.microsoft.com/office/powerpoint/2010/main" val="96906545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「一投入一產出</a:t>
            </a:r>
            <a:r>
              <a:rPr lang="zh-TW" altLang="en-US" dirty="0" smtClean="0">
                <a:latin typeface="Times New Roman" panose="02020603050405020304" pitchFamily="18" charset="0"/>
                <a:cs typeface="Times New Roman" panose="02020603050405020304" pitchFamily="18" charset="0"/>
              </a:rPr>
              <a:t>」</a:t>
            </a:r>
            <a:r>
              <a:rPr lang="en-US" altLang="zh-TW" dirty="0" smtClean="0">
                <a:latin typeface="Times New Roman" panose="02020603050405020304" pitchFamily="18" charset="0"/>
                <a:cs typeface="Times New Roman" panose="02020603050405020304" pitchFamily="18" charset="0"/>
              </a:rPr>
              <a:t>CCR</a:t>
            </a:r>
            <a:r>
              <a:rPr lang="zh-TW" altLang="en-US" dirty="0">
                <a:latin typeface="Times New Roman" panose="02020603050405020304" pitchFamily="18" charset="0"/>
                <a:cs typeface="Times New Roman" panose="02020603050405020304" pitchFamily="18" charset="0"/>
              </a:rPr>
              <a:t>模式 </a:t>
            </a:r>
          </a:p>
        </p:txBody>
      </p:sp>
      <p:sp>
        <p:nvSpPr>
          <p:cNvPr id="4" name="Rectangle 3"/>
          <p:cNvSpPr txBox="1">
            <a:spLocks noChangeArrowheads="1"/>
          </p:cNvSpPr>
          <p:nvPr/>
        </p:nvSpPr>
        <p:spPr>
          <a:xfrm>
            <a:off x="564788" y="1386995"/>
            <a:ext cx="8208963" cy="515937"/>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TW" b="1" dirty="0">
                <a:latin typeface="Times New Roman" panose="02020603050405020304" pitchFamily="18" charset="0"/>
                <a:cs typeface="Times New Roman" panose="02020603050405020304" pitchFamily="18" charset="0"/>
              </a:rPr>
              <a:t>9</a:t>
            </a:r>
            <a:r>
              <a:rPr lang="zh-TW" altLang="en-US" b="1" dirty="0" smtClean="0">
                <a:latin typeface="Times New Roman" panose="02020603050405020304" pitchFamily="18" charset="0"/>
                <a:cs typeface="Times New Roman" panose="02020603050405020304" pitchFamily="18" charset="0"/>
              </a:rPr>
              <a:t>個決策單位其投入產出如下表：</a:t>
            </a:r>
            <a:r>
              <a:rPr lang="zh-TW" altLang="en-US" sz="2000" b="1" dirty="0" smtClean="0">
                <a:latin typeface="Times New Roman" panose="02020603050405020304" pitchFamily="18" charset="0"/>
                <a:cs typeface="Times New Roman" panose="02020603050405020304" pitchFamily="18" charset="0"/>
              </a:rPr>
              <a:t> </a:t>
            </a:r>
          </a:p>
        </p:txBody>
      </p:sp>
      <p:graphicFrame>
        <p:nvGraphicFramePr>
          <p:cNvPr id="5" name="Group 68"/>
          <p:cNvGraphicFramePr>
            <a:graphicFrameLocks noGrp="1"/>
          </p:cNvGraphicFramePr>
          <p:nvPr>
            <p:ph sz="half" idx="4294967295"/>
            <p:extLst>
              <p:ext uri="{D42A27DB-BD31-4B8C-83A1-F6EECF244321}">
                <p14:modId xmlns:p14="http://schemas.microsoft.com/office/powerpoint/2010/main" val="1021853140"/>
              </p:ext>
            </p:extLst>
          </p:nvPr>
        </p:nvGraphicFramePr>
        <p:xfrm>
          <a:off x="962314" y="2079239"/>
          <a:ext cx="6983413" cy="1195389"/>
        </p:xfrm>
        <a:graphic>
          <a:graphicData uri="http://schemas.openxmlformats.org/drawingml/2006/table">
            <a:tbl>
              <a:tblPr/>
              <a:tblGrid>
                <a:gridCol w="1198563">
                  <a:extLst>
                    <a:ext uri="{9D8B030D-6E8A-4147-A177-3AD203B41FA5}">
                      <a16:colId xmlns:a16="http://schemas.microsoft.com/office/drawing/2014/main" xmlns="" val="1607661963"/>
                    </a:ext>
                  </a:extLst>
                </a:gridCol>
                <a:gridCol w="642937">
                  <a:extLst>
                    <a:ext uri="{9D8B030D-6E8A-4147-A177-3AD203B41FA5}">
                      <a16:colId xmlns:a16="http://schemas.microsoft.com/office/drawing/2014/main" xmlns="" val="2057722687"/>
                    </a:ext>
                  </a:extLst>
                </a:gridCol>
                <a:gridCol w="642938">
                  <a:extLst>
                    <a:ext uri="{9D8B030D-6E8A-4147-A177-3AD203B41FA5}">
                      <a16:colId xmlns:a16="http://schemas.microsoft.com/office/drawing/2014/main" xmlns="" val="2251264855"/>
                    </a:ext>
                  </a:extLst>
                </a:gridCol>
                <a:gridCol w="641350">
                  <a:extLst>
                    <a:ext uri="{9D8B030D-6E8A-4147-A177-3AD203B41FA5}">
                      <a16:colId xmlns:a16="http://schemas.microsoft.com/office/drawing/2014/main" xmlns="" val="2097274851"/>
                    </a:ext>
                  </a:extLst>
                </a:gridCol>
                <a:gridCol w="644525">
                  <a:extLst>
                    <a:ext uri="{9D8B030D-6E8A-4147-A177-3AD203B41FA5}">
                      <a16:colId xmlns:a16="http://schemas.microsoft.com/office/drawing/2014/main" xmlns="" val="3465374984"/>
                    </a:ext>
                  </a:extLst>
                </a:gridCol>
                <a:gridCol w="641350">
                  <a:extLst>
                    <a:ext uri="{9D8B030D-6E8A-4147-A177-3AD203B41FA5}">
                      <a16:colId xmlns:a16="http://schemas.microsoft.com/office/drawing/2014/main" xmlns="" val="1343576469"/>
                    </a:ext>
                  </a:extLst>
                </a:gridCol>
                <a:gridCol w="644525">
                  <a:extLst>
                    <a:ext uri="{9D8B030D-6E8A-4147-A177-3AD203B41FA5}">
                      <a16:colId xmlns:a16="http://schemas.microsoft.com/office/drawing/2014/main" xmlns="" val="1212758752"/>
                    </a:ext>
                  </a:extLst>
                </a:gridCol>
                <a:gridCol w="641350">
                  <a:extLst>
                    <a:ext uri="{9D8B030D-6E8A-4147-A177-3AD203B41FA5}">
                      <a16:colId xmlns:a16="http://schemas.microsoft.com/office/drawing/2014/main" xmlns="" val="3151174037"/>
                    </a:ext>
                  </a:extLst>
                </a:gridCol>
                <a:gridCol w="642937">
                  <a:extLst>
                    <a:ext uri="{9D8B030D-6E8A-4147-A177-3AD203B41FA5}">
                      <a16:colId xmlns:a16="http://schemas.microsoft.com/office/drawing/2014/main" xmlns="" val="1401762314"/>
                    </a:ext>
                  </a:extLst>
                </a:gridCol>
                <a:gridCol w="642938">
                  <a:extLst>
                    <a:ext uri="{9D8B030D-6E8A-4147-A177-3AD203B41FA5}">
                      <a16:colId xmlns:a16="http://schemas.microsoft.com/office/drawing/2014/main" xmlns="" val="3953169302"/>
                    </a:ext>
                  </a:extLst>
                </a:gridCol>
              </a:tblGrid>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決策單位</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A</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B</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C</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D</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E</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F</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G</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H</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I</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832694144"/>
                  </a:ext>
                </a:extLst>
              </a:tr>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投入</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2</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rgbClr val="000000"/>
                          </a:solidFill>
                          <a:effectLst/>
                          <a:latin typeface="Times New Roman" panose="02020603050405020304" pitchFamily="18" charset="0"/>
                          <a:ea typeface="標楷體" panose="03000509000000000000" pitchFamily="65" charset="-120"/>
                        </a:rPr>
                        <a:t>6</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9</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5</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10</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8</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694522966"/>
                  </a:ext>
                </a:extLst>
              </a:tr>
              <a:tr h="39846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產出 </a:t>
                      </a:r>
                    </a:p>
                  </a:txBody>
                  <a:tcPr marL="90000" marR="90000" marT="46807" marB="46807"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6</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7</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8</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3</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1</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rgbClr val="000000"/>
                          </a:solidFill>
                          <a:effectLst/>
                          <a:latin typeface="Times New Roman" panose="02020603050405020304" pitchFamily="18" charset="0"/>
                          <a:ea typeface="標楷體" panose="03000509000000000000" pitchFamily="65" charset="-120"/>
                        </a:rPr>
                        <a:t>7</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rgbClr val="000000"/>
                          </a:solidFill>
                          <a:effectLst/>
                          <a:latin typeface="Times New Roman" panose="02020603050405020304" pitchFamily="18" charset="0"/>
                          <a:ea typeface="標楷體" panose="03000509000000000000" pitchFamily="65" charset="-120"/>
                        </a:rPr>
                        <a:t>4</a:t>
                      </a:r>
                    </a:p>
                  </a:txBody>
                  <a:tcPr marL="90000" marR="90000" marT="46807" marB="46807"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752180563"/>
                  </a:ext>
                </a:extLst>
              </a:tr>
            </a:tbl>
          </a:graphicData>
        </a:graphic>
      </p:graphicFrame>
      <p:pic>
        <p:nvPicPr>
          <p:cNvPr id="6" name="Picture 7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2143" y="3840451"/>
            <a:ext cx="3311525"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Object 71"/>
          <p:cNvGraphicFramePr>
            <a:graphicFrameLocks noChangeAspect="1"/>
          </p:cNvGraphicFramePr>
          <p:nvPr>
            <p:extLst>
              <p:ext uri="{D42A27DB-BD31-4B8C-83A1-F6EECF244321}">
                <p14:modId xmlns:p14="http://schemas.microsoft.com/office/powerpoint/2010/main" val="4030125371"/>
              </p:ext>
            </p:extLst>
          </p:nvPr>
        </p:nvGraphicFramePr>
        <p:xfrm>
          <a:off x="4669270" y="5060733"/>
          <a:ext cx="4273550" cy="1824038"/>
        </p:xfrm>
        <a:graphic>
          <a:graphicData uri="http://schemas.openxmlformats.org/presentationml/2006/ole">
            <mc:AlternateContent xmlns:mc="http://schemas.openxmlformats.org/markup-compatibility/2006">
              <mc:Choice xmlns:v="urn:schemas-microsoft-com:vml" Requires="v">
                <p:oleObj spid="_x0000_s9284" name="方程式" r:id="rId4" imgW="2324100" imgH="990600" progId="Equation.3">
                  <p:embed/>
                </p:oleObj>
              </mc:Choice>
              <mc:Fallback>
                <p:oleObj name="方程式" r:id="rId4" imgW="2324100" imgH="990600" progId="Equation.3">
                  <p:embed/>
                  <p:pic>
                    <p:nvPicPr>
                      <p:cNvPr id="36916" name="Object 7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69270" y="5060733"/>
                        <a:ext cx="4273550" cy="182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 Box 72"/>
          <p:cNvSpPr txBox="1">
            <a:spLocks noChangeArrowheads="1"/>
          </p:cNvSpPr>
          <p:nvPr/>
        </p:nvSpPr>
        <p:spPr bwMode="invGray">
          <a:xfrm>
            <a:off x="3676073" y="3504311"/>
            <a:ext cx="5353195"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marL="342900" indent="-342900" eaLnBrk="1" hangingPunct="1">
              <a:spcBef>
                <a:spcPct val="50000"/>
              </a:spcBef>
              <a:buFont typeface="Wingdings" panose="05000000000000000000" pitchFamily="2" charset="2"/>
              <a:buChar char="l"/>
            </a:pPr>
            <a:r>
              <a:rPr lang="zh-TW" altLang="en-US" sz="2000" i="0" dirty="0" smtClean="0">
                <a:ea typeface="標楷體" panose="03000509000000000000" pitchFamily="65" charset="-120"/>
              </a:rPr>
              <a:t>正因只有</a:t>
            </a:r>
            <a:r>
              <a:rPr lang="zh-TW" altLang="en-US" sz="2000" i="0" dirty="0">
                <a:ea typeface="標楷體" panose="03000509000000000000" pitchFamily="65" charset="-120"/>
              </a:rPr>
              <a:t>一投入一產出，故投入權重只有一個</a:t>
            </a:r>
            <a:r>
              <a:rPr lang="en-US" altLang="zh-TW" sz="2000" dirty="0">
                <a:ea typeface="標楷體" panose="03000509000000000000" pitchFamily="65" charset="-120"/>
              </a:rPr>
              <a:t>v</a:t>
            </a:r>
            <a:r>
              <a:rPr lang="en-US" altLang="zh-TW" sz="2000" i="0" baseline="-25000" dirty="0">
                <a:ea typeface="標楷體" panose="03000509000000000000" pitchFamily="65" charset="-120"/>
              </a:rPr>
              <a:t>1</a:t>
            </a:r>
            <a:r>
              <a:rPr lang="en-US" altLang="zh-TW" sz="2000" i="0" baseline="30000" dirty="0">
                <a:ea typeface="標楷體" panose="03000509000000000000" pitchFamily="65" charset="-120"/>
              </a:rPr>
              <a:t>k</a:t>
            </a:r>
            <a:r>
              <a:rPr lang="zh-TW" altLang="en-US" sz="2000" i="0" dirty="0">
                <a:ea typeface="標楷體" panose="03000509000000000000" pitchFamily="65" charset="-120"/>
              </a:rPr>
              <a:t>，產出權重也只有一個</a:t>
            </a:r>
            <a:r>
              <a:rPr lang="en-US" altLang="zh-TW" sz="2000" dirty="0" smtClean="0">
                <a:ea typeface="標楷體" panose="03000509000000000000" pitchFamily="65" charset="-120"/>
              </a:rPr>
              <a:t>u</a:t>
            </a:r>
            <a:r>
              <a:rPr lang="en-US" altLang="zh-TW" sz="2000" i="0" baseline="-25000" dirty="0" smtClean="0">
                <a:ea typeface="標楷體" panose="03000509000000000000" pitchFamily="65" charset="-120"/>
              </a:rPr>
              <a:t>1</a:t>
            </a:r>
            <a:r>
              <a:rPr lang="en-US" altLang="zh-TW" sz="2000" i="0" baseline="30000" dirty="0" smtClean="0">
                <a:ea typeface="標楷體" panose="03000509000000000000" pitchFamily="65" charset="-120"/>
              </a:rPr>
              <a:t>k</a:t>
            </a:r>
            <a:r>
              <a:rPr lang="zh-TW" altLang="en-US" sz="2000" i="0" dirty="0" smtClean="0">
                <a:ea typeface="標楷體" panose="03000509000000000000" pitchFamily="65" charset="-120"/>
              </a:rPr>
              <a:t>。</a:t>
            </a:r>
            <a:r>
              <a:rPr lang="en-US" altLang="zh-TW" sz="2000" i="0" dirty="0" smtClean="0">
                <a:ea typeface="標楷體" panose="03000509000000000000" pitchFamily="65" charset="-120"/>
              </a:rPr>
              <a:t>(</a:t>
            </a:r>
            <a:r>
              <a:rPr lang="en-US" altLang="zh-TW" sz="2000" dirty="0" smtClean="0">
                <a:ea typeface="標楷體" panose="03000509000000000000" pitchFamily="65" charset="-120"/>
              </a:rPr>
              <a:t>m</a:t>
            </a:r>
            <a:r>
              <a:rPr lang="en-US" altLang="zh-TW" sz="2000" i="0" dirty="0" smtClean="0">
                <a:ea typeface="標楷體" panose="03000509000000000000" pitchFamily="65" charset="-120"/>
              </a:rPr>
              <a:t>=1,</a:t>
            </a:r>
            <a:r>
              <a:rPr lang="zh-TW" altLang="en-US" sz="2000" i="0" dirty="0" smtClean="0">
                <a:ea typeface="標楷體" panose="03000509000000000000" pitchFamily="65" charset="-120"/>
              </a:rPr>
              <a:t> </a:t>
            </a:r>
            <a:r>
              <a:rPr lang="en-US" altLang="zh-TW" sz="2000" dirty="0" smtClean="0">
                <a:ea typeface="標楷體" panose="03000509000000000000" pitchFamily="65" charset="-120"/>
              </a:rPr>
              <a:t>n</a:t>
            </a:r>
            <a:r>
              <a:rPr lang="en-US" altLang="zh-TW" sz="2000" i="0" dirty="0" smtClean="0">
                <a:ea typeface="標楷體" panose="03000509000000000000" pitchFamily="65" charset="-120"/>
              </a:rPr>
              <a:t>=1)</a:t>
            </a:r>
          </a:p>
          <a:p>
            <a:pPr marL="342900" indent="-342900" eaLnBrk="1" hangingPunct="1">
              <a:spcBef>
                <a:spcPct val="50000"/>
              </a:spcBef>
              <a:buFont typeface="Wingdings" panose="05000000000000000000" pitchFamily="2" charset="2"/>
              <a:buChar char="l"/>
            </a:pPr>
            <a:r>
              <a:rPr lang="en-US" altLang="zh-TW" sz="2000" i="0" dirty="0" smtClean="0">
                <a:ea typeface="標楷體" panose="03000509000000000000" pitchFamily="65" charset="-120"/>
              </a:rPr>
              <a:t>1</a:t>
            </a:r>
            <a:r>
              <a:rPr lang="en-US" altLang="zh-TW" sz="2000" i="0" dirty="0">
                <a:ea typeface="標楷體" panose="03000509000000000000" pitchFamily="65" charset="-120"/>
              </a:rPr>
              <a:t>≦k≦R</a:t>
            </a:r>
            <a:r>
              <a:rPr lang="zh-TW" altLang="en-US" sz="2000" i="0" dirty="0">
                <a:ea typeface="標楷體" panose="03000509000000000000" pitchFamily="65" charset="-120"/>
              </a:rPr>
              <a:t>，</a:t>
            </a:r>
            <a:r>
              <a:rPr lang="en-US" altLang="zh-TW" sz="2000" i="0" dirty="0">
                <a:ea typeface="標楷體" panose="03000509000000000000" pitchFamily="65" charset="-120"/>
              </a:rPr>
              <a:t>k</a:t>
            </a:r>
            <a:r>
              <a:rPr lang="zh-TW" altLang="en-US" sz="2000" i="0" dirty="0">
                <a:ea typeface="標楷體" panose="03000509000000000000" pitchFamily="65" charset="-120"/>
              </a:rPr>
              <a:t>代表決策單位其中</a:t>
            </a:r>
            <a:r>
              <a:rPr lang="zh-TW" altLang="en-US" sz="2000" i="0" dirty="0" smtClean="0">
                <a:ea typeface="標楷體" panose="03000509000000000000" pitchFamily="65" charset="-120"/>
              </a:rPr>
              <a:t>一個 </a:t>
            </a:r>
            <a:r>
              <a:rPr lang="en-US" altLang="zh-TW" sz="2000" i="0" dirty="0" smtClean="0">
                <a:ea typeface="標楷體" panose="03000509000000000000" pitchFamily="65" charset="-120"/>
              </a:rPr>
              <a:t>(</a:t>
            </a:r>
            <a:r>
              <a:rPr lang="zh-TW" altLang="en-US" sz="2000" i="0" dirty="0">
                <a:ea typeface="標楷體" panose="03000509000000000000" pitchFamily="65" charset="-120"/>
              </a:rPr>
              <a:t>此例</a:t>
            </a:r>
            <a:r>
              <a:rPr lang="en-US" altLang="zh-TW" sz="2000" i="0" dirty="0">
                <a:ea typeface="標楷體" panose="03000509000000000000" pitchFamily="65" charset="-120"/>
              </a:rPr>
              <a:t>R=9)</a:t>
            </a:r>
          </a:p>
        </p:txBody>
      </p:sp>
      <p:sp>
        <p:nvSpPr>
          <p:cNvPr id="9" name="Line 73"/>
          <p:cNvSpPr>
            <a:spLocks noChangeShapeType="1"/>
          </p:cNvSpPr>
          <p:nvPr/>
        </p:nvSpPr>
        <p:spPr bwMode="invGray">
          <a:xfrm>
            <a:off x="7405327" y="6379151"/>
            <a:ext cx="1433873" cy="3175"/>
          </a:xfrm>
          <a:prstGeom prst="line">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0" name="AutoShape 75"/>
          <p:cNvSpPr>
            <a:spLocks noChangeArrowheads="1"/>
          </p:cNvSpPr>
          <p:nvPr/>
        </p:nvSpPr>
        <p:spPr bwMode="invGray">
          <a:xfrm>
            <a:off x="1546154" y="3380077"/>
            <a:ext cx="271751" cy="389515"/>
          </a:xfrm>
          <a:prstGeom prst="downArrow">
            <a:avLst>
              <a:gd name="adj1" fmla="val 50000"/>
              <a:gd name="adj2" fmla="val 39978"/>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19050"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zh-TW" altLang="en-US"/>
          </a:p>
        </p:txBody>
      </p:sp>
    </p:spTree>
    <p:extLst>
      <p:ext uri="{BB962C8B-B14F-4D97-AF65-F5344CB8AC3E}">
        <p14:creationId xmlns:p14="http://schemas.microsoft.com/office/powerpoint/2010/main" val="283798835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wipe(down)">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8">
                                            <p:txEl>
                                              <p:pRg st="1" end="1"/>
                                            </p:txEl>
                                          </p:spTgt>
                                        </p:tgtEl>
                                        <p:attrNameLst>
                                          <p:attrName>style.visibility</p:attrName>
                                        </p:attrNameLst>
                                      </p:cBhvr>
                                      <p:to>
                                        <p:strVal val="visible"/>
                                      </p:to>
                                    </p:set>
                                    <p:animEffect transition="in" filter="wipe(down)">
                                      <p:cBhvr>
                                        <p:cTn id="32" dur="500"/>
                                        <p:tgtEl>
                                          <p:spTgt spid="8">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down)">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「一投入一產出」</a:t>
            </a:r>
            <a:r>
              <a:rPr lang="en-US" altLang="zh-TW" dirty="0">
                <a:latin typeface="Times New Roman" panose="02020603050405020304" pitchFamily="18" charset="0"/>
                <a:cs typeface="Times New Roman" panose="02020603050405020304" pitchFamily="18" charset="0"/>
              </a:rPr>
              <a:t>CCR</a:t>
            </a:r>
            <a:r>
              <a:rPr lang="zh-TW" altLang="en-US" dirty="0">
                <a:latin typeface="Times New Roman" panose="02020603050405020304" pitchFamily="18" charset="0"/>
                <a:cs typeface="Times New Roman" panose="02020603050405020304" pitchFamily="18" charset="0"/>
              </a:rPr>
              <a:t>模式</a:t>
            </a:r>
            <a:r>
              <a:rPr lang="zh-TW" altLang="en-US" dirty="0" smtClean="0">
                <a:latin typeface="Times New Roman" panose="02020603050405020304" pitchFamily="18" charset="0"/>
                <a:cs typeface="Times New Roman" panose="02020603050405020304" pitchFamily="18" charset="0"/>
              </a:rPr>
              <a:t>解 </a:t>
            </a:r>
            <a:endParaRPr lang="zh-TW" altLang="en-US" dirty="0">
              <a:latin typeface="Times New Roman" panose="02020603050405020304" pitchFamily="18" charset="0"/>
              <a:cs typeface="Times New Roman" panose="02020603050405020304" pitchFamily="18" charset="0"/>
            </a:endParaRPr>
          </a:p>
        </p:txBody>
      </p:sp>
      <p:graphicFrame>
        <p:nvGraphicFramePr>
          <p:cNvPr id="4" name="Group 63"/>
          <p:cNvGraphicFramePr>
            <a:graphicFrameLocks noGrp="1"/>
          </p:cNvGraphicFramePr>
          <p:nvPr>
            <p:ph idx="1"/>
            <p:extLst>
              <p:ext uri="{D42A27DB-BD31-4B8C-83A1-F6EECF244321}">
                <p14:modId xmlns:p14="http://schemas.microsoft.com/office/powerpoint/2010/main" val="4240836430"/>
              </p:ext>
            </p:extLst>
          </p:nvPr>
        </p:nvGraphicFramePr>
        <p:xfrm>
          <a:off x="895927" y="1533238"/>
          <a:ext cx="7416801" cy="4594514"/>
        </p:xfrm>
        <a:graphic>
          <a:graphicData uri="http://schemas.openxmlformats.org/drawingml/2006/table">
            <a:tbl>
              <a:tblPr/>
              <a:tblGrid>
                <a:gridCol w="1855026">
                  <a:extLst>
                    <a:ext uri="{9D8B030D-6E8A-4147-A177-3AD203B41FA5}">
                      <a16:colId xmlns:a16="http://schemas.microsoft.com/office/drawing/2014/main" xmlns="" val="657387834"/>
                    </a:ext>
                  </a:extLst>
                </a:gridCol>
                <a:gridCol w="1853374">
                  <a:extLst>
                    <a:ext uri="{9D8B030D-6E8A-4147-A177-3AD203B41FA5}">
                      <a16:colId xmlns:a16="http://schemas.microsoft.com/office/drawing/2014/main" xmlns="" val="1903584047"/>
                    </a:ext>
                  </a:extLst>
                </a:gridCol>
                <a:gridCol w="1855027">
                  <a:extLst>
                    <a:ext uri="{9D8B030D-6E8A-4147-A177-3AD203B41FA5}">
                      <a16:colId xmlns:a16="http://schemas.microsoft.com/office/drawing/2014/main" xmlns="" val="2038385164"/>
                    </a:ext>
                  </a:extLst>
                </a:gridCol>
                <a:gridCol w="1853374">
                  <a:extLst>
                    <a:ext uri="{9D8B030D-6E8A-4147-A177-3AD203B41FA5}">
                      <a16:colId xmlns:a16="http://schemas.microsoft.com/office/drawing/2014/main" xmlns="" val="3418375460"/>
                    </a:ext>
                  </a:extLst>
                </a:gridCol>
              </a:tblGrid>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決策單位 </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相對效率</a:t>
                      </a:r>
                      <a:r>
                        <a:rPr kumimoji="1" lang="en-US" altLang="zh-TW" sz="2000" b="1" i="1"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h</a:t>
                      </a:r>
                      <a:r>
                        <a:rPr kumimoji="1" lang="en-US" altLang="zh-TW" sz="2000" b="1" i="0" u="none" strike="noStrike" cap="none" normalizeH="0" baseline="-25000" smtClean="0">
                          <a:ln>
                            <a:noFill/>
                          </a:ln>
                          <a:solidFill>
                            <a:schemeClr val="tx1"/>
                          </a:solidFill>
                          <a:effectLst/>
                          <a:latin typeface="Times New Roman" panose="02020603050405020304" pitchFamily="18" charset="0"/>
                          <a:ea typeface="標楷體" panose="03000509000000000000" pitchFamily="65" charset="-120"/>
                        </a:rPr>
                        <a:t>k</a:t>
                      </a: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 </a:t>
                      </a: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投入權重 </a:t>
                      </a:r>
                      <a:r>
                        <a:rPr kumimoji="1" lang="en-US" altLang="zh-TW" sz="2000" b="1" i="1"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v</a:t>
                      </a:r>
                      <a:r>
                        <a:rPr kumimoji="1" lang="en-US" altLang="zh-TW" sz="2000" b="1" i="0" u="none" strike="noStrike" cap="none" normalizeH="0" baseline="-25000" smtClean="0">
                          <a:ln>
                            <a:noFill/>
                          </a:ln>
                          <a:solidFill>
                            <a:schemeClr val="tx1"/>
                          </a:solidFill>
                          <a:effectLst/>
                          <a:latin typeface="Times New Roman" panose="02020603050405020304" pitchFamily="18" charset="0"/>
                          <a:ea typeface="標楷體" panose="03000509000000000000" pitchFamily="65" charset="-120"/>
                        </a:rPr>
                        <a:t>k</a:t>
                      </a: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產出權重</a:t>
                      </a:r>
                      <a:r>
                        <a:rPr kumimoji="1" lang="en-US" altLang="zh-TW" sz="2000" b="1" i="1"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u</a:t>
                      </a:r>
                      <a:r>
                        <a:rPr kumimoji="1" lang="en-US" altLang="zh-TW" sz="2000" b="1" i="0" u="none" strike="noStrike" cap="none" normalizeH="0" baseline="-25000" smtClean="0">
                          <a:ln>
                            <a:noFill/>
                          </a:ln>
                          <a:solidFill>
                            <a:schemeClr val="tx1"/>
                          </a:solidFill>
                          <a:effectLst/>
                          <a:latin typeface="Times New Roman" panose="02020603050405020304" pitchFamily="18" charset="0"/>
                          <a:ea typeface="標楷體" panose="03000509000000000000" pitchFamily="65" charset="-120"/>
                        </a:rPr>
                        <a:t>k</a:t>
                      </a: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 </a:t>
                      </a: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244157006"/>
                  </a:ext>
                </a:extLst>
              </a:tr>
              <a:tr h="458444">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A</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1.000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0.050</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923739101"/>
                  </a:ext>
                </a:extLst>
              </a:tr>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B</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rgbClr val="CC3300"/>
                          </a:solidFill>
                          <a:effectLst/>
                          <a:latin typeface="Times New Roman" panose="02020603050405020304" pitchFamily="18" charset="0"/>
                          <a:ea typeface="標楷體" panose="03000509000000000000" pitchFamily="65" charset="-120"/>
                        </a:rPr>
                        <a:t>1.000 </a:t>
                      </a:r>
                      <a:endParaRPr kumimoji="1" lang="zh-TW" altLang="en-US" sz="2000" b="1" i="0" u="none" strike="noStrike" cap="none" normalizeH="0" baseline="0" dirty="0" smtClean="0">
                        <a:ln>
                          <a:noFill/>
                        </a:ln>
                        <a:solidFill>
                          <a:srgbClr val="CC3300"/>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0.500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745259569"/>
                  </a:ext>
                </a:extLst>
              </a:tr>
              <a:tr h="458444">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C</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0.750</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3247186305"/>
                  </a:ext>
                </a:extLst>
              </a:tr>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D</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rPr>
                        <a:t>0.583</a:t>
                      </a:r>
                      <a:endParaRPr kumimoji="1" lang="zh-TW" altLang="en-US"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0.167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0.083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569994753"/>
                  </a:ext>
                </a:extLst>
              </a:tr>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E</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0.444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0.111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0.056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430541128"/>
                  </a:ext>
                </a:extLst>
              </a:tr>
              <a:tr h="458444">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F</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0.300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863201588"/>
                  </a:ext>
                </a:extLst>
              </a:tr>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G</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97923696"/>
                  </a:ext>
                </a:extLst>
              </a:tr>
              <a:tr h="458444">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H</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0.350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0.100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0.050</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2483412802"/>
                  </a:ext>
                </a:extLst>
              </a:tr>
              <a:tr h="460123">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I</a:t>
                      </a:r>
                    </a:p>
                  </a:txBody>
                  <a:tcPr marL="90000" marR="90000" marT="46800" marB="46800" anchor="ctr" anchorCtr="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0.250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rPr>
                        <a:t>0.125 </a:t>
                      </a:r>
                      <a:endParaRPr kumimoji="1" lang="zh-TW" altLang="en-US" sz="2000" b="1"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SzPct val="6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1pPr>
                      <a:lvl2pPr>
                        <a:spcBef>
                          <a:spcPct val="20000"/>
                        </a:spcBef>
                        <a:defRPr kumimoji="1" sz="2000">
                          <a:solidFill>
                            <a:schemeClr val="tx1"/>
                          </a:solidFill>
                          <a:latin typeface="Times New Roman" panose="02020603050405020304" pitchFamily="18" charset="0"/>
                          <a:ea typeface="標楷體" panose="03000509000000000000" pitchFamily="65" charset="-120"/>
                        </a:defRPr>
                      </a:lvl2pPr>
                      <a:lvl3pPr>
                        <a:spcBef>
                          <a:spcPct val="20000"/>
                        </a:spcBef>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defRPr>
                      </a:lvl3pPr>
                      <a:lvl4pPr>
                        <a:spcBef>
                          <a:spcPct val="20000"/>
                        </a:spcBef>
                        <a:defRPr kumimoji="1">
                          <a:solidFill>
                            <a:schemeClr val="tx1"/>
                          </a:solidFill>
                          <a:latin typeface="Times New Roman" panose="02020603050405020304" pitchFamily="18" charset="0"/>
                          <a:ea typeface="新細明體" panose="02020500000000000000" pitchFamily="18" charset="-120"/>
                        </a:defRPr>
                      </a:lvl4pPr>
                      <a:lvl5pPr>
                        <a:spcBef>
                          <a:spcPct val="20000"/>
                        </a:spcBef>
                        <a:defRPr kumimoji="1">
                          <a:solidFill>
                            <a:schemeClr val="tx1"/>
                          </a:solidFill>
                          <a:latin typeface="Times New Roman" panose="02020603050405020304" pitchFamily="18" charset="0"/>
                          <a:ea typeface="新細明體" panose="02020500000000000000" pitchFamily="18" charset="-120"/>
                        </a:defRPr>
                      </a:lvl5pPr>
                      <a:lvl6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6pPr>
                      <a:lvl7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7pPr>
                      <a:lvl8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8pPr>
                      <a:lvl9pPr fontAlgn="base">
                        <a:spcBef>
                          <a:spcPct val="20000"/>
                        </a:spcBef>
                        <a:spcAft>
                          <a:spcPct val="0"/>
                        </a:spcAft>
                        <a:defRPr kumimoji="1">
                          <a:solidFill>
                            <a:schemeClr val="tx1"/>
                          </a:solidFill>
                          <a:latin typeface="Times New Roman" panose="02020603050405020304" pitchFamily="18" charset="0"/>
                          <a:ea typeface="新細明體" panose="02020500000000000000" pitchFamily="18" charset="-120"/>
                        </a:defRPr>
                      </a:lvl9pPr>
                    </a:lstStyle>
                    <a:p>
                      <a:pPr marL="0" marR="0" lvl="0" indent="0" algn="l" defTabSz="914400" rtl="0" eaLnBrk="1" fontAlgn="base" latinLnBrk="0" hangingPunct="1">
                        <a:lnSpc>
                          <a:spcPct val="100000"/>
                        </a:lnSpc>
                        <a:spcBef>
                          <a:spcPct val="20000"/>
                        </a:spcBef>
                        <a:spcAft>
                          <a:spcPct val="0"/>
                        </a:spcAft>
                        <a:buClrTx/>
                        <a:buSzPct val="60000"/>
                        <a:buFont typeface="Wingdings" panose="05000000000000000000" pitchFamily="2" charset="2"/>
                        <a:buNone/>
                        <a:tabLst/>
                      </a:pPr>
                      <a:r>
                        <a:rPr kumimoji="1" lang="en-US" altLang="zh-TW"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rPr>
                        <a:t>0.063 </a:t>
                      </a:r>
                      <a:endParaRPr kumimoji="1" lang="zh-TW" altLang="en-US" sz="2000" b="1" i="0" u="none" strike="noStrike" cap="none" normalizeH="0" baseline="0" dirty="0" smtClean="0">
                        <a:ln>
                          <a:noFill/>
                        </a:ln>
                        <a:solidFill>
                          <a:schemeClr val="tx1"/>
                        </a:solidFill>
                        <a:effectLst/>
                        <a:latin typeface="Times New Roman" panose="02020603050405020304" pitchFamily="18" charset="0"/>
                        <a:ea typeface="標楷體" panose="03000509000000000000" pitchFamily="65" charset="-120"/>
                      </a:endParaRPr>
                    </a:p>
                  </a:txBody>
                  <a:tcPr marL="90000" marR="90000" marT="46800" marB="46800" anchor="ctr" anchorCtr="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1809368"/>
                  </a:ext>
                </a:extLst>
              </a:tr>
            </a:tbl>
          </a:graphicData>
        </a:graphic>
      </p:graphicFrame>
    </p:spTree>
    <p:extLst>
      <p:ext uri="{BB962C8B-B14F-4D97-AF65-F5344CB8AC3E}">
        <p14:creationId xmlns:p14="http://schemas.microsoft.com/office/powerpoint/2010/main" val="226702382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通過原點之</a:t>
            </a:r>
            <a:r>
              <a:rPr lang="zh-TW" altLang="en-US" dirty="0">
                <a:solidFill>
                  <a:srgbClr val="CC3300"/>
                </a:solidFill>
              </a:rPr>
              <a:t>包絡線</a:t>
            </a:r>
            <a:endParaRPr lang="zh-TW" altLang="en-US" dirty="0"/>
          </a:p>
        </p:txBody>
      </p:sp>
      <p:sp>
        <p:nvSpPr>
          <p:cNvPr id="4" name="Rectangle 3"/>
          <p:cNvSpPr txBox="1">
            <a:spLocks noChangeArrowheads="1"/>
          </p:cNvSpPr>
          <p:nvPr/>
        </p:nvSpPr>
        <p:spPr>
          <a:xfrm>
            <a:off x="686377" y="1417640"/>
            <a:ext cx="8000423" cy="1223962"/>
          </a:xfrm>
          <a:prstGeom prst="rect">
            <a:avLst/>
          </a:prstGeom>
          <a:noFill/>
          <a:ln>
            <a:noFill/>
          </a:ln>
        </p:spPr>
        <p:txBody>
          <a:bodyPr vert="horz" wrap="square" lIns="91440" tIns="45720" rIns="91440" bIns="45720" anchor="t" anchorCtr="0" compatLnSpc="1">
            <a:noAutofit/>
          </a:bodyPr>
          <a:lst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TW" altLang="en-US" sz="2800" b="1" dirty="0" smtClean="0"/>
              <a:t>在</a:t>
            </a:r>
            <a:r>
              <a:rPr lang="en-US" altLang="zh-TW" sz="2800" b="1" i="1" dirty="0" smtClean="0"/>
              <a:t>X-Y</a:t>
            </a:r>
            <a:r>
              <a:rPr lang="zh-TW" altLang="en-US" sz="2800" b="1" dirty="0" smtClean="0"/>
              <a:t>二</a:t>
            </a:r>
            <a:r>
              <a:rPr lang="zh-TW" altLang="en-US" sz="2800" b="1" dirty="0"/>
              <a:t>維平面上</a:t>
            </a:r>
            <a:r>
              <a:rPr lang="zh-TW" altLang="en-US" sz="2800" b="1" dirty="0">
                <a:solidFill>
                  <a:srgbClr val="CC3300"/>
                </a:solidFill>
              </a:rPr>
              <a:t>尋找</a:t>
            </a:r>
            <a:r>
              <a:rPr lang="zh-TW" altLang="en-US" sz="2800" b="1" dirty="0"/>
              <a:t>一條通過原點之</a:t>
            </a:r>
            <a:r>
              <a:rPr lang="zh-TW" altLang="en-US" sz="2800" b="1" dirty="0">
                <a:solidFill>
                  <a:srgbClr val="CC3300"/>
                </a:solidFill>
              </a:rPr>
              <a:t>包絡</a:t>
            </a:r>
            <a:r>
              <a:rPr lang="zh-TW" altLang="en-US" sz="2800" b="1" dirty="0" smtClean="0">
                <a:solidFill>
                  <a:srgbClr val="CC3300"/>
                </a:solidFill>
              </a:rPr>
              <a:t>線。</a:t>
            </a:r>
            <a:endParaRPr lang="en-US" altLang="zh-TW" sz="2800" b="1" dirty="0" smtClean="0">
              <a:solidFill>
                <a:srgbClr val="CC3300"/>
              </a:solidFill>
            </a:endParaRPr>
          </a:p>
          <a:p>
            <a:r>
              <a:rPr lang="en-US" altLang="zh-TW" sz="2800" b="1" dirty="0" smtClean="0">
                <a:latin typeface="Times New Roman" panose="02020603050405020304" pitchFamily="18" charset="0"/>
                <a:cs typeface="Times New Roman" panose="02020603050405020304" pitchFamily="18" charset="0"/>
              </a:rPr>
              <a:t>Y</a:t>
            </a:r>
            <a:r>
              <a:rPr lang="zh-TW" altLang="en-US" sz="2800" b="1" dirty="0" smtClean="0">
                <a:latin typeface="Times New Roman" panose="02020603050405020304" pitchFamily="18" charset="0"/>
                <a:cs typeface="Times New Roman" panose="02020603050405020304" pitchFamily="18" charset="0"/>
              </a:rPr>
              <a:t>越大</a:t>
            </a:r>
            <a:r>
              <a:rPr lang="en-US" altLang="zh-TW" sz="2800" b="1" dirty="0" smtClean="0">
                <a:latin typeface="Times New Roman" panose="02020603050405020304" pitchFamily="18" charset="0"/>
                <a:cs typeface="Times New Roman" panose="02020603050405020304" pitchFamily="18" charset="0"/>
              </a:rPr>
              <a:t>X</a:t>
            </a:r>
            <a:r>
              <a:rPr lang="zh-TW" altLang="en-US" sz="2800" b="1" dirty="0" smtClean="0">
                <a:latin typeface="Times New Roman" panose="02020603050405020304" pitchFamily="18" charset="0"/>
                <a:cs typeface="Times New Roman" panose="02020603050405020304" pitchFamily="18" charset="0"/>
              </a:rPr>
              <a:t>越小，斜率</a:t>
            </a:r>
            <a:r>
              <a:rPr lang="en-US" altLang="zh-TW" sz="2800" b="1" dirty="0" smtClean="0">
                <a:latin typeface="Times New Roman" panose="02020603050405020304" pitchFamily="18" charset="0"/>
                <a:cs typeface="Times New Roman" panose="02020603050405020304" pitchFamily="18" charset="0"/>
              </a:rPr>
              <a:t>Y/X</a:t>
            </a:r>
            <a:r>
              <a:rPr lang="zh-TW" altLang="en-US" sz="2800" b="1" dirty="0" smtClean="0">
                <a:latin typeface="Times New Roman" panose="02020603050405020304" pitchFamily="18" charset="0"/>
                <a:cs typeface="Times New Roman" panose="02020603050405020304" pitchFamily="18" charset="0"/>
              </a:rPr>
              <a:t>大表示效率高，因此，尋找的方向由</a:t>
            </a:r>
            <a:r>
              <a:rPr lang="en-US" altLang="zh-TW" sz="2800" b="1" dirty="0" smtClean="0">
                <a:solidFill>
                  <a:schemeClr val="accent2"/>
                </a:solidFill>
                <a:latin typeface="Times New Roman" panose="02020603050405020304" pitchFamily="18" charset="0"/>
                <a:cs typeface="Times New Roman" panose="02020603050405020304" pitchFamily="18" charset="0"/>
              </a:rPr>
              <a:t>Y</a:t>
            </a:r>
            <a:r>
              <a:rPr lang="zh-TW" altLang="en-US" sz="2800" b="1" dirty="0" smtClean="0">
                <a:solidFill>
                  <a:schemeClr val="accent2"/>
                </a:solidFill>
                <a:latin typeface="Times New Roman" panose="02020603050405020304" pitchFamily="18" charset="0"/>
                <a:cs typeface="Times New Roman" panose="02020603050405020304" pitchFamily="18" charset="0"/>
              </a:rPr>
              <a:t>軸</a:t>
            </a:r>
            <a:r>
              <a:rPr lang="zh-TW" altLang="en-US" sz="2800" b="1" dirty="0" smtClean="0">
                <a:latin typeface="Times New Roman" panose="02020603050405020304" pitchFamily="18" charset="0"/>
                <a:cs typeface="Times New Roman" panose="02020603050405020304" pitchFamily="18" charset="0"/>
              </a:rPr>
              <a:t>開始</a:t>
            </a:r>
            <a:r>
              <a:rPr lang="zh-TW" altLang="en-US" sz="2800" b="1" dirty="0" smtClean="0">
                <a:solidFill>
                  <a:schemeClr val="accent2"/>
                </a:solidFill>
                <a:latin typeface="Times New Roman" panose="02020603050405020304" pitchFamily="18" charset="0"/>
                <a:cs typeface="Times New Roman" panose="02020603050405020304" pitchFamily="18" charset="0"/>
              </a:rPr>
              <a:t>順時鐘旋轉</a:t>
            </a:r>
            <a:r>
              <a:rPr lang="zh-TW" altLang="en-US" sz="2800" b="1" dirty="0" smtClean="0">
                <a:latin typeface="Times New Roman" panose="02020603050405020304" pitchFamily="18" charset="0"/>
                <a:cs typeface="Times New Roman" panose="02020603050405020304" pitchFamily="18" charset="0"/>
              </a:rPr>
              <a:t>，直到與第一個決策單位相交才停止，即為有效率的決策單位。</a:t>
            </a:r>
          </a:p>
        </p:txBody>
      </p:sp>
      <p:sp>
        <p:nvSpPr>
          <p:cNvPr id="5" name="Text Box 5"/>
          <p:cNvSpPr txBox="1">
            <a:spLocks noChangeArrowheads="1"/>
          </p:cNvSpPr>
          <p:nvPr/>
        </p:nvSpPr>
        <p:spPr bwMode="auto">
          <a:xfrm>
            <a:off x="1401040" y="4081463"/>
            <a:ext cx="14414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2200" i="0" dirty="0">
                <a:solidFill>
                  <a:srgbClr val="0070C0"/>
                </a:solidFill>
                <a:ea typeface="標楷體" panose="03000509000000000000" pitchFamily="65" charset="-120"/>
              </a:rPr>
              <a:t>藍線</a:t>
            </a:r>
            <a:r>
              <a:rPr lang="zh-TW" altLang="en-US" sz="2200" i="0" dirty="0">
                <a:ea typeface="標楷體" panose="03000509000000000000" pitchFamily="65" charset="-120"/>
              </a:rPr>
              <a:t>即為</a:t>
            </a:r>
            <a:r>
              <a:rPr lang="zh-TW" altLang="en-US" sz="2200" i="0" dirty="0">
                <a:solidFill>
                  <a:schemeClr val="accent2"/>
                </a:solidFill>
                <a:ea typeface="標楷體" panose="03000509000000000000" pitchFamily="65" charset="-120"/>
              </a:rPr>
              <a:t>效率前緣</a:t>
            </a:r>
            <a:endParaRPr lang="zh-TW" altLang="en-US" dirty="0"/>
          </a:p>
        </p:txBody>
      </p:sp>
      <p:grpSp>
        <p:nvGrpSpPr>
          <p:cNvPr id="6" name="Group 11"/>
          <p:cNvGrpSpPr>
            <a:grpSpLocks/>
          </p:cNvGrpSpPr>
          <p:nvPr/>
        </p:nvGrpSpPr>
        <p:grpSpPr bwMode="auto">
          <a:xfrm>
            <a:off x="3417165" y="3649663"/>
            <a:ext cx="3744913" cy="3049587"/>
            <a:chOff x="385" y="1872"/>
            <a:chExt cx="2359" cy="1921"/>
          </a:xfrm>
        </p:grpSpPr>
        <p:pic>
          <p:nvPicPr>
            <p:cNvPr id="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 y="1872"/>
              <a:ext cx="2359" cy="1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invGray">
            <a:xfrm>
              <a:off x="521" y="2840"/>
              <a:ext cx="41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en-US" altLang="zh-TW" sz="1400" i="0" dirty="0">
                  <a:solidFill>
                    <a:schemeClr val="accent2"/>
                  </a:solidFill>
                </a:rPr>
                <a:t>(1.5,3)</a:t>
              </a:r>
              <a:endParaRPr lang="zh-TW" altLang="en-US" sz="1400" i="0" dirty="0">
                <a:solidFill>
                  <a:schemeClr val="accent2"/>
                </a:solidFill>
              </a:endParaRPr>
            </a:p>
          </p:txBody>
        </p:sp>
        <p:sp>
          <p:nvSpPr>
            <p:cNvPr id="9" name="Rectangle 8"/>
            <p:cNvSpPr>
              <a:spLocks noChangeArrowheads="1"/>
            </p:cNvSpPr>
            <p:nvPr/>
          </p:nvSpPr>
          <p:spPr bwMode="invGray">
            <a:xfrm>
              <a:off x="521" y="2750"/>
              <a:ext cx="40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r>
                <a:rPr lang="zh-TW" altLang="en-US" sz="1200" i="0" dirty="0">
                  <a:solidFill>
                    <a:schemeClr val="accent2"/>
                  </a:solidFill>
                  <a:ea typeface="標楷體" panose="03000509000000000000" pitchFamily="65" charset="-120"/>
                </a:rPr>
                <a:t>投影點</a:t>
              </a:r>
            </a:p>
          </p:txBody>
        </p:sp>
        <p:sp>
          <p:nvSpPr>
            <p:cNvPr id="10" name="Oval 9"/>
            <p:cNvSpPr>
              <a:spLocks noChangeArrowheads="1"/>
            </p:cNvSpPr>
            <p:nvPr/>
          </p:nvSpPr>
          <p:spPr bwMode="invGray">
            <a:xfrm>
              <a:off x="839" y="2976"/>
              <a:ext cx="45" cy="46"/>
            </a:xfrm>
            <a:prstGeom prst="ellipse">
              <a:avLst/>
            </a:prstGeom>
            <a:solidFill>
              <a:schemeClr val="accent1"/>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endParaRPr lang="zh-TW" altLang="en-US"/>
            </a:p>
          </p:txBody>
        </p:sp>
        <p:sp>
          <p:nvSpPr>
            <p:cNvPr id="11" name="Line 10"/>
            <p:cNvSpPr>
              <a:spLocks noChangeShapeType="1"/>
            </p:cNvSpPr>
            <p:nvPr/>
          </p:nvSpPr>
          <p:spPr bwMode="invGray">
            <a:xfrm flipH="1">
              <a:off x="913" y="2990"/>
              <a:ext cx="652" cy="12"/>
            </a:xfrm>
            <a:prstGeom prst="line">
              <a:avLst/>
            </a:prstGeom>
            <a:noFill/>
            <a:ln w="9525">
              <a:solidFill>
                <a:srgbClr val="FF0000"/>
              </a:solidFill>
              <a:prstDash val="lg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grpSp>
      <p:sp>
        <p:nvSpPr>
          <p:cNvPr id="12" name="Freeform 13"/>
          <p:cNvSpPr>
            <a:spLocks/>
          </p:cNvSpPr>
          <p:nvPr/>
        </p:nvSpPr>
        <p:spPr bwMode="invGray">
          <a:xfrm>
            <a:off x="3706090" y="3878263"/>
            <a:ext cx="1223963" cy="157162"/>
          </a:xfrm>
          <a:custGeom>
            <a:avLst/>
            <a:gdLst>
              <a:gd name="T0" fmla="*/ 0 w 771"/>
              <a:gd name="T1" fmla="*/ 157162 h 99"/>
              <a:gd name="T2" fmla="*/ 142875 w 771"/>
              <a:gd name="T3" fmla="*/ 84137 h 99"/>
              <a:gd name="T4" fmla="*/ 431800 w 771"/>
              <a:gd name="T5" fmla="*/ 12700 h 99"/>
              <a:gd name="T6" fmla="*/ 863600 w 771"/>
              <a:gd name="T7" fmla="*/ 12700 h 99"/>
              <a:gd name="T8" fmla="*/ 1223963 w 771"/>
              <a:gd name="T9" fmla="*/ 84137 h 9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71" h="99">
                <a:moveTo>
                  <a:pt x="0" y="99"/>
                </a:moveTo>
                <a:cubicBezTo>
                  <a:pt x="22" y="83"/>
                  <a:pt x="45" y="68"/>
                  <a:pt x="90" y="53"/>
                </a:cubicBezTo>
                <a:cubicBezTo>
                  <a:pt x="135" y="38"/>
                  <a:pt x="196" y="16"/>
                  <a:pt x="272" y="8"/>
                </a:cubicBezTo>
                <a:cubicBezTo>
                  <a:pt x="348" y="0"/>
                  <a:pt x="461" y="1"/>
                  <a:pt x="544" y="8"/>
                </a:cubicBezTo>
                <a:cubicBezTo>
                  <a:pt x="627" y="15"/>
                  <a:pt x="718" y="23"/>
                  <a:pt x="771" y="53"/>
                </a:cubicBezTo>
              </a:path>
            </a:pathLst>
          </a:custGeom>
          <a:noFill/>
          <a:ln w="19050" cap="flat" cmpd="sng">
            <a:solidFill>
              <a:srgbClr val="FF0000"/>
            </a:solidFill>
            <a:prstDash val="solid"/>
            <a:miter lim="800000"/>
            <a:headEnd type="none" w="med" len="med"/>
            <a:tailEnd type="stealth"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3" name="Line 14"/>
          <p:cNvSpPr>
            <a:spLocks noChangeShapeType="1"/>
          </p:cNvSpPr>
          <p:nvPr/>
        </p:nvSpPr>
        <p:spPr bwMode="invGray">
          <a:xfrm>
            <a:off x="2913928" y="4441825"/>
            <a:ext cx="1800225" cy="0"/>
          </a:xfrm>
          <a:prstGeom prst="line">
            <a:avLst/>
          </a:prstGeom>
          <a:noFill/>
          <a:ln w="1905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TW" altLang="en-US"/>
          </a:p>
        </p:txBody>
      </p:sp>
      <p:sp>
        <p:nvSpPr>
          <p:cNvPr id="14" name="Text Box 15"/>
          <p:cNvSpPr txBox="1">
            <a:spLocks noChangeArrowheads="1"/>
          </p:cNvSpPr>
          <p:nvPr/>
        </p:nvSpPr>
        <p:spPr bwMode="invGray">
          <a:xfrm>
            <a:off x="6514378" y="6384925"/>
            <a:ext cx="7921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dirty="0">
                <a:ea typeface="標楷體" panose="03000509000000000000" pitchFamily="65" charset="-120"/>
              </a:rPr>
              <a:t>投入</a:t>
            </a:r>
          </a:p>
        </p:txBody>
      </p:sp>
      <p:sp>
        <p:nvSpPr>
          <p:cNvPr id="15" name="Text Box 16"/>
          <p:cNvSpPr txBox="1">
            <a:spLocks noChangeArrowheads="1"/>
          </p:cNvSpPr>
          <p:nvPr/>
        </p:nvSpPr>
        <p:spPr bwMode="invGray">
          <a:xfrm>
            <a:off x="3129828" y="3505200"/>
            <a:ext cx="431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sz="2400" b="1" i="1">
                <a:solidFill>
                  <a:schemeClr val="tx1"/>
                </a:solidFill>
                <a:latin typeface="Times New Roman" panose="02020603050405020304" pitchFamily="18" charset="0"/>
                <a:ea typeface="新細明體" panose="02020500000000000000" pitchFamily="18" charset="-120"/>
              </a:defRPr>
            </a:lvl1pPr>
            <a:lvl2pPr marL="742950" indent="-285750">
              <a:defRPr kumimoji="1" sz="2400" b="1" i="1">
                <a:solidFill>
                  <a:schemeClr val="tx1"/>
                </a:solidFill>
                <a:latin typeface="Times New Roman" panose="02020603050405020304" pitchFamily="18" charset="0"/>
                <a:ea typeface="新細明體" panose="02020500000000000000" pitchFamily="18" charset="-120"/>
              </a:defRPr>
            </a:lvl2pPr>
            <a:lvl3pPr marL="1143000" indent="-228600">
              <a:defRPr kumimoji="1" sz="2400" b="1" i="1">
                <a:solidFill>
                  <a:schemeClr val="tx1"/>
                </a:solidFill>
                <a:latin typeface="Times New Roman" panose="02020603050405020304" pitchFamily="18" charset="0"/>
                <a:ea typeface="新細明體" panose="02020500000000000000" pitchFamily="18" charset="-120"/>
              </a:defRPr>
            </a:lvl3pPr>
            <a:lvl4pPr marL="1600200" indent="-228600">
              <a:defRPr kumimoji="1" sz="2400" b="1" i="1">
                <a:solidFill>
                  <a:schemeClr val="tx1"/>
                </a:solidFill>
                <a:latin typeface="Times New Roman" panose="02020603050405020304" pitchFamily="18" charset="0"/>
                <a:ea typeface="新細明體" panose="02020500000000000000" pitchFamily="18" charset="-120"/>
              </a:defRPr>
            </a:lvl4pPr>
            <a:lvl5pPr marL="2057400" indent="-228600">
              <a:defRPr kumimoji="1" sz="2400" b="1" i="1">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0"/>
              </a:spcBef>
              <a:spcAft>
                <a:spcPct val="0"/>
              </a:spcAft>
              <a:defRPr kumimoji="1" sz="2400" b="1" i="1">
                <a:solidFill>
                  <a:schemeClr val="tx1"/>
                </a:solidFill>
                <a:latin typeface="Times New Roman" panose="02020603050405020304" pitchFamily="18" charset="0"/>
                <a:ea typeface="新細明體" panose="02020500000000000000" pitchFamily="18" charset="-120"/>
              </a:defRPr>
            </a:lvl9pPr>
          </a:lstStyle>
          <a:p>
            <a:pPr eaLnBrk="1" hangingPunct="1">
              <a:spcBef>
                <a:spcPct val="50000"/>
              </a:spcBef>
            </a:pPr>
            <a:r>
              <a:rPr lang="zh-TW" altLang="en-US" sz="1800" i="0" dirty="0">
                <a:ea typeface="標楷體" panose="03000509000000000000" pitchFamily="65" charset="-120"/>
              </a:rPr>
              <a:t>產出</a:t>
            </a:r>
          </a:p>
        </p:txBody>
      </p:sp>
    </p:spTree>
    <p:extLst>
      <p:ext uri="{BB962C8B-B14F-4D97-AF65-F5344CB8AC3E}">
        <p14:creationId xmlns:p14="http://schemas.microsoft.com/office/powerpoint/2010/main" val="37352833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wipe(down)">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wipe(down)">
                                      <p:cBhvr>
                                        <p:cTn id="4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animBg="1"/>
      <p:bldP spid="13" grpId="0" animBg="1"/>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Times New Roman" panose="02020603050405020304" pitchFamily="18" charset="0"/>
                <a:cs typeface="Times New Roman" panose="02020603050405020304" pitchFamily="18" charset="0"/>
              </a:rPr>
              <a:t>運用</a:t>
            </a:r>
            <a:r>
              <a:rPr lang="en-US" altLang="zh-TW" dirty="0">
                <a:latin typeface="Times New Roman" panose="02020603050405020304" pitchFamily="18" charset="0"/>
                <a:cs typeface="Times New Roman" panose="02020603050405020304" pitchFamily="18" charset="0"/>
              </a:rPr>
              <a:t>DEA</a:t>
            </a:r>
            <a:r>
              <a:rPr lang="zh-TW" altLang="en-US" dirty="0">
                <a:latin typeface="Times New Roman" panose="02020603050405020304" pitchFamily="18" charset="0"/>
                <a:cs typeface="Times New Roman" panose="02020603050405020304" pitchFamily="18" charset="0"/>
              </a:rPr>
              <a:t>結果進行改善</a:t>
            </a:r>
          </a:p>
        </p:txBody>
      </p:sp>
      <p:sp>
        <p:nvSpPr>
          <p:cNvPr id="3" name="內容版面配置區 2"/>
          <p:cNvSpPr>
            <a:spLocks noGrp="1"/>
          </p:cNvSpPr>
          <p:nvPr>
            <p:ph idx="1"/>
          </p:nvPr>
        </p:nvSpPr>
        <p:spPr/>
        <p:txBody>
          <a:bodyPr/>
          <a:lstStyle/>
          <a:p>
            <a:pPr>
              <a:spcBef>
                <a:spcPct val="40000"/>
              </a:spcBef>
            </a:pPr>
            <a:r>
              <a:rPr lang="zh-TW" altLang="en-US" b="1" dirty="0">
                <a:latin typeface="Times New Roman" panose="02020603050405020304" pitchFamily="18" charset="0"/>
                <a:cs typeface="Times New Roman" panose="02020603050405020304" pitchFamily="18" charset="0"/>
              </a:rPr>
              <a:t>不同於其他給定權重的分析</a:t>
            </a:r>
            <a:r>
              <a:rPr lang="zh-TW" altLang="en-US" b="1" dirty="0" smtClean="0">
                <a:latin typeface="Times New Roman" panose="02020603050405020304" pitchFamily="18" charset="0"/>
                <a:cs typeface="Times New Roman" panose="02020603050405020304" pitchFamily="18" charset="0"/>
              </a:rPr>
              <a:t>方法 </a:t>
            </a:r>
            <a:r>
              <a:rPr lang="en-US" altLang="zh-TW" b="1" dirty="0" smtClean="0">
                <a:latin typeface="Times New Roman" panose="02020603050405020304" pitchFamily="18" charset="0"/>
                <a:cs typeface="Times New Roman" panose="02020603050405020304" pitchFamily="18" charset="0"/>
              </a:rPr>
              <a:t>(</a:t>
            </a:r>
            <a:r>
              <a:rPr lang="zh-TW" altLang="en-US" b="1" dirty="0" smtClean="0">
                <a:latin typeface="Times New Roman" panose="02020603050405020304" pitchFamily="18" charset="0"/>
                <a:cs typeface="Times New Roman" panose="02020603050405020304" pitchFamily="18" charset="0"/>
              </a:rPr>
              <a:t>如</a:t>
            </a:r>
            <a:r>
              <a:rPr lang="en-US" altLang="zh-TW" b="1" dirty="0">
                <a:latin typeface="Times New Roman" panose="02020603050405020304" pitchFamily="18" charset="0"/>
                <a:cs typeface="Times New Roman" panose="02020603050405020304" pitchFamily="18" charset="0"/>
              </a:rPr>
              <a:t>AHP</a:t>
            </a:r>
            <a:r>
              <a:rPr lang="zh-TW" altLang="en-US" b="1" dirty="0">
                <a:latin typeface="Times New Roman" panose="02020603050405020304" pitchFamily="18" charset="0"/>
                <a:cs typeface="Times New Roman" panose="02020603050405020304" pitchFamily="18" charset="0"/>
              </a:rPr>
              <a:t>，</a:t>
            </a:r>
            <a:r>
              <a:rPr lang="en-US" altLang="zh-TW" b="1" dirty="0" smtClean="0">
                <a:latin typeface="Times New Roman" panose="02020603050405020304" pitchFamily="18" charset="0"/>
                <a:cs typeface="Times New Roman" panose="02020603050405020304" pitchFamily="18" charset="0"/>
              </a:rPr>
              <a:t>GRAY</a:t>
            </a:r>
            <a:r>
              <a:rPr lang="en-US" altLang="en-US" b="1" dirty="0" smtClean="0">
                <a:latin typeface="Times New Roman" panose="02020603050405020304" pitchFamily="18" charset="0"/>
                <a:cs typeface="Times New Roman" panose="02020603050405020304" pitchFamily="18" charset="0"/>
              </a:rPr>
              <a:t>，</a:t>
            </a:r>
            <a:r>
              <a:rPr lang="en-US" altLang="zh-TW" b="1" dirty="0" smtClean="0">
                <a:latin typeface="Times New Roman" panose="02020603050405020304" pitchFamily="18" charset="0"/>
                <a:cs typeface="Times New Roman" panose="02020603050405020304" pitchFamily="18" charset="0"/>
              </a:rPr>
              <a:t>TOPSIS</a:t>
            </a:r>
            <a:r>
              <a:rPr lang="zh-TW" altLang="en-US" b="1" dirty="0" smtClean="0">
                <a:latin typeface="Times New Roman" panose="02020603050405020304" pitchFamily="18" charset="0"/>
                <a:cs typeface="Times New Roman" panose="02020603050405020304" pitchFamily="18" charset="0"/>
              </a:rPr>
              <a:t>，</a:t>
            </a:r>
            <a:r>
              <a:rPr lang="en-US" altLang="zh-TW" b="1" dirty="0" smtClean="0">
                <a:latin typeface="Times New Roman" panose="02020603050405020304" pitchFamily="18" charset="0"/>
                <a:cs typeface="Times New Roman" panose="02020603050405020304" pitchFamily="18" charset="0"/>
              </a:rPr>
              <a:t>…</a:t>
            </a:r>
            <a:r>
              <a:rPr lang="zh-TW" altLang="en-US" b="1" dirty="0" smtClean="0">
                <a:latin typeface="Times New Roman" panose="02020603050405020304" pitchFamily="18" charset="0"/>
                <a:cs typeface="Times New Roman" panose="02020603050405020304" pitchFamily="18" charset="0"/>
              </a:rPr>
              <a:t>等</a:t>
            </a:r>
            <a:r>
              <a:rPr lang="en-US" altLang="zh-TW" b="1" dirty="0">
                <a:latin typeface="Times New Roman" panose="02020603050405020304" pitchFamily="18" charset="0"/>
                <a:cs typeface="Times New Roman" panose="02020603050405020304" pitchFamily="18" charset="0"/>
              </a:rPr>
              <a:t>)</a:t>
            </a:r>
            <a:r>
              <a:rPr lang="zh-TW" altLang="en-US" b="1" dirty="0">
                <a:latin typeface="Times New Roman" panose="02020603050405020304" pitchFamily="18" charset="0"/>
                <a:cs typeface="Times New Roman" panose="02020603050405020304" pitchFamily="18" charset="0"/>
              </a:rPr>
              <a:t>，</a:t>
            </a:r>
            <a:r>
              <a:rPr lang="en-US" altLang="zh-TW" b="1" dirty="0">
                <a:solidFill>
                  <a:schemeClr val="accent2"/>
                </a:solidFill>
                <a:latin typeface="Times New Roman" panose="02020603050405020304" pitchFamily="18" charset="0"/>
                <a:cs typeface="Times New Roman" panose="02020603050405020304" pitchFamily="18" charset="0"/>
              </a:rPr>
              <a:t>DEA</a:t>
            </a:r>
            <a:r>
              <a:rPr lang="zh-TW" altLang="en-US" b="1" dirty="0">
                <a:solidFill>
                  <a:schemeClr val="accent2"/>
                </a:solidFill>
                <a:latin typeface="Times New Roman" panose="02020603050405020304" pitchFamily="18" charset="0"/>
                <a:cs typeface="Times New Roman" panose="02020603050405020304" pitchFamily="18" charset="0"/>
              </a:rPr>
              <a:t>的權重</a:t>
            </a:r>
            <a:r>
              <a:rPr lang="zh-TW" altLang="en-US" b="1" dirty="0">
                <a:latin typeface="Times New Roman" panose="02020603050405020304" pitchFamily="18" charset="0"/>
                <a:cs typeface="Times New Roman" panose="02020603050405020304" pitchFamily="18" charset="0"/>
              </a:rPr>
              <a:t>是由</a:t>
            </a:r>
            <a:r>
              <a:rPr lang="zh-TW" altLang="en-US" b="1" dirty="0">
                <a:solidFill>
                  <a:schemeClr val="accent2"/>
                </a:solidFill>
                <a:latin typeface="Times New Roman" panose="02020603050405020304" pitchFamily="18" charset="0"/>
                <a:cs typeface="Times New Roman" panose="02020603050405020304" pitchFamily="18" charset="0"/>
              </a:rPr>
              <a:t>實際投入產出</a:t>
            </a:r>
            <a:r>
              <a:rPr lang="zh-TW" altLang="en-US" b="1" dirty="0">
                <a:latin typeface="Times New Roman" panose="02020603050405020304" pitchFamily="18" charset="0"/>
                <a:cs typeface="Times New Roman" panose="02020603050405020304" pitchFamily="18" charset="0"/>
              </a:rPr>
              <a:t>的資料計算而</a:t>
            </a:r>
            <a:r>
              <a:rPr lang="zh-TW" altLang="en-US" b="1" dirty="0" smtClean="0">
                <a:latin typeface="Times New Roman" panose="02020603050405020304" pitchFamily="18" charset="0"/>
                <a:cs typeface="Times New Roman" panose="02020603050405020304" pitchFamily="18" charset="0"/>
              </a:rPr>
              <a:t>得。</a:t>
            </a:r>
            <a:endParaRPr lang="zh-TW" altLang="en-US" b="1" dirty="0">
              <a:latin typeface="Times New Roman" panose="02020603050405020304" pitchFamily="18" charset="0"/>
              <a:cs typeface="Times New Roman" panose="02020603050405020304" pitchFamily="18" charset="0"/>
            </a:endParaRPr>
          </a:p>
          <a:p>
            <a:pPr>
              <a:spcBef>
                <a:spcPct val="40000"/>
              </a:spcBef>
            </a:pPr>
            <a:r>
              <a:rPr lang="zh-TW" altLang="en-US" b="1" dirty="0">
                <a:latin typeface="Times New Roman" panose="02020603050405020304" pitchFamily="18" charset="0"/>
                <a:cs typeface="Times New Roman" panose="02020603050405020304" pitchFamily="18" charset="0"/>
              </a:rPr>
              <a:t>由</a:t>
            </a:r>
            <a:r>
              <a:rPr lang="en-US" altLang="zh-TW" b="1" dirty="0">
                <a:solidFill>
                  <a:schemeClr val="accent2"/>
                </a:solidFill>
                <a:latin typeface="Times New Roman" panose="02020603050405020304" pitchFamily="18" charset="0"/>
                <a:cs typeface="Times New Roman" panose="02020603050405020304" pitchFamily="18" charset="0"/>
              </a:rPr>
              <a:t>DEA</a:t>
            </a:r>
            <a:r>
              <a:rPr lang="zh-TW" altLang="en-US" b="1" dirty="0">
                <a:solidFill>
                  <a:schemeClr val="accent2"/>
                </a:solidFill>
                <a:latin typeface="Times New Roman" panose="02020603050405020304" pitchFamily="18" charset="0"/>
                <a:cs typeface="Times New Roman" panose="02020603050405020304" pitchFamily="18" charset="0"/>
              </a:rPr>
              <a:t>分析結果</a:t>
            </a:r>
            <a:r>
              <a:rPr lang="zh-TW" altLang="en-US" b="1" dirty="0">
                <a:latin typeface="Times New Roman" panose="02020603050405020304" pitchFamily="18" charset="0"/>
                <a:cs typeface="Times New Roman" panose="02020603050405020304" pitchFamily="18" charset="0"/>
              </a:rPr>
              <a:t>可得出許多改善的</a:t>
            </a:r>
            <a:r>
              <a:rPr lang="zh-TW" altLang="en-US" b="1" dirty="0" smtClean="0">
                <a:latin typeface="Times New Roman" panose="02020603050405020304" pitchFamily="18" charset="0"/>
                <a:cs typeface="Times New Roman" panose="02020603050405020304" pitchFamily="18" charset="0"/>
              </a:rPr>
              <a:t>契機。</a:t>
            </a:r>
            <a:endParaRPr lang="zh-TW" altLang="en-US" b="1" dirty="0">
              <a:latin typeface="Times New Roman" panose="02020603050405020304" pitchFamily="18" charset="0"/>
              <a:cs typeface="Times New Roman" panose="02020603050405020304" pitchFamily="18" charset="0"/>
            </a:endParaRPr>
          </a:p>
          <a:p>
            <a:pPr>
              <a:spcBef>
                <a:spcPct val="40000"/>
              </a:spcBef>
            </a:pPr>
            <a:r>
              <a:rPr lang="zh-TW" altLang="en-US" b="1" dirty="0">
                <a:latin typeface="Times New Roman" panose="02020603050405020304" pitchFamily="18" charset="0"/>
                <a:cs typeface="Times New Roman" panose="02020603050405020304" pitchFamily="18" charset="0"/>
              </a:rPr>
              <a:t>對於相對無效率的決策單位，可以找出其</a:t>
            </a:r>
            <a:r>
              <a:rPr lang="zh-TW" altLang="en-US" b="1" dirty="0">
                <a:solidFill>
                  <a:schemeClr val="accent2"/>
                </a:solidFill>
                <a:latin typeface="Times New Roman" panose="02020603050405020304" pitchFamily="18" charset="0"/>
                <a:cs typeface="Times New Roman" panose="02020603050405020304" pitchFamily="18" charset="0"/>
              </a:rPr>
              <a:t>在效率前緣的投影點</a:t>
            </a:r>
            <a:r>
              <a:rPr lang="zh-TW" altLang="en-US" b="1" dirty="0">
                <a:latin typeface="Times New Roman" panose="02020603050405020304" pitchFamily="18" charset="0"/>
                <a:cs typeface="Times New Roman" panose="02020603050405020304" pitchFamily="18" charset="0"/>
              </a:rPr>
              <a:t>，作為</a:t>
            </a:r>
            <a:r>
              <a:rPr lang="zh-TW" altLang="en-US" b="1" dirty="0">
                <a:solidFill>
                  <a:schemeClr val="accent2"/>
                </a:solidFill>
                <a:latin typeface="Times New Roman" panose="02020603050405020304" pitchFamily="18" charset="0"/>
                <a:cs typeface="Times New Roman" panose="02020603050405020304" pitchFamily="18" charset="0"/>
              </a:rPr>
              <a:t>改善的參考方向</a:t>
            </a:r>
            <a:r>
              <a:rPr lang="zh-TW" altLang="en-US" b="1" dirty="0">
                <a:latin typeface="Times New Roman" panose="02020603050405020304" pitchFamily="18" charset="0"/>
                <a:cs typeface="Times New Roman" panose="02020603050405020304" pitchFamily="18" charset="0"/>
              </a:rPr>
              <a:t>，並與投影點的效率比較可得相對效率</a:t>
            </a:r>
            <a:r>
              <a:rPr lang="zh-TW" altLang="en-US" b="1" dirty="0" smtClean="0">
                <a:latin typeface="Times New Roman" panose="02020603050405020304" pitchFamily="18" charset="0"/>
                <a:cs typeface="Times New Roman" panose="02020603050405020304" pitchFamily="18" charset="0"/>
              </a:rPr>
              <a:t>。</a:t>
            </a:r>
            <a:endParaRPr lang="zh-TW"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35788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a:defPPr>
      </a:lstStyle>
      <a:style>
        <a:lnRef idx="2">
          <a:schemeClr val="accent2"/>
        </a:lnRef>
        <a:fillRef idx="1">
          <a:schemeClr val="lt1"/>
        </a:fillRef>
        <a:effectRef idx="0">
          <a:schemeClr val="accent2"/>
        </a:effectRef>
        <a:fontRef idx="minor">
          <a:schemeClr val="dk1"/>
        </a:fontRef>
      </a:style>
    </a:spDef>
    <a:lnDef>
      <a:spPr>
        <a:ln w="28575">
          <a:solidFill>
            <a:srgbClr val="FF0000"/>
          </a:solidFill>
          <a:tailEnd type="triangle"/>
        </a:ln>
      </a:spPr>
      <a:bodyPr/>
      <a:lstStyle/>
      <a:style>
        <a:lnRef idx="1">
          <a:schemeClr val="accent2"/>
        </a:lnRef>
        <a:fillRef idx="0">
          <a:schemeClr val="accent2"/>
        </a:fillRef>
        <a:effectRef idx="0">
          <a:schemeClr val="accent2"/>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1698</TotalTime>
  <Words>2298</Words>
  <Application>Microsoft Office PowerPoint</Application>
  <PresentationFormat>如螢幕大小 (4:3)</PresentationFormat>
  <Paragraphs>323</Paragraphs>
  <Slides>30</Slides>
  <Notes>0</Notes>
  <HiddenSlides>0</HiddenSlides>
  <MMClips>0</MMClips>
  <ScaleCrop>false</ScaleCrop>
  <HeadingPairs>
    <vt:vector size="6" baseType="variant">
      <vt:variant>
        <vt:lpstr>佈景主題</vt:lpstr>
      </vt:variant>
      <vt:variant>
        <vt:i4>1</vt:i4>
      </vt:variant>
      <vt:variant>
        <vt:lpstr>內嵌 OLE 伺服程式</vt:lpstr>
      </vt:variant>
      <vt:variant>
        <vt:i4>2</vt:i4>
      </vt:variant>
      <vt:variant>
        <vt:lpstr>投影片標題</vt:lpstr>
      </vt:variant>
      <vt:variant>
        <vt:i4>30</vt:i4>
      </vt:variant>
    </vt:vector>
  </HeadingPairs>
  <TitlesOfParts>
    <vt:vector size="33" baseType="lpstr">
      <vt:lpstr>課程名稱</vt:lpstr>
      <vt:lpstr>方程式</vt:lpstr>
      <vt:lpstr>Equation</vt:lpstr>
      <vt:lpstr>績效評估-效率與生產力二</vt:lpstr>
      <vt:lpstr>DEA基本模式</vt:lpstr>
      <vt:lpstr>CCR模式</vt:lpstr>
      <vt:lpstr>CCR模式數學規劃</vt:lpstr>
      <vt:lpstr>分數規劃的形式 </vt:lpstr>
      <vt:lpstr>「一投入一產出」CCR模式 </vt:lpstr>
      <vt:lpstr>「一投入一產出」CCR模式解 </vt:lpstr>
      <vt:lpstr>通過原點之包絡線</vt:lpstr>
      <vt:lpstr>運用DEA結果進行改善</vt:lpstr>
      <vt:lpstr>利用DEA結果進行改善</vt:lpstr>
      <vt:lpstr>BCC模式</vt:lpstr>
      <vt:lpstr>BCC模式</vt:lpstr>
      <vt:lpstr>BCC模式</vt:lpstr>
      <vt:lpstr>總效率與技術效率關係</vt:lpstr>
      <vt:lpstr>「一投入一產出」BCC模式 </vt:lpstr>
      <vt:lpstr>「一投入一產出」BCC模式解 </vt:lpstr>
      <vt:lpstr>BBC模式示意圖</vt:lpstr>
      <vt:lpstr>DMUF的效率</vt:lpstr>
      <vt:lpstr>DEA使用步驟</vt:lpstr>
      <vt:lpstr>投入或產出屬性區分</vt:lpstr>
      <vt:lpstr>決定投入與產出屬性的方式</vt:lpstr>
      <vt:lpstr>投入與產出屬性的限制</vt:lpstr>
      <vt:lpstr>評估結果分析與詮釋</vt:lpstr>
      <vt:lpstr>評估結果分析與詮釋</vt:lpstr>
      <vt:lpstr>評估結果分析與詮釋</vt:lpstr>
      <vt:lpstr>評估結果分析與詮釋</vt:lpstr>
      <vt:lpstr>評估結果分析與詮釋</vt:lpstr>
      <vt:lpstr>常見DEA分析工具 </vt:lpstr>
      <vt:lpstr>重點摘述</vt:lpstr>
      <vt:lpstr>謝謝聆聽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BPC</cp:lastModifiedBy>
  <cp:revision>207</cp:revision>
  <dcterms:created xsi:type="dcterms:W3CDTF">2017-11-07T02:54:43Z</dcterms:created>
  <dcterms:modified xsi:type="dcterms:W3CDTF">2018-08-17T04:01:49Z</dcterms:modified>
</cp:coreProperties>
</file>