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357" r:id="rId3"/>
    <p:sldId id="356" r:id="rId4"/>
    <p:sldId id="259" r:id="rId5"/>
    <p:sldId id="319" r:id="rId6"/>
    <p:sldId id="305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3" r:id="rId41"/>
    <p:sldId id="354" r:id="rId42"/>
    <p:sldId id="355" r:id="rId43"/>
    <p:sldId id="270" r:id="rId4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CF273-5579-49AA-8D53-8CA83F52414C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3DEF7-384B-4023-86F5-D52B3A83E1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30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3DEF7-384B-4023-86F5-D52B3A83E1DD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38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465088-5C70-4D34-9F4E-7B5DE2192051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7106E3-4FB2-47FA-B9DA-0CA402FF67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B992B8-6CED-482F-9398-15FC1C7D44BE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0B5FB-7F97-4513-953E-188D3A5E0B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EEBD99-6E34-4E23-B578-24EAD9CA00A6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BF27D9-FA2D-453B-9B08-7D5184C56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B4075B-C014-4AB6-BF0A-68539C41F288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5501C-BE7C-4A2D-ABC7-A8F0EC08F3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94F21B-F0C0-4EB1-B8B6-B34B3F6164C8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20DD8F-C30A-4EE2-9A30-B621E2F942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BBB694-A0C3-448A-897B-6606B7DAEE92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1ACCA-E3E3-40A2-BF9C-64F998965A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BF629D-4F39-4CC9-951E-B1598F48CBAD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A4AA2-F9A5-49D0-83A4-688E28B7B6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43D08-7EA4-422A-99FD-330D7172E9BA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A003D1-8793-4A32-9F81-AD7AB42052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4A9795-1554-4B8E-9307-BC40C082D7EB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21665-EA18-4789-8753-8BA8592D58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7D4380-0848-413F-AD8F-3EF5C068B69B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F7684-8B26-451A-9650-8B5AB01E96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FD5860-978B-472C-BA35-2AF4FE341314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FE640-523D-4AA6-B930-184AEEF04E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24A414BF-FF5B-4C09-905C-CC952CD952CD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DD5D5E1B-5B72-46C2-AD70-F8136475E606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體育學原理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金湘斌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200" smtClean="0">
                <a:solidFill>
                  <a:srgbClr val="898989"/>
                </a:solidFill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</a:rPr>
              <a:t>32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Times New Roman" panose="02020603050405020304" pitchFamily="18" charset="0"/>
              <a:ea typeface="新細明體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三、體質的矯治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有些人因為先天性或後天性的身體素質不佳，以致對身體的健康結構產生破壞，或行動造成不便，或對體型</a:t>
            </a:r>
            <a:r>
              <a:rPr lang="en-US" altLang="zh-TW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身材</a:t>
            </a:r>
            <a:r>
              <a:rPr lang="en-US" altLang="zh-TW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不滿意時，欲透過體育活動的手段加以矯治體質者之謂，有人稱之為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適應體育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例如：身心障礙者、一般病患、運動傷害者、體重過重或過輕者、欲塑身或健美者、久坐引發下背痛者、姿勢不良造成的肢體不適者、中老年人因體質退化造成的身體不適者等。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1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體質的矯治與上述身體的適應頗為類似，其間的不同點，乃在於前者有</a:t>
            </a:r>
            <a:r>
              <a:rPr lang="zh-TW" altLang="en-US" sz="2800" dirty="0" smtClean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「矯冶」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的成分，就其專業而言有醫療的傾向。因此，在提供 「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運動處方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」時，二者當所有差異。</a:t>
            </a: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有關體質矯治的體育活動，包含有：運動矯治、姿勢矯正、運動按摩、重量訓練、復健理療、復健操、民俗運動療法、各類型功法、水療按摩以及其他以器械或人工輔助的矯治行為皆屬之。</a:t>
            </a:r>
          </a:p>
          <a:p>
            <a:pPr algn="just" eaLnBrk="1" hangingPunct="1"/>
            <a:endParaRPr lang="en-US" altLang="zh-TW" sz="2800" b="1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43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貳、運動技能的目的</a:t>
            </a: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412875"/>
            <a:ext cx="8229600" cy="5184775"/>
          </a:xfrm>
          <a:noFill/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運動技術的表現能力在於透過「技術」的層次以達到「表現」之目標，而技術層次的高低之認定，通常以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「強」、「奇」、「稀」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等異於常人的表現為原則。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例如：跑得特別快、跳得特別高、舉得特別重、雙手同耍數顆球、空翻兩圈等。另一個認定的標準則是以公認的運動比賽規則為基準，由參與運動者施展各種的技術以達獲勝目的之謂。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人的運動技能一部分是天賦的、與生俱來的，一部分則靠後天習得的；天賦佳者學習技能也相對地較他人為快，如果由有經驗的指導者指點，或依賴科學研究的方法學習，也有助於技術之提升。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C8A003D1-8793-4A32-9F81-AD7AB420525B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95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運動技能由簡單而複雜，或由容易而困難，通常可分成好幾個層次，而這些不同層次的技能也被運用在達到不同的目標上面。以下分成四種論之。</a:t>
            </a:r>
          </a:p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一、動作的發展</a:t>
            </a:r>
            <a:endParaRPr lang="en-US" altLang="zh-TW" sz="2800" dirty="0" smtClean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二、運動的技術</a:t>
            </a:r>
          </a:p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三、生活的技能          </a:t>
            </a:r>
            <a:endParaRPr lang="en-US" altLang="zh-TW" sz="2800" dirty="0" smtClean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四、自衛的技能</a:t>
            </a:r>
          </a:p>
          <a:p>
            <a:pPr eaLnBrk="1" hangingPunct="1">
              <a:defRPr/>
            </a:pP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65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一、動作的發展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人在生長為成人之前，不但是身體在發育、心智在成長、語言在學習，動作也在發展。</a:t>
            </a:r>
            <a:r>
              <a:rPr lang="zh-TW" altLang="en-US" sz="24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而且各種不同的發育部位都有其循序漸進之原則，本末先後不得紊亂。</a:t>
            </a:r>
            <a:endParaRPr lang="en-US" altLang="zh-TW" sz="2400" dirty="0" smtClean="0">
              <a:solidFill>
                <a:srgbClr val="FF0066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兒童期的發音若不準確，長大成人之後就不易矯正，長期缺乏運動者，或長期動作不正確者，在定型之後亦很難矯治。一位幼兒從翻身開始，逐漸學會起身、坐地、爬行、站立、行走、跑步等動作，這些動作都是基本的，手的動作有抓、撐、推、擺、敲等，也是屬於基本的動作。隨之而來的是一些較複雜的連貫動作，例如手腳協調、手眼協調、肢體平衡、肢體韻律、空間感、敏捷性、身體的位移與翻轉等，都是幼兒一步步要學習的動作。</a:t>
            </a:r>
            <a:endParaRPr lang="en-US" altLang="zh-TW" sz="24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ct val="80000"/>
              </a:lnSpc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可見，動作發展乃是運動技能目標中最基本的，通常是透過大人的協助，進入學前教育機構時，也要有專業人員的指導，而小學、中學的體育課也要提供適合的動作教育之教材施教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16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二、運動的技術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籃球投籃、蛙式游泳、棒球揮棒、網球擊球、高爾夫揮桿等都是專項運動的技術。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習得這些專項運動的技術，便可以順利完成這項專項運動的遊戲；如果要分出勝負的話，那麼技術的能力之高低佔有絕對的影響力。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當然，提高專項運動的技術，可以增加運動過程的流暢性，提高運動的樂趣，容易達到自我的肯定，但是提高運動樂趣或達到自我肯定非得提高專項運動技術不可。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47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不過，在此要特別澄清的是，技術的提升必須以動作合乎解剖與生理之原則為基礎。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例如：少年棒球投手不得投變化球就是一個很好的說明。因此，學習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專項運動的技術也有其循序漸進的法則，而非一蹴可幾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，況且，提升的條件，尚受到體型、體能、心理、社會等因素的影響，依此也發展出運動生理學、運動生物力學、運動心理學、運動生物化學等予以協助。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5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 、生活的技能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一般生活上所需的動作技術也可從運動中的技術學習遷移過來，以資應用。</a:t>
            </a:r>
            <a:endParaRPr lang="en-US" altLang="zh-TW" sz="26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騎自行車、開汽車、提水桶、敲鐵鎚、登竹梯、刷油漆、拉鐵捲門等動作雖然都是家常的行為，但也需要懂得一些運動技術的原理，如平衡、協調、重心移位、手腕的靈活使用、各關節與肌肉的鬆緊調節等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進一步而言，工作上所需的動作技術，也與運動的技術有所關連。例如鋤頭、斧頭、鋸子、電鑽、電鋸、十字鍬等工作的器具，也都需要以最省的力量完成最大的工作效能。</a:t>
            </a:r>
            <a:endParaRPr lang="en-US" altLang="zh-TW" sz="26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因此，幼年時具備良好的動作發展和運動技術，當有益於生活上或職場上所需的動作技術。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81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四、自衛的技能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生活上的自衛技能則是運用在發生意外的狀況之時。例如：騎著自行車被石頭拌倒時，人體如何在跌倒的一剎那做出保護的動作技術，以減少傷害，又如突如其來的掉落物、下樓梯時踩空、起步時跌較等，也都可以運用平衡、滾翻、護身倒法等技能予以化解受傷的機會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攻防的自衛技能而言，基本上可以分成二類，一為徒手的，另一為持械的。徒手的自衛技能是持械的自衛技能之基礎。由於這種技能攸關皮肉的損傷，甚而生死關頭，因此以自衛為目的的技能訓練就須格外地小心，同時也有實務訓練上的障礙，畢竟，練習時只能點到為此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50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每當一個國家遇有兵戎之災時，體育就被當作國防的手段，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「國防體育」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就特別受到重視，不論古今，不論哪一個國家和政冶體皆然。即使是一個小村莊、小部落，為了求自保，也會成立自衛的團體，訓練壯丁各種攻防的技能。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至於個人為了防範宵小惡霸，也會學習防身術或擒拿術，以及一些搏擊性的運動技能。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0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運動</a:t>
            </a:r>
            <a:r>
              <a:rPr lang="zh-TW" altLang="en-US" dirty="0">
                <a:solidFill>
                  <a:srgbClr val="FF0000"/>
                </a:solidFill>
              </a:rPr>
              <a:t>的類型與目的</a:t>
            </a:r>
            <a:r>
              <a:rPr lang="zh-TW" altLang="en-US" dirty="0" smtClean="0">
                <a:solidFill>
                  <a:srgbClr val="FF0000"/>
                </a:solidFill>
              </a:rPr>
              <a:t>（下）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7" y="1988838"/>
            <a:ext cx="6797485" cy="648071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第一部分</a:t>
            </a:r>
            <a:r>
              <a:rPr lang="zh-TW" altLang="en-US" dirty="0">
                <a:solidFill>
                  <a:srgbClr val="0000FF"/>
                </a:solidFill>
              </a:rPr>
              <a:t>：養生、技能、酬償的目的</a:t>
            </a:r>
          </a:p>
          <a:p>
            <a:pPr algn="just"/>
            <a:r>
              <a:rPr lang="zh-TW" altLang="en-US" sz="2400" dirty="0">
                <a:solidFill>
                  <a:schemeClr val="tx1"/>
                </a:solidFill>
              </a:rPr>
              <a:t>一、養生保健的</a:t>
            </a:r>
            <a:r>
              <a:rPr lang="zh-TW" altLang="en-US" sz="2400" dirty="0" smtClean="0">
                <a:solidFill>
                  <a:schemeClr val="tx1"/>
                </a:solidFill>
              </a:rPr>
              <a:t>目的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2400" dirty="0" smtClean="0">
                <a:solidFill>
                  <a:schemeClr val="tx1"/>
                </a:solidFill>
              </a:rPr>
              <a:t>二</a:t>
            </a:r>
            <a:r>
              <a:rPr lang="zh-TW" altLang="en-US" sz="2400" dirty="0">
                <a:solidFill>
                  <a:schemeClr val="tx1"/>
                </a:solidFill>
              </a:rPr>
              <a:t>、運動技能的</a:t>
            </a:r>
            <a:r>
              <a:rPr lang="zh-TW" altLang="en-US" sz="2400" dirty="0" smtClean="0">
                <a:solidFill>
                  <a:schemeClr val="tx1"/>
                </a:solidFill>
              </a:rPr>
              <a:t>目的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2400" dirty="0" smtClean="0">
                <a:solidFill>
                  <a:schemeClr val="tx1"/>
                </a:solidFill>
              </a:rPr>
              <a:t>三</a:t>
            </a:r>
            <a:r>
              <a:rPr lang="zh-TW" altLang="en-US" sz="2400" dirty="0">
                <a:solidFill>
                  <a:schemeClr val="tx1"/>
                </a:solidFill>
              </a:rPr>
              <a:t>、追求酬償的</a:t>
            </a:r>
            <a:r>
              <a:rPr lang="zh-TW" altLang="en-US" sz="2400" dirty="0" smtClean="0">
                <a:solidFill>
                  <a:schemeClr val="tx1"/>
                </a:solidFill>
              </a:rPr>
              <a:t>目的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第二部分</a:t>
            </a:r>
            <a:r>
              <a:rPr lang="zh-TW" altLang="en-US" dirty="0">
                <a:solidFill>
                  <a:srgbClr val="0000FF"/>
                </a:solidFill>
              </a:rPr>
              <a:t>：行為、道德、內在的目的</a:t>
            </a:r>
            <a:r>
              <a:rPr lang="zh-TW" altLang="en-US" sz="2400" dirty="0">
                <a:solidFill>
                  <a:schemeClr val="tx1"/>
                </a:solidFill>
              </a:rPr>
              <a:t>一、行為規範的</a:t>
            </a:r>
            <a:r>
              <a:rPr lang="zh-TW" altLang="en-US" sz="2400" dirty="0" smtClean="0">
                <a:solidFill>
                  <a:schemeClr val="tx1"/>
                </a:solidFill>
              </a:rPr>
              <a:t>目的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2400" dirty="0" smtClean="0">
                <a:solidFill>
                  <a:schemeClr val="tx1"/>
                </a:solidFill>
              </a:rPr>
              <a:t>二</a:t>
            </a:r>
            <a:r>
              <a:rPr lang="zh-TW" altLang="en-US" sz="2400" dirty="0">
                <a:solidFill>
                  <a:schemeClr val="tx1"/>
                </a:solidFill>
              </a:rPr>
              <a:t>、道德涵養的</a:t>
            </a:r>
            <a:r>
              <a:rPr lang="zh-TW" altLang="en-US" sz="2400" dirty="0" smtClean="0">
                <a:solidFill>
                  <a:schemeClr val="tx1"/>
                </a:solidFill>
              </a:rPr>
              <a:t>目的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2400" dirty="0" smtClean="0">
                <a:solidFill>
                  <a:schemeClr val="tx1"/>
                </a:solidFill>
              </a:rPr>
              <a:t>三</a:t>
            </a:r>
            <a:r>
              <a:rPr lang="zh-TW" altLang="en-US" sz="2400" dirty="0">
                <a:solidFill>
                  <a:schemeClr val="tx1"/>
                </a:solidFill>
              </a:rPr>
              <a:t>、豐實內在的目的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49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參、追求酬償的目的</a:t>
            </a: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7162" cy="4824412"/>
          </a:xfrm>
          <a:noFill/>
        </p:spPr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運動的表現在達到一定的水準時，便具有可看性，形成一種觀賞性的娛樂節目，並且透過商品化的行銷，使得這些運動表現突出的運動者得以獲得一些酬償，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而酬償的方式有精神的酬償與物質的酬償二種。</a:t>
            </a: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從遊戲理論和休閒理論的觀點來看，運動的本質應當不為了追求酬償而為，但是，受到社會環境的誘因與文化背景之影響，運動的表現的確可以造就出一些外在性的酬償。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C8A003D1-8793-4A32-9F81-AD7AB420525B}" type="slidenum">
              <a:rPr lang="en-US" altLang="zh-TW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39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從運動的表現中獲得精神酬償的有爭取榮譽、增進友誼、樹立形象等，以運動表現獲取物質酬償的有薪俸、獎金、獎品以及一切可以轉換成經濟利益的獎賞。以下分別敘述：</a:t>
            </a:r>
          </a:p>
          <a:p>
            <a:pPr eaLnBrk="1" hangingPunct="1"/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一、精神的酬償</a:t>
            </a:r>
          </a:p>
          <a:p>
            <a:pPr eaLnBrk="1" hangingPunct="1"/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二、物質的酬償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92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一、精神的酬賞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乃是許多</a:t>
            </a:r>
            <a:r>
              <a:rPr lang="zh-TW" altLang="en-US" sz="2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「為家人爭光」、「為學校爭光」、「為國家爭光」</a:t>
            </a: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參與競技比賽者的慣用口號，這些口號的共同特點是「為了他人爭取榮譽」。更具體的說法有</a:t>
            </a:r>
            <a:r>
              <a:rPr lang="en-US" altLang="zh-TW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「光宗耀祖，讓全世界的人知道我們這一家的存在」、「將本校的名號打響於全國」、「進行實質的國民外交，建立國外的人民對我國有良好的印象」。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爭取榮譽原本是自我表現的一種方式，但是如果榮譽跳脫了自我，而融入社會人群裏，就成了</a:t>
            </a:r>
            <a:r>
              <a:rPr lang="zh-TW" altLang="en-US" sz="26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團隊精神</a:t>
            </a:r>
            <a:r>
              <a:rPr lang="zh-TW" altLang="en-US" sz="26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的表徵。「愛家、愛校、愛國家」基本上都屬於合群、互助、友愛的公民道德，身為團體的一份子便需擁有這種社會規範行為，以加強該團體的內聚力。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14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05288"/>
          </a:xfrm>
        </p:spPr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然而，參與運動如果只為他人爭取榮譽為初衷的話，顯然讓自己淪為一種工具化的角色，因為要發揮團體榮譽，往往必須犧牲自我，一切的行為表現當以團體的目標為導向，如果含有自我的態度在其中，往往會影響到團體的表現。因此，一位運動的參與者，如何在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自我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團體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之間取捨，乃是價值取向的課題，值得深思。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要接受還是婉拒國家隊徵召的抉擇！</a:t>
            </a:r>
          </a:p>
          <a:p>
            <a:pPr eaLnBrk="1" hangingPunct="1">
              <a:defRPr/>
            </a:pPr>
            <a:endParaRPr lang="en-US" altLang="zh-TW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4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二、物質的酬償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參與運動的目的為的是獲得物質酬償，是一般我們常聽說的，也是最為普遍的一種外在目的。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凡是酬償的物品具有貨幣價值者之謂，例如：獎金就是一種現鈔，獎品則可以視同具有貨幣價值的物質，但如果是一張獎狀或錦旗，那它只能當做紀念或裝飾用，無法變賣為貨幣，然而如果獎牌為金、銀等貴重金屬所做，則它應屬於物質酬償的一種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67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物質酬償而參與運動者，首推職業運動員，他的「工作」就是為了參與運動表演或比賽，有「工作」才有薪津，表現好者另有獎金，也</a:t>
            </a:r>
            <a:r>
              <a:rPr lang="zh-TW" altLang="en-US" sz="2400" dirty="0" smtClean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因為酬償的金額與表現的優劣成正比，以致職業運動員的</a:t>
            </a:r>
            <a:r>
              <a:rPr lang="zh-TW" altLang="en-US" sz="24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「運動生命」是短暫的。</a:t>
            </a:r>
            <a:endParaRPr lang="en-US" altLang="zh-TW" sz="2400" dirty="0" smtClean="0">
              <a:solidFill>
                <a:srgbClr val="FF0066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defRPr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另有許多「準」職業運動員，也是獲有物質的酬償，這包括出場費、升官升等、升學保送、優勝獎金、廣告收益等，這一類運動員可能是學生身分，也可能是某企業的職員，也必須要投入長期專業的訓練，才能獲得優渥的物質酬償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defRPr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其實，物質酬償具有參與運動的驅動力，運用得當時，可以提高參與率，提升運動的學習或訓練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效果。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，運用不當時，則會誤導了參與運動的本意，失去參與運動的內在價值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400" dirty="0" smtClean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12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肆、行為規範的目的</a:t>
            </a: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628775"/>
            <a:ext cx="8229600" cy="4752975"/>
          </a:xfrm>
          <a:noFill/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行為規範偏重在心理的層面，對參與運動者而言，它可以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培養一個人修心養性的行為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，透過學習和誘導的方式，也可以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培養一個人的運動習慣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just" eaLnBrk="1" hangingPunct="1">
              <a:lnSpc>
                <a:spcPct val="8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一個人遇到外界事物的刺激之後，所呈現出來的反應，有的很沉穩、有的就顯得浮燥，有人很快的打退堂鼓、半途放棄，有人則鬥志高昂，「寧」死不「屈」，有人很勇敢，有人卻很儒弱；這種人格特質，基本上仍然是可以透過後天的學習加以調整，參與運動其賣就是一種很好的矯冶方式，因為運動的過程，會有許多行為變化，並產生與「運動者」自身互動的機會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C8A003D1-8793-4A32-9F81-AD7AB420525B}" type="slidenum">
              <a:rPr lang="en-US" altLang="zh-TW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90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習慣也是一種行為。習慣乃是受到社會環境背景所影響，不論是「有運動習慣」或「沒有運動習慣」都是一種「習慣」，因此習慣是可以藉由誘導與實際的演練遂漸養成的，而不是將「沒有運動習慣」當作不想運動的正當托詞。以下分別提出修心養性和運動習慣介紹</a:t>
            </a:r>
            <a:endParaRPr lang="zh-TW" altLang="en-US" sz="2800" dirty="0" smtClean="0"/>
          </a:p>
          <a:p>
            <a:pPr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一、修心養性</a:t>
            </a:r>
          </a:p>
          <a:p>
            <a:pPr eaLnBrk="1" hangingPunct="1">
              <a:defRPr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二、運動習慣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08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一、修心養性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參與一項完整的運動，其過程通常是由一連貫的活動所組成，例如：運動需要有準備運動、主要運動和整理運動為順序，有些運動需要學習一些技能方能適應，有些運動需要經過心肺耐力或瞬發力的考驗，有些運動為了達到勝和的目標，或只是為了達到自己預設的目標，而須面對心理的焦慮與壓力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凡此種種，正是考驗一個人的自信心、耐性、忍性、韌性、沉著、勇氣、決心、毅力、鬥志等個人的修養，既是修心，亦是養性。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一個人在運動的過程難免會遇到需要克服的問題。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53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二、運動習慣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運動是要透過實踐、經由人體親身的體驗才可以獲得諸多的體育功能與價值。因此，如何吸引人來從事運動，如何用誘導的方式、教育的方式、甚至強迫的方式讓人參與運動，不論其間手段如何，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其目的不外是希望讓人能夠接觸運動，體驗運動，進而愛好運動，養成運動的習慣，以至達到「主動的」參與運動。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憑心而論，參與運動應當是自發性的，不需要用勉強的方式；人自出生之後原本就喜愛任何遊戲，運動自不例外。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然而，受到社會的影響，這種自發性的玩心卻逐漸地喪失。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13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47F3A81-1FEF-47C3-AF8B-F12CF1502CE6}" type="slidenum">
              <a:rPr kumimoji="0" lang="en-US" altLang="zh-TW" sz="12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kumimoji="0" lang="en-US" altLang="zh-TW" sz="120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運動目的分類如下：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養生保健的目的：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含身體的發育、身體的適能和體質的矯治等。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運動技能的目的：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含動作的發展、運動的技術、生活的技能和自衛的技能等。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追求酬償的目的：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含精神的酬賞和物質的酬償等。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行為規範的目的：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含修心養性和運動習慣等。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道德涵養的目的：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含公平競爭和團隊合作等。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Clr>
                <a:schemeClr val="tx1"/>
              </a:buClr>
              <a:buFont typeface="Garamond" panose="02020404030301010803" pitchFamily="18" charset="0"/>
              <a:buAutoNum type="arabicPeriod"/>
            </a:pPr>
            <a:r>
              <a:rPr lang="zh-TW" alt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豐實內在的目的：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含實現自我、心靈遊戲、休閒人生等。</a:t>
            </a:r>
          </a:p>
        </p:txBody>
      </p:sp>
    </p:spTree>
    <p:extLst>
      <p:ext uri="{BB962C8B-B14F-4D97-AF65-F5344CB8AC3E}">
        <p14:creationId xmlns:p14="http://schemas.microsoft.com/office/powerpoint/2010/main" val="238103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玩遊戲會弄髒衣服，參與體育活動會疲勞，影響課業，長大成人之後，認為參與運動會浪費體力，會影響工作以及賺錢的機會，加上工作壓力的牽制，使人的「玩心」與自己漸行漸遠，而成為一位沒有參與運動習慣的人。</a:t>
            </a:r>
          </a:p>
          <a:p>
            <a:pPr algn="just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「習慣」是一種人類習以為常的行為，要改變一個人的「習慣」並非說了就算，也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一朝一夕可以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達成。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透過學較的體育環境，是一個養成學生參與運動習慣的好地方，至於離開學較以外的場合，如何塑造一個讓人們也可以培養參與運動習慣的環境，自應不容忽視。</a:t>
            </a:r>
          </a:p>
          <a:p>
            <a:pPr eaLnBrk="1" hangingPunct="1">
              <a:lnSpc>
                <a:spcPct val="90000"/>
              </a:lnSpc>
              <a:defRPr/>
            </a:pPr>
            <a:endParaRPr lang="zh-TW" alt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altLang="zh-TW" sz="28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69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伍 、道德涵養的目的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透過運動的參與，附帶學習道德涵養，道德規範包括公正、守法、服從、負責、誠實、友愛、互助、合群、愛國等良好的品格與公民道德條目，我們稱之為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「運動道德」，也叫「運動員風度」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dirty="0" smtClean="0"/>
              <a:t>以下</a:t>
            </a:r>
            <a:r>
              <a:rPr lang="zh-TW" altLang="en-US" sz="2800" dirty="0"/>
              <a:t>舉出二種常見的目標，即</a:t>
            </a:r>
            <a:r>
              <a:rPr lang="zh-TW" altLang="en-US" sz="2800" dirty="0">
                <a:solidFill>
                  <a:srgbClr val="FF0000"/>
                </a:solidFill>
              </a:rPr>
              <a:t>公平競爭與團隊合作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05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一、公平競爭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與人之間的關係，既是合作伙伴，也是競爭的對手。時而合作，時而競爭，甚而合作與競爭共處。團體比賽型的體育活動正是合作與競爭的混合體，這種團體活動，會將自己要好的朋友比擬成「敵人」，並且展開「敵對」的模擬競爭，而你必須和你的隊友相互合作，才能團結力量克制對手，同時你也必須和你的「敵對」合作，共同遵守遊戲規則，否則這場遊戲就「玩不起來」了，而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共同遵守遊戲規則正是公平競爭的基礎。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60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所謂公平競爭乃是建立在一套認同的遊戲規則之基礎上才能成立。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然，所訂的遊戲規則是否具有公平性，那就要視雙方的參與者是否認同而定。而比賽的過程當中，除了執行的裁判需要秉持公正的立場做出判決之外，參與比賽的雙方也應具有誠實、守法、服從的道德修養，以維護公平競爭的狀態。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團體比賽的體育活動能否培養出具有公平競爭的社會道德態度，學術界尚無定論，如果可以的話，那麼這種優良的規範行為可以遷移至真實生活之中；反之，現實社會上存有的違反倫理道德的競爭行為，是否也會遷移到運動的比賽場合，則是個有趣的探討課題。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sz="28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42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二、團隊合作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algn="just" eaLnBrk="1" hangingPunct="1"/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培養團隊合作的精神自應是在團隊中進行，團隊為了達到一項任務，集合了二人以上的力量共同合作，他們可能採用分工的方式進行，各有所長，各司其職，以獲得團隊最佳的表現。</a:t>
            </a:r>
            <a:endParaRPr lang="en-US" altLang="zh-TW" sz="24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講究團隊精神，最首要的因素就是合作，但是，為了群體的利益，有時必須犧牲個人的利益，因此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「犧牲小我、完成大我」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也是團隊精神的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美德。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例如：「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掩護隊友得分」，雖然失去自己的建功機會，卻贏得了團隊的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獲勝；反之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，如果隊友個個爭先建功，卻缺乏運用團隊擷長補短的合作態度，反而會使團隊全盤皆輸。</a:t>
            </a:r>
          </a:p>
          <a:p>
            <a:pPr algn="just" eaLnBrk="1" hangingPunct="1"/>
            <a:endParaRPr lang="zh-TW" altLang="en-US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5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團隊合作的精神，也要建立在互信、負責、守法、友愛、合群的基礎之上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，否則產生相互猜忌，或違背公平競爭的精神，反而成為團隊中的「害群之馬」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因此，一位運動者在一個群體當中，不僅要謹守他律，更應自律，如此所表現出來的合作精神，才具有意義。</a:t>
            </a:r>
          </a:p>
          <a:p>
            <a:pPr eaLnBrk="1" hangingPunct="1">
              <a:defRPr/>
            </a:pP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31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陸 、豐實內在的目的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從人類遊戲行為的觀點，發現人類的生活絕不以溫飽為滿足，而是追求豐實的精神生活，享受生活的樂趣，過著幸福的日子，才能真正享受人生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，如果人類每天只為追求物質上的滿足，甘做金錢的奴隸，其軀體與心靈一分為二，自無精神上的享樂可言，豈不像機器一般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提出實現自我、心靈遊戲和休閒人生三種豐實內在的目標。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75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lstStyle/>
          <a:p>
            <a:pPr algn="just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自我」，就是「真正的我」，這個「我」是沒有家庭包袱、學業包袱、社會包袱的我，甚至沒有「軀體的我」的包袱，當一個人將這些身外的包袱撇開一邊時，一個真正的我才能為所欲為，滿足自我心靈上的需求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執著於參與某些運動，固然可以獲得一些具體性的目的，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例如：養生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保健或動作技能，但是在他的內在動機裹，若能秉持著追求實現自我的目標，顯然他所獲得的樂趣會比別人多，在精神層面的獲益也較他人深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一、實現自我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92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76713"/>
          </a:xfrm>
        </p:spPr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以實現自我的態度參與運動者，可能是個人的慢跑運動、可能與人比賽桌球、也可能參加一場籃球比賽；他可以設定欲達成的目標，並且努力地去達成此項目標，而重點在於他參與這項比賽的過程，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在他的心靈中，始終和「自己」對話，表現給「自己」看，並問問自己</a:t>
            </a:r>
            <a:r>
              <a:rPr lang="en-US" altLang="zh-TW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「我做到了嗎</a:t>
            </a:r>
            <a:r>
              <a:rPr lang="en-US" altLang="zh-TW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」而不在乎別人問他</a:t>
            </a:r>
            <a:r>
              <a:rPr lang="en-US" altLang="zh-TW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「你做到了嗎」</a:t>
            </a:r>
            <a:r>
              <a:rPr lang="en-US" altLang="zh-TW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52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二、心靈遊戲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運動淵源於遊戲，從遊戲的理論獲知，遊戲是一種以自身為目的的行為，運動雖是透過身體的活動，但真正得到的經驗卻是心靈的遊戲。也就是說，身體的活動只是運動的一種工具，</a:t>
            </a:r>
            <a:r>
              <a:rPr lang="zh-TW" altLang="en-US" sz="24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運動是為了愉悅其心靈的遊戲</a:t>
            </a:r>
            <a:r>
              <a:rPr lang="zh-TW" altLang="en-US" sz="24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有慢跑習慣的人，會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安排固定的時間，在固定的環境跑完固定的里程，在旁人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看來很無趣。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其實，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旁觀者並無法體會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位慢跑者正在享受他的心靈遊戲，在跑步的過程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當中，其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心靈卻趁此機會沉澱一些「閒雜俗事」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（泛指一些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例行的公事或家務事），回歸自我的空閒，享受自我的樂趣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任何人都可以經由參與運動而獲得寶貴的運動經驗，雖然這個經驗不足為外人道也，但對運動者而言，卻是彌足珍貴，因為只有運動者本身才真正的享有它，他人無法與你分享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/>
            <a:endParaRPr lang="zh-TW" altLang="en-US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01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壹、</a:t>
            </a:r>
            <a:r>
              <a:rPr lang="zh-TW" altLang="en-US" dirty="0"/>
              <a:t>養生保健的目的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400" dirty="0"/>
              <a:t>「生、老、病、死」是人生必經的過程，此乃從人的動物面來看人生，而且無人可以避免。「延年益壽、卻病強身」乃是中國人自古以來對養生思想的最簡易詮釋。如何才能達到「延年益壽、卻病強身」的目標，自古以來，不論中外，均有一套生命的哲學，如果再加上宗教信仰與風俗習慣，那更是不勝枚數。但可以肯定的是，透過運動的實踐，只是達到「養生保健」的其中一種手段</a:t>
            </a:r>
            <a:r>
              <a:rPr lang="zh-TW" altLang="en-US" sz="2400" dirty="0" smtClean="0"/>
              <a:t>而已。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換言之</a:t>
            </a:r>
            <a:r>
              <a:rPr lang="zh-TW" altLang="en-US" sz="2400" dirty="0"/>
              <a:t>，欲達到「養生保健」之目標，不能單靠「運動」一項，其他如生活環境、個人修養、飲食條件、社會壓力等也都關係到人體的「養生保健」。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三、休閒人生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910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有人為了工作而休閒，也有人為了休閒而工作，這二種不同的人生哲學，凸顯出人們不同的休閒生活之態度。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工作是不得已的、枯燥的，休閒則是自由的、有趣的。</a:t>
            </a: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人們對休閒生活的態度不甚一致，有人喜愛靜態式的休閒方式，有人則偏愛動態式的休閒方式。採用「運動」當作休閒生活的一部分，乃是多數人的選擇，我們稱之為「休閒運動」。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35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由於休閒生活相當地自由自在，以休閒運動為例，有些人喜歡一個人獨自從事休閒運動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例如：登山、釣魚、慢跑、游泳等，這種活動的目的通常以肯定自我、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以自我奮鬥形式體驗休閒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；有些人則喜歡與同儕團體一起從事休閒運動，他們有共同的話題、相近的思維、同級的技術。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例如：打籃球、玩賽車、跳土風舞等，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如此可獲得心靈的溝通、公平的挑戰，進而獲自我的肯定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，以愉悅心靈；另也有人則喜歡與家人一起從事休閒運動，在夫妻之間、親子之間的情感基礎之上，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建立起另一層的心靈互動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，較常見的生活方式有露營、郊遊、玩遊戲等戶外休閒運動，尤其是大型的遊樂園，幾乎是為親子所設計。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3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zh-TW" smtClean="0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從事休閒運動者，通常只是抱著「休閒」的心在從事運動，但是不代表從事休閒運動時就是散漫不正經的，有些人從事休閒運動反而相當地投入，甚至廢寢忘食、一心一意的、嚴肅的、當做一回事的去做，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因為「休閒」仍是一種內在心靈的追求，以獲心靈的慰藉。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1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</a:t>
            </a:r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徐元民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。體育學導論。臺北市：品度。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許義雄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。現代體育學原理上冊。新北市：揚智文化。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壹、</a:t>
            </a:r>
            <a:r>
              <a:rPr lang="zh-TW" altLang="en-US" dirty="0"/>
              <a:t>養生保健的目的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400" dirty="0"/>
              <a:t>然而，不同的年齡層、不同的社會階層，不同的體質條件者，對「養生保健」之目標也有差異，以下提出養生保健的三項具體目標。</a:t>
            </a:r>
          </a:p>
          <a:p>
            <a:pPr algn="just"/>
            <a:r>
              <a:rPr lang="zh-TW" altLang="en-US" sz="2400" dirty="0"/>
              <a:t>一、身體的發育（強健體魄）     </a:t>
            </a:r>
          </a:p>
          <a:p>
            <a:pPr algn="just"/>
            <a:r>
              <a:rPr lang="zh-TW" altLang="en-US" sz="2400" dirty="0"/>
              <a:t>二、身體的適能（身體適應環境的能力）       </a:t>
            </a:r>
          </a:p>
          <a:p>
            <a:pPr algn="just"/>
            <a:r>
              <a:rPr lang="zh-TW" altLang="en-US" sz="2400" dirty="0"/>
              <a:t>三、體質的矯治（復健、身心障礙者）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24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、身體的發育（強健體魄） </a:t>
            </a:r>
            <a:endParaRPr lang="zh-TW" altLang="en-US" dirty="0" smtClean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30725"/>
          </a:xfrm>
        </p:spPr>
        <p:txBody>
          <a:bodyPr/>
          <a:lstStyle/>
          <a:p>
            <a:pPr>
              <a:defRPr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就身體的發育而言，通常指的是以體型外觀為重點，其中以骨骼與肌肉為主，因此相當重視身高、體重、胸圍以及身體勻稱的比例等，亦即所謂的「強健體魄」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打自娘胎出生，就需要依賴家人養育他，直至長大成人為止，都屬於身體的發育階段，通常男性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歲、女性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歲就已發育成熟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為了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讓未成年人的身體發育正常，成年人在養育他們的過程中，便提供或要求未成年人從事運動，藉以獲得「強健的身體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」。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50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、身體的發育（強健體魄） </a:t>
            </a:r>
            <a:endParaRPr lang="zh-TW" altLang="en-US" dirty="0" smtClean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30725"/>
          </a:xfrm>
        </p:spPr>
        <p:txBody>
          <a:bodyPr/>
          <a:lstStyle/>
          <a:p>
            <a:pPr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手段在現今社會裏，學齡的兒童與中小學生便是透過「學校體育」之實施，而學齡前的幼兒和這些中小學生在家時，有的大人們會自行指導或送請專業機構或人員協助，包括托兒所、幼稚園、課外輔導機構、社會運動團體等機構、以及家庭教師等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提供或指導這些未成年人從事運動的機構與人員，有一大部分的觀念就是以促進身體的發育為導向，所採用的教材與教法係依據不同年齡與性別之需求而有個別的差異。（適性的重視？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08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二、身體的適能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5257800"/>
          </a:xfrm>
        </p:spPr>
        <p:txBody>
          <a:bodyPr/>
          <a:lstStyle/>
          <a:p>
            <a:pPr algn="just">
              <a:defRPr/>
            </a:pP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身體</a:t>
            </a:r>
            <a:r>
              <a:rPr lang="zh-TW" altLang="en-US" sz="2800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</a:t>
            </a:r>
            <a:r>
              <a:rPr lang="zh-TW" altLang="en-US" sz="2800" dirty="0" smtClean="0">
                <a:solidFill>
                  <a:srgbClr val="FF0066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的能指的是人體為了適應基本生活需要的身體活動能力。</a:t>
            </a:r>
            <a:endParaRPr lang="en-US" altLang="zh-TW" sz="2800" dirty="0" smtClean="0">
              <a:solidFill>
                <a:srgbClr val="FF0066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然而，每一個人的基本生活方式會因人而異。例如：未成年人與成年人的需求就有所不同、退出職場的中老年人的基本生活方式與在職者也有很大的差異，而一位藍領階級和白領階級的工作者，也因為所需要的身體活動之能力不同，而需要不同的身體適應能力。</a:t>
            </a:r>
          </a:p>
          <a:p>
            <a:pPr eaLnBrk="1" hangingPunct="1">
              <a:defRPr/>
            </a:pPr>
            <a:endParaRPr lang="en-US" altLang="zh-TW" sz="36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00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121400"/>
          </a:xfrm>
        </p:spPr>
        <p:txBody>
          <a:bodyPr/>
          <a:lstStyle/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不論如何，現代人的生活方式仍然有許多共同的部分，例如搬動物品、著裝、綁鞋帶、走路、上樓梯、蹲馬桶等簡易的生活行為。然而，如果他的肌力不足，物品可能搬不動，勉強搬動時容易拉傷肌肉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如果關節的柔軟度不佳，那可能不便著裝、蹲馬桶時容易腿酸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心肺功能不佳時，上樓梯無法持久</a:t>
            </a:r>
            <a:r>
              <a:rPr lang="en-US" altLang="zh-TW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體脂肪太多的話，又會造成行動不敏捷，甚至自己無法綁鞋帶。</a:t>
            </a:r>
          </a:p>
          <a:p>
            <a:pPr algn="just" eaLnBrk="1" hangingPunct="1"/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因此學前教育機構提供幼兒體能教育，學校體育為學生提供體適能教育，運動產業為成年人提供有氧運動教室、體適能中心、運動健身俱樂部等，都是以提升不同對象所需的身體適能為目標。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88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642</TotalTime>
  <Words>5204</Words>
  <Application>Microsoft Office PowerPoint</Application>
  <PresentationFormat>如螢幕大小 (4:3)</PresentationFormat>
  <Paragraphs>185</Paragraphs>
  <Slides>43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43</vt:i4>
      </vt:variant>
    </vt:vector>
  </HeadingPairs>
  <TitlesOfParts>
    <vt:vector size="50" baseType="lpstr">
      <vt:lpstr>新細明體</vt:lpstr>
      <vt:lpstr>標楷體</vt:lpstr>
      <vt:lpstr>Arial</vt:lpstr>
      <vt:lpstr>Calibri</vt:lpstr>
      <vt:lpstr>Garamond</vt:lpstr>
      <vt:lpstr>Times New Roman</vt:lpstr>
      <vt:lpstr>課程名稱</vt:lpstr>
      <vt:lpstr>體育學原理</vt:lpstr>
      <vt:lpstr>運動的類型與目的（下）</vt:lpstr>
      <vt:lpstr>運動目的分類如下：</vt:lpstr>
      <vt:lpstr>壹、養生保健的目的</vt:lpstr>
      <vt:lpstr>壹、養生保健的目的</vt:lpstr>
      <vt:lpstr>一、身體的發育（強健體魄） </vt:lpstr>
      <vt:lpstr>一、身體的發育（強健體魄） </vt:lpstr>
      <vt:lpstr>二、身體的適能</vt:lpstr>
      <vt:lpstr>PowerPoint 簡報</vt:lpstr>
      <vt:lpstr>三、體質的矯治</vt:lpstr>
      <vt:lpstr>PowerPoint 簡報</vt:lpstr>
      <vt:lpstr>貳、運動技能的目的</vt:lpstr>
      <vt:lpstr>PowerPoint 簡報</vt:lpstr>
      <vt:lpstr>一、動作的發展</vt:lpstr>
      <vt:lpstr>二、運動的技術</vt:lpstr>
      <vt:lpstr>PowerPoint 簡報</vt:lpstr>
      <vt:lpstr>三 、生活的技能</vt:lpstr>
      <vt:lpstr>四、自衛的技能</vt:lpstr>
      <vt:lpstr>PowerPoint 簡報</vt:lpstr>
      <vt:lpstr>參、追求酬償的目的</vt:lpstr>
      <vt:lpstr>PowerPoint 簡報</vt:lpstr>
      <vt:lpstr>一、精神的酬賞</vt:lpstr>
      <vt:lpstr>PowerPoint 簡報</vt:lpstr>
      <vt:lpstr>二、物質的酬償</vt:lpstr>
      <vt:lpstr>PowerPoint 簡報</vt:lpstr>
      <vt:lpstr>肆、行為規範的目的</vt:lpstr>
      <vt:lpstr>PowerPoint 簡報</vt:lpstr>
      <vt:lpstr>一、修心養性</vt:lpstr>
      <vt:lpstr>二、運動習慣</vt:lpstr>
      <vt:lpstr>PowerPoint 簡報</vt:lpstr>
      <vt:lpstr>伍 、道德涵養的目的</vt:lpstr>
      <vt:lpstr>一、公平競爭</vt:lpstr>
      <vt:lpstr>PowerPoint 簡報</vt:lpstr>
      <vt:lpstr>二、團隊合作</vt:lpstr>
      <vt:lpstr>PowerPoint 簡報</vt:lpstr>
      <vt:lpstr>陸 、豐實內在的目的</vt:lpstr>
      <vt:lpstr>一、實現自我</vt:lpstr>
      <vt:lpstr>PowerPoint 簡報</vt:lpstr>
      <vt:lpstr>二、心靈遊戲</vt:lpstr>
      <vt:lpstr>三、休閒人生</vt:lpstr>
      <vt:lpstr>PowerPoint 簡報</vt:lpstr>
      <vt:lpstr>PowerPoint 簡報</vt:lpstr>
      <vt:lpstr>參考資料來源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jin</cp:lastModifiedBy>
  <cp:revision>75</cp:revision>
  <dcterms:created xsi:type="dcterms:W3CDTF">2017-11-07T02:54:43Z</dcterms:created>
  <dcterms:modified xsi:type="dcterms:W3CDTF">2018-06-20T01:09:52Z</dcterms:modified>
</cp:coreProperties>
</file>