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16"/>
  </p:notesMasterIdLst>
  <p:sldIdLst>
    <p:sldId id="261" r:id="rId3"/>
    <p:sldId id="259" r:id="rId4"/>
    <p:sldId id="269" r:id="rId5"/>
    <p:sldId id="263" r:id="rId6"/>
    <p:sldId id="270" r:id="rId7"/>
    <p:sldId id="271" r:id="rId8"/>
    <p:sldId id="264" r:id="rId9"/>
    <p:sldId id="272" r:id="rId10"/>
    <p:sldId id="265" r:id="rId11"/>
    <p:sldId id="273" r:id="rId12"/>
    <p:sldId id="274" r:id="rId13"/>
    <p:sldId id="266" r:id="rId14"/>
    <p:sldId id="268" r:id="rId15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2018/8/16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訓練的變項</a:t>
            </a:r>
            <a:r>
              <a:rPr lang="en-US" altLang="zh-TW" sz="36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/>
            <a:r>
              <a:rPr lang="en-US" altLang="zh-TW" sz="36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63926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訓練密度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272606"/>
            <a:ext cx="8229600" cy="495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耐力或間歇訓練中安排運動</a:t>
            </a:r>
            <a:r>
              <a:rPr lang="en-US" altLang="zh-TW" sz="2800" dirty="0"/>
              <a:t>—</a:t>
            </a:r>
            <a:r>
              <a:rPr lang="zh-TW" altLang="zh-TW" sz="2800" dirty="0"/>
              <a:t>休息最適比例的常用方法，包括</a:t>
            </a:r>
            <a:r>
              <a:rPr lang="en-US" altLang="zh-TW" sz="2800" dirty="0"/>
              <a:t> (a)</a:t>
            </a:r>
            <a:r>
              <a:rPr lang="zh-TW" altLang="zh-TW" sz="2800" dirty="0"/>
              <a:t>固定式運動</a:t>
            </a:r>
            <a:r>
              <a:rPr lang="en-US" altLang="zh-TW" sz="2800" dirty="0"/>
              <a:t>—</a:t>
            </a:r>
            <a:r>
              <a:rPr lang="zh-TW" altLang="zh-TW" sz="2800" dirty="0"/>
              <a:t>休息比 及</a:t>
            </a:r>
            <a:r>
              <a:rPr lang="en-US" altLang="zh-TW" sz="2800" dirty="0"/>
              <a:t>(b) </a:t>
            </a:r>
            <a:r>
              <a:rPr lang="zh-TW" altLang="zh-TW" sz="2800" dirty="0"/>
              <a:t>使心跳恢復至預定水準所需時間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/>
              <a:t>固定式運動</a:t>
            </a:r>
            <a:r>
              <a:rPr lang="en-US" altLang="zh-TW" sz="2800" b="1" dirty="0"/>
              <a:t>—</a:t>
            </a:r>
            <a:r>
              <a:rPr lang="zh-TW" altLang="zh-TW" sz="2800" b="1" dirty="0"/>
              <a:t>休息</a:t>
            </a:r>
            <a:r>
              <a:rPr lang="zh-TW" altLang="zh-TW" sz="2800" b="1" dirty="0" smtClean="0"/>
              <a:t>比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藉</a:t>
            </a:r>
            <a:r>
              <a:rPr lang="zh-TW" altLang="zh-TW" sz="2400" dirty="0"/>
              <a:t>由操控運動</a:t>
            </a:r>
            <a:r>
              <a:rPr lang="en-US" altLang="zh-TW" sz="2400" dirty="0"/>
              <a:t>—</a:t>
            </a:r>
            <a:r>
              <a:rPr lang="zh-TW" altLang="zh-TW" sz="2400" dirty="0"/>
              <a:t>休息比，教練與運動員設計激發特定能量適應的訓練計畫</a:t>
            </a:r>
            <a:r>
              <a:rPr lang="en-US" altLang="zh-TW" sz="2400" dirty="0"/>
              <a:t> (</a:t>
            </a:r>
            <a:r>
              <a:rPr lang="zh-TW" altLang="zh-TW" sz="2400" dirty="0"/>
              <a:t>表</a:t>
            </a:r>
            <a:r>
              <a:rPr lang="en-US" altLang="zh-TW" sz="2400" dirty="0"/>
              <a:t>4-7)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 smtClean="0"/>
              <a:t>使心跳恢復至預定水準所需時間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另一個</a:t>
            </a:r>
            <a:r>
              <a:rPr lang="zh-TW" altLang="zh-TW" sz="2400" dirty="0"/>
              <a:t>決定恢復時間長短的方法，是設定下回合訓練之前達到某特定水準的心跳</a:t>
            </a:r>
            <a:r>
              <a:rPr lang="zh-TW" altLang="zh-TW" sz="2400" dirty="0" smtClean="0"/>
              <a:t>率</a:t>
            </a:r>
            <a:r>
              <a:rPr lang="en-US" altLang="zh-TW" sz="2400" dirty="0" smtClean="0"/>
              <a:t> (</a:t>
            </a:r>
            <a:r>
              <a:rPr lang="zh-TW" altLang="en-US" sz="2400" dirty="0" smtClean="0"/>
              <a:t>例如，</a:t>
            </a:r>
            <a:r>
              <a:rPr lang="zh-TW" altLang="zh-TW" sz="2400" dirty="0"/>
              <a:t>每分鐘心跳率恢復至</a:t>
            </a:r>
            <a:r>
              <a:rPr lang="en-US" altLang="zh-TW" sz="2400" dirty="0"/>
              <a:t>120-130</a:t>
            </a:r>
            <a:r>
              <a:rPr lang="zh-TW" altLang="zh-TW" sz="2400" dirty="0" smtClean="0"/>
              <a:t>下</a:t>
            </a:r>
            <a:r>
              <a:rPr lang="zh-TW" altLang="en-US" sz="2400" dirty="0" smtClean="0"/>
              <a:t>；或</a:t>
            </a:r>
            <a:r>
              <a:rPr lang="zh-TW" altLang="zh-TW" sz="2400" dirty="0"/>
              <a:t>運動員心跳率恢復至</a:t>
            </a:r>
            <a:r>
              <a:rPr lang="en-US" altLang="zh-TW" sz="2400" dirty="0"/>
              <a:t>65%</a:t>
            </a:r>
            <a:r>
              <a:rPr lang="zh-TW" altLang="zh-TW" sz="2400" dirty="0"/>
              <a:t>之最大</a:t>
            </a:r>
            <a:r>
              <a:rPr lang="zh-TW" altLang="zh-TW" sz="2400" dirty="0" smtClean="0"/>
              <a:t>心跳</a:t>
            </a:r>
            <a:r>
              <a:rPr lang="en-US" altLang="zh-TW" sz="2400" dirty="0" smtClean="0"/>
              <a:t>)</a:t>
            </a: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361483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7096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訓練密度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634915"/>
            <a:ext cx="8229600" cy="163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簡單來說，</a:t>
            </a:r>
            <a:r>
              <a:rPr lang="en-US" altLang="zh-TW" sz="2800" dirty="0"/>
              <a:t>1:1</a:t>
            </a:r>
            <a:r>
              <a:rPr lang="zh-TW" altLang="zh-TW" sz="2800" dirty="0"/>
              <a:t>或</a:t>
            </a:r>
            <a:r>
              <a:rPr lang="en-US" altLang="zh-TW" sz="2800" dirty="0"/>
              <a:t>2:1</a:t>
            </a:r>
            <a:r>
              <a:rPr lang="zh-TW" altLang="zh-TW" sz="2800" dirty="0"/>
              <a:t>的運動</a:t>
            </a:r>
            <a:r>
              <a:rPr lang="en-US" altLang="zh-TW" sz="2800" dirty="0"/>
              <a:t>—</a:t>
            </a:r>
            <a:r>
              <a:rPr lang="zh-TW" altLang="zh-TW" sz="2800" dirty="0"/>
              <a:t>休息比，可用以發展耐力；</a:t>
            </a:r>
            <a:r>
              <a:rPr lang="en-US" altLang="zh-TW" sz="2800" dirty="0"/>
              <a:t>1:12</a:t>
            </a:r>
            <a:r>
              <a:rPr lang="zh-TW" altLang="zh-TW" sz="2800" dirty="0"/>
              <a:t>或</a:t>
            </a:r>
            <a:r>
              <a:rPr lang="en-US" altLang="zh-TW" sz="2800" dirty="0"/>
              <a:t>1:20</a:t>
            </a:r>
            <a:r>
              <a:rPr lang="zh-TW" altLang="zh-TW" sz="2800" dirty="0"/>
              <a:t>的運動</a:t>
            </a:r>
            <a:r>
              <a:rPr lang="en-US" altLang="zh-TW" sz="2800" dirty="0"/>
              <a:t>—</a:t>
            </a:r>
            <a:r>
              <a:rPr lang="zh-TW" altLang="zh-TW" sz="2800" dirty="0"/>
              <a:t>休息比可用以發展肌力與爆發力能力</a:t>
            </a:r>
          </a:p>
        </p:txBody>
      </p:sp>
      <p:pic>
        <p:nvPicPr>
          <p:cNvPr id="7" name="Picture 2" descr="D:\工作站\藝軒\jpg\04\表4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20070"/>
            <a:ext cx="8413750" cy="213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95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6310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複雜度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250830"/>
            <a:ext cx="8229600" cy="468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/>
              <a:t>複雜</a:t>
            </a:r>
            <a:r>
              <a:rPr lang="zh-TW" altLang="zh-TW" sz="2800" b="1" dirty="0" smtClean="0"/>
              <a:t>度</a:t>
            </a:r>
            <a:r>
              <a:rPr lang="en-US" altLang="zh-TW" sz="2800" b="1" dirty="0" smtClean="0"/>
              <a:t> (complexity) </a:t>
            </a:r>
            <a:r>
              <a:rPr lang="zh-TW" altLang="zh-TW" sz="2800" dirty="0" smtClean="0"/>
              <a:t>是</a:t>
            </a:r>
            <a:r>
              <a:rPr lang="zh-TW" altLang="zh-TW" sz="2800" dirty="0"/>
              <a:t>指技巧的生物力學困難度，訓練中執行較複雜技巧會提高訓練強度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要求學習以前從未接觸的技巧，即可分辨運動員協調性的優劣。因此，動作或技巧更複雜，則運動員的差異及力學效率愈明顯。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已具備的技巧如果較為複雜，也可能帶來生理</a:t>
            </a:r>
            <a:r>
              <a:rPr lang="zh-TW" altLang="zh-TW" sz="2800" dirty="0" smtClean="0"/>
              <a:t>壓力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足球選手進行戰術演練所累積的乳酸與心跳率，高於技術練習</a:t>
            </a:r>
            <a:r>
              <a:rPr lang="zh-TW" altLang="zh-TW" sz="2400" dirty="0" smtClean="0"/>
              <a:t>時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複雜度更為提高，使得乳酸及心跳率更為</a:t>
            </a:r>
            <a:r>
              <a:rPr lang="zh-TW" altLang="zh-TW" sz="2400" dirty="0" smtClean="0"/>
              <a:t>增加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教練應該考量訓練課中技巧或活動複雜度所帶來的生理壓力</a:t>
            </a:r>
            <a:endParaRPr lang="en-US" altLang="zh-TW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371260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55722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主要觀念的摘要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68414"/>
            <a:ext cx="8229600" cy="443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訓練</a:t>
            </a:r>
            <a:r>
              <a:rPr lang="zh-TW" altLang="zh-TW" sz="2800" dirty="0"/>
              <a:t>所作的功是訓練計畫之成功關鍵變</a:t>
            </a:r>
            <a:r>
              <a:rPr lang="zh-TW" altLang="zh-TW" sz="2800" dirty="0" smtClean="0"/>
              <a:t>項</a:t>
            </a:r>
            <a:r>
              <a:rPr lang="zh-TW" altLang="en-US" sz="2800" dirty="0" smtClean="0"/>
              <a:t>，</a:t>
            </a:r>
            <a:r>
              <a:rPr lang="zh-TW" altLang="zh-TW" sz="2800" dirty="0"/>
              <a:t>對於刺激生理適應是重要的，是提升運動員表現的</a:t>
            </a:r>
            <a:r>
              <a:rPr lang="zh-TW" altLang="zh-TW" sz="2800" dirty="0" smtClean="0"/>
              <a:t>基礎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作功</a:t>
            </a:r>
            <a:r>
              <a:rPr lang="zh-TW" altLang="zh-TW" sz="2800" dirty="0" smtClean="0"/>
              <a:t>負荷</a:t>
            </a:r>
            <a:r>
              <a:rPr lang="en-US" altLang="zh-TW" sz="2800" dirty="0" smtClean="0"/>
              <a:t> (</a:t>
            </a:r>
            <a:r>
              <a:rPr lang="zh-TW" altLang="zh-TW" sz="2800" dirty="0" smtClean="0"/>
              <a:t>訓練</a:t>
            </a:r>
            <a:r>
              <a:rPr lang="zh-TW" altLang="zh-TW" sz="2800" dirty="0"/>
              <a:t>量與強度</a:t>
            </a:r>
            <a:r>
              <a:rPr lang="en-US" altLang="zh-TW" sz="2800" dirty="0" smtClean="0"/>
              <a:t>) </a:t>
            </a:r>
            <a:r>
              <a:rPr lang="zh-TW" altLang="zh-TW" sz="2800" dirty="0" smtClean="0"/>
              <a:t>的</a:t>
            </a:r>
            <a:r>
              <a:rPr lang="zh-TW" altLang="zh-TW" sz="2800" dirty="0"/>
              <a:t>應用 應該個別化，因為每一位運動員對於訓練量、強度及密度有不同的承受</a:t>
            </a:r>
            <a:r>
              <a:rPr lang="zh-TW" altLang="zh-TW" sz="2800" dirty="0" smtClean="0"/>
              <a:t>力</a:t>
            </a:r>
            <a:r>
              <a:rPr lang="zh-TW" altLang="en-US" sz="2800" dirty="0" smtClean="0"/>
              <a:t>。此外，</a:t>
            </a:r>
            <a:r>
              <a:rPr lang="zh-TW" altLang="zh-TW" sz="2800" dirty="0"/>
              <a:t>運動員應該個別地並逐漸增加作功</a:t>
            </a:r>
            <a:r>
              <a:rPr lang="zh-TW" altLang="zh-TW" sz="2800" dirty="0" smtClean="0"/>
              <a:t>負荷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教練應該監控訓練負荷及表現測驗，以了解訓練計畫是否</a:t>
            </a:r>
            <a:r>
              <a:rPr lang="zh-TW" altLang="zh-TW" sz="2800" dirty="0" smtClean="0"/>
              <a:t>有效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760053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8918" y="1945549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訓練量及強度之變動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訓練量與適應之關係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訓練密度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複雜度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主要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觀念的摘要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664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訓練量及強度之變動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79640"/>
            <a:ext cx="8229600" cy="4774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近</a:t>
            </a:r>
            <a:r>
              <a:rPr lang="en-US" altLang="zh-TW" sz="2800" dirty="0"/>
              <a:t>30-50</a:t>
            </a:r>
            <a:r>
              <a:rPr lang="zh-TW" altLang="zh-TW" sz="2800" dirty="0"/>
              <a:t>年，國際級選手作功量增加的相當</a:t>
            </a:r>
            <a:r>
              <a:rPr lang="zh-TW" altLang="zh-TW" sz="2800" dirty="0" smtClean="0"/>
              <a:t>顯著</a:t>
            </a:r>
            <a:r>
              <a:rPr lang="zh-TW" altLang="en-US" sz="2800" dirty="0" smtClean="0"/>
              <a:t>，主要是</a:t>
            </a:r>
            <a:r>
              <a:rPr lang="zh-TW" altLang="zh-TW" sz="2800" dirty="0" smtClean="0"/>
              <a:t>因為提升</a:t>
            </a:r>
            <a:r>
              <a:rPr lang="zh-TW" altLang="zh-TW" sz="2800" dirty="0"/>
              <a:t>訓練密度、個人訓練課數量、週訓練數量所</a:t>
            </a:r>
            <a:r>
              <a:rPr lang="zh-TW" altLang="zh-TW" sz="2800" dirty="0" smtClean="0"/>
              <a:t>導致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雖然，增加訓練密度可以明顯改善生理及表現</a:t>
            </a:r>
            <a:r>
              <a:rPr lang="zh-TW" altLang="zh-TW" sz="2800" dirty="0" smtClean="0"/>
              <a:t>，</a:t>
            </a:r>
            <a:r>
              <a:rPr lang="zh-TW" altLang="en-US" sz="2800" dirty="0" smtClean="0"/>
              <a:t>但</a:t>
            </a:r>
            <a:r>
              <a:rPr lang="zh-TW" altLang="zh-TW" sz="2800" dirty="0" smtClean="0"/>
              <a:t>訓練負荷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訓練量與強度</a:t>
            </a:r>
            <a:r>
              <a:rPr lang="en-US" altLang="zh-TW" sz="2800" dirty="0" smtClean="0"/>
              <a:t>) </a:t>
            </a:r>
            <a:r>
              <a:rPr lang="zh-TW" altLang="en-US" sz="2800" dirty="0" smtClean="0"/>
              <a:t>與</a:t>
            </a:r>
            <a:r>
              <a:rPr lang="zh-TW" altLang="zh-TW" sz="2800" dirty="0" smtClean="0"/>
              <a:t>密度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頻率</a:t>
            </a:r>
            <a:r>
              <a:rPr lang="en-US" altLang="zh-TW" sz="2800" dirty="0" smtClean="0"/>
              <a:t>) </a:t>
            </a:r>
            <a:r>
              <a:rPr lang="zh-TW" altLang="zh-TW" sz="2800" dirty="0" smtClean="0"/>
              <a:t>必須</a:t>
            </a:r>
            <a:r>
              <a:rPr lang="zh-TW" altLang="en-US" sz="2800" dirty="0" smtClean="0"/>
              <a:t>以</a:t>
            </a:r>
            <a:r>
              <a:rPr lang="zh-TW" altLang="zh-TW" sz="2800" dirty="0" smtClean="0"/>
              <a:t>漸進</a:t>
            </a:r>
            <a:r>
              <a:rPr lang="zh-TW" altLang="zh-TW" sz="2800" dirty="0"/>
              <a:t>及系統方式進行，逐步提高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運動員進步時，先前被視為</a:t>
            </a:r>
            <a:r>
              <a:rPr lang="zh-TW" altLang="zh-TW" sz="2800" b="1" dirty="0"/>
              <a:t>刺激的</a:t>
            </a:r>
            <a:r>
              <a:rPr lang="zh-TW" altLang="zh-TW" sz="2800" b="1" dirty="0" smtClean="0"/>
              <a:t>負荷</a:t>
            </a:r>
            <a:r>
              <a:rPr lang="en-US" altLang="zh-TW" sz="2800" b="1" dirty="0" smtClean="0"/>
              <a:t> </a:t>
            </a:r>
            <a:r>
              <a:rPr lang="en-US" altLang="zh-TW" sz="2800" dirty="0" smtClean="0"/>
              <a:t>(</a:t>
            </a:r>
            <a:r>
              <a:rPr lang="zh-TW" altLang="zh-TW" sz="2800" dirty="0"/>
              <a:t>可引發生理適應的訓練負荷</a:t>
            </a:r>
            <a:r>
              <a:rPr lang="en-US" altLang="zh-TW" sz="2800" dirty="0"/>
              <a:t>)</a:t>
            </a:r>
            <a:r>
              <a:rPr lang="zh-TW" altLang="zh-TW" sz="2800" dirty="0"/>
              <a:t>，如今可能僅是</a:t>
            </a:r>
            <a:r>
              <a:rPr lang="zh-TW" altLang="zh-TW" sz="2800" b="1" dirty="0"/>
              <a:t>維持水準的</a:t>
            </a:r>
            <a:r>
              <a:rPr lang="zh-TW" altLang="zh-TW" sz="2800" b="1" dirty="0" smtClean="0"/>
              <a:t>負荷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維持生理適應的負荷</a:t>
            </a:r>
            <a:r>
              <a:rPr lang="en-US" altLang="zh-TW" sz="2800" dirty="0"/>
              <a:t>)</a:t>
            </a:r>
            <a:r>
              <a:rPr lang="zh-TW" altLang="zh-TW" sz="2800" dirty="0"/>
              <a:t>，或</a:t>
            </a:r>
            <a:r>
              <a:rPr lang="zh-TW" altLang="zh-TW" sz="2800" b="1" dirty="0"/>
              <a:t>停止訓練</a:t>
            </a:r>
            <a:r>
              <a:rPr lang="zh-TW" altLang="zh-TW" sz="2800" b="1" dirty="0" smtClean="0"/>
              <a:t>負荷</a:t>
            </a:r>
            <a:r>
              <a:rPr lang="en-US" altLang="zh-TW" sz="2800" b="1" dirty="0" smtClean="0"/>
              <a:t> </a:t>
            </a:r>
            <a:r>
              <a:rPr lang="en-US" altLang="zh-TW" sz="2800" dirty="0" smtClean="0"/>
              <a:t>(</a:t>
            </a:r>
            <a:r>
              <a:rPr lang="zh-TW" altLang="zh-TW" sz="2800" dirty="0"/>
              <a:t>逐漸失去生理適應的訓練負荷</a:t>
            </a:r>
            <a:r>
              <a:rPr lang="en-US" altLang="zh-TW" sz="2800" dirty="0" smtClean="0"/>
              <a:t>) (</a:t>
            </a:r>
            <a:r>
              <a:rPr lang="zh-TW" altLang="en-US" sz="2800" dirty="0" smtClean="0"/>
              <a:t>圖</a:t>
            </a:r>
            <a:r>
              <a:rPr lang="en-US" altLang="zh-TW" sz="2800" dirty="0" smtClean="0"/>
              <a:t>4.3)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76719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664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訓練量及強度之變動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D:\工作站\藝軒\jpg\04\圖4.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44" y="2311880"/>
            <a:ext cx="8534400" cy="406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內容版面配置區 2"/>
          <p:cNvSpPr txBox="1">
            <a:spLocks/>
          </p:cNvSpPr>
          <p:nvPr/>
        </p:nvSpPr>
        <p:spPr bwMode="auto">
          <a:xfrm>
            <a:off x="467544" y="1328887"/>
            <a:ext cx="8229600" cy="89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運動員應以週期化的方式增加訓練負荷，並且是以非線性的方式增加</a:t>
            </a:r>
            <a:r>
              <a:rPr lang="zh-TW" altLang="zh-TW" sz="2800" dirty="0" smtClean="0"/>
              <a:t>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664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訓練量及強度之變動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08030"/>
            <a:ext cx="8229600" cy="4546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藉由改變訓練量及強度而提高訓練負荷時，教練應考量下列幾個策略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u="sng" dirty="0" smtClean="0"/>
              <a:t>改變</a:t>
            </a:r>
            <a:r>
              <a:rPr lang="zh-TW" altLang="zh-TW" sz="2800" u="sng" dirty="0"/>
              <a:t>訓練量的</a:t>
            </a:r>
            <a:r>
              <a:rPr lang="zh-TW" altLang="zh-TW" sz="2800" u="sng" dirty="0" smtClean="0"/>
              <a:t>策略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增加訓練課的持續</a:t>
            </a:r>
            <a:r>
              <a:rPr lang="zh-TW" altLang="zh-TW" sz="2400" dirty="0" smtClean="0"/>
              <a:t>時間</a:t>
            </a:r>
            <a:r>
              <a:rPr lang="en-US" altLang="zh-TW" sz="2400" dirty="0" smtClean="0"/>
              <a:t> (</a:t>
            </a:r>
            <a:r>
              <a:rPr lang="zh-TW" altLang="zh-TW" sz="2400" dirty="0"/>
              <a:t>訓練耐力型運動員，此策略是有效的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增加每週的訓練</a:t>
            </a:r>
            <a:r>
              <a:rPr lang="zh-TW" altLang="zh-TW" sz="2400" dirty="0" smtClean="0"/>
              <a:t>密度</a:t>
            </a:r>
            <a:r>
              <a:rPr lang="en-US" altLang="zh-TW" sz="2400" dirty="0" smtClean="0"/>
              <a:t> (</a:t>
            </a:r>
            <a:r>
              <a:rPr lang="zh-TW" altLang="zh-TW" sz="2400" dirty="0"/>
              <a:t>即訓練課的頻率</a:t>
            </a:r>
            <a:r>
              <a:rPr lang="en-US" altLang="zh-TW" sz="2400" dirty="0"/>
              <a:t>/</a:t>
            </a:r>
            <a:r>
              <a:rPr lang="zh-TW" altLang="zh-TW" sz="2400" dirty="0"/>
              <a:t>數量</a:t>
            </a:r>
            <a:r>
              <a:rPr lang="en-US" altLang="zh-TW" sz="24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增加每次訓練課的重覆次數、回合、練習或技術的分解動作</a:t>
            </a:r>
            <a:r>
              <a:rPr lang="zh-TW" altLang="zh-TW" sz="2400" dirty="0" smtClean="0"/>
              <a:t>數量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增加每一重覆次數或練習的距離或持續時間</a:t>
            </a:r>
            <a:endParaRPr lang="en-US" altLang="zh-TW" sz="2400" b="1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52596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664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訓練量及強度之變動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79640"/>
            <a:ext cx="8229600" cy="4774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u="sng" dirty="0" smtClean="0"/>
              <a:t>提高</a:t>
            </a:r>
            <a:r>
              <a:rPr lang="zh-TW" altLang="zh-TW" sz="2800" u="sng" dirty="0"/>
              <a:t>訓練強度的</a:t>
            </a:r>
            <a:r>
              <a:rPr lang="zh-TW" altLang="zh-TW" sz="2800" u="sng" dirty="0" smtClean="0"/>
              <a:t>策略</a:t>
            </a:r>
            <a:endParaRPr lang="en-US" altLang="zh-TW" sz="2800" u="sng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增加</a:t>
            </a:r>
            <a:r>
              <a:rPr lang="zh-TW" altLang="zh-TW" sz="2400" dirty="0"/>
              <a:t>特定距離的動作速度</a:t>
            </a:r>
            <a:endParaRPr lang="en-US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加快戰術練習的節奏</a:t>
            </a:r>
            <a:endParaRPr lang="en-US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增加肌力訓練中的</a:t>
            </a:r>
            <a:r>
              <a:rPr lang="zh-TW" altLang="zh-TW" sz="2400" dirty="0" smtClean="0"/>
              <a:t>負荷</a:t>
            </a:r>
            <a:r>
              <a:rPr lang="en-US" altLang="zh-TW" sz="2400" dirty="0" smtClean="0"/>
              <a:t> (</a:t>
            </a:r>
            <a:r>
              <a:rPr lang="zh-TW" altLang="en-US" sz="2400" dirty="0" smtClean="0"/>
              <a:t>如阻力或重量</a:t>
            </a:r>
            <a:r>
              <a:rPr lang="en-US" altLang="zh-TW" sz="2400" dirty="0" smtClean="0"/>
              <a:t>)</a:t>
            </a:r>
            <a:endParaRPr lang="en-US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提高訓練活動的輸出功率</a:t>
            </a:r>
            <a:endParaRPr lang="en-US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減少重覆次數或戰術練習的休息</a:t>
            </a:r>
            <a:r>
              <a:rPr lang="zh-TW" altLang="zh-TW" sz="2400" dirty="0" smtClean="0"/>
              <a:t>時間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訓練強度也會</a:t>
            </a:r>
            <a:r>
              <a:rPr lang="zh-TW" altLang="zh-TW" sz="2800" dirty="0" smtClean="0"/>
              <a:t>受到運動特性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肌力、爆發力型運動</a:t>
            </a:r>
            <a:r>
              <a:rPr lang="en-US" altLang="zh-TW" sz="2800" dirty="0"/>
              <a:t> vs </a:t>
            </a:r>
            <a:r>
              <a:rPr lang="zh-TW" altLang="zh-TW" sz="2800" dirty="0"/>
              <a:t>耐力運動</a:t>
            </a:r>
            <a:r>
              <a:rPr lang="en-US" altLang="zh-TW" sz="2800" dirty="0"/>
              <a:t> vs</a:t>
            </a:r>
            <a:r>
              <a:rPr lang="zh-TW" altLang="zh-TW" sz="2800" dirty="0"/>
              <a:t>技術運動</a:t>
            </a:r>
            <a:r>
              <a:rPr lang="en-US" altLang="zh-TW" sz="2800" dirty="0"/>
              <a:t> vs</a:t>
            </a:r>
            <a:r>
              <a:rPr lang="zh-TW" altLang="zh-TW" sz="2800" dirty="0"/>
              <a:t>團隊運動</a:t>
            </a:r>
            <a:r>
              <a:rPr lang="en-US" altLang="zh-TW" sz="2800" dirty="0"/>
              <a:t>)</a:t>
            </a:r>
            <a:r>
              <a:rPr lang="zh-TW" altLang="en-US" sz="2800" dirty="0" smtClean="0"/>
              <a:t>、</a:t>
            </a:r>
            <a:r>
              <a:rPr lang="zh-TW" altLang="zh-TW" sz="2800" dirty="0"/>
              <a:t>訓練與</a:t>
            </a:r>
            <a:r>
              <a:rPr lang="zh-TW" altLang="zh-TW" sz="2800" dirty="0" smtClean="0"/>
              <a:t>競賽環境</a:t>
            </a:r>
            <a:r>
              <a:rPr lang="en-US" altLang="zh-TW" sz="2800" dirty="0" smtClean="0"/>
              <a:t> (</a:t>
            </a:r>
            <a:r>
              <a:rPr lang="zh-TW" altLang="zh-TW" sz="2800" dirty="0" smtClean="0"/>
              <a:t>沙</a:t>
            </a:r>
            <a:r>
              <a:rPr lang="zh-TW" altLang="zh-TW" sz="2800" dirty="0"/>
              <a:t>中跑步、上坡跑等</a:t>
            </a:r>
            <a:r>
              <a:rPr lang="en-US" altLang="zh-TW" sz="2800" dirty="0" smtClean="0"/>
              <a:t>) </a:t>
            </a:r>
            <a:r>
              <a:rPr lang="zh-TW" altLang="en-US" sz="2800" dirty="0" smtClean="0"/>
              <a:t>以及</a:t>
            </a:r>
            <a:r>
              <a:rPr lang="zh-TW" altLang="zh-TW" sz="2800" dirty="0" smtClean="0"/>
              <a:t>運動員</a:t>
            </a:r>
            <a:r>
              <a:rPr lang="zh-TW" altLang="en-US" sz="2800" dirty="0" smtClean="0"/>
              <a:t>訓練</a:t>
            </a:r>
            <a:r>
              <a:rPr lang="zh-TW" altLang="zh-TW" sz="2800" dirty="0" smtClean="0"/>
              <a:t>水準</a:t>
            </a:r>
            <a:r>
              <a:rPr lang="zh-TW" altLang="en-US" sz="2800" dirty="0" smtClean="0"/>
              <a:t>的影響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947762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9803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訓練量與適應之關係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0"/>
            <a:ext cx="8229600" cy="483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完整的訓練計畫可以引發所需的生理及心理適應，進而提升運動表現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計畫中，訓練強度、訓練量、訓練密度皆為調整生理適應的重要角色，並且是運動表現的</a:t>
            </a:r>
            <a:r>
              <a:rPr lang="zh-TW" altLang="zh-TW" sz="2800" dirty="0" smtClean="0"/>
              <a:t>核心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訓練強度、訓練量和這些適應</a:t>
            </a:r>
            <a:r>
              <a:rPr lang="zh-TW" altLang="zh-TW" sz="2800" dirty="0" smtClean="0"/>
              <a:t>之間</a:t>
            </a:r>
            <a:r>
              <a:rPr lang="zh-TW" altLang="en-US" sz="2800" dirty="0" smtClean="0"/>
              <a:t>是</a:t>
            </a:r>
            <a:r>
              <a:rPr lang="zh-TW" altLang="zh-TW" sz="2800" dirty="0" smtClean="0"/>
              <a:t>有相關</a:t>
            </a:r>
            <a:r>
              <a:rPr lang="zh-TW" altLang="en-US" sz="2800" dirty="0" smtClean="0"/>
              <a:t>的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進階耐力</a:t>
            </a:r>
            <a:r>
              <a:rPr lang="zh-TW" altLang="zh-TW" sz="2400" dirty="0" smtClean="0"/>
              <a:t>運動員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→</a:t>
            </a:r>
            <a:r>
              <a:rPr lang="zh-TW" altLang="zh-TW" sz="2400" dirty="0"/>
              <a:t>以低強度方式執行大量的</a:t>
            </a:r>
            <a:r>
              <a:rPr lang="zh-TW" altLang="zh-TW" sz="2400" dirty="0" smtClean="0"/>
              <a:t>功</a:t>
            </a:r>
            <a:r>
              <a:rPr lang="zh-TW" altLang="en-US" sz="2400" dirty="0" smtClean="0"/>
              <a:t>，</a:t>
            </a:r>
            <a:r>
              <a:rPr lang="zh-TW" altLang="zh-TW" sz="2400" dirty="0"/>
              <a:t>將無法明顯改善生理</a:t>
            </a:r>
            <a:r>
              <a:rPr lang="zh-TW" altLang="zh-TW" sz="2400" dirty="0" smtClean="0"/>
              <a:t>適應</a:t>
            </a:r>
            <a:r>
              <a:rPr lang="zh-TW" altLang="en-US" sz="2400" dirty="0" smtClean="0"/>
              <a:t>；</a:t>
            </a:r>
            <a:r>
              <a:rPr lang="zh-TW" altLang="zh-TW" sz="2400" dirty="0"/>
              <a:t>如果想要持續發生適應，則需採用大量作功或作功強度</a:t>
            </a:r>
            <a:r>
              <a:rPr lang="zh-TW" altLang="zh-TW" sz="2400" dirty="0" smtClean="0"/>
              <a:t>提高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肌力訓練</a:t>
            </a:r>
            <a:r>
              <a:rPr lang="zh-TW" altLang="zh-TW" sz="2400" dirty="0" smtClean="0"/>
              <a:t>計畫</a:t>
            </a:r>
            <a:r>
              <a:rPr lang="zh-TW" altLang="en-US" sz="2400" dirty="0" smtClean="0"/>
              <a:t>中，</a:t>
            </a:r>
            <a:r>
              <a:rPr lang="zh-TW" altLang="zh-TW" sz="2400" dirty="0"/>
              <a:t>研究發現，訓練的量負荷愈高，則對於肌肉成長及適應產生的刺激愈大</a:t>
            </a:r>
            <a:endParaRPr lang="en-US" altLang="zh-TW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3896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53094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訓練量與適應之關係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46053"/>
            <a:ext cx="8229600" cy="443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 smtClean="0"/>
              <a:t>假如</a:t>
            </a:r>
            <a:r>
              <a:rPr lang="zh-TW" altLang="zh-TW" sz="2400" dirty="0"/>
              <a:t>作功量、訓練量或訓練強度增加太過高，則會產生不良適應，甚至導致過度</a:t>
            </a:r>
            <a:r>
              <a:rPr lang="zh-TW" altLang="zh-TW" sz="2400" dirty="0" smtClean="0"/>
              <a:t>訓練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/>
              <a:t>因此，訓練計畫必須包括不同的訓練強度、訓練量、訓練密度，使運動員適當的交替安排刺激與再生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/>
              <a:t>為了持續刺激適當的生理適應，根據負荷漸進原則，外在處方或作功負荷必須逐漸</a:t>
            </a:r>
            <a:r>
              <a:rPr lang="zh-TW" altLang="zh-TW" sz="2400" dirty="0" smtClean="0"/>
              <a:t>增加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/>
              <a:t>雖然，運動員消除疲勞或調整比賽時，會減少工作負荷，</a:t>
            </a:r>
            <a:r>
              <a:rPr lang="zh-TW" altLang="zh-TW" sz="2400" dirty="0" smtClean="0"/>
              <a:t>但</a:t>
            </a:r>
            <a:r>
              <a:rPr lang="zh-TW" altLang="zh-TW" sz="2400" dirty="0"/>
              <a:t>長期維持低於閾值的訓練，會使訓練效果下滑，造成生理適應及表現能力的</a:t>
            </a:r>
            <a:r>
              <a:rPr lang="zh-TW" altLang="zh-TW" sz="2400" dirty="0" smtClean="0"/>
              <a:t>流失</a:t>
            </a:r>
            <a:r>
              <a:rPr lang="zh-TW" altLang="en-US" sz="2400" dirty="0" smtClean="0"/>
              <a:t>。</a:t>
            </a:r>
            <a:endParaRPr lang="en-US" altLang="zh-TW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90990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63926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訓練密度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272606"/>
            <a:ext cx="8229600" cy="495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/>
              <a:t>訓練</a:t>
            </a:r>
            <a:r>
              <a:rPr lang="zh-TW" altLang="zh-TW" sz="2800" b="1" dirty="0" smtClean="0"/>
              <a:t>密度</a:t>
            </a:r>
            <a:r>
              <a:rPr lang="en-US" altLang="zh-TW" sz="2800" b="1" dirty="0" smtClean="0"/>
              <a:t> (density of training) </a:t>
            </a:r>
            <a:r>
              <a:rPr lang="zh-TW" altLang="zh-TW" sz="2800" dirty="0" smtClean="0"/>
              <a:t>可</a:t>
            </a:r>
            <a:r>
              <a:rPr lang="zh-TW" altLang="zh-TW" sz="2800" dirty="0"/>
              <a:t>定義為頻率或運動員單位時間內執行一系列重覆次數的頻率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訓練密度愈高，兩個階段之間的恢復時間愈短</a:t>
            </a:r>
            <a:r>
              <a:rPr lang="zh-TW" altLang="zh-TW" sz="2800" dirty="0" smtClean="0"/>
              <a:t>。</a:t>
            </a:r>
            <a:r>
              <a:rPr lang="zh-TW" altLang="en-US" sz="2800" dirty="0" smtClean="0"/>
              <a:t>因此，</a:t>
            </a:r>
            <a:r>
              <a:rPr lang="zh-TW" altLang="zh-TW" sz="2800" dirty="0" smtClean="0"/>
              <a:t>增加</a:t>
            </a:r>
            <a:r>
              <a:rPr lang="zh-TW" altLang="zh-TW" sz="2800" dirty="0"/>
              <a:t>訓練密度時，運動員作功與恢復之間應平衡安排，避免過度訓練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訓練課安排的訓練量與強度，對於下一次訓練課之前，需要的恢復時間，扮演重要</a:t>
            </a:r>
            <a:r>
              <a:rPr lang="zh-TW" altLang="zh-TW" sz="2800" dirty="0" smtClean="0"/>
              <a:t>角色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計算訓練課之間的休息</a:t>
            </a:r>
            <a:r>
              <a:rPr lang="zh-TW" altLang="zh-TW" sz="2800" dirty="0" smtClean="0"/>
              <a:t>時間</a:t>
            </a:r>
            <a:r>
              <a:rPr lang="zh-TW" altLang="en-US" sz="2800" dirty="0" smtClean="0"/>
              <a:t>長短</a:t>
            </a:r>
            <a:r>
              <a:rPr lang="zh-TW" altLang="zh-TW" sz="2800" dirty="0" smtClean="0"/>
              <a:t>，</a:t>
            </a:r>
            <a:r>
              <a:rPr lang="zh-TW" altLang="zh-TW" sz="2800" dirty="0"/>
              <a:t>並非易</a:t>
            </a:r>
            <a:r>
              <a:rPr lang="zh-TW" altLang="zh-TW" sz="2800" dirty="0" smtClean="0"/>
              <a:t>事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運動員的狀態、運動年齡、營養的攝取、訓練課之後的恢復</a:t>
            </a:r>
            <a:r>
              <a:rPr lang="zh-TW" altLang="zh-TW" sz="2400" dirty="0" smtClean="0"/>
              <a:t>能力</a:t>
            </a:r>
            <a:r>
              <a:rPr lang="zh-TW" altLang="en-US" sz="2400" dirty="0" smtClean="0"/>
              <a:t>都會影響</a:t>
            </a:r>
            <a:r>
              <a:rPr lang="zh-TW" altLang="zh-TW" sz="2400" dirty="0"/>
              <a:t>需要的恢復時間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70273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1325</TotalTime>
  <Words>1146</Words>
  <Application>Microsoft Office PowerPoint</Application>
  <PresentationFormat>如螢幕大小 (4:3)</PresentationFormat>
  <Paragraphs>92</Paragraphs>
  <Slides>13</Slides>
  <Notes>13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13</vt:i4>
      </vt:variant>
    </vt:vector>
  </HeadingPairs>
  <TitlesOfParts>
    <vt:vector size="15" baseType="lpstr">
      <vt:lpstr>教育部體育署</vt:lpstr>
      <vt:lpstr>5_Business design slide</vt:lpstr>
      <vt:lpstr>優秀運動選手學業學習 E 化計畫</vt:lpstr>
      <vt:lpstr>本講綱要</vt:lpstr>
      <vt:lpstr>訓練量及強度之變動</vt:lpstr>
      <vt:lpstr>訓練量及強度之變動</vt:lpstr>
      <vt:lpstr>訓練量及強度之變動</vt:lpstr>
      <vt:lpstr>訓練量及強度之變動</vt:lpstr>
      <vt:lpstr>訓練量與適應之關係</vt:lpstr>
      <vt:lpstr>訓練量與適應之關係</vt:lpstr>
      <vt:lpstr>訓練密度</vt:lpstr>
      <vt:lpstr>訓練密度</vt:lpstr>
      <vt:lpstr>訓練密度</vt:lpstr>
      <vt:lpstr>複雜度</vt:lpstr>
      <vt:lpstr>主要觀念的摘要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160</cp:revision>
  <cp:lastPrinted>2018-02-11T15:51:33Z</cp:lastPrinted>
  <dcterms:created xsi:type="dcterms:W3CDTF">2018-01-09T03:57:38Z</dcterms:created>
  <dcterms:modified xsi:type="dcterms:W3CDTF">2018-08-16T10:03:16Z</dcterms:modified>
</cp:coreProperties>
</file>