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3" r:id="rId2"/>
  </p:sldMasterIdLst>
  <p:notesMasterIdLst>
    <p:notesMasterId r:id="rId20"/>
  </p:notesMasterIdLst>
  <p:sldIdLst>
    <p:sldId id="261" r:id="rId3"/>
    <p:sldId id="259" r:id="rId4"/>
    <p:sldId id="263" r:id="rId5"/>
    <p:sldId id="271" r:id="rId6"/>
    <p:sldId id="264" r:id="rId7"/>
    <p:sldId id="272" r:id="rId8"/>
    <p:sldId id="273" r:id="rId9"/>
    <p:sldId id="265" r:id="rId10"/>
    <p:sldId id="267" r:id="rId11"/>
    <p:sldId id="274" r:id="rId12"/>
    <p:sldId id="268" r:id="rId13"/>
    <p:sldId id="269" r:id="rId14"/>
    <p:sldId id="270" r:id="rId15"/>
    <p:sldId id="276" r:id="rId16"/>
    <p:sldId id="266" r:id="rId17"/>
    <p:sldId id="278" r:id="rId18"/>
    <p:sldId id="279" r:id="rId19"/>
  </p:sldIdLst>
  <p:sldSz cx="9144000" cy="6858000" type="screen4x3"/>
  <p:notesSz cx="7099300" cy="102346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8" d="100"/>
          <a:sy n="88" d="100"/>
        </p:scale>
        <p:origin x="-1310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F09F6B40-9388-43B3-941A-0D7EF221EE30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247775" y="1279525"/>
            <a:ext cx="46037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709930" y="4925407"/>
            <a:ext cx="567944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4021294" y="9721107"/>
            <a:ext cx="3076363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38E72E78-7AF6-4497-8081-2CE29083857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9845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552668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10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11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13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14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15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16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17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2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83812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3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4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5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6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7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8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smtClean="0"/>
          </a:p>
        </p:txBody>
      </p:sp>
      <p:sp>
        <p:nvSpPr>
          <p:cNvPr id="1024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804763" indent="-309524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238098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733337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228576" indent="-247620">
              <a:spcBef>
                <a:spcPct val="30000"/>
              </a:spcBef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723815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3219054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714293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4209532" indent="-24762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defTabSz="990478">
              <a:spcBef>
                <a:spcPct val="0"/>
              </a:spcBef>
              <a:defRPr/>
            </a:pPr>
            <a:fld id="{A29DB021-68E6-4A87-8FE6-8B7EAC2AB1A0}" type="slidenum">
              <a:rPr lang="zh-TW" altLang="en-US">
                <a:solidFill>
                  <a:prstClr val="black"/>
                </a:solidFill>
              </a:rPr>
              <a:pPr defTabSz="990478">
                <a:spcBef>
                  <a:spcPct val="0"/>
                </a:spcBef>
                <a:defRPr/>
              </a:pPr>
              <a:t>9</a:t>
            </a:fld>
            <a:endParaRPr lang="zh-TW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901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14" name="Rectangl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grpSp>
        <p:nvGrpSpPr>
          <p:cNvPr id="15" name="Group 43"/>
          <p:cNvGrpSpPr>
            <a:grpSpLocks/>
          </p:cNvGrpSpPr>
          <p:nvPr/>
        </p:nvGrpSpPr>
        <p:grpSpPr bwMode="auto">
          <a:xfrm>
            <a:off x="0" y="2268538"/>
            <a:ext cx="4191000" cy="4589462"/>
            <a:chOff x="-1" y="1600199"/>
            <a:chExt cx="4501019" cy="5257801"/>
          </a:xfrm>
        </p:grpSpPr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-1" y="1600199"/>
              <a:ext cx="4127640" cy="25152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-1" y="3580740"/>
              <a:ext cx="1600931" cy="3277260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" name="Freeform 9"/>
            <p:cNvSpPr>
              <a:spLocks/>
            </p:cNvSpPr>
            <p:nvPr/>
          </p:nvSpPr>
          <p:spPr bwMode="auto">
            <a:xfrm>
              <a:off x="-1" y="2438610"/>
              <a:ext cx="2894974" cy="2153316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1224140" y="3886278"/>
              <a:ext cx="3276878" cy="2971722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876334" y="3993581"/>
              <a:ext cx="1720276" cy="2864419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1" name="Freeform 46"/>
          <p:cNvSpPr>
            <a:spLocks/>
          </p:cNvSpPr>
          <p:nvPr/>
        </p:nvSpPr>
        <p:spPr bwMode="auto">
          <a:xfrm>
            <a:off x="7543800" y="0"/>
            <a:ext cx="1600200" cy="2209800"/>
          </a:xfrm>
          <a:custGeom>
            <a:avLst/>
            <a:gdLst>
              <a:gd name="T0" fmla="*/ 0 w 1432"/>
              <a:gd name="T1" fmla="*/ 0 h 3492"/>
              <a:gd name="T2" fmla="*/ 2147483647 w 1432"/>
              <a:gd name="T3" fmla="*/ 0 h 3492"/>
              <a:gd name="T4" fmla="*/ 2147483647 w 1432"/>
              <a:gd name="T5" fmla="*/ 2147483647 h 3492"/>
              <a:gd name="T6" fmla="*/ 2147483647 w 1432"/>
              <a:gd name="T7" fmla="*/ 2147483647 h 3492"/>
              <a:gd name="T8" fmla="*/ 2147483647 w 1432"/>
              <a:gd name="T9" fmla="*/ 2147483647 h 3492"/>
              <a:gd name="T10" fmla="*/ 2147483647 w 1432"/>
              <a:gd name="T11" fmla="*/ 2147483647 h 3492"/>
              <a:gd name="T12" fmla="*/ 2147483647 w 1432"/>
              <a:gd name="T13" fmla="*/ 2147483647 h 3492"/>
              <a:gd name="T14" fmla="*/ 2147483647 w 1432"/>
              <a:gd name="T15" fmla="*/ 2147483647 h 3492"/>
              <a:gd name="T16" fmla="*/ 2147483647 w 1432"/>
              <a:gd name="T17" fmla="*/ 2147483647 h 3492"/>
              <a:gd name="T18" fmla="*/ 2147483647 w 1432"/>
              <a:gd name="T19" fmla="*/ 2147483647 h 3492"/>
              <a:gd name="T20" fmla="*/ 2147483647 w 1432"/>
              <a:gd name="T21" fmla="*/ 2147483647 h 3492"/>
              <a:gd name="T22" fmla="*/ 2147483647 w 1432"/>
              <a:gd name="T23" fmla="*/ 2147483647 h 3492"/>
              <a:gd name="T24" fmla="*/ 2147483647 w 1432"/>
              <a:gd name="T25" fmla="*/ 2147483647 h 3492"/>
              <a:gd name="T26" fmla="*/ 2147483647 w 1432"/>
              <a:gd name="T27" fmla="*/ 2147483647 h 3492"/>
              <a:gd name="T28" fmla="*/ 2147483647 w 1432"/>
              <a:gd name="T29" fmla="*/ 2147483647 h 3492"/>
              <a:gd name="T30" fmla="*/ 2147483647 w 1432"/>
              <a:gd name="T31" fmla="*/ 2147483647 h 3492"/>
              <a:gd name="T32" fmla="*/ 2147483647 w 1432"/>
              <a:gd name="T33" fmla="*/ 2147483647 h 3492"/>
              <a:gd name="T34" fmla="*/ 2147483647 w 1432"/>
              <a:gd name="T35" fmla="*/ 2147483647 h 3492"/>
              <a:gd name="T36" fmla="*/ 2147483647 w 1432"/>
              <a:gd name="T37" fmla="*/ 2147483647 h 3492"/>
              <a:gd name="T38" fmla="*/ 2147483647 w 1432"/>
              <a:gd name="T39" fmla="*/ 2147483647 h 3492"/>
              <a:gd name="T40" fmla="*/ 2147483647 w 1432"/>
              <a:gd name="T41" fmla="*/ 2147483647 h 3492"/>
              <a:gd name="T42" fmla="*/ 2147483647 w 1432"/>
              <a:gd name="T43" fmla="*/ 2147483647 h 3492"/>
              <a:gd name="T44" fmla="*/ 2147483647 w 1432"/>
              <a:gd name="T45" fmla="*/ 2147483647 h 3492"/>
              <a:gd name="T46" fmla="*/ 2147483647 w 1432"/>
              <a:gd name="T47" fmla="*/ 2147483647 h 3492"/>
              <a:gd name="T48" fmla="*/ 2147483647 w 1432"/>
              <a:gd name="T49" fmla="*/ 2147483647 h 3492"/>
              <a:gd name="T50" fmla="*/ 2147483647 w 1432"/>
              <a:gd name="T51" fmla="*/ 2147483647 h 3492"/>
              <a:gd name="T52" fmla="*/ 2147483647 w 1432"/>
              <a:gd name="T53" fmla="*/ 2147483647 h 3492"/>
              <a:gd name="T54" fmla="*/ 2147483647 w 1432"/>
              <a:gd name="T55" fmla="*/ 2147483647 h 3492"/>
              <a:gd name="T56" fmla="*/ 2147483647 w 1432"/>
              <a:gd name="T57" fmla="*/ 2147483647 h 3492"/>
              <a:gd name="T58" fmla="*/ 2147483647 w 1432"/>
              <a:gd name="T59" fmla="*/ 2147483647 h 3492"/>
              <a:gd name="T60" fmla="*/ 2147483647 w 1432"/>
              <a:gd name="T61" fmla="*/ 2147483647 h 3492"/>
              <a:gd name="T62" fmla="*/ 2147483647 w 1432"/>
              <a:gd name="T63" fmla="*/ 2147483647 h 3492"/>
              <a:gd name="T64" fmla="*/ 2147483647 w 1432"/>
              <a:gd name="T65" fmla="*/ 2147483647 h 3492"/>
              <a:gd name="T66" fmla="*/ 2147483647 w 1432"/>
              <a:gd name="T67" fmla="*/ 2147483647 h 3492"/>
              <a:gd name="T68" fmla="*/ 0 w 1432"/>
              <a:gd name="T69" fmla="*/ 0 h 349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z="1350"/>
          </a:p>
        </p:txBody>
      </p:sp>
      <p:sp>
        <p:nvSpPr>
          <p:cNvPr id="22" name="Freeform 47"/>
          <p:cNvSpPr>
            <a:spLocks/>
          </p:cNvSpPr>
          <p:nvPr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35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193393"/>
            <a:ext cx="6858000" cy="553998"/>
          </a:xfrm>
        </p:spPr>
        <p:txBody>
          <a:bodyPr>
            <a:spAutoFit/>
          </a:bodyPr>
          <a:lstStyle>
            <a:lvl1pPr algn="r">
              <a:defRPr sz="3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0537"/>
            <a:ext cx="6858000" cy="369332"/>
          </a:xfrm>
        </p:spPr>
        <p:txBody>
          <a:bodyPr>
            <a:spAutoFit/>
          </a:bodyPr>
          <a:lstStyle>
            <a:lvl1pPr marL="0" indent="0" algn="r">
              <a:buNone/>
              <a:defRPr sz="18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fld id="{583945B1-C047-45E4-9316-4EB77234EF15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348038" y="6308727"/>
            <a:ext cx="2133600" cy="365125"/>
          </a:xfrm>
        </p:spPr>
        <p:txBody>
          <a:bodyPr/>
          <a:lstStyle>
            <a:lvl1pPr>
              <a:defRPr kumimoji="0"/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735261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pic>
        <p:nvPicPr>
          <p:cNvPr id="14" name="圖片 17" descr="教育部LOGO.jpg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276475"/>
            <a:ext cx="29527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18" descr="教育部體育署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7" r="4182" b="15637"/>
          <a:stretch>
            <a:fillRect/>
          </a:stretch>
        </p:blipFill>
        <p:spPr bwMode="auto">
          <a:xfrm>
            <a:off x="6734176" y="6427788"/>
            <a:ext cx="2409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10"/>
            <a:ext cx="8229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0" name="標題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fld id="{583945B1-C047-45E4-9316-4EB77234EF15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/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84958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14" name="Rectangle 4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r">
              <a:defRPr/>
            </a:pPr>
            <a:endParaRPr lang="en-US" sz="1350" dirty="0">
              <a:solidFill>
                <a:prstClr val="white"/>
              </a:solidFill>
            </a:endParaRPr>
          </a:p>
        </p:txBody>
      </p:sp>
      <p:grpSp>
        <p:nvGrpSpPr>
          <p:cNvPr id="15" name="Group 43"/>
          <p:cNvGrpSpPr>
            <a:grpSpLocks/>
          </p:cNvGrpSpPr>
          <p:nvPr/>
        </p:nvGrpSpPr>
        <p:grpSpPr bwMode="auto">
          <a:xfrm>
            <a:off x="0" y="2268538"/>
            <a:ext cx="4191000" cy="4589462"/>
            <a:chOff x="-1" y="1600199"/>
            <a:chExt cx="4501019" cy="5257801"/>
          </a:xfrm>
        </p:grpSpPr>
        <p:sp>
          <p:nvSpPr>
            <p:cNvPr id="16" name="Freeform 7"/>
            <p:cNvSpPr>
              <a:spLocks/>
            </p:cNvSpPr>
            <p:nvPr/>
          </p:nvSpPr>
          <p:spPr bwMode="auto">
            <a:xfrm>
              <a:off x="-1" y="1600199"/>
              <a:ext cx="4127640" cy="25152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7" name="Freeform 8"/>
            <p:cNvSpPr>
              <a:spLocks/>
            </p:cNvSpPr>
            <p:nvPr/>
          </p:nvSpPr>
          <p:spPr bwMode="auto">
            <a:xfrm>
              <a:off x="-1" y="3580740"/>
              <a:ext cx="1600931" cy="3277260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8" name="Freeform 9"/>
            <p:cNvSpPr>
              <a:spLocks/>
            </p:cNvSpPr>
            <p:nvPr/>
          </p:nvSpPr>
          <p:spPr bwMode="auto">
            <a:xfrm>
              <a:off x="-1" y="2438610"/>
              <a:ext cx="2894974" cy="2153316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9" name="Freeform 10"/>
            <p:cNvSpPr>
              <a:spLocks/>
            </p:cNvSpPr>
            <p:nvPr/>
          </p:nvSpPr>
          <p:spPr bwMode="auto">
            <a:xfrm>
              <a:off x="1224140" y="3886278"/>
              <a:ext cx="3276878" cy="2971722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20" name="Freeform 11"/>
            <p:cNvSpPr>
              <a:spLocks/>
            </p:cNvSpPr>
            <p:nvPr/>
          </p:nvSpPr>
          <p:spPr bwMode="auto">
            <a:xfrm>
              <a:off x="876334" y="3993581"/>
              <a:ext cx="1720276" cy="2864419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sp>
        <p:nvSpPr>
          <p:cNvPr id="21" name="Freeform 46"/>
          <p:cNvSpPr>
            <a:spLocks/>
          </p:cNvSpPr>
          <p:nvPr/>
        </p:nvSpPr>
        <p:spPr bwMode="auto">
          <a:xfrm>
            <a:off x="7543800" y="0"/>
            <a:ext cx="1600200" cy="2209800"/>
          </a:xfrm>
          <a:custGeom>
            <a:avLst/>
            <a:gdLst>
              <a:gd name="T0" fmla="*/ 0 w 1432"/>
              <a:gd name="T1" fmla="*/ 0 h 3492"/>
              <a:gd name="T2" fmla="*/ 2147483647 w 1432"/>
              <a:gd name="T3" fmla="*/ 0 h 3492"/>
              <a:gd name="T4" fmla="*/ 2147483647 w 1432"/>
              <a:gd name="T5" fmla="*/ 2147483647 h 3492"/>
              <a:gd name="T6" fmla="*/ 2147483647 w 1432"/>
              <a:gd name="T7" fmla="*/ 2147483647 h 3492"/>
              <a:gd name="T8" fmla="*/ 2147483647 w 1432"/>
              <a:gd name="T9" fmla="*/ 2147483647 h 3492"/>
              <a:gd name="T10" fmla="*/ 2147483647 w 1432"/>
              <a:gd name="T11" fmla="*/ 2147483647 h 3492"/>
              <a:gd name="T12" fmla="*/ 2147483647 w 1432"/>
              <a:gd name="T13" fmla="*/ 2147483647 h 3492"/>
              <a:gd name="T14" fmla="*/ 2147483647 w 1432"/>
              <a:gd name="T15" fmla="*/ 2147483647 h 3492"/>
              <a:gd name="T16" fmla="*/ 2147483647 w 1432"/>
              <a:gd name="T17" fmla="*/ 2147483647 h 3492"/>
              <a:gd name="T18" fmla="*/ 2147483647 w 1432"/>
              <a:gd name="T19" fmla="*/ 2147483647 h 3492"/>
              <a:gd name="T20" fmla="*/ 2147483647 w 1432"/>
              <a:gd name="T21" fmla="*/ 2147483647 h 3492"/>
              <a:gd name="T22" fmla="*/ 2147483647 w 1432"/>
              <a:gd name="T23" fmla="*/ 2147483647 h 3492"/>
              <a:gd name="T24" fmla="*/ 2147483647 w 1432"/>
              <a:gd name="T25" fmla="*/ 2147483647 h 3492"/>
              <a:gd name="T26" fmla="*/ 2147483647 w 1432"/>
              <a:gd name="T27" fmla="*/ 2147483647 h 3492"/>
              <a:gd name="T28" fmla="*/ 2147483647 w 1432"/>
              <a:gd name="T29" fmla="*/ 2147483647 h 3492"/>
              <a:gd name="T30" fmla="*/ 2147483647 w 1432"/>
              <a:gd name="T31" fmla="*/ 2147483647 h 3492"/>
              <a:gd name="T32" fmla="*/ 2147483647 w 1432"/>
              <a:gd name="T33" fmla="*/ 2147483647 h 3492"/>
              <a:gd name="T34" fmla="*/ 2147483647 w 1432"/>
              <a:gd name="T35" fmla="*/ 2147483647 h 3492"/>
              <a:gd name="T36" fmla="*/ 2147483647 w 1432"/>
              <a:gd name="T37" fmla="*/ 2147483647 h 3492"/>
              <a:gd name="T38" fmla="*/ 2147483647 w 1432"/>
              <a:gd name="T39" fmla="*/ 2147483647 h 3492"/>
              <a:gd name="T40" fmla="*/ 2147483647 w 1432"/>
              <a:gd name="T41" fmla="*/ 2147483647 h 3492"/>
              <a:gd name="T42" fmla="*/ 2147483647 w 1432"/>
              <a:gd name="T43" fmla="*/ 2147483647 h 3492"/>
              <a:gd name="T44" fmla="*/ 2147483647 w 1432"/>
              <a:gd name="T45" fmla="*/ 2147483647 h 3492"/>
              <a:gd name="T46" fmla="*/ 2147483647 w 1432"/>
              <a:gd name="T47" fmla="*/ 2147483647 h 3492"/>
              <a:gd name="T48" fmla="*/ 2147483647 w 1432"/>
              <a:gd name="T49" fmla="*/ 2147483647 h 3492"/>
              <a:gd name="T50" fmla="*/ 2147483647 w 1432"/>
              <a:gd name="T51" fmla="*/ 2147483647 h 3492"/>
              <a:gd name="T52" fmla="*/ 2147483647 w 1432"/>
              <a:gd name="T53" fmla="*/ 2147483647 h 3492"/>
              <a:gd name="T54" fmla="*/ 2147483647 w 1432"/>
              <a:gd name="T55" fmla="*/ 2147483647 h 3492"/>
              <a:gd name="T56" fmla="*/ 2147483647 w 1432"/>
              <a:gd name="T57" fmla="*/ 2147483647 h 3492"/>
              <a:gd name="T58" fmla="*/ 2147483647 w 1432"/>
              <a:gd name="T59" fmla="*/ 2147483647 h 3492"/>
              <a:gd name="T60" fmla="*/ 2147483647 w 1432"/>
              <a:gd name="T61" fmla="*/ 2147483647 h 3492"/>
              <a:gd name="T62" fmla="*/ 2147483647 w 1432"/>
              <a:gd name="T63" fmla="*/ 2147483647 h 3492"/>
              <a:gd name="T64" fmla="*/ 2147483647 w 1432"/>
              <a:gd name="T65" fmla="*/ 2147483647 h 3492"/>
              <a:gd name="T66" fmla="*/ 2147483647 w 1432"/>
              <a:gd name="T67" fmla="*/ 2147483647 h 3492"/>
              <a:gd name="T68" fmla="*/ 0 w 1432"/>
              <a:gd name="T69" fmla="*/ 0 h 3492"/>
              <a:gd name="T70" fmla="*/ 0 60000 65536"/>
              <a:gd name="T71" fmla="*/ 0 60000 65536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</a:gdLst>
            <a:ahLst/>
            <a:cxnLst>
              <a:cxn ang="T70">
                <a:pos x="T0" y="T1"/>
              </a:cxn>
              <a:cxn ang="T71">
                <a:pos x="T2" y="T3"/>
              </a:cxn>
              <a:cxn ang="T72">
                <a:pos x="T4" y="T5"/>
              </a:cxn>
              <a:cxn ang="T73">
                <a:pos x="T6" y="T7"/>
              </a:cxn>
              <a:cxn ang="T74">
                <a:pos x="T8" y="T9"/>
              </a:cxn>
              <a:cxn ang="T75">
                <a:pos x="T10" y="T11"/>
              </a:cxn>
              <a:cxn ang="T76">
                <a:pos x="T12" y="T13"/>
              </a:cxn>
              <a:cxn ang="T77">
                <a:pos x="T14" y="T15"/>
              </a:cxn>
              <a:cxn ang="T78">
                <a:pos x="T16" y="T17"/>
              </a:cxn>
              <a:cxn ang="T79">
                <a:pos x="T18" y="T19"/>
              </a:cxn>
              <a:cxn ang="T80">
                <a:pos x="T20" y="T21"/>
              </a:cxn>
              <a:cxn ang="T81">
                <a:pos x="T22" y="T23"/>
              </a:cxn>
              <a:cxn ang="T82">
                <a:pos x="T24" y="T25"/>
              </a:cxn>
              <a:cxn ang="T83">
                <a:pos x="T26" y="T27"/>
              </a:cxn>
              <a:cxn ang="T84">
                <a:pos x="T28" y="T29"/>
              </a:cxn>
              <a:cxn ang="T85">
                <a:pos x="T30" y="T31"/>
              </a:cxn>
              <a:cxn ang="T86">
                <a:pos x="T32" y="T33"/>
              </a:cxn>
              <a:cxn ang="T87">
                <a:pos x="T34" y="T35"/>
              </a:cxn>
              <a:cxn ang="T88">
                <a:pos x="T36" y="T37"/>
              </a:cxn>
              <a:cxn ang="T89">
                <a:pos x="T38" y="T39"/>
              </a:cxn>
              <a:cxn ang="T90">
                <a:pos x="T40" y="T41"/>
              </a:cxn>
              <a:cxn ang="T91">
                <a:pos x="T42" y="T43"/>
              </a:cxn>
              <a:cxn ang="T92">
                <a:pos x="T44" y="T45"/>
              </a:cxn>
              <a:cxn ang="T93">
                <a:pos x="T46" y="T47"/>
              </a:cxn>
              <a:cxn ang="T94">
                <a:pos x="T48" y="T49"/>
              </a:cxn>
              <a:cxn ang="T95">
                <a:pos x="T50" y="T51"/>
              </a:cxn>
              <a:cxn ang="T96">
                <a:pos x="T52" y="T53"/>
              </a:cxn>
              <a:cxn ang="T97">
                <a:pos x="T54" y="T55"/>
              </a:cxn>
              <a:cxn ang="T98">
                <a:pos x="T56" y="T57"/>
              </a:cxn>
              <a:cxn ang="T99">
                <a:pos x="T58" y="T59"/>
              </a:cxn>
              <a:cxn ang="T100">
                <a:pos x="T60" y="T61"/>
              </a:cxn>
              <a:cxn ang="T101">
                <a:pos x="T62" y="T63"/>
              </a:cxn>
              <a:cxn ang="T102">
                <a:pos x="T64" y="T65"/>
              </a:cxn>
              <a:cxn ang="T103">
                <a:pos x="T66" y="T67"/>
              </a:cxn>
              <a:cxn ang="T104">
                <a:pos x="T68" y="T69"/>
              </a:cxn>
            </a:cxnLst>
            <a:rect l="0" t="0" r="r" b="b"/>
            <a:pathLst>
              <a:path w="1432" h="3492">
                <a:moveTo>
                  <a:pt x="0" y="0"/>
                </a:moveTo>
                <a:lnTo>
                  <a:pt x="1432" y="0"/>
                </a:lnTo>
                <a:lnTo>
                  <a:pt x="1432" y="3492"/>
                </a:lnTo>
                <a:lnTo>
                  <a:pt x="1419" y="3252"/>
                </a:lnTo>
                <a:lnTo>
                  <a:pt x="1406" y="3024"/>
                </a:lnTo>
                <a:lnTo>
                  <a:pt x="1393" y="2807"/>
                </a:lnTo>
                <a:lnTo>
                  <a:pt x="1379" y="2601"/>
                </a:lnTo>
                <a:lnTo>
                  <a:pt x="1364" y="2407"/>
                </a:lnTo>
                <a:lnTo>
                  <a:pt x="1348" y="2222"/>
                </a:lnTo>
                <a:lnTo>
                  <a:pt x="1330" y="2047"/>
                </a:lnTo>
                <a:lnTo>
                  <a:pt x="1311" y="1881"/>
                </a:lnTo>
                <a:lnTo>
                  <a:pt x="1291" y="1726"/>
                </a:lnTo>
                <a:lnTo>
                  <a:pt x="1268" y="1580"/>
                </a:lnTo>
                <a:lnTo>
                  <a:pt x="1245" y="1442"/>
                </a:lnTo>
                <a:lnTo>
                  <a:pt x="1218" y="1313"/>
                </a:lnTo>
                <a:lnTo>
                  <a:pt x="1190" y="1192"/>
                </a:lnTo>
                <a:lnTo>
                  <a:pt x="1158" y="1078"/>
                </a:lnTo>
                <a:lnTo>
                  <a:pt x="1125" y="973"/>
                </a:lnTo>
                <a:lnTo>
                  <a:pt x="1089" y="873"/>
                </a:lnTo>
                <a:lnTo>
                  <a:pt x="1049" y="781"/>
                </a:lnTo>
                <a:lnTo>
                  <a:pt x="1007" y="696"/>
                </a:lnTo>
                <a:lnTo>
                  <a:pt x="962" y="617"/>
                </a:lnTo>
                <a:lnTo>
                  <a:pt x="913" y="544"/>
                </a:lnTo>
                <a:lnTo>
                  <a:pt x="860" y="475"/>
                </a:lnTo>
                <a:lnTo>
                  <a:pt x="804" y="413"/>
                </a:lnTo>
                <a:lnTo>
                  <a:pt x="744" y="354"/>
                </a:lnTo>
                <a:lnTo>
                  <a:pt x="680" y="301"/>
                </a:lnTo>
                <a:lnTo>
                  <a:pt x="611" y="252"/>
                </a:lnTo>
                <a:lnTo>
                  <a:pt x="539" y="206"/>
                </a:lnTo>
                <a:lnTo>
                  <a:pt x="461" y="165"/>
                </a:lnTo>
                <a:lnTo>
                  <a:pt x="379" y="128"/>
                </a:lnTo>
                <a:lnTo>
                  <a:pt x="292" y="92"/>
                </a:lnTo>
                <a:lnTo>
                  <a:pt x="200" y="59"/>
                </a:lnTo>
                <a:lnTo>
                  <a:pt x="103" y="28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endParaRPr lang="zh-TW" altLang="en-US" sz="1350"/>
          </a:p>
        </p:txBody>
      </p:sp>
      <p:sp>
        <p:nvSpPr>
          <p:cNvPr id="22" name="Freeform 47"/>
          <p:cNvSpPr>
            <a:spLocks/>
          </p:cNvSpPr>
          <p:nvPr/>
        </p:nvSpPr>
        <p:spPr bwMode="auto">
          <a:xfrm>
            <a:off x="3733800" y="5715000"/>
            <a:ext cx="5029200" cy="762000"/>
          </a:xfrm>
          <a:custGeom>
            <a:avLst/>
            <a:gdLst/>
            <a:ahLst/>
            <a:cxnLst>
              <a:cxn ang="0">
                <a:pos x="17264" y="180"/>
              </a:cxn>
              <a:cxn ang="0">
                <a:pos x="16706" y="689"/>
              </a:cxn>
              <a:cxn ang="0">
                <a:pos x="15959" y="1141"/>
              </a:cxn>
              <a:cxn ang="0">
                <a:pos x="15050" y="1535"/>
              </a:cxn>
              <a:cxn ang="0">
                <a:pos x="14003" y="1871"/>
              </a:cxn>
              <a:cxn ang="0">
                <a:pos x="12844" y="2151"/>
              </a:cxn>
              <a:cxn ang="0">
                <a:pos x="11599" y="2374"/>
              </a:cxn>
              <a:cxn ang="0">
                <a:pos x="10294" y="2540"/>
              </a:cxn>
              <a:cxn ang="0">
                <a:pos x="8951" y="2649"/>
              </a:cxn>
              <a:cxn ang="0">
                <a:pos x="7599" y="2704"/>
              </a:cxn>
              <a:cxn ang="0">
                <a:pos x="6264" y="2702"/>
              </a:cxn>
              <a:cxn ang="0">
                <a:pos x="4968" y="2645"/>
              </a:cxn>
              <a:cxn ang="0">
                <a:pos x="3740" y="2534"/>
              </a:cxn>
              <a:cxn ang="0">
                <a:pos x="2603" y="2367"/>
              </a:cxn>
              <a:cxn ang="0">
                <a:pos x="1584" y="2147"/>
              </a:cxn>
              <a:cxn ang="0">
                <a:pos x="708" y="1871"/>
              </a:cxn>
              <a:cxn ang="0">
                <a:pos x="0" y="1543"/>
              </a:cxn>
              <a:cxn ang="0">
                <a:pos x="341" y="1635"/>
              </a:cxn>
              <a:cxn ang="0">
                <a:pos x="1155" y="1920"/>
              </a:cxn>
              <a:cxn ang="0">
                <a:pos x="2121" y="2151"/>
              </a:cxn>
              <a:cxn ang="0">
                <a:pos x="3215" y="2331"/>
              </a:cxn>
              <a:cxn ang="0">
                <a:pos x="4413" y="2457"/>
              </a:cxn>
              <a:cxn ang="0">
                <a:pos x="5686" y="2531"/>
              </a:cxn>
              <a:cxn ang="0">
                <a:pos x="7011" y="2550"/>
              </a:cxn>
              <a:cxn ang="0">
                <a:pos x="8361" y="2515"/>
              </a:cxn>
              <a:cxn ang="0">
                <a:pos x="9712" y="2426"/>
              </a:cxn>
              <a:cxn ang="0">
                <a:pos x="11037" y="2283"/>
              </a:cxn>
              <a:cxn ang="0">
                <a:pos x="12311" y="2084"/>
              </a:cxn>
              <a:cxn ang="0">
                <a:pos x="13509" y="1831"/>
              </a:cxn>
              <a:cxn ang="0">
                <a:pos x="14604" y="1522"/>
              </a:cxn>
              <a:cxn ang="0">
                <a:pos x="15571" y="1158"/>
              </a:cxn>
              <a:cxn ang="0">
                <a:pos x="16386" y="737"/>
              </a:cxn>
              <a:cxn ang="0">
                <a:pos x="17021" y="260"/>
              </a:cxn>
            </a:cxnLst>
            <a:rect l="0" t="0" r="r" b="b"/>
            <a:pathLst>
              <a:path w="17264" h="2710">
                <a:moveTo>
                  <a:pt x="17264" y="0"/>
                </a:moveTo>
                <a:lnTo>
                  <a:pt x="17264" y="180"/>
                </a:lnTo>
                <a:lnTo>
                  <a:pt x="17010" y="442"/>
                </a:lnTo>
                <a:lnTo>
                  <a:pt x="16706" y="689"/>
                </a:lnTo>
                <a:lnTo>
                  <a:pt x="16354" y="923"/>
                </a:lnTo>
                <a:lnTo>
                  <a:pt x="15959" y="1141"/>
                </a:lnTo>
                <a:lnTo>
                  <a:pt x="15524" y="1345"/>
                </a:lnTo>
                <a:lnTo>
                  <a:pt x="15050" y="1535"/>
                </a:lnTo>
                <a:lnTo>
                  <a:pt x="14543" y="1710"/>
                </a:lnTo>
                <a:lnTo>
                  <a:pt x="14003" y="1871"/>
                </a:lnTo>
                <a:lnTo>
                  <a:pt x="13437" y="2018"/>
                </a:lnTo>
                <a:lnTo>
                  <a:pt x="12844" y="2151"/>
                </a:lnTo>
                <a:lnTo>
                  <a:pt x="12232" y="2269"/>
                </a:lnTo>
                <a:lnTo>
                  <a:pt x="11599" y="2374"/>
                </a:lnTo>
                <a:lnTo>
                  <a:pt x="10952" y="2464"/>
                </a:lnTo>
                <a:lnTo>
                  <a:pt x="10294" y="2540"/>
                </a:lnTo>
                <a:lnTo>
                  <a:pt x="9625" y="2602"/>
                </a:lnTo>
                <a:lnTo>
                  <a:pt x="8951" y="2649"/>
                </a:lnTo>
                <a:lnTo>
                  <a:pt x="8275" y="2684"/>
                </a:lnTo>
                <a:lnTo>
                  <a:pt x="7599" y="2704"/>
                </a:lnTo>
                <a:lnTo>
                  <a:pt x="6928" y="2710"/>
                </a:lnTo>
                <a:lnTo>
                  <a:pt x="6264" y="2702"/>
                </a:lnTo>
                <a:lnTo>
                  <a:pt x="5609" y="2681"/>
                </a:lnTo>
                <a:lnTo>
                  <a:pt x="4968" y="2645"/>
                </a:lnTo>
                <a:lnTo>
                  <a:pt x="4344" y="2597"/>
                </a:lnTo>
                <a:lnTo>
                  <a:pt x="3740" y="2534"/>
                </a:lnTo>
                <a:lnTo>
                  <a:pt x="3158" y="2457"/>
                </a:lnTo>
                <a:lnTo>
                  <a:pt x="2603" y="2367"/>
                </a:lnTo>
                <a:lnTo>
                  <a:pt x="2077" y="2264"/>
                </a:lnTo>
                <a:lnTo>
                  <a:pt x="1584" y="2147"/>
                </a:lnTo>
                <a:lnTo>
                  <a:pt x="1126" y="2016"/>
                </a:lnTo>
                <a:lnTo>
                  <a:pt x="708" y="1871"/>
                </a:lnTo>
                <a:lnTo>
                  <a:pt x="331" y="1714"/>
                </a:lnTo>
                <a:lnTo>
                  <a:pt x="0" y="1543"/>
                </a:lnTo>
                <a:lnTo>
                  <a:pt x="0" y="1474"/>
                </a:lnTo>
                <a:lnTo>
                  <a:pt x="341" y="1635"/>
                </a:lnTo>
                <a:lnTo>
                  <a:pt x="727" y="1784"/>
                </a:lnTo>
                <a:lnTo>
                  <a:pt x="1155" y="1920"/>
                </a:lnTo>
                <a:lnTo>
                  <a:pt x="1621" y="2042"/>
                </a:lnTo>
                <a:lnTo>
                  <a:pt x="2121" y="2151"/>
                </a:lnTo>
                <a:lnTo>
                  <a:pt x="2654" y="2249"/>
                </a:lnTo>
                <a:lnTo>
                  <a:pt x="3215" y="2331"/>
                </a:lnTo>
                <a:lnTo>
                  <a:pt x="3803" y="2401"/>
                </a:lnTo>
                <a:lnTo>
                  <a:pt x="4413" y="2457"/>
                </a:lnTo>
                <a:lnTo>
                  <a:pt x="5041" y="2500"/>
                </a:lnTo>
                <a:lnTo>
                  <a:pt x="5686" y="2531"/>
                </a:lnTo>
                <a:lnTo>
                  <a:pt x="6343" y="2547"/>
                </a:lnTo>
                <a:lnTo>
                  <a:pt x="7011" y="2550"/>
                </a:lnTo>
                <a:lnTo>
                  <a:pt x="7685" y="2539"/>
                </a:lnTo>
                <a:lnTo>
                  <a:pt x="8361" y="2515"/>
                </a:lnTo>
                <a:lnTo>
                  <a:pt x="9039" y="2478"/>
                </a:lnTo>
                <a:lnTo>
                  <a:pt x="9712" y="2426"/>
                </a:lnTo>
                <a:lnTo>
                  <a:pt x="10379" y="2361"/>
                </a:lnTo>
                <a:lnTo>
                  <a:pt x="11037" y="2283"/>
                </a:lnTo>
                <a:lnTo>
                  <a:pt x="11682" y="2190"/>
                </a:lnTo>
                <a:lnTo>
                  <a:pt x="12311" y="2084"/>
                </a:lnTo>
                <a:lnTo>
                  <a:pt x="12921" y="1964"/>
                </a:lnTo>
                <a:lnTo>
                  <a:pt x="13509" y="1831"/>
                </a:lnTo>
                <a:lnTo>
                  <a:pt x="14070" y="1683"/>
                </a:lnTo>
                <a:lnTo>
                  <a:pt x="14604" y="1522"/>
                </a:lnTo>
                <a:lnTo>
                  <a:pt x="15105" y="1347"/>
                </a:lnTo>
                <a:lnTo>
                  <a:pt x="15571" y="1158"/>
                </a:lnTo>
                <a:lnTo>
                  <a:pt x="15999" y="954"/>
                </a:lnTo>
                <a:lnTo>
                  <a:pt x="16386" y="737"/>
                </a:lnTo>
                <a:lnTo>
                  <a:pt x="16728" y="506"/>
                </a:lnTo>
                <a:lnTo>
                  <a:pt x="17021" y="260"/>
                </a:lnTo>
                <a:lnTo>
                  <a:pt x="17264" y="0"/>
                </a:lnTo>
                <a:close/>
              </a:path>
            </a:pathLst>
          </a:custGeom>
          <a:gradFill flip="none" rotWithShape="1">
            <a:gsLst>
              <a:gs pos="0">
                <a:schemeClr val="bg1">
                  <a:alpha val="0"/>
                </a:schemeClr>
              </a:gs>
              <a:gs pos="50000">
                <a:schemeClr val="accent2"/>
              </a:gs>
              <a:gs pos="100000">
                <a:schemeClr val="bg1">
                  <a:alpha val="0"/>
                </a:schemeClr>
              </a:gs>
            </a:gsLst>
            <a:lin ang="0" scaled="1"/>
            <a:tileRect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 sz="1350">
              <a:solidFill>
                <a:prstClr val="black"/>
              </a:solidFill>
              <a:latin typeface="Arial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193393"/>
            <a:ext cx="6858000" cy="553998"/>
          </a:xfrm>
        </p:spPr>
        <p:txBody>
          <a:bodyPr>
            <a:spAutoFit/>
          </a:bodyPr>
          <a:lstStyle>
            <a:lvl1pPr algn="r">
              <a:defRPr sz="30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1900537"/>
            <a:ext cx="6858000" cy="369332"/>
          </a:xfrm>
        </p:spPr>
        <p:txBody>
          <a:bodyPr>
            <a:spAutoFit/>
          </a:bodyPr>
          <a:lstStyle>
            <a:lvl1pPr marL="0" indent="0" algn="r">
              <a:buNone/>
              <a:defRPr sz="1800">
                <a:solidFill>
                  <a:schemeClr val="accent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2133600" cy="365125"/>
          </a:xfrm>
        </p:spPr>
        <p:txBody>
          <a:bodyPr rtlCol="0"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2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3348038" y="6308727"/>
            <a:ext cx="2133600" cy="365125"/>
          </a:xfrm>
        </p:spPr>
        <p:txBody>
          <a:bodyPr/>
          <a:lstStyle>
            <a:lvl1pPr>
              <a:defRPr kumimoji="0"/>
            </a:lvl1pPr>
          </a:lstStyle>
          <a:p>
            <a:fld id="{70A433CC-F972-485A-B8E2-83829DF84493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86698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1" cy="6858000"/>
          </a:xfrm>
        </p:grpSpPr>
        <p:sp>
          <p:nvSpPr>
            <p:cNvPr id="5" name="Rectangle 7"/>
            <p:cNvSpPr/>
            <p:nvPr/>
          </p:nvSpPr>
          <p:spPr>
            <a:xfrm>
              <a:off x="0" y="0"/>
              <a:ext cx="9144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 sz="1350">
                <a:solidFill>
                  <a:prstClr val="white"/>
                </a:solidFill>
              </a:endParaRPr>
            </a:p>
          </p:txBody>
        </p:sp>
        <p:sp>
          <p:nvSpPr>
            <p:cNvPr id="6" name="Freeform 9"/>
            <p:cNvSpPr>
              <a:spLocks/>
            </p:cNvSpPr>
            <p:nvPr/>
          </p:nvSpPr>
          <p:spPr bwMode="auto">
            <a:xfrm>
              <a:off x="7543801" y="0"/>
              <a:ext cx="1600200" cy="2209800"/>
            </a:xfrm>
            <a:custGeom>
              <a:avLst/>
              <a:gdLst>
                <a:gd name="T0" fmla="*/ 0 w 1432"/>
                <a:gd name="T1" fmla="*/ 0 h 3492"/>
                <a:gd name="T2" fmla="*/ 2147483647 w 1432"/>
                <a:gd name="T3" fmla="*/ 0 h 3492"/>
                <a:gd name="T4" fmla="*/ 2147483647 w 1432"/>
                <a:gd name="T5" fmla="*/ 2147483647 h 3492"/>
                <a:gd name="T6" fmla="*/ 2147483647 w 1432"/>
                <a:gd name="T7" fmla="*/ 2147483647 h 3492"/>
                <a:gd name="T8" fmla="*/ 2147483647 w 1432"/>
                <a:gd name="T9" fmla="*/ 2147483647 h 3492"/>
                <a:gd name="T10" fmla="*/ 2147483647 w 1432"/>
                <a:gd name="T11" fmla="*/ 2147483647 h 3492"/>
                <a:gd name="T12" fmla="*/ 2147483647 w 1432"/>
                <a:gd name="T13" fmla="*/ 2147483647 h 3492"/>
                <a:gd name="T14" fmla="*/ 2147483647 w 1432"/>
                <a:gd name="T15" fmla="*/ 2147483647 h 3492"/>
                <a:gd name="T16" fmla="*/ 2147483647 w 1432"/>
                <a:gd name="T17" fmla="*/ 2147483647 h 3492"/>
                <a:gd name="T18" fmla="*/ 2147483647 w 1432"/>
                <a:gd name="T19" fmla="*/ 2147483647 h 3492"/>
                <a:gd name="T20" fmla="*/ 2147483647 w 1432"/>
                <a:gd name="T21" fmla="*/ 2147483647 h 3492"/>
                <a:gd name="T22" fmla="*/ 2147483647 w 1432"/>
                <a:gd name="T23" fmla="*/ 2147483647 h 3492"/>
                <a:gd name="T24" fmla="*/ 2147483647 w 1432"/>
                <a:gd name="T25" fmla="*/ 2147483647 h 3492"/>
                <a:gd name="T26" fmla="*/ 2147483647 w 1432"/>
                <a:gd name="T27" fmla="*/ 2147483647 h 3492"/>
                <a:gd name="T28" fmla="*/ 2147483647 w 1432"/>
                <a:gd name="T29" fmla="*/ 2147483647 h 3492"/>
                <a:gd name="T30" fmla="*/ 2147483647 w 1432"/>
                <a:gd name="T31" fmla="*/ 2147483647 h 3492"/>
                <a:gd name="T32" fmla="*/ 2147483647 w 1432"/>
                <a:gd name="T33" fmla="*/ 2147483647 h 3492"/>
                <a:gd name="T34" fmla="*/ 2147483647 w 1432"/>
                <a:gd name="T35" fmla="*/ 2147483647 h 3492"/>
                <a:gd name="T36" fmla="*/ 2147483647 w 1432"/>
                <a:gd name="T37" fmla="*/ 2147483647 h 3492"/>
                <a:gd name="T38" fmla="*/ 2147483647 w 1432"/>
                <a:gd name="T39" fmla="*/ 2147483647 h 3492"/>
                <a:gd name="T40" fmla="*/ 2147483647 w 1432"/>
                <a:gd name="T41" fmla="*/ 2147483647 h 3492"/>
                <a:gd name="T42" fmla="*/ 2147483647 w 1432"/>
                <a:gd name="T43" fmla="*/ 2147483647 h 3492"/>
                <a:gd name="T44" fmla="*/ 2147483647 w 1432"/>
                <a:gd name="T45" fmla="*/ 2147483647 h 3492"/>
                <a:gd name="T46" fmla="*/ 2147483647 w 1432"/>
                <a:gd name="T47" fmla="*/ 2147483647 h 3492"/>
                <a:gd name="T48" fmla="*/ 2147483647 w 1432"/>
                <a:gd name="T49" fmla="*/ 2147483647 h 3492"/>
                <a:gd name="T50" fmla="*/ 2147483647 w 1432"/>
                <a:gd name="T51" fmla="*/ 2147483647 h 3492"/>
                <a:gd name="T52" fmla="*/ 2147483647 w 1432"/>
                <a:gd name="T53" fmla="*/ 2147483647 h 3492"/>
                <a:gd name="T54" fmla="*/ 2147483647 w 1432"/>
                <a:gd name="T55" fmla="*/ 2147483647 h 3492"/>
                <a:gd name="T56" fmla="*/ 2147483647 w 1432"/>
                <a:gd name="T57" fmla="*/ 2147483647 h 3492"/>
                <a:gd name="T58" fmla="*/ 2147483647 w 1432"/>
                <a:gd name="T59" fmla="*/ 2147483647 h 3492"/>
                <a:gd name="T60" fmla="*/ 2147483647 w 1432"/>
                <a:gd name="T61" fmla="*/ 2147483647 h 3492"/>
                <a:gd name="T62" fmla="*/ 2147483647 w 1432"/>
                <a:gd name="T63" fmla="*/ 2147483647 h 3492"/>
                <a:gd name="T64" fmla="*/ 2147483647 w 1432"/>
                <a:gd name="T65" fmla="*/ 2147483647 h 3492"/>
                <a:gd name="T66" fmla="*/ 2147483647 w 1432"/>
                <a:gd name="T67" fmla="*/ 2147483647 h 3492"/>
                <a:gd name="T68" fmla="*/ 0 w 1432"/>
                <a:gd name="T69" fmla="*/ 0 h 349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432" h="3492">
                  <a:moveTo>
                    <a:pt x="0" y="0"/>
                  </a:moveTo>
                  <a:lnTo>
                    <a:pt x="1432" y="0"/>
                  </a:lnTo>
                  <a:lnTo>
                    <a:pt x="1432" y="3492"/>
                  </a:lnTo>
                  <a:lnTo>
                    <a:pt x="1419" y="3252"/>
                  </a:lnTo>
                  <a:lnTo>
                    <a:pt x="1406" y="3024"/>
                  </a:lnTo>
                  <a:lnTo>
                    <a:pt x="1393" y="2807"/>
                  </a:lnTo>
                  <a:lnTo>
                    <a:pt x="1379" y="2601"/>
                  </a:lnTo>
                  <a:lnTo>
                    <a:pt x="1364" y="2407"/>
                  </a:lnTo>
                  <a:lnTo>
                    <a:pt x="1348" y="2222"/>
                  </a:lnTo>
                  <a:lnTo>
                    <a:pt x="1330" y="2047"/>
                  </a:lnTo>
                  <a:lnTo>
                    <a:pt x="1311" y="1881"/>
                  </a:lnTo>
                  <a:lnTo>
                    <a:pt x="1291" y="1726"/>
                  </a:lnTo>
                  <a:lnTo>
                    <a:pt x="1268" y="1580"/>
                  </a:lnTo>
                  <a:lnTo>
                    <a:pt x="1245" y="1442"/>
                  </a:lnTo>
                  <a:lnTo>
                    <a:pt x="1218" y="1313"/>
                  </a:lnTo>
                  <a:lnTo>
                    <a:pt x="1190" y="1192"/>
                  </a:lnTo>
                  <a:lnTo>
                    <a:pt x="1158" y="1078"/>
                  </a:lnTo>
                  <a:lnTo>
                    <a:pt x="1125" y="973"/>
                  </a:lnTo>
                  <a:lnTo>
                    <a:pt x="1089" y="873"/>
                  </a:lnTo>
                  <a:lnTo>
                    <a:pt x="1049" y="781"/>
                  </a:lnTo>
                  <a:lnTo>
                    <a:pt x="1007" y="696"/>
                  </a:lnTo>
                  <a:lnTo>
                    <a:pt x="962" y="617"/>
                  </a:lnTo>
                  <a:lnTo>
                    <a:pt x="913" y="544"/>
                  </a:lnTo>
                  <a:lnTo>
                    <a:pt x="860" y="475"/>
                  </a:lnTo>
                  <a:lnTo>
                    <a:pt x="804" y="413"/>
                  </a:lnTo>
                  <a:lnTo>
                    <a:pt x="744" y="354"/>
                  </a:lnTo>
                  <a:lnTo>
                    <a:pt x="680" y="301"/>
                  </a:lnTo>
                  <a:lnTo>
                    <a:pt x="611" y="252"/>
                  </a:lnTo>
                  <a:lnTo>
                    <a:pt x="539" y="206"/>
                  </a:lnTo>
                  <a:lnTo>
                    <a:pt x="461" y="165"/>
                  </a:lnTo>
                  <a:lnTo>
                    <a:pt x="379" y="128"/>
                  </a:lnTo>
                  <a:lnTo>
                    <a:pt x="292" y="92"/>
                  </a:lnTo>
                  <a:lnTo>
                    <a:pt x="200" y="59"/>
                  </a:lnTo>
                  <a:lnTo>
                    <a:pt x="103" y="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zh-TW" altLang="en-US" sz="1350"/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auto">
            <a:xfrm>
              <a:off x="3733800" y="5715000"/>
              <a:ext cx="5029201" cy="762000"/>
            </a:xfrm>
            <a:custGeom>
              <a:avLst/>
              <a:gdLst/>
              <a:ahLst/>
              <a:cxnLst>
                <a:cxn ang="0">
                  <a:pos x="17264" y="180"/>
                </a:cxn>
                <a:cxn ang="0">
                  <a:pos x="16706" y="689"/>
                </a:cxn>
                <a:cxn ang="0">
                  <a:pos x="15959" y="1141"/>
                </a:cxn>
                <a:cxn ang="0">
                  <a:pos x="15050" y="1535"/>
                </a:cxn>
                <a:cxn ang="0">
                  <a:pos x="14003" y="1871"/>
                </a:cxn>
                <a:cxn ang="0">
                  <a:pos x="12844" y="2151"/>
                </a:cxn>
                <a:cxn ang="0">
                  <a:pos x="11599" y="2374"/>
                </a:cxn>
                <a:cxn ang="0">
                  <a:pos x="10294" y="2540"/>
                </a:cxn>
                <a:cxn ang="0">
                  <a:pos x="8951" y="2649"/>
                </a:cxn>
                <a:cxn ang="0">
                  <a:pos x="7599" y="2704"/>
                </a:cxn>
                <a:cxn ang="0">
                  <a:pos x="6264" y="2702"/>
                </a:cxn>
                <a:cxn ang="0">
                  <a:pos x="4968" y="2645"/>
                </a:cxn>
                <a:cxn ang="0">
                  <a:pos x="3740" y="2534"/>
                </a:cxn>
                <a:cxn ang="0">
                  <a:pos x="2603" y="2367"/>
                </a:cxn>
                <a:cxn ang="0">
                  <a:pos x="1584" y="2147"/>
                </a:cxn>
                <a:cxn ang="0">
                  <a:pos x="708" y="1871"/>
                </a:cxn>
                <a:cxn ang="0">
                  <a:pos x="0" y="1543"/>
                </a:cxn>
                <a:cxn ang="0">
                  <a:pos x="341" y="1635"/>
                </a:cxn>
                <a:cxn ang="0">
                  <a:pos x="1155" y="1920"/>
                </a:cxn>
                <a:cxn ang="0">
                  <a:pos x="2121" y="2151"/>
                </a:cxn>
                <a:cxn ang="0">
                  <a:pos x="3215" y="2331"/>
                </a:cxn>
                <a:cxn ang="0">
                  <a:pos x="4413" y="2457"/>
                </a:cxn>
                <a:cxn ang="0">
                  <a:pos x="5686" y="2531"/>
                </a:cxn>
                <a:cxn ang="0">
                  <a:pos x="7011" y="2550"/>
                </a:cxn>
                <a:cxn ang="0">
                  <a:pos x="8361" y="2515"/>
                </a:cxn>
                <a:cxn ang="0">
                  <a:pos x="9712" y="2426"/>
                </a:cxn>
                <a:cxn ang="0">
                  <a:pos x="11037" y="2283"/>
                </a:cxn>
                <a:cxn ang="0">
                  <a:pos x="12311" y="2084"/>
                </a:cxn>
                <a:cxn ang="0">
                  <a:pos x="13509" y="1831"/>
                </a:cxn>
                <a:cxn ang="0">
                  <a:pos x="14604" y="1522"/>
                </a:cxn>
                <a:cxn ang="0">
                  <a:pos x="15571" y="1158"/>
                </a:cxn>
                <a:cxn ang="0">
                  <a:pos x="16386" y="737"/>
                </a:cxn>
                <a:cxn ang="0">
                  <a:pos x="17021" y="260"/>
                </a:cxn>
              </a:cxnLst>
              <a:rect l="0" t="0" r="r" b="b"/>
              <a:pathLst>
                <a:path w="17264" h="2710">
                  <a:moveTo>
                    <a:pt x="17264" y="0"/>
                  </a:moveTo>
                  <a:lnTo>
                    <a:pt x="17264" y="180"/>
                  </a:lnTo>
                  <a:lnTo>
                    <a:pt x="17010" y="442"/>
                  </a:lnTo>
                  <a:lnTo>
                    <a:pt x="16706" y="689"/>
                  </a:lnTo>
                  <a:lnTo>
                    <a:pt x="16354" y="923"/>
                  </a:lnTo>
                  <a:lnTo>
                    <a:pt x="15959" y="1141"/>
                  </a:lnTo>
                  <a:lnTo>
                    <a:pt x="15524" y="1345"/>
                  </a:lnTo>
                  <a:lnTo>
                    <a:pt x="15050" y="1535"/>
                  </a:lnTo>
                  <a:lnTo>
                    <a:pt x="14543" y="1710"/>
                  </a:lnTo>
                  <a:lnTo>
                    <a:pt x="14003" y="1871"/>
                  </a:lnTo>
                  <a:lnTo>
                    <a:pt x="13437" y="2018"/>
                  </a:lnTo>
                  <a:lnTo>
                    <a:pt x="12844" y="2151"/>
                  </a:lnTo>
                  <a:lnTo>
                    <a:pt x="12232" y="2269"/>
                  </a:lnTo>
                  <a:lnTo>
                    <a:pt x="11599" y="2374"/>
                  </a:lnTo>
                  <a:lnTo>
                    <a:pt x="10952" y="2464"/>
                  </a:lnTo>
                  <a:lnTo>
                    <a:pt x="10294" y="2540"/>
                  </a:lnTo>
                  <a:lnTo>
                    <a:pt x="9625" y="2602"/>
                  </a:lnTo>
                  <a:lnTo>
                    <a:pt x="8951" y="2649"/>
                  </a:lnTo>
                  <a:lnTo>
                    <a:pt x="8275" y="2684"/>
                  </a:lnTo>
                  <a:lnTo>
                    <a:pt x="7599" y="2704"/>
                  </a:lnTo>
                  <a:lnTo>
                    <a:pt x="6928" y="2710"/>
                  </a:lnTo>
                  <a:lnTo>
                    <a:pt x="6264" y="2702"/>
                  </a:lnTo>
                  <a:lnTo>
                    <a:pt x="5609" y="2681"/>
                  </a:lnTo>
                  <a:lnTo>
                    <a:pt x="4968" y="2645"/>
                  </a:lnTo>
                  <a:lnTo>
                    <a:pt x="4344" y="2597"/>
                  </a:lnTo>
                  <a:lnTo>
                    <a:pt x="3740" y="2534"/>
                  </a:lnTo>
                  <a:lnTo>
                    <a:pt x="3158" y="2457"/>
                  </a:lnTo>
                  <a:lnTo>
                    <a:pt x="2603" y="2367"/>
                  </a:lnTo>
                  <a:lnTo>
                    <a:pt x="2077" y="2264"/>
                  </a:lnTo>
                  <a:lnTo>
                    <a:pt x="1584" y="2147"/>
                  </a:lnTo>
                  <a:lnTo>
                    <a:pt x="1126" y="2016"/>
                  </a:lnTo>
                  <a:lnTo>
                    <a:pt x="708" y="1871"/>
                  </a:lnTo>
                  <a:lnTo>
                    <a:pt x="331" y="1714"/>
                  </a:lnTo>
                  <a:lnTo>
                    <a:pt x="0" y="1543"/>
                  </a:lnTo>
                  <a:lnTo>
                    <a:pt x="0" y="1474"/>
                  </a:lnTo>
                  <a:lnTo>
                    <a:pt x="341" y="1635"/>
                  </a:lnTo>
                  <a:lnTo>
                    <a:pt x="727" y="1784"/>
                  </a:lnTo>
                  <a:lnTo>
                    <a:pt x="1155" y="1920"/>
                  </a:lnTo>
                  <a:lnTo>
                    <a:pt x="1621" y="2042"/>
                  </a:lnTo>
                  <a:lnTo>
                    <a:pt x="2121" y="2151"/>
                  </a:lnTo>
                  <a:lnTo>
                    <a:pt x="2654" y="2249"/>
                  </a:lnTo>
                  <a:lnTo>
                    <a:pt x="3215" y="2331"/>
                  </a:lnTo>
                  <a:lnTo>
                    <a:pt x="3803" y="2401"/>
                  </a:lnTo>
                  <a:lnTo>
                    <a:pt x="4413" y="2457"/>
                  </a:lnTo>
                  <a:lnTo>
                    <a:pt x="5041" y="2500"/>
                  </a:lnTo>
                  <a:lnTo>
                    <a:pt x="5686" y="2531"/>
                  </a:lnTo>
                  <a:lnTo>
                    <a:pt x="6343" y="2547"/>
                  </a:lnTo>
                  <a:lnTo>
                    <a:pt x="7011" y="2550"/>
                  </a:lnTo>
                  <a:lnTo>
                    <a:pt x="7685" y="2539"/>
                  </a:lnTo>
                  <a:lnTo>
                    <a:pt x="8361" y="2515"/>
                  </a:lnTo>
                  <a:lnTo>
                    <a:pt x="9039" y="2478"/>
                  </a:lnTo>
                  <a:lnTo>
                    <a:pt x="9712" y="2426"/>
                  </a:lnTo>
                  <a:lnTo>
                    <a:pt x="10379" y="2361"/>
                  </a:lnTo>
                  <a:lnTo>
                    <a:pt x="11037" y="2283"/>
                  </a:lnTo>
                  <a:lnTo>
                    <a:pt x="11682" y="2190"/>
                  </a:lnTo>
                  <a:lnTo>
                    <a:pt x="12311" y="2084"/>
                  </a:lnTo>
                  <a:lnTo>
                    <a:pt x="12921" y="1964"/>
                  </a:lnTo>
                  <a:lnTo>
                    <a:pt x="13509" y="1831"/>
                  </a:lnTo>
                  <a:lnTo>
                    <a:pt x="14070" y="1683"/>
                  </a:lnTo>
                  <a:lnTo>
                    <a:pt x="14604" y="1522"/>
                  </a:lnTo>
                  <a:lnTo>
                    <a:pt x="15105" y="1347"/>
                  </a:lnTo>
                  <a:lnTo>
                    <a:pt x="15571" y="1158"/>
                  </a:lnTo>
                  <a:lnTo>
                    <a:pt x="15999" y="954"/>
                  </a:lnTo>
                  <a:lnTo>
                    <a:pt x="16386" y="737"/>
                  </a:lnTo>
                  <a:lnTo>
                    <a:pt x="16728" y="506"/>
                  </a:lnTo>
                  <a:lnTo>
                    <a:pt x="17021" y="260"/>
                  </a:lnTo>
                  <a:lnTo>
                    <a:pt x="17264" y="0"/>
                  </a:lnTo>
                  <a:close/>
                </a:path>
              </a:pathLst>
            </a:custGeom>
            <a:gradFill flip="none" rotWithShape="1">
              <a:gsLst>
                <a:gs pos="0">
                  <a:schemeClr val="bg1">
                    <a:alpha val="0"/>
                  </a:schemeClr>
                </a:gs>
                <a:gs pos="50000">
                  <a:schemeClr val="accent2"/>
                </a:gs>
                <a:gs pos="100000">
                  <a:schemeClr val="bg1">
                    <a:alpha val="0"/>
                  </a:schemeClr>
                </a:gs>
              </a:gsLst>
              <a:lin ang="0" scaled="1"/>
              <a:tileRect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grpSp>
        <p:nvGrpSpPr>
          <p:cNvPr id="8" name="Group 11"/>
          <p:cNvGrpSpPr>
            <a:grpSpLocks/>
          </p:cNvGrpSpPr>
          <p:nvPr/>
        </p:nvGrpSpPr>
        <p:grpSpPr bwMode="auto">
          <a:xfrm>
            <a:off x="0" y="2854327"/>
            <a:ext cx="3581400" cy="4003675"/>
            <a:chOff x="0" y="2533588"/>
            <a:chExt cx="8022336" cy="8966516"/>
          </a:xfrm>
        </p:grpSpPr>
        <p:sp>
          <p:nvSpPr>
            <p:cNvPr id="9" name="Freeform 7"/>
            <p:cNvSpPr>
              <a:spLocks/>
            </p:cNvSpPr>
            <p:nvPr/>
          </p:nvSpPr>
          <p:spPr bwMode="auto">
            <a:xfrm>
              <a:off x="0" y="2533588"/>
              <a:ext cx="4128517" cy="2513612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24" y="18"/>
                </a:cxn>
                <a:cxn ang="0">
                  <a:pos x="246" y="40"/>
                </a:cxn>
                <a:cxn ang="0">
                  <a:pos x="365" y="64"/>
                </a:cxn>
                <a:cxn ang="0">
                  <a:pos x="596" y="127"/>
                </a:cxn>
                <a:cxn ang="0">
                  <a:pos x="815" y="200"/>
                </a:cxn>
                <a:cxn ang="0">
                  <a:pos x="1025" y="286"/>
                </a:cxn>
                <a:cxn ang="0">
                  <a:pos x="1223" y="380"/>
                </a:cxn>
                <a:cxn ang="0">
                  <a:pos x="1411" y="482"/>
                </a:cxn>
                <a:cxn ang="0">
                  <a:pos x="1588" y="591"/>
                </a:cxn>
                <a:cxn ang="0">
                  <a:pos x="1753" y="707"/>
                </a:cxn>
                <a:cxn ang="0">
                  <a:pos x="1907" y="824"/>
                </a:cxn>
                <a:cxn ang="0">
                  <a:pos x="2047" y="946"/>
                </a:cxn>
                <a:cxn ang="0">
                  <a:pos x="2177" y="1066"/>
                </a:cxn>
                <a:cxn ang="0">
                  <a:pos x="2293" y="1189"/>
                </a:cxn>
                <a:cxn ang="0">
                  <a:pos x="2397" y="1308"/>
                </a:cxn>
                <a:cxn ang="0">
                  <a:pos x="2488" y="1423"/>
                </a:cxn>
                <a:cxn ang="0">
                  <a:pos x="2565" y="1534"/>
                </a:cxn>
                <a:cxn ang="0">
                  <a:pos x="2600" y="1587"/>
                </a:cxn>
                <a:cxn ang="0">
                  <a:pos x="2535" y="1522"/>
                </a:cxn>
                <a:cxn ang="0">
                  <a:pos x="2455" y="1451"/>
                </a:cxn>
                <a:cxn ang="0">
                  <a:pos x="2359" y="1375"/>
                </a:cxn>
                <a:cxn ang="0">
                  <a:pos x="2247" y="1294"/>
                </a:cxn>
                <a:cxn ang="0">
                  <a:pos x="2119" y="1215"/>
                </a:cxn>
                <a:cxn ang="0">
                  <a:pos x="1981" y="1134"/>
                </a:cxn>
                <a:cxn ang="0">
                  <a:pos x="1827" y="1058"/>
                </a:cxn>
                <a:cxn ang="0">
                  <a:pos x="1662" y="986"/>
                </a:cxn>
                <a:cxn ang="0">
                  <a:pos x="1486" y="921"/>
                </a:cxn>
                <a:cxn ang="0">
                  <a:pos x="1299" y="865"/>
                </a:cxn>
                <a:cxn ang="0">
                  <a:pos x="1103" y="819"/>
                </a:cxn>
                <a:cxn ang="0">
                  <a:pos x="896" y="787"/>
                </a:cxn>
                <a:cxn ang="0">
                  <a:pos x="791" y="776"/>
                </a:cxn>
                <a:cxn ang="0">
                  <a:pos x="683" y="769"/>
                </a:cxn>
                <a:cxn ang="0">
                  <a:pos x="573" y="768"/>
                </a:cxn>
                <a:cxn ang="0">
                  <a:pos x="462" y="769"/>
                </a:cxn>
                <a:cxn ang="0">
                  <a:pos x="348" y="776"/>
                </a:cxn>
                <a:cxn ang="0">
                  <a:pos x="234" y="787"/>
                </a:cxn>
                <a:cxn ang="0">
                  <a:pos x="117" y="806"/>
                </a:cxn>
                <a:cxn ang="0">
                  <a:pos x="0" y="827"/>
                </a:cxn>
                <a:cxn ang="0">
                  <a:pos x="0" y="0"/>
                </a:cxn>
              </a:cxnLst>
              <a:rect l="0" t="0" r="r" b="b"/>
              <a:pathLst>
                <a:path w="2600" h="1587">
                  <a:moveTo>
                    <a:pt x="0" y="0"/>
                  </a:moveTo>
                  <a:lnTo>
                    <a:pt x="0" y="0"/>
                  </a:lnTo>
                  <a:lnTo>
                    <a:pt x="63" y="8"/>
                  </a:lnTo>
                  <a:lnTo>
                    <a:pt x="124" y="18"/>
                  </a:lnTo>
                  <a:lnTo>
                    <a:pt x="185" y="28"/>
                  </a:lnTo>
                  <a:lnTo>
                    <a:pt x="246" y="40"/>
                  </a:lnTo>
                  <a:lnTo>
                    <a:pt x="305" y="53"/>
                  </a:lnTo>
                  <a:lnTo>
                    <a:pt x="365" y="64"/>
                  </a:lnTo>
                  <a:lnTo>
                    <a:pt x="480" y="94"/>
                  </a:lnTo>
                  <a:lnTo>
                    <a:pt x="596" y="127"/>
                  </a:lnTo>
                  <a:lnTo>
                    <a:pt x="706" y="162"/>
                  </a:lnTo>
                  <a:lnTo>
                    <a:pt x="815" y="200"/>
                  </a:lnTo>
                  <a:lnTo>
                    <a:pt x="921" y="241"/>
                  </a:lnTo>
                  <a:lnTo>
                    <a:pt x="1025" y="286"/>
                  </a:lnTo>
                  <a:lnTo>
                    <a:pt x="1126" y="330"/>
                  </a:lnTo>
                  <a:lnTo>
                    <a:pt x="1223" y="380"/>
                  </a:lnTo>
                  <a:lnTo>
                    <a:pt x="1319" y="429"/>
                  </a:lnTo>
                  <a:lnTo>
                    <a:pt x="1411" y="482"/>
                  </a:lnTo>
                  <a:lnTo>
                    <a:pt x="1502" y="537"/>
                  </a:lnTo>
                  <a:lnTo>
                    <a:pt x="1588" y="591"/>
                  </a:lnTo>
                  <a:lnTo>
                    <a:pt x="1672" y="649"/>
                  </a:lnTo>
                  <a:lnTo>
                    <a:pt x="1753" y="707"/>
                  </a:lnTo>
                  <a:lnTo>
                    <a:pt x="1831" y="764"/>
                  </a:lnTo>
                  <a:lnTo>
                    <a:pt x="1907" y="824"/>
                  </a:lnTo>
                  <a:lnTo>
                    <a:pt x="1979" y="885"/>
                  </a:lnTo>
                  <a:lnTo>
                    <a:pt x="2047" y="946"/>
                  </a:lnTo>
                  <a:lnTo>
                    <a:pt x="2113" y="1005"/>
                  </a:lnTo>
                  <a:lnTo>
                    <a:pt x="2177" y="1066"/>
                  </a:lnTo>
                  <a:lnTo>
                    <a:pt x="2237" y="1128"/>
                  </a:lnTo>
                  <a:lnTo>
                    <a:pt x="2293" y="1189"/>
                  </a:lnTo>
                  <a:lnTo>
                    <a:pt x="2347" y="1248"/>
                  </a:lnTo>
                  <a:lnTo>
                    <a:pt x="2397" y="1308"/>
                  </a:lnTo>
                  <a:lnTo>
                    <a:pt x="2445" y="1365"/>
                  </a:lnTo>
                  <a:lnTo>
                    <a:pt x="2488" y="1423"/>
                  </a:lnTo>
                  <a:lnTo>
                    <a:pt x="2529" y="1479"/>
                  </a:lnTo>
                  <a:lnTo>
                    <a:pt x="2565" y="1534"/>
                  </a:lnTo>
                  <a:lnTo>
                    <a:pt x="2600" y="1587"/>
                  </a:lnTo>
                  <a:lnTo>
                    <a:pt x="2600" y="1587"/>
                  </a:lnTo>
                  <a:lnTo>
                    <a:pt x="2570" y="1555"/>
                  </a:lnTo>
                  <a:lnTo>
                    <a:pt x="2535" y="1522"/>
                  </a:lnTo>
                  <a:lnTo>
                    <a:pt x="2497" y="1487"/>
                  </a:lnTo>
                  <a:lnTo>
                    <a:pt x="2455" y="1451"/>
                  </a:lnTo>
                  <a:lnTo>
                    <a:pt x="2408" y="1413"/>
                  </a:lnTo>
                  <a:lnTo>
                    <a:pt x="2359" y="1375"/>
                  </a:lnTo>
                  <a:lnTo>
                    <a:pt x="2304" y="1336"/>
                  </a:lnTo>
                  <a:lnTo>
                    <a:pt x="2247" y="1294"/>
                  </a:lnTo>
                  <a:lnTo>
                    <a:pt x="2185" y="1255"/>
                  </a:lnTo>
                  <a:lnTo>
                    <a:pt x="2119" y="1215"/>
                  </a:lnTo>
                  <a:lnTo>
                    <a:pt x="2052" y="1174"/>
                  </a:lnTo>
                  <a:lnTo>
                    <a:pt x="1981" y="1134"/>
                  </a:lnTo>
                  <a:lnTo>
                    <a:pt x="1905" y="1096"/>
                  </a:lnTo>
                  <a:lnTo>
                    <a:pt x="1827" y="1058"/>
                  </a:lnTo>
                  <a:lnTo>
                    <a:pt x="1746" y="1020"/>
                  </a:lnTo>
                  <a:lnTo>
                    <a:pt x="1662" y="986"/>
                  </a:lnTo>
                  <a:lnTo>
                    <a:pt x="1576" y="953"/>
                  </a:lnTo>
                  <a:lnTo>
                    <a:pt x="1486" y="921"/>
                  </a:lnTo>
                  <a:lnTo>
                    <a:pt x="1393" y="891"/>
                  </a:lnTo>
                  <a:lnTo>
                    <a:pt x="1299" y="865"/>
                  </a:lnTo>
                  <a:lnTo>
                    <a:pt x="1202" y="840"/>
                  </a:lnTo>
                  <a:lnTo>
                    <a:pt x="1103" y="819"/>
                  </a:lnTo>
                  <a:lnTo>
                    <a:pt x="1000" y="801"/>
                  </a:lnTo>
                  <a:lnTo>
                    <a:pt x="896" y="787"/>
                  </a:lnTo>
                  <a:lnTo>
                    <a:pt x="843" y="781"/>
                  </a:lnTo>
                  <a:lnTo>
                    <a:pt x="791" y="776"/>
                  </a:lnTo>
                  <a:lnTo>
                    <a:pt x="738" y="773"/>
                  </a:lnTo>
                  <a:lnTo>
                    <a:pt x="683" y="769"/>
                  </a:lnTo>
                  <a:lnTo>
                    <a:pt x="629" y="768"/>
                  </a:lnTo>
                  <a:lnTo>
                    <a:pt x="573" y="768"/>
                  </a:lnTo>
                  <a:lnTo>
                    <a:pt x="518" y="768"/>
                  </a:lnTo>
                  <a:lnTo>
                    <a:pt x="462" y="769"/>
                  </a:lnTo>
                  <a:lnTo>
                    <a:pt x="406" y="773"/>
                  </a:lnTo>
                  <a:lnTo>
                    <a:pt x="348" y="776"/>
                  </a:lnTo>
                  <a:lnTo>
                    <a:pt x="292" y="781"/>
                  </a:lnTo>
                  <a:lnTo>
                    <a:pt x="234" y="787"/>
                  </a:lnTo>
                  <a:lnTo>
                    <a:pt x="177" y="796"/>
                  </a:lnTo>
                  <a:lnTo>
                    <a:pt x="117" y="806"/>
                  </a:lnTo>
                  <a:lnTo>
                    <a:pt x="59" y="816"/>
                  </a:lnTo>
                  <a:lnTo>
                    <a:pt x="0" y="827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0" name="Freeform 8"/>
            <p:cNvSpPr>
              <a:spLocks/>
            </p:cNvSpPr>
            <p:nvPr/>
          </p:nvSpPr>
          <p:spPr bwMode="auto">
            <a:xfrm>
              <a:off x="0" y="4979648"/>
              <a:ext cx="3182621" cy="6520456"/>
            </a:xfrm>
            <a:custGeom>
              <a:avLst/>
              <a:gdLst/>
              <a:ahLst/>
              <a:cxnLst>
                <a:cxn ang="0">
                  <a:pos x="0" y="776"/>
                </a:cxn>
                <a:cxn ang="0">
                  <a:pos x="0" y="776"/>
                </a:cxn>
                <a:cxn ang="0">
                  <a:pos x="38" y="703"/>
                </a:cxn>
                <a:cxn ang="0">
                  <a:pos x="78" y="634"/>
                </a:cxn>
                <a:cxn ang="0">
                  <a:pos x="119" y="566"/>
                </a:cxn>
                <a:cxn ang="0">
                  <a:pos x="162" y="502"/>
                </a:cxn>
                <a:cxn ang="0">
                  <a:pos x="208" y="441"/>
                </a:cxn>
                <a:cxn ang="0">
                  <a:pos x="256" y="381"/>
                </a:cxn>
                <a:cxn ang="0">
                  <a:pos x="305" y="327"/>
                </a:cxn>
                <a:cxn ang="0">
                  <a:pos x="330" y="300"/>
                </a:cxn>
                <a:cxn ang="0">
                  <a:pos x="357" y="274"/>
                </a:cxn>
                <a:cxn ang="0">
                  <a:pos x="385" y="249"/>
                </a:cxn>
                <a:cxn ang="0">
                  <a:pos x="411" y="226"/>
                </a:cxn>
                <a:cxn ang="0">
                  <a:pos x="439" y="203"/>
                </a:cxn>
                <a:cxn ang="0">
                  <a:pos x="469" y="182"/>
                </a:cxn>
                <a:cxn ang="0">
                  <a:pos x="497" y="160"/>
                </a:cxn>
                <a:cxn ang="0">
                  <a:pos x="527" y="140"/>
                </a:cxn>
                <a:cxn ang="0">
                  <a:pos x="558" y="122"/>
                </a:cxn>
                <a:cxn ang="0">
                  <a:pos x="588" y="104"/>
                </a:cxn>
                <a:cxn ang="0">
                  <a:pos x="619" y="87"/>
                </a:cxn>
                <a:cxn ang="0">
                  <a:pos x="652" y="71"/>
                </a:cxn>
                <a:cxn ang="0">
                  <a:pos x="685" y="56"/>
                </a:cxn>
                <a:cxn ang="0">
                  <a:pos x="718" y="43"/>
                </a:cxn>
                <a:cxn ang="0">
                  <a:pos x="751" y="31"/>
                </a:cxn>
                <a:cxn ang="0">
                  <a:pos x="786" y="20"/>
                </a:cxn>
                <a:cxn ang="0">
                  <a:pos x="822" y="10"/>
                </a:cxn>
                <a:cxn ang="0">
                  <a:pos x="857" y="0"/>
                </a:cxn>
                <a:cxn ang="0">
                  <a:pos x="857" y="0"/>
                </a:cxn>
                <a:cxn ang="0">
                  <a:pos x="806" y="46"/>
                </a:cxn>
                <a:cxn ang="0">
                  <a:pos x="754" y="94"/>
                </a:cxn>
                <a:cxn ang="0">
                  <a:pos x="706" y="144"/>
                </a:cxn>
                <a:cxn ang="0">
                  <a:pos x="660" y="196"/>
                </a:cxn>
                <a:cxn ang="0">
                  <a:pos x="617" y="249"/>
                </a:cxn>
                <a:cxn ang="0">
                  <a:pos x="576" y="304"/>
                </a:cxn>
                <a:cxn ang="0">
                  <a:pos x="536" y="362"/>
                </a:cxn>
                <a:cxn ang="0">
                  <a:pos x="498" y="419"/>
                </a:cxn>
                <a:cxn ang="0">
                  <a:pos x="462" y="479"/>
                </a:cxn>
                <a:cxn ang="0">
                  <a:pos x="429" y="538"/>
                </a:cxn>
                <a:cxn ang="0">
                  <a:pos x="398" y="601"/>
                </a:cxn>
                <a:cxn ang="0">
                  <a:pos x="368" y="664"/>
                </a:cxn>
                <a:cxn ang="0">
                  <a:pos x="340" y="728"/>
                </a:cxn>
                <a:cxn ang="0">
                  <a:pos x="315" y="792"/>
                </a:cxn>
                <a:cxn ang="0">
                  <a:pos x="291" y="858"/>
                </a:cxn>
                <a:cxn ang="0">
                  <a:pos x="269" y="925"/>
                </a:cxn>
                <a:cxn ang="0">
                  <a:pos x="249" y="992"/>
                </a:cxn>
                <a:cxn ang="0">
                  <a:pos x="229" y="1060"/>
                </a:cxn>
                <a:cxn ang="0">
                  <a:pos x="213" y="1128"/>
                </a:cxn>
                <a:cxn ang="0">
                  <a:pos x="198" y="1197"/>
                </a:cxn>
                <a:cxn ang="0">
                  <a:pos x="185" y="1266"/>
                </a:cxn>
                <a:cxn ang="0">
                  <a:pos x="173" y="1336"/>
                </a:cxn>
                <a:cxn ang="0">
                  <a:pos x="162" y="1405"/>
                </a:cxn>
                <a:cxn ang="0">
                  <a:pos x="154" y="1474"/>
                </a:cxn>
                <a:cxn ang="0">
                  <a:pos x="147" y="1544"/>
                </a:cxn>
                <a:cxn ang="0">
                  <a:pos x="140" y="1613"/>
                </a:cxn>
                <a:cxn ang="0">
                  <a:pos x="137" y="1682"/>
                </a:cxn>
                <a:cxn ang="0">
                  <a:pos x="134" y="1752"/>
                </a:cxn>
                <a:cxn ang="0">
                  <a:pos x="132" y="1821"/>
                </a:cxn>
                <a:cxn ang="0">
                  <a:pos x="132" y="1889"/>
                </a:cxn>
                <a:cxn ang="0">
                  <a:pos x="134" y="1956"/>
                </a:cxn>
                <a:cxn ang="0">
                  <a:pos x="135" y="2024"/>
                </a:cxn>
                <a:cxn ang="0">
                  <a:pos x="0" y="2024"/>
                </a:cxn>
                <a:cxn ang="0">
                  <a:pos x="0" y="776"/>
                </a:cxn>
                <a:cxn ang="0">
                  <a:pos x="0" y="776"/>
                </a:cxn>
              </a:cxnLst>
              <a:rect l="0" t="0" r="r" b="b"/>
              <a:pathLst>
                <a:path w="857" h="2024">
                  <a:moveTo>
                    <a:pt x="0" y="776"/>
                  </a:moveTo>
                  <a:lnTo>
                    <a:pt x="0" y="776"/>
                  </a:lnTo>
                  <a:lnTo>
                    <a:pt x="38" y="703"/>
                  </a:lnTo>
                  <a:lnTo>
                    <a:pt x="78" y="634"/>
                  </a:lnTo>
                  <a:lnTo>
                    <a:pt x="119" y="566"/>
                  </a:lnTo>
                  <a:lnTo>
                    <a:pt x="162" y="502"/>
                  </a:lnTo>
                  <a:lnTo>
                    <a:pt x="208" y="441"/>
                  </a:lnTo>
                  <a:lnTo>
                    <a:pt x="256" y="381"/>
                  </a:lnTo>
                  <a:lnTo>
                    <a:pt x="305" y="327"/>
                  </a:lnTo>
                  <a:lnTo>
                    <a:pt x="330" y="300"/>
                  </a:lnTo>
                  <a:lnTo>
                    <a:pt x="357" y="274"/>
                  </a:lnTo>
                  <a:lnTo>
                    <a:pt x="385" y="249"/>
                  </a:lnTo>
                  <a:lnTo>
                    <a:pt x="411" y="226"/>
                  </a:lnTo>
                  <a:lnTo>
                    <a:pt x="439" y="203"/>
                  </a:lnTo>
                  <a:lnTo>
                    <a:pt x="469" y="182"/>
                  </a:lnTo>
                  <a:lnTo>
                    <a:pt x="497" y="160"/>
                  </a:lnTo>
                  <a:lnTo>
                    <a:pt x="527" y="140"/>
                  </a:lnTo>
                  <a:lnTo>
                    <a:pt x="558" y="122"/>
                  </a:lnTo>
                  <a:lnTo>
                    <a:pt x="588" y="104"/>
                  </a:lnTo>
                  <a:lnTo>
                    <a:pt x="619" y="87"/>
                  </a:lnTo>
                  <a:lnTo>
                    <a:pt x="652" y="71"/>
                  </a:lnTo>
                  <a:lnTo>
                    <a:pt x="685" y="56"/>
                  </a:lnTo>
                  <a:lnTo>
                    <a:pt x="718" y="43"/>
                  </a:lnTo>
                  <a:lnTo>
                    <a:pt x="751" y="31"/>
                  </a:lnTo>
                  <a:lnTo>
                    <a:pt x="786" y="20"/>
                  </a:lnTo>
                  <a:lnTo>
                    <a:pt x="822" y="10"/>
                  </a:lnTo>
                  <a:lnTo>
                    <a:pt x="857" y="0"/>
                  </a:lnTo>
                  <a:lnTo>
                    <a:pt x="857" y="0"/>
                  </a:lnTo>
                  <a:lnTo>
                    <a:pt x="806" y="46"/>
                  </a:lnTo>
                  <a:lnTo>
                    <a:pt x="754" y="94"/>
                  </a:lnTo>
                  <a:lnTo>
                    <a:pt x="706" y="144"/>
                  </a:lnTo>
                  <a:lnTo>
                    <a:pt x="660" y="196"/>
                  </a:lnTo>
                  <a:lnTo>
                    <a:pt x="617" y="249"/>
                  </a:lnTo>
                  <a:lnTo>
                    <a:pt x="576" y="304"/>
                  </a:lnTo>
                  <a:lnTo>
                    <a:pt x="536" y="362"/>
                  </a:lnTo>
                  <a:lnTo>
                    <a:pt x="498" y="419"/>
                  </a:lnTo>
                  <a:lnTo>
                    <a:pt x="462" y="479"/>
                  </a:lnTo>
                  <a:lnTo>
                    <a:pt x="429" y="538"/>
                  </a:lnTo>
                  <a:lnTo>
                    <a:pt x="398" y="601"/>
                  </a:lnTo>
                  <a:lnTo>
                    <a:pt x="368" y="664"/>
                  </a:lnTo>
                  <a:lnTo>
                    <a:pt x="340" y="728"/>
                  </a:lnTo>
                  <a:lnTo>
                    <a:pt x="315" y="792"/>
                  </a:lnTo>
                  <a:lnTo>
                    <a:pt x="291" y="858"/>
                  </a:lnTo>
                  <a:lnTo>
                    <a:pt x="269" y="925"/>
                  </a:lnTo>
                  <a:lnTo>
                    <a:pt x="249" y="992"/>
                  </a:lnTo>
                  <a:lnTo>
                    <a:pt x="229" y="1060"/>
                  </a:lnTo>
                  <a:lnTo>
                    <a:pt x="213" y="1128"/>
                  </a:lnTo>
                  <a:lnTo>
                    <a:pt x="198" y="1197"/>
                  </a:lnTo>
                  <a:lnTo>
                    <a:pt x="185" y="1266"/>
                  </a:lnTo>
                  <a:lnTo>
                    <a:pt x="173" y="1336"/>
                  </a:lnTo>
                  <a:lnTo>
                    <a:pt x="162" y="1405"/>
                  </a:lnTo>
                  <a:lnTo>
                    <a:pt x="154" y="1474"/>
                  </a:lnTo>
                  <a:lnTo>
                    <a:pt x="147" y="1544"/>
                  </a:lnTo>
                  <a:lnTo>
                    <a:pt x="140" y="1613"/>
                  </a:lnTo>
                  <a:lnTo>
                    <a:pt x="137" y="1682"/>
                  </a:lnTo>
                  <a:lnTo>
                    <a:pt x="134" y="1752"/>
                  </a:lnTo>
                  <a:lnTo>
                    <a:pt x="132" y="1821"/>
                  </a:lnTo>
                  <a:lnTo>
                    <a:pt x="132" y="1889"/>
                  </a:lnTo>
                  <a:lnTo>
                    <a:pt x="134" y="1956"/>
                  </a:lnTo>
                  <a:lnTo>
                    <a:pt x="135" y="2024"/>
                  </a:lnTo>
                  <a:lnTo>
                    <a:pt x="0" y="2024"/>
                  </a:lnTo>
                  <a:lnTo>
                    <a:pt x="0" y="776"/>
                  </a:lnTo>
                  <a:lnTo>
                    <a:pt x="0" y="776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  <a:alpha val="4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1" name="Freeform 9"/>
            <p:cNvSpPr>
              <a:spLocks/>
            </p:cNvSpPr>
            <p:nvPr/>
          </p:nvSpPr>
          <p:spPr bwMode="auto">
            <a:xfrm>
              <a:off x="0" y="3372643"/>
              <a:ext cx="2894584" cy="2154524"/>
            </a:xfrm>
            <a:custGeom>
              <a:avLst/>
              <a:gdLst/>
              <a:ahLst/>
              <a:cxnLst>
                <a:cxn ang="0">
                  <a:pos x="0" y="118"/>
                </a:cxn>
                <a:cxn ang="0">
                  <a:pos x="165" y="69"/>
                </a:cxn>
                <a:cxn ang="0">
                  <a:pos x="327" y="33"/>
                </a:cxn>
                <a:cxn ang="0">
                  <a:pos x="487" y="11"/>
                </a:cxn>
                <a:cxn ang="0">
                  <a:pos x="645" y="1"/>
                </a:cxn>
                <a:cxn ang="0">
                  <a:pos x="797" y="1"/>
                </a:cxn>
                <a:cxn ang="0">
                  <a:pos x="946" y="13"/>
                </a:cxn>
                <a:cxn ang="0">
                  <a:pos x="1088" y="33"/>
                </a:cxn>
                <a:cxn ang="0">
                  <a:pos x="1225" y="62"/>
                </a:cxn>
                <a:cxn ang="0">
                  <a:pos x="1352" y="97"/>
                </a:cxn>
                <a:cxn ang="0">
                  <a:pos x="1472" y="138"/>
                </a:cxn>
                <a:cxn ang="0">
                  <a:pos x="1585" y="184"/>
                </a:cxn>
                <a:cxn ang="0">
                  <a:pos x="1685" y="236"/>
                </a:cxn>
                <a:cxn ang="0">
                  <a:pos x="1776" y="288"/>
                </a:cxn>
                <a:cxn ang="0">
                  <a:pos x="1854" y="343"/>
                </a:cxn>
                <a:cxn ang="0">
                  <a:pos x="1921" y="399"/>
                </a:cxn>
                <a:cxn ang="0">
                  <a:pos x="1974" y="455"/>
                </a:cxn>
                <a:cxn ang="0">
                  <a:pos x="1920" y="434"/>
                </a:cxn>
                <a:cxn ang="0">
                  <a:pos x="1804" y="394"/>
                </a:cxn>
                <a:cxn ang="0">
                  <a:pos x="1680" y="361"/>
                </a:cxn>
                <a:cxn ang="0">
                  <a:pos x="1548" y="338"/>
                </a:cxn>
                <a:cxn ang="0">
                  <a:pos x="1413" y="323"/>
                </a:cxn>
                <a:cxn ang="0">
                  <a:pos x="1273" y="321"/>
                </a:cxn>
                <a:cxn ang="0">
                  <a:pos x="1132" y="331"/>
                </a:cxn>
                <a:cxn ang="0">
                  <a:pos x="990" y="356"/>
                </a:cxn>
                <a:cxn ang="0">
                  <a:pos x="919" y="374"/>
                </a:cxn>
                <a:cxn ang="0">
                  <a:pos x="850" y="396"/>
                </a:cxn>
                <a:cxn ang="0">
                  <a:pos x="781" y="424"/>
                </a:cxn>
                <a:cxn ang="0">
                  <a:pos x="711" y="455"/>
                </a:cxn>
                <a:cxn ang="0">
                  <a:pos x="645" y="490"/>
                </a:cxn>
                <a:cxn ang="0">
                  <a:pos x="579" y="531"/>
                </a:cxn>
                <a:cxn ang="0">
                  <a:pos x="515" y="577"/>
                </a:cxn>
                <a:cxn ang="0">
                  <a:pos x="452" y="629"/>
                </a:cxn>
                <a:cxn ang="0">
                  <a:pos x="391" y="685"/>
                </a:cxn>
                <a:cxn ang="0">
                  <a:pos x="333" y="747"/>
                </a:cxn>
                <a:cxn ang="0">
                  <a:pos x="277" y="815"/>
                </a:cxn>
                <a:cxn ang="0">
                  <a:pos x="223" y="889"/>
                </a:cxn>
                <a:cxn ang="0">
                  <a:pos x="172" y="970"/>
                </a:cxn>
                <a:cxn ang="0">
                  <a:pos x="124" y="1056"/>
                </a:cxn>
                <a:cxn ang="0">
                  <a:pos x="79" y="1150"/>
                </a:cxn>
                <a:cxn ang="0">
                  <a:pos x="38" y="1249"/>
                </a:cxn>
                <a:cxn ang="0">
                  <a:pos x="0" y="1357"/>
                </a:cxn>
                <a:cxn ang="0">
                  <a:pos x="0" y="118"/>
                </a:cxn>
              </a:cxnLst>
              <a:rect l="0" t="0" r="r" b="b"/>
              <a:pathLst>
                <a:path w="1974" h="1357">
                  <a:moveTo>
                    <a:pt x="0" y="118"/>
                  </a:moveTo>
                  <a:lnTo>
                    <a:pt x="0" y="118"/>
                  </a:lnTo>
                  <a:lnTo>
                    <a:pt x="83" y="92"/>
                  </a:lnTo>
                  <a:lnTo>
                    <a:pt x="165" y="69"/>
                  </a:lnTo>
                  <a:lnTo>
                    <a:pt x="246" y="49"/>
                  </a:lnTo>
                  <a:lnTo>
                    <a:pt x="327" y="33"/>
                  </a:lnTo>
                  <a:lnTo>
                    <a:pt x="408" y="21"/>
                  </a:lnTo>
                  <a:lnTo>
                    <a:pt x="487" y="11"/>
                  </a:lnTo>
                  <a:lnTo>
                    <a:pt x="566" y="5"/>
                  </a:lnTo>
                  <a:lnTo>
                    <a:pt x="645" y="1"/>
                  </a:lnTo>
                  <a:lnTo>
                    <a:pt x="721" y="0"/>
                  </a:lnTo>
                  <a:lnTo>
                    <a:pt x="797" y="1"/>
                  </a:lnTo>
                  <a:lnTo>
                    <a:pt x="873" y="6"/>
                  </a:lnTo>
                  <a:lnTo>
                    <a:pt x="946" y="13"/>
                  </a:lnTo>
                  <a:lnTo>
                    <a:pt x="1018" y="23"/>
                  </a:lnTo>
                  <a:lnTo>
                    <a:pt x="1088" y="33"/>
                  </a:lnTo>
                  <a:lnTo>
                    <a:pt x="1157" y="47"/>
                  </a:lnTo>
                  <a:lnTo>
                    <a:pt x="1225" y="62"/>
                  </a:lnTo>
                  <a:lnTo>
                    <a:pt x="1289" y="79"/>
                  </a:lnTo>
                  <a:lnTo>
                    <a:pt x="1352" y="97"/>
                  </a:lnTo>
                  <a:lnTo>
                    <a:pt x="1413" y="117"/>
                  </a:lnTo>
                  <a:lnTo>
                    <a:pt x="1472" y="138"/>
                  </a:lnTo>
                  <a:lnTo>
                    <a:pt x="1530" y="161"/>
                  </a:lnTo>
                  <a:lnTo>
                    <a:pt x="1585" y="184"/>
                  </a:lnTo>
                  <a:lnTo>
                    <a:pt x="1636" y="209"/>
                  </a:lnTo>
                  <a:lnTo>
                    <a:pt x="1685" y="236"/>
                  </a:lnTo>
                  <a:lnTo>
                    <a:pt x="1732" y="262"/>
                  </a:lnTo>
                  <a:lnTo>
                    <a:pt x="1776" y="288"/>
                  </a:lnTo>
                  <a:lnTo>
                    <a:pt x="1816" y="315"/>
                  </a:lnTo>
                  <a:lnTo>
                    <a:pt x="1854" y="343"/>
                  </a:lnTo>
                  <a:lnTo>
                    <a:pt x="1888" y="371"/>
                  </a:lnTo>
                  <a:lnTo>
                    <a:pt x="1921" y="399"/>
                  </a:lnTo>
                  <a:lnTo>
                    <a:pt x="1949" y="427"/>
                  </a:lnTo>
                  <a:lnTo>
                    <a:pt x="1974" y="455"/>
                  </a:lnTo>
                  <a:lnTo>
                    <a:pt x="1974" y="455"/>
                  </a:lnTo>
                  <a:lnTo>
                    <a:pt x="1920" y="434"/>
                  </a:lnTo>
                  <a:lnTo>
                    <a:pt x="1864" y="412"/>
                  </a:lnTo>
                  <a:lnTo>
                    <a:pt x="1804" y="394"/>
                  </a:lnTo>
                  <a:lnTo>
                    <a:pt x="1743" y="376"/>
                  </a:lnTo>
                  <a:lnTo>
                    <a:pt x="1680" y="361"/>
                  </a:lnTo>
                  <a:lnTo>
                    <a:pt x="1614" y="348"/>
                  </a:lnTo>
                  <a:lnTo>
                    <a:pt x="1548" y="338"/>
                  </a:lnTo>
                  <a:lnTo>
                    <a:pt x="1481" y="330"/>
                  </a:lnTo>
                  <a:lnTo>
                    <a:pt x="1413" y="323"/>
                  </a:lnTo>
                  <a:lnTo>
                    <a:pt x="1344" y="320"/>
                  </a:lnTo>
                  <a:lnTo>
                    <a:pt x="1273" y="321"/>
                  </a:lnTo>
                  <a:lnTo>
                    <a:pt x="1203" y="325"/>
                  </a:lnTo>
                  <a:lnTo>
                    <a:pt x="1132" y="331"/>
                  </a:lnTo>
                  <a:lnTo>
                    <a:pt x="1061" y="341"/>
                  </a:lnTo>
                  <a:lnTo>
                    <a:pt x="990" y="356"/>
                  </a:lnTo>
                  <a:lnTo>
                    <a:pt x="954" y="364"/>
                  </a:lnTo>
                  <a:lnTo>
                    <a:pt x="919" y="374"/>
                  </a:lnTo>
                  <a:lnTo>
                    <a:pt x="885" y="384"/>
                  </a:lnTo>
                  <a:lnTo>
                    <a:pt x="850" y="396"/>
                  </a:lnTo>
                  <a:lnTo>
                    <a:pt x="815" y="409"/>
                  </a:lnTo>
                  <a:lnTo>
                    <a:pt x="781" y="424"/>
                  </a:lnTo>
                  <a:lnTo>
                    <a:pt x="746" y="439"/>
                  </a:lnTo>
                  <a:lnTo>
                    <a:pt x="711" y="455"/>
                  </a:lnTo>
                  <a:lnTo>
                    <a:pt x="678" y="472"/>
                  </a:lnTo>
                  <a:lnTo>
                    <a:pt x="645" y="490"/>
                  </a:lnTo>
                  <a:lnTo>
                    <a:pt x="612" y="510"/>
                  </a:lnTo>
                  <a:lnTo>
                    <a:pt x="579" y="531"/>
                  </a:lnTo>
                  <a:lnTo>
                    <a:pt x="546" y="554"/>
                  </a:lnTo>
                  <a:lnTo>
                    <a:pt x="515" y="577"/>
                  </a:lnTo>
                  <a:lnTo>
                    <a:pt x="484" y="602"/>
                  </a:lnTo>
                  <a:lnTo>
                    <a:pt x="452" y="629"/>
                  </a:lnTo>
                  <a:lnTo>
                    <a:pt x="421" y="657"/>
                  </a:lnTo>
                  <a:lnTo>
                    <a:pt x="391" y="685"/>
                  </a:lnTo>
                  <a:lnTo>
                    <a:pt x="361" y="716"/>
                  </a:lnTo>
                  <a:lnTo>
                    <a:pt x="333" y="747"/>
                  </a:lnTo>
                  <a:lnTo>
                    <a:pt x="304" y="780"/>
                  </a:lnTo>
                  <a:lnTo>
                    <a:pt x="277" y="815"/>
                  </a:lnTo>
                  <a:lnTo>
                    <a:pt x="249" y="851"/>
                  </a:lnTo>
                  <a:lnTo>
                    <a:pt x="223" y="889"/>
                  </a:lnTo>
                  <a:lnTo>
                    <a:pt x="198" y="929"/>
                  </a:lnTo>
                  <a:lnTo>
                    <a:pt x="172" y="970"/>
                  </a:lnTo>
                  <a:lnTo>
                    <a:pt x="149" y="1012"/>
                  </a:lnTo>
                  <a:lnTo>
                    <a:pt x="124" y="1056"/>
                  </a:lnTo>
                  <a:lnTo>
                    <a:pt x="101" y="1102"/>
                  </a:lnTo>
                  <a:lnTo>
                    <a:pt x="79" y="1150"/>
                  </a:lnTo>
                  <a:lnTo>
                    <a:pt x="58" y="1198"/>
                  </a:lnTo>
                  <a:lnTo>
                    <a:pt x="38" y="1249"/>
                  </a:lnTo>
                  <a:lnTo>
                    <a:pt x="18" y="1302"/>
                  </a:lnTo>
                  <a:lnTo>
                    <a:pt x="0" y="1357"/>
                  </a:lnTo>
                  <a:lnTo>
                    <a:pt x="0" y="118"/>
                  </a:lnTo>
                  <a:lnTo>
                    <a:pt x="0" y="118"/>
                  </a:lnTo>
                  <a:close/>
                </a:path>
              </a:pathLst>
            </a:custGeom>
            <a:solidFill>
              <a:schemeClr val="accent2">
                <a:lumMod val="40000"/>
                <a:lumOff val="6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2" name="Freeform 10"/>
            <p:cNvSpPr>
              <a:spLocks/>
            </p:cNvSpPr>
            <p:nvPr/>
          </p:nvSpPr>
          <p:spPr bwMode="auto">
            <a:xfrm>
              <a:off x="1504189" y="5587609"/>
              <a:ext cx="6518147" cy="5912495"/>
            </a:xfrm>
            <a:custGeom>
              <a:avLst/>
              <a:gdLst/>
              <a:ahLst/>
              <a:cxnLst>
                <a:cxn ang="0">
                  <a:pos x="1377" y="130"/>
                </a:cxn>
                <a:cxn ang="0">
                  <a:pos x="1299" y="89"/>
                </a:cxn>
                <a:cxn ang="0">
                  <a:pos x="1220" y="56"/>
                </a:cxn>
                <a:cxn ang="0">
                  <a:pos x="1137" y="30"/>
                </a:cxn>
                <a:cxn ang="0">
                  <a:pos x="1052" y="11"/>
                </a:cxn>
                <a:cxn ang="0">
                  <a:pos x="966" y="2"/>
                </a:cxn>
                <a:cxn ang="0">
                  <a:pos x="880" y="0"/>
                </a:cxn>
                <a:cxn ang="0">
                  <a:pos x="794" y="5"/>
                </a:cxn>
                <a:cxn ang="0">
                  <a:pos x="708" y="18"/>
                </a:cxn>
                <a:cxn ang="0">
                  <a:pos x="624" y="40"/>
                </a:cxn>
                <a:cxn ang="0">
                  <a:pos x="543" y="69"/>
                </a:cxn>
                <a:cxn ang="0">
                  <a:pos x="466" y="107"/>
                </a:cxn>
                <a:cxn ang="0">
                  <a:pos x="391" y="155"/>
                </a:cxn>
                <a:cxn ang="0">
                  <a:pos x="322" y="210"/>
                </a:cxn>
                <a:cxn ang="0">
                  <a:pos x="258" y="272"/>
                </a:cxn>
                <a:cxn ang="0">
                  <a:pos x="200" y="345"/>
                </a:cxn>
                <a:cxn ang="0">
                  <a:pos x="149" y="426"/>
                </a:cxn>
                <a:cxn ang="0">
                  <a:pos x="124" y="472"/>
                </a:cxn>
                <a:cxn ang="0">
                  <a:pos x="83" y="568"/>
                </a:cxn>
                <a:cxn ang="0">
                  <a:pos x="48" y="667"/>
                </a:cxn>
                <a:cxn ang="0">
                  <a:pos x="23" y="769"/>
                </a:cxn>
                <a:cxn ang="0">
                  <a:pos x="7" y="875"/>
                </a:cxn>
                <a:cxn ang="0">
                  <a:pos x="0" y="982"/>
                </a:cxn>
                <a:cxn ang="0">
                  <a:pos x="2" y="1090"/>
                </a:cxn>
                <a:cxn ang="0">
                  <a:pos x="12" y="1200"/>
                </a:cxn>
                <a:cxn ang="0">
                  <a:pos x="31" y="1311"/>
                </a:cxn>
                <a:cxn ang="0">
                  <a:pos x="61" y="1420"/>
                </a:cxn>
                <a:cxn ang="0">
                  <a:pos x="101" y="1529"/>
                </a:cxn>
                <a:cxn ang="0">
                  <a:pos x="149" y="1636"/>
                </a:cxn>
                <a:cxn ang="0">
                  <a:pos x="206" y="1742"/>
                </a:cxn>
                <a:cxn ang="0">
                  <a:pos x="274" y="1844"/>
                </a:cxn>
                <a:cxn ang="0">
                  <a:pos x="353" y="1943"/>
                </a:cxn>
                <a:cxn ang="0">
                  <a:pos x="441" y="2039"/>
                </a:cxn>
                <a:cxn ang="0">
                  <a:pos x="2552" y="2085"/>
                </a:cxn>
                <a:cxn ang="0">
                  <a:pos x="2526" y="2070"/>
                </a:cxn>
                <a:cxn ang="0">
                  <a:pos x="2336" y="1955"/>
                </a:cxn>
                <a:cxn ang="0">
                  <a:pos x="2192" y="1860"/>
                </a:cxn>
                <a:cxn ang="0">
                  <a:pos x="2025" y="1748"/>
                </a:cxn>
                <a:cxn ang="0">
                  <a:pos x="1849" y="1619"/>
                </a:cxn>
                <a:cxn ang="0">
                  <a:pos x="1667" y="1477"/>
                </a:cxn>
                <a:cxn ang="0">
                  <a:pos x="1492" y="1326"/>
                </a:cxn>
                <a:cxn ang="0">
                  <a:pos x="1410" y="1246"/>
                </a:cxn>
                <a:cxn ang="0">
                  <a:pos x="1332" y="1167"/>
                </a:cxn>
                <a:cxn ang="0">
                  <a:pos x="1261" y="1086"/>
                </a:cxn>
                <a:cxn ang="0">
                  <a:pos x="1195" y="1004"/>
                </a:cxn>
                <a:cxn ang="0">
                  <a:pos x="1139" y="923"/>
                </a:cxn>
                <a:cxn ang="0">
                  <a:pos x="1091" y="840"/>
                </a:cxn>
                <a:cxn ang="0">
                  <a:pos x="1055" y="761"/>
                </a:cxn>
                <a:cxn ang="0">
                  <a:pos x="1030" y="680"/>
                </a:cxn>
                <a:cxn ang="0">
                  <a:pos x="1017" y="602"/>
                </a:cxn>
                <a:cxn ang="0">
                  <a:pos x="1019" y="527"/>
                </a:cxn>
                <a:cxn ang="0">
                  <a:pos x="1028" y="470"/>
                </a:cxn>
                <a:cxn ang="0">
                  <a:pos x="1040" y="434"/>
                </a:cxn>
                <a:cxn ang="0">
                  <a:pos x="1057" y="398"/>
                </a:cxn>
                <a:cxn ang="0">
                  <a:pos x="1076" y="363"/>
                </a:cxn>
                <a:cxn ang="0">
                  <a:pos x="1101" y="330"/>
                </a:cxn>
                <a:cxn ang="0">
                  <a:pos x="1131" y="295"/>
                </a:cxn>
                <a:cxn ang="0">
                  <a:pos x="1182" y="248"/>
                </a:cxn>
                <a:cxn ang="0">
                  <a:pos x="1269" y="186"/>
                </a:cxn>
                <a:cxn ang="0">
                  <a:pos x="1377" y="130"/>
                </a:cxn>
              </a:cxnLst>
              <a:rect l="0" t="0" r="r" b="b"/>
              <a:pathLst>
                <a:path w="2552" h="2085">
                  <a:moveTo>
                    <a:pt x="1377" y="130"/>
                  </a:moveTo>
                  <a:lnTo>
                    <a:pt x="1377" y="130"/>
                  </a:lnTo>
                  <a:lnTo>
                    <a:pt x="1339" y="109"/>
                  </a:lnTo>
                  <a:lnTo>
                    <a:pt x="1299" y="89"/>
                  </a:lnTo>
                  <a:lnTo>
                    <a:pt x="1260" y="73"/>
                  </a:lnTo>
                  <a:lnTo>
                    <a:pt x="1220" y="56"/>
                  </a:lnTo>
                  <a:lnTo>
                    <a:pt x="1179" y="43"/>
                  </a:lnTo>
                  <a:lnTo>
                    <a:pt x="1137" y="30"/>
                  </a:lnTo>
                  <a:lnTo>
                    <a:pt x="1094" y="20"/>
                  </a:lnTo>
                  <a:lnTo>
                    <a:pt x="1052" y="11"/>
                  </a:lnTo>
                  <a:lnTo>
                    <a:pt x="1009" y="7"/>
                  </a:lnTo>
                  <a:lnTo>
                    <a:pt x="966" y="2"/>
                  </a:lnTo>
                  <a:lnTo>
                    <a:pt x="923" y="0"/>
                  </a:lnTo>
                  <a:lnTo>
                    <a:pt x="880" y="0"/>
                  </a:lnTo>
                  <a:lnTo>
                    <a:pt x="837" y="2"/>
                  </a:lnTo>
                  <a:lnTo>
                    <a:pt x="794" y="5"/>
                  </a:lnTo>
                  <a:lnTo>
                    <a:pt x="751" y="10"/>
                  </a:lnTo>
                  <a:lnTo>
                    <a:pt x="708" y="18"/>
                  </a:lnTo>
                  <a:lnTo>
                    <a:pt x="667" y="28"/>
                  </a:lnTo>
                  <a:lnTo>
                    <a:pt x="624" y="40"/>
                  </a:lnTo>
                  <a:lnTo>
                    <a:pt x="584" y="54"/>
                  </a:lnTo>
                  <a:lnTo>
                    <a:pt x="543" y="69"/>
                  </a:lnTo>
                  <a:lnTo>
                    <a:pt x="504" y="87"/>
                  </a:lnTo>
                  <a:lnTo>
                    <a:pt x="466" y="107"/>
                  </a:lnTo>
                  <a:lnTo>
                    <a:pt x="428" y="130"/>
                  </a:lnTo>
                  <a:lnTo>
                    <a:pt x="391" y="155"/>
                  </a:lnTo>
                  <a:lnTo>
                    <a:pt x="357" y="182"/>
                  </a:lnTo>
                  <a:lnTo>
                    <a:pt x="322" y="210"/>
                  </a:lnTo>
                  <a:lnTo>
                    <a:pt x="289" y="241"/>
                  </a:lnTo>
                  <a:lnTo>
                    <a:pt x="258" y="272"/>
                  </a:lnTo>
                  <a:lnTo>
                    <a:pt x="228" y="309"/>
                  </a:lnTo>
                  <a:lnTo>
                    <a:pt x="200" y="345"/>
                  </a:lnTo>
                  <a:lnTo>
                    <a:pt x="173" y="385"/>
                  </a:lnTo>
                  <a:lnTo>
                    <a:pt x="149" y="426"/>
                  </a:lnTo>
                  <a:lnTo>
                    <a:pt x="149" y="426"/>
                  </a:lnTo>
                  <a:lnTo>
                    <a:pt x="124" y="472"/>
                  </a:lnTo>
                  <a:lnTo>
                    <a:pt x="102" y="520"/>
                  </a:lnTo>
                  <a:lnTo>
                    <a:pt x="83" y="568"/>
                  </a:lnTo>
                  <a:lnTo>
                    <a:pt x="64" y="617"/>
                  </a:lnTo>
                  <a:lnTo>
                    <a:pt x="48" y="667"/>
                  </a:lnTo>
                  <a:lnTo>
                    <a:pt x="35" y="718"/>
                  </a:lnTo>
                  <a:lnTo>
                    <a:pt x="23" y="769"/>
                  </a:lnTo>
                  <a:lnTo>
                    <a:pt x="15" y="822"/>
                  </a:lnTo>
                  <a:lnTo>
                    <a:pt x="7" y="875"/>
                  </a:lnTo>
                  <a:lnTo>
                    <a:pt x="2" y="928"/>
                  </a:lnTo>
                  <a:lnTo>
                    <a:pt x="0" y="982"/>
                  </a:lnTo>
                  <a:lnTo>
                    <a:pt x="0" y="1035"/>
                  </a:lnTo>
                  <a:lnTo>
                    <a:pt x="2" y="1090"/>
                  </a:lnTo>
                  <a:lnTo>
                    <a:pt x="5" y="1146"/>
                  </a:lnTo>
                  <a:lnTo>
                    <a:pt x="12" y="1200"/>
                  </a:lnTo>
                  <a:lnTo>
                    <a:pt x="22" y="1255"/>
                  </a:lnTo>
                  <a:lnTo>
                    <a:pt x="31" y="1311"/>
                  </a:lnTo>
                  <a:lnTo>
                    <a:pt x="46" y="1365"/>
                  </a:lnTo>
                  <a:lnTo>
                    <a:pt x="61" y="1420"/>
                  </a:lnTo>
                  <a:lnTo>
                    <a:pt x="79" y="1474"/>
                  </a:lnTo>
                  <a:lnTo>
                    <a:pt x="101" y="1529"/>
                  </a:lnTo>
                  <a:lnTo>
                    <a:pt x="124" y="1583"/>
                  </a:lnTo>
                  <a:lnTo>
                    <a:pt x="149" y="1636"/>
                  </a:lnTo>
                  <a:lnTo>
                    <a:pt x="177" y="1689"/>
                  </a:lnTo>
                  <a:lnTo>
                    <a:pt x="206" y="1742"/>
                  </a:lnTo>
                  <a:lnTo>
                    <a:pt x="239" y="1793"/>
                  </a:lnTo>
                  <a:lnTo>
                    <a:pt x="274" y="1844"/>
                  </a:lnTo>
                  <a:lnTo>
                    <a:pt x="312" y="1895"/>
                  </a:lnTo>
                  <a:lnTo>
                    <a:pt x="353" y="1943"/>
                  </a:lnTo>
                  <a:lnTo>
                    <a:pt x="396" y="1993"/>
                  </a:lnTo>
                  <a:lnTo>
                    <a:pt x="441" y="2039"/>
                  </a:lnTo>
                  <a:lnTo>
                    <a:pt x="489" y="2085"/>
                  </a:lnTo>
                  <a:lnTo>
                    <a:pt x="2552" y="2085"/>
                  </a:lnTo>
                  <a:lnTo>
                    <a:pt x="2552" y="2085"/>
                  </a:lnTo>
                  <a:lnTo>
                    <a:pt x="2526" y="2070"/>
                  </a:lnTo>
                  <a:lnTo>
                    <a:pt x="2450" y="2026"/>
                  </a:lnTo>
                  <a:lnTo>
                    <a:pt x="2336" y="1955"/>
                  </a:lnTo>
                  <a:lnTo>
                    <a:pt x="2266" y="1910"/>
                  </a:lnTo>
                  <a:lnTo>
                    <a:pt x="2192" y="1860"/>
                  </a:lnTo>
                  <a:lnTo>
                    <a:pt x="2111" y="1808"/>
                  </a:lnTo>
                  <a:lnTo>
                    <a:pt x="2025" y="1748"/>
                  </a:lnTo>
                  <a:lnTo>
                    <a:pt x="1938" y="1685"/>
                  </a:lnTo>
                  <a:lnTo>
                    <a:pt x="1849" y="1619"/>
                  </a:lnTo>
                  <a:lnTo>
                    <a:pt x="1758" y="1550"/>
                  </a:lnTo>
                  <a:lnTo>
                    <a:pt x="1667" y="1477"/>
                  </a:lnTo>
                  <a:lnTo>
                    <a:pt x="1578" y="1403"/>
                  </a:lnTo>
                  <a:lnTo>
                    <a:pt x="1492" y="1326"/>
                  </a:lnTo>
                  <a:lnTo>
                    <a:pt x="1451" y="1286"/>
                  </a:lnTo>
                  <a:lnTo>
                    <a:pt x="1410" y="1246"/>
                  </a:lnTo>
                  <a:lnTo>
                    <a:pt x="1370" y="1207"/>
                  </a:lnTo>
                  <a:lnTo>
                    <a:pt x="1332" y="1167"/>
                  </a:lnTo>
                  <a:lnTo>
                    <a:pt x="1296" y="1126"/>
                  </a:lnTo>
                  <a:lnTo>
                    <a:pt x="1261" y="1086"/>
                  </a:lnTo>
                  <a:lnTo>
                    <a:pt x="1227" y="1045"/>
                  </a:lnTo>
                  <a:lnTo>
                    <a:pt x="1195" y="1004"/>
                  </a:lnTo>
                  <a:lnTo>
                    <a:pt x="1167" y="962"/>
                  </a:lnTo>
                  <a:lnTo>
                    <a:pt x="1139" y="923"/>
                  </a:lnTo>
                  <a:lnTo>
                    <a:pt x="1114" y="881"/>
                  </a:lnTo>
                  <a:lnTo>
                    <a:pt x="1091" y="840"/>
                  </a:lnTo>
                  <a:lnTo>
                    <a:pt x="1071" y="801"/>
                  </a:lnTo>
                  <a:lnTo>
                    <a:pt x="1055" y="761"/>
                  </a:lnTo>
                  <a:lnTo>
                    <a:pt x="1042" y="720"/>
                  </a:lnTo>
                  <a:lnTo>
                    <a:pt x="1030" y="680"/>
                  </a:lnTo>
                  <a:lnTo>
                    <a:pt x="1022" y="642"/>
                  </a:lnTo>
                  <a:lnTo>
                    <a:pt x="1017" y="602"/>
                  </a:lnTo>
                  <a:lnTo>
                    <a:pt x="1015" y="565"/>
                  </a:lnTo>
                  <a:lnTo>
                    <a:pt x="1019" y="527"/>
                  </a:lnTo>
                  <a:lnTo>
                    <a:pt x="1023" y="489"/>
                  </a:lnTo>
                  <a:lnTo>
                    <a:pt x="1028" y="470"/>
                  </a:lnTo>
                  <a:lnTo>
                    <a:pt x="1033" y="452"/>
                  </a:lnTo>
                  <a:lnTo>
                    <a:pt x="1040" y="434"/>
                  </a:lnTo>
                  <a:lnTo>
                    <a:pt x="1048" y="416"/>
                  </a:lnTo>
                  <a:lnTo>
                    <a:pt x="1057" y="398"/>
                  </a:lnTo>
                  <a:lnTo>
                    <a:pt x="1066" y="381"/>
                  </a:lnTo>
                  <a:lnTo>
                    <a:pt x="1076" y="363"/>
                  </a:lnTo>
                  <a:lnTo>
                    <a:pt x="1088" y="347"/>
                  </a:lnTo>
                  <a:lnTo>
                    <a:pt x="1101" y="330"/>
                  </a:lnTo>
                  <a:lnTo>
                    <a:pt x="1116" y="312"/>
                  </a:lnTo>
                  <a:lnTo>
                    <a:pt x="1131" y="295"/>
                  </a:lnTo>
                  <a:lnTo>
                    <a:pt x="1147" y="281"/>
                  </a:lnTo>
                  <a:lnTo>
                    <a:pt x="1182" y="248"/>
                  </a:lnTo>
                  <a:lnTo>
                    <a:pt x="1223" y="216"/>
                  </a:lnTo>
                  <a:lnTo>
                    <a:pt x="1269" y="186"/>
                  </a:lnTo>
                  <a:lnTo>
                    <a:pt x="1321" y="158"/>
                  </a:lnTo>
                  <a:lnTo>
                    <a:pt x="1377" y="130"/>
                  </a:lnTo>
                  <a:lnTo>
                    <a:pt x="1377" y="130"/>
                  </a:lnTo>
                  <a:close/>
                </a:path>
              </a:pathLst>
            </a:custGeom>
            <a:solidFill>
              <a:schemeClr val="bg1">
                <a:lumMod val="95000"/>
                <a:alpha val="34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  <p:sp>
          <p:nvSpPr>
            <p:cNvPr id="13" name="Freeform 11"/>
            <p:cNvSpPr>
              <a:spLocks/>
            </p:cNvSpPr>
            <p:nvPr/>
          </p:nvSpPr>
          <p:spPr bwMode="auto">
            <a:xfrm>
              <a:off x="1155701" y="5800928"/>
              <a:ext cx="3420872" cy="5699176"/>
            </a:xfrm>
            <a:custGeom>
              <a:avLst/>
              <a:gdLst/>
              <a:ahLst/>
              <a:cxnLst>
                <a:cxn ang="0">
                  <a:pos x="99" y="1804"/>
                </a:cxn>
                <a:cxn ang="0">
                  <a:pos x="57" y="1647"/>
                </a:cxn>
                <a:cxn ang="0">
                  <a:pos x="29" y="1492"/>
                </a:cxn>
                <a:cxn ang="0">
                  <a:pos x="10" y="1342"/>
                </a:cxn>
                <a:cxn ang="0">
                  <a:pos x="1" y="1195"/>
                </a:cxn>
                <a:cxn ang="0">
                  <a:pos x="1" y="1054"/>
                </a:cxn>
                <a:cxn ang="0">
                  <a:pos x="10" y="919"/>
                </a:cxn>
                <a:cxn ang="0">
                  <a:pos x="26" y="790"/>
                </a:cxn>
                <a:cxn ang="0">
                  <a:pos x="49" y="667"/>
                </a:cxn>
                <a:cxn ang="0">
                  <a:pos x="81" y="553"/>
                </a:cxn>
                <a:cxn ang="0">
                  <a:pos x="117" y="445"/>
                </a:cxn>
                <a:cxn ang="0">
                  <a:pos x="158" y="346"/>
                </a:cxn>
                <a:cxn ang="0">
                  <a:pos x="203" y="255"/>
                </a:cxn>
                <a:cxn ang="0">
                  <a:pos x="254" y="176"/>
                </a:cxn>
                <a:cxn ang="0">
                  <a:pos x="307" y="105"/>
                </a:cxn>
                <a:cxn ang="0">
                  <a:pos x="363" y="47"/>
                </a:cxn>
                <a:cxn ang="0">
                  <a:pos x="421" y="0"/>
                </a:cxn>
                <a:cxn ang="0">
                  <a:pos x="383" y="57"/>
                </a:cxn>
                <a:cxn ang="0">
                  <a:pos x="317" y="176"/>
                </a:cxn>
                <a:cxn ang="0">
                  <a:pos x="265" y="298"/>
                </a:cxn>
                <a:cxn ang="0">
                  <a:pos x="226" y="421"/>
                </a:cxn>
                <a:cxn ang="0">
                  <a:pos x="201" y="544"/>
                </a:cxn>
                <a:cxn ang="0">
                  <a:pos x="188" y="667"/>
                </a:cxn>
                <a:cxn ang="0">
                  <a:pos x="186" y="789"/>
                </a:cxn>
                <a:cxn ang="0">
                  <a:pos x="196" y="911"/>
                </a:cxn>
                <a:cxn ang="0">
                  <a:pos x="219" y="1030"/>
                </a:cxn>
                <a:cxn ang="0">
                  <a:pos x="252" y="1147"/>
                </a:cxn>
                <a:cxn ang="0">
                  <a:pos x="297" y="1261"/>
                </a:cxn>
                <a:cxn ang="0">
                  <a:pos x="351" y="1371"/>
                </a:cxn>
                <a:cxn ang="0">
                  <a:pos x="416" y="1477"/>
                </a:cxn>
                <a:cxn ang="0">
                  <a:pos x="492" y="1578"/>
                </a:cxn>
                <a:cxn ang="0">
                  <a:pos x="576" y="1674"/>
                </a:cxn>
                <a:cxn ang="0">
                  <a:pos x="668" y="1763"/>
                </a:cxn>
                <a:cxn ang="0">
                  <a:pos x="99" y="1804"/>
                </a:cxn>
              </a:cxnLst>
              <a:rect l="0" t="0" r="r" b="b"/>
              <a:pathLst>
                <a:path w="718" h="1804">
                  <a:moveTo>
                    <a:pt x="99" y="1804"/>
                  </a:moveTo>
                  <a:lnTo>
                    <a:pt x="99" y="1804"/>
                  </a:lnTo>
                  <a:lnTo>
                    <a:pt x="77" y="1725"/>
                  </a:lnTo>
                  <a:lnTo>
                    <a:pt x="57" y="1647"/>
                  </a:lnTo>
                  <a:lnTo>
                    <a:pt x="43" y="1570"/>
                  </a:lnTo>
                  <a:lnTo>
                    <a:pt x="29" y="1492"/>
                  </a:lnTo>
                  <a:lnTo>
                    <a:pt x="18" y="1416"/>
                  </a:lnTo>
                  <a:lnTo>
                    <a:pt x="10" y="1342"/>
                  </a:lnTo>
                  <a:lnTo>
                    <a:pt x="5" y="1267"/>
                  </a:lnTo>
                  <a:lnTo>
                    <a:pt x="1" y="1195"/>
                  </a:lnTo>
                  <a:lnTo>
                    <a:pt x="0" y="1124"/>
                  </a:lnTo>
                  <a:lnTo>
                    <a:pt x="1" y="1054"/>
                  </a:lnTo>
                  <a:lnTo>
                    <a:pt x="5" y="987"/>
                  </a:lnTo>
                  <a:lnTo>
                    <a:pt x="10" y="919"/>
                  </a:lnTo>
                  <a:lnTo>
                    <a:pt x="18" y="853"/>
                  </a:lnTo>
                  <a:lnTo>
                    <a:pt x="26" y="790"/>
                  </a:lnTo>
                  <a:lnTo>
                    <a:pt x="38" y="728"/>
                  </a:lnTo>
                  <a:lnTo>
                    <a:pt x="49" y="667"/>
                  </a:lnTo>
                  <a:lnTo>
                    <a:pt x="64" y="609"/>
                  </a:lnTo>
                  <a:lnTo>
                    <a:pt x="81" y="553"/>
                  </a:lnTo>
                  <a:lnTo>
                    <a:pt x="97" y="496"/>
                  </a:lnTo>
                  <a:lnTo>
                    <a:pt x="117" y="445"/>
                  </a:lnTo>
                  <a:lnTo>
                    <a:pt x="137" y="394"/>
                  </a:lnTo>
                  <a:lnTo>
                    <a:pt x="158" y="346"/>
                  </a:lnTo>
                  <a:lnTo>
                    <a:pt x="180" y="300"/>
                  </a:lnTo>
                  <a:lnTo>
                    <a:pt x="203" y="255"/>
                  </a:lnTo>
                  <a:lnTo>
                    <a:pt x="227" y="214"/>
                  </a:lnTo>
                  <a:lnTo>
                    <a:pt x="254" y="176"/>
                  </a:lnTo>
                  <a:lnTo>
                    <a:pt x="280" y="140"/>
                  </a:lnTo>
                  <a:lnTo>
                    <a:pt x="307" y="105"/>
                  </a:lnTo>
                  <a:lnTo>
                    <a:pt x="335" y="76"/>
                  </a:lnTo>
                  <a:lnTo>
                    <a:pt x="363" y="47"/>
                  </a:lnTo>
                  <a:lnTo>
                    <a:pt x="391" y="21"/>
                  </a:lnTo>
                  <a:lnTo>
                    <a:pt x="421" y="0"/>
                  </a:lnTo>
                  <a:lnTo>
                    <a:pt x="421" y="0"/>
                  </a:lnTo>
                  <a:lnTo>
                    <a:pt x="383" y="57"/>
                  </a:lnTo>
                  <a:lnTo>
                    <a:pt x="348" y="117"/>
                  </a:lnTo>
                  <a:lnTo>
                    <a:pt x="317" y="176"/>
                  </a:lnTo>
                  <a:lnTo>
                    <a:pt x="289" y="237"/>
                  </a:lnTo>
                  <a:lnTo>
                    <a:pt x="265" y="298"/>
                  </a:lnTo>
                  <a:lnTo>
                    <a:pt x="244" y="359"/>
                  </a:lnTo>
                  <a:lnTo>
                    <a:pt x="226" y="421"/>
                  </a:lnTo>
                  <a:lnTo>
                    <a:pt x="213" y="482"/>
                  </a:lnTo>
                  <a:lnTo>
                    <a:pt x="201" y="544"/>
                  </a:lnTo>
                  <a:lnTo>
                    <a:pt x="193" y="605"/>
                  </a:lnTo>
                  <a:lnTo>
                    <a:pt x="188" y="667"/>
                  </a:lnTo>
                  <a:lnTo>
                    <a:pt x="185" y="728"/>
                  </a:lnTo>
                  <a:lnTo>
                    <a:pt x="186" y="789"/>
                  </a:lnTo>
                  <a:lnTo>
                    <a:pt x="189" y="850"/>
                  </a:lnTo>
                  <a:lnTo>
                    <a:pt x="196" y="911"/>
                  </a:lnTo>
                  <a:lnTo>
                    <a:pt x="206" y="970"/>
                  </a:lnTo>
                  <a:lnTo>
                    <a:pt x="219" y="1030"/>
                  </a:lnTo>
                  <a:lnTo>
                    <a:pt x="234" y="1089"/>
                  </a:lnTo>
                  <a:lnTo>
                    <a:pt x="252" y="1147"/>
                  </a:lnTo>
                  <a:lnTo>
                    <a:pt x="274" y="1205"/>
                  </a:lnTo>
                  <a:lnTo>
                    <a:pt x="297" y="1261"/>
                  </a:lnTo>
                  <a:lnTo>
                    <a:pt x="323" y="1317"/>
                  </a:lnTo>
                  <a:lnTo>
                    <a:pt x="351" y="1371"/>
                  </a:lnTo>
                  <a:lnTo>
                    <a:pt x="383" y="1424"/>
                  </a:lnTo>
                  <a:lnTo>
                    <a:pt x="416" y="1477"/>
                  </a:lnTo>
                  <a:lnTo>
                    <a:pt x="452" y="1528"/>
                  </a:lnTo>
                  <a:lnTo>
                    <a:pt x="492" y="1578"/>
                  </a:lnTo>
                  <a:lnTo>
                    <a:pt x="531" y="1626"/>
                  </a:lnTo>
                  <a:lnTo>
                    <a:pt x="576" y="1674"/>
                  </a:lnTo>
                  <a:lnTo>
                    <a:pt x="620" y="1718"/>
                  </a:lnTo>
                  <a:lnTo>
                    <a:pt x="668" y="1763"/>
                  </a:lnTo>
                  <a:lnTo>
                    <a:pt x="718" y="1804"/>
                  </a:lnTo>
                  <a:lnTo>
                    <a:pt x="99" y="1804"/>
                  </a:lnTo>
                  <a:lnTo>
                    <a:pt x="99" y="1804"/>
                  </a:lnTo>
                  <a:close/>
                </a:path>
              </a:pathLst>
            </a:custGeom>
            <a:solidFill>
              <a:schemeClr val="accent2">
                <a:lumMod val="60000"/>
                <a:lumOff val="40000"/>
                <a:alpha val="37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 sz="1350">
                <a:solidFill>
                  <a:prstClr val="black"/>
                </a:solidFill>
                <a:latin typeface="Arial" charset="0"/>
              </a:endParaRPr>
            </a:p>
          </p:txBody>
        </p:sp>
      </p:grpSp>
      <p:pic>
        <p:nvPicPr>
          <p:cNvPr id="14" name="圖片 17" descr="教育部LOGO.jpg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2276475"/>
            <a:ext cx="2952750" cy="295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圖片 18" descr="教育部體育署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637" r="4182" b="15637"/>
          <a:stretch>
            <a:fillRect/>
          </a:stretch>
        </p:blipFill>
        <p:spPr bwMode="auto">
          <a:xfrm>
            <a:off x="6734176" y="6427788"/>
            <a:ext cx="24098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700810"/>
            <a:ext cx="8229600" cy="452596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20" name="標題 1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kumimoji="0">
                <a:latin typeface="+mn-lt"/>
                <a:ea typeface="+mn-ea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kumimoji="0"/>
            </a:lvl1pPr>
          </a:lstStyle>
          <a:p>
            <a:fld id="{0449E22B-7CFF-42B5-A996-209CF0FA2BD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52672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C83BE18C-E497-4035-AC54-83ED1E1557EE}" type="datetimeFigureOut">
              <a:rPr lang="zh-TW" altLang="en-US"/>
              <a:pPr>
                <a:defRPr/>
              </a:pPr>
              <a:t>2018/8/15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181E545D-C366-4015-8925-629C19DAAA2B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91595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2F60A922-8B8A-462A-B0D2-A1E85BF09F93}" type="datetimeFigureOut">
              <a:rPr lang="zh-TW" altLang="en-US"/>
              <a:pPr>
                <a:defRPr/>
              </a:pPr>
              <a:t>2018/8/15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</a:defRPr>
            </a:lvl1pPr>
          </a:lstStyle>
          <a:p>
            <a:fld id="{B73760BF-F8C4-4249-8E79-E61D285EA39E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91575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Arial" charset="0"/>
                <a:ea typeface="新細明體" pitchFamily="18" charset="-120"/>
              </a:defRPr>
            </a:lvl1pPr>
          </a:lstStyle>
          <a:p>
            <a:fld id="{583945B1-C047-45E4-9316-4EB77234EF15}" type="datetimeFigureOut">
              <a:rPr lang="zh-TW" altLang="en-US" smtClean="0"/>
              <a:t>2018/8/15</a:t>
            </a:fld>
            <a:endParaRPr lang="zh-TW" altLang="en-US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30563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fld id="{C9D567A3-5C96-4A72-9BC8-87593BCFCF7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9370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>
          <a:solidFill>
            <a:srgbClr val="638CAE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  <a:endParaRPr lang="en-US" altLang="zh-TW" smtClean="0"/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2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altLang="zh-TW" smtClean="0"/>
          </a:p>
        </p:txBody>
      </p:sp>
      <p:sp>
        <p:nvSpPr>
          <p:cNvPr id="18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900">
                <a:solidFill>
                  <a:srgbClr val="898989"/>
                </a:solidFill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r>
              <a:rPr lang="en-US" altLang="zh-TW"/>
              <a:t>101</a:t>
            </a:r>
            <a:r>
              <a:rPr lang="zh-TW" altLang="en-US"/>
              <a:t>年</a:t>
            </a:r>
            <a:r>
              <a:rPr lang="en-US" altLang="zh-TW"/>
              <a:t>10</a:t>
            </a:r>
            <a:r>
              <a:rPr lang="zh-TW" altLang="en-US"/>
              <a:t>月</a:t>
            </a:r>
            <a:r>
              <a:rPr lang="en-US" altLang="zh-TW"/>
              <a:t>3</a:t>
            </a:r>
            <a:r>
              <a:rPr lang="zh-TW" altLang="en-US"/>
              <a:t>日</a:t>
            </a:r>
            <a:endParaRPr lang="en-US" altLang="zh-TW"/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230563" y="6308727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900">
                <a:solidFill>
                  <a:srgbClr val="898989"/>
                </a:solidFill>
              </a:defRPr>
            </a:lvl1pPr>
          </a:lstStyle>
          <a:p>
            <a:fld id="{F1D4BB26-3D70-4E1B-BB71-22F3E5D0F56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65046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000" kern="1200">
          <a:solidFill>
            <a:srgbClr val="638CAE"/>
          </a:solidFill>
          <a:latin typeface="Arial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Arial" charset="0"/>
          <a:ea typeface="標楷體" pitchFamily="65" charset="-120"/>
          <a:cs typeface="Times New Roman" pitchFamily="18" charset="0"/>
        </a:defRPr>
      </a:lvl5pPr>
      <a:lvl6pPr marL="3429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6pPr>
      <a:lvl7pPr marL="6858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7pPr>
      <a:lvl8pPr marL="10287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8pPr>
      <a:lvl9pPr marL="1371600" algn="l" rtl="0" eaLnBrk="1" fontAlgn="base" hangingPunct="1">
        <a:spcBef>
          <a:spcPct val="0"/>
        </a:spcBef>
        <a:spcAft>
          <a:spcPct val="0"/>
        </a:spcAft>
        <a:defRPr sz="3000">
          <a:solidFill>
            <a:srgbClr val="638CAE"/>
          </a:solidFill>
          <a:latin typeface="Times New Roman" pitchFamily="18" charset="0"/>
          <a:ea typeface="標楷體" pitchFamily="65" charset="-120"/>
          <a:cs typeface="Times New Roman" pitchFamily="18" charset="0"/>
        </a:defRPr>
      </a:lvl9pPr>
    </p:titleStyle>
    <p:bodyStyle>
      <a:lvl1pPr marL="257175" indent="-257175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557213" indent="-214313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8572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2001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1543050" indent="-1714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圖片 12"/>
          <p:cNvPicPr>
            <a:picLocks noChangeAspect="1"/>
          </p:cNvPicPr>
          <p:nvPr/>
        </p:nvPicPr>
        <p:blipFill rotWithShape="1">
          <a:blip r:embed="rId3"/>
          <a:srcRect l="12602" r="12557" b="295"/>
          <a:stretch/>
        </p:blipFill>
        <p:spPr>
          <a:xfrm>
            <a:off x="0" y="12364"/>
            <a:ext cx="9144000" cy="6850334"/>
          </a:xfrm>
          <a:prstGeom prst="rect">
            <a:avLst/>
          </a:prstGeom>
        </p:spPr>
      </p:pic>
      <p:sp>
        <p:nvSpPr>
          <p:cNvPr id="10" name="標題 9"/>
          <p:cNvSpPr>
            <a:spLocks noGrp="1"/>
          </p:cNvSpPr>
          <p:nvPr>
            <p:ph type="ctrTitle"/>
          </p:nvPr>
        </p:nvSpPr>
        <p:spPr>
          <a:xfrm>
            <a:off x="-114300" y="2683589"/>
            <a:ext cx="9258300" cy="490199"/>
          </a:xfrm>
        </p:spPr>
        <p:txBody>
          <a:bodyPr/>
          <a:lstStyle/>
          <a:p>
            <a:pPr algn="ctr">
              <a:lnSpc>
                <a:spcPts val="3000"/>
              </a:lnSpc>
            </a:pPr>
            <a:r>
              <a:rPr lang="zh-TW" altLang="en-US" sz="3600" b="1" dirty="0">
                <a:solidFill>
                  <a:srgbClr val="FF0000"/>
                </a:solidFill>
              </a:rPr>
              <a:t>優秀運動選手學業學習 </a:t>
            </a:r>
            <a:r>
              <a:rPr lang="en-US" altLang="zh-TW" sz="3600" b="1" dirty="0">
                <a:solidFill>
                  <a:srgbClr val="FF0000"/>
                </a:solidFill>
              </a:rPr>
              <a:t>E </a:t>
            </a:r>
            <a:r>
              <a:rPr lang="zh-TW" altLang="en-US" sz="3600" b="1">
                <a:solidFill>
                  <a:srgbClr val="FF0000"/>
                </a:solidFill>
              </a:rPr>
              <a:t>化計畫</a:t>
            </a:r>
            <a:endParaRPr lang="zh-TW" altLang="en-US" sz="3600" dirty="0">
              <a:solidFill>
                <a:srgbClr val="FF0000"/>
              </a:solidFill>
            </a:endParaRPr>
          </a:p>
        </p:txBody>
      </p:sp>
      <p:sp>
        <p:nvSpPr>
          <p:cNvPr id="11" name="副標題 10"/>
          <p:cNvSpPr>
            <a:spLocks noGrp="1"/>
          </p:cNvSpPr>
          <p:nvPr>
            <p:ph type="subTitle" idx="1"/>
          </p:nvPr>
        </p:nvSpPr>
        <p:spPr>
          <a:xfrm>
            <a:off x="1283380" y="5119139"/>
            <a:ext cx="6858000" cy="794064"/>
          </a:xfrm>
        </p:spPr>
        <p:txBody>
          <a:bodyPr/>
          <a:lstStyle/>
          <a:p>
            <a:pPr algn="ctr"/>
            <a:r>
              <a:rPr lang="zh-TW" altLang="en-US" sz="2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授課講師：何仁育</a:t>
            </a:r>
            <a:endParaRPr lang="zh-TW" altLang="en-US" sz="24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endParaRPr lang="zh-TW" altLang="en-US" dirty="0"/>
          </a:p>
        </p:txBody>
      </p:sp>
      <p:sp>
        <p:nvSpPr>
          <p:cNvPr id="17" name="標題 9"/>
          <p:cNvSpPr txBox="1">
            <a:spLocks/>
          </p:cNvSpPr>
          <p:nvPr/>
        </p:nvSpPr>
        <p:spPr bwMode="auto">
          <a:xfrm>
            <a:off x="1143000" y="3708674"/>
            <a:ext cx="6858000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sz="3000" kern="1200">
                <a:solidFill>
                  <a:schemeClr val="accent2">
                    <a:lumMod val="75000"/>
                  </a:schemeClr>
                </a:solidFill>
                <a:latin typeface="Arial" charset="0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Arial" charset="0"/>
                <a:ea typeface="標楷體" pitchFamily="65" charset="-120"/>
                <a:cs typeface="Times New Roman" pitchFamily="18" charset="0"/>
              </a:defRPr>
            </a:lvl5pPr>
            <a:lvl6pPr marL="3429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6pPr>
            <a:lvl7pPr marL="6858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7pPr>
            <a:lvl8pPr marL="10287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8pPr>
            <a:lvl9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3000">
                <a:solidFill>
                  <a:srgbClr val="638CAE"/>
                </a:solidFill>
                <a:latin typeface="Times New Roman" pitchFamily="18" charset="0"/>
                <a:ea typeface="標楷體" pitchFamily="65" charset="-120"/>
                <a:cs typeface="Times New Roman" pitchFamily="18" charset="0"/>
              </a:defRPr>
            </a:lvl9pPr>
          </a:lstStyle>
          <a:p>
            <a:pPr algn="ctr"/>
            <a:r>
              <a:rPr lang="zh-TW" alt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課程名</a:t>
            </a:r>
            <a:r>
              <a:rPr lang="zh-TW" altLang="en-US" sz="3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稱</a:t>
            </a:r>
            <a:r>
              <a:rPr lang="en-US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訓練的準備</a:t>
            </a:r>
            <a:r>
              <a:rPr lang="en-US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 </a:t>
            </a:r>
            <a:endParaRPr lang="en-US" altLang="zh-TW" sz="3600" b="1" dirty="0" smtClean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1)</a:t>
            </a:r>
            <a:endParaRPr lang="zh-TW" altLang="en-US" sz="3600" b="1" dirty="0">
              <a:solidFill>
                <a:schemeClr val="tx1">
                  <a:lumMod val="65000"/>
                  <a:lumOff val="35000"/>
                </a:schemeClr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6" name="文字方塊 15"/>
          <p:cNvSpPr txBox="1"/>
          <p:nvPr/>
        </p:nvSpPr>
        <p:spPr>
          <a:xfrm>
            <a:off x="3943124" y="6241143"/>
            <a:ext cx="943428" cy="61685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6669206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13499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專項體能訓練 </a:t>
            </a:r>
            <a:r>
              <a:rPr lang="en-US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en-US" altLang="zh-TW" sz="40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SSPT)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305846"/>
            <a:ext cx="8229600" cy="49242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在準備階段</a:t>
            </a:r>
            <a:r>
              <a:rPr lang="zh-TW" altLang="zh-TW" sz="2800" dirty="0" smtClean="0"/>
              <a:t>，</a:t>
            </a:r>
            <a:r>
              <a:rPr lang="zh-TW" altLang="en-US" sz="2800" dirty="0" smtClean="0"/>
              <a:t>高強度運動耐力 </a:t>
            </a:r>
            <a:r>
              <a:rPr lang="en-US" altLang="zh-TW" sz="2800" dirty="0" smtClean="0"/>
              <a:t>(HIEE) </a:t>
            </a:r>
            <a:r>
              <a:rPr lang="zh-TW" altLang="zh-TW" sz="2800" dirty="0" smtClean="0"/>
              <a:t>包括</a:t>
            </a:r>
            <a:r>
              <a:rPr lang="zh-TW" altLang="zh-TW" sz="2800" dirty="0"/>
              <a:t>高</a:t>
            </a:r>
            <a:r>
              <a:rPr lang="zh-TW" altLang="zh-TW" sz="2800" dirty="0" smtClean="0"/>
              <a:t>訓練量</a:t>
            </a:r>
            <a:r>
              <a:rPr lang="zh-TW" altLang="zh-TW" sz="2800" dirty="0"/>
              <a:t>的衝刺或間歇訓練及戰術練習，這些都是針對運動的</a:t>
            </a:r>
            <a:r>
              <a:rPr lang="zh-TW" altLang="zh-TW" sz="2800" dirty="0" smtClean="0"/>
              <a:t>特殊性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需在</a:t>
            </a:r>
            <a:r>
              <a:rPr lang="en-US" altLang="zh-TW" sz="2800" dirty="0"/>
              <a:t>SSPT</a:t>
            </a:r>
            <a:r>
              <a:rPr lang="zh-TW" altLang="zh-TW" sz="2800" dirty="0"/>
              <a:t>中進行，而不是在</a:t>
            </a:r>
            <a:r>
              <a:rPr lang="en-US" altLang="zh-TW" sz="2800" dirty="0"/>
              <a:t>SSPT</a:t>
            </a:r>
            <a:r>
              <a:rPr lang="zh-TW" altLang="zh-TW" sz="2800" dirty="0"/>
              <a:t>中 進行</a:t>
            </a:r>
            <a:r>
              <a:rPr lang="en-US" altLang="zh-TW" sz="2800" dirty="0"/>
              <a:t>LIEE</a:t>
            </a:r>
            <a:r>
              <a:rPr lang="zh-TW" altLang="zh-TW" sz="2800" dirty="0"/>
              <a:t>的訓練</a:t>
            </a:r>
            <a:r>
              <a:rPr lang="en-US" altLang="zh-TW" sz="2800" dirty="0"/>
              <a:t>)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在進行</a:t>
            </a:r>
            <a:r>
              <a:rPr lang="en-US" altLang="zh-TW" sz="2800" dirty="0"/>
              <a:t>SSPT</a:t>
            </a:r>
            <a:r>
              <a:rPr lang="zh-TW" altLang="zh-TW" sz="2800" dirty="0"/>
              <a:t>時，可安排模擬比賽的</a:t>
            </a:r>
            <a:r>
              <a:rPr lang="zh-TW" altLang="zh-TW" sz="2800" dirty="0" smtClean="0"/>
              <a:t>情況</a:t>
            </a:r>
            <a:r>
              <a:rPr lang="zh-TW" altLang="en-US" sz="2800" dirty="0" smtClean="0"/>
              <a:t>，即運用適當的</a:t>
            </a:r>
            <a:r>
              <a:rPr lang="zh-TW" altLang="zh-TW" sz="2800" dirty="0"/>
              <a:t>運動休息</a:t>
            </a:r>
            <a:r>
              <a:rPr lang="zh-TW" altLang="zh-TW" sz="2800" dirty="0" smtClean="0"/>
              <a:t>比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/>
              <a:t>SSPT</a:t>
            </a:r>
            <a:r>
              <a:rPr lang="zh-TW" altLang="zh-TW" sz="2800" dirty="0"/>
              <a:t>的生理適應很快地出現，即使僅有</a:t>
            </a:r>
            <a:r>
              <a:rPr lang="en-US" altLang="zh-TW" sz="2800" dirty="0"/>
              <a:t>2</a:t>
            </a:r>
            <a:r>
              <a:rPr lang="zh-TW" altLang="zh-TW" sz="2800" dirty="0"/>
              <a:t>週的訓練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/>
              <a:t>SSPT</a:t>
            </a:r>
            <a:r>
              <a:rPr lang="zh-TW" altLang="zh-TW" sz="2800" dirty="0"/>
              <a:t>可實施</a:t>
            </a:r>
            <a:r>
              <a:rPr lang="en-US" altLang="zh-TW" sz="2800" dirty="0"/>
              <a:t>2</a:t>
            </a:r>
            <a:r>
              <a:rPr lang="zh-TW" altLang="zh-TW" sz="2800" dirty="0"/>
              <a:t>個月以上，依運動項目的特徵及運動員的水準而定。</a:t>
            </a:r>
          </a:p>
        </p:txBody>
      </p:sp>
    </p:spTree>
    <p:extLst>
      <p:ext uri="{BB962C8B-B14F-4D97-AF65-F5344CB8AC3E}">
        <p14:creationId xmlns:p14="http://schemas.microsoft.com/office/powerpoint/2010/main" val="16152850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508571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體能訓練的練習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780032"/>
            <a:ext cx="8229600" cy="4242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練習是一種運動的行為，使用於將運動技術表現的生理適應、動作型態或特定肌肉群當作目標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在訓練期間，必需有系統的反覆練習以刺激適應，改善運動表現。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就正確的發展運動能力而言，可將練習分為一般的與專項的練習，可在整個訓練年度計畫中加以</a:t>
            </a:r>
            <a:r>
              <a:rPr lang="zh-TW" altLang="zh-TW" sz="2800" dirty="0" smtClean="0"/>
              <a:t>使用</a:t>
            </a:r>
            <a:r>
              <a:rPr lang="zh-TW" altLang="en-US" sz="2800" dirty="0" smtClean="0"/>
              <a:t>，但是隨訓練週期及運動員訓練年齡的不同，兩者對於訓練計畫的作用也不一樣。</a:t>
            </a:r>
            <a:endParaRPr lang="zh-TW" altLang="zh-TW" sz="2800" dirty="0"/>
          </a:p>
          <a:p>
            <a:pPr marL="0" indent="0">
              <a:buNone/>
            </a:pP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9231488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50075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發展一般體能的練習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342422"/>
            <a:ext cx="8229600" cy="4790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一般體能的練習是非專項的練習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專注於發展一般體能的練習，對兒童及年輕運動員的訓練計畫是非常重要的。這些練習在準備階段的初期進行。練習的形式可分成二</a:t>
            </a:r>
            <a:r>
              <a:rPr lang="zh-TW" altLang="zh-TW" sz="2800" dirty="0" smtClean="0"/>
              <a:t>種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不使用</a:t>
            </a:r>
            <a:r>
              <a:rPr lang="zh-TW" altLang="zh-TW" sz="2400" dirty="0" smtClean="0"/>
              <a:t>器具</a:t>
            </a:r>
            <a:r>
              <a:rPr lang="en-US" altLang="zh-TW" sz="2400" dirty="0" smtClean="0"/>
              <a:t> (</a:t>
            </a:r>
            <a:r>
              <a:rPr lang="zh-TW" altLang="zh-TW" sz="2400" dirty="0"/>
              <a:t>柔軟體操</a:t>
            </a:r>
            <a:r>
              <a:rPr lang="en-US" altLang="zh-TW" sz="2400" dirty="0" smtClean="0"/>
              <a:t>) </a:t>
            </a:r>
            <a:r>
              <a:rPr lang="zh-TW" altLang="zh-TW" sz="2400" dirty="0" smtClean="0"/>
              <a:t>及</a:t>
            </a:r>
            <a:r>
              <a:rPr lang="zh-TW" altLang="zh-TW" sz="2400" dirty="0"/>
              <a:t>使用非比賽的</a:t>
            </a:r>
            <a:r>
              <a:rPr lang="zh-TW" altLang="zh-TW" sz="2400" dirty="0" smtClean="0"/>
              <a:t>器具</a:t>
            </a:r>
            <a:r>
              <a:rPr lang="en-US" altLang="zh-TW" sz="2400" dirty="0" smtClean="0"/>
              <a:t> (</a:t>
            </a:r>
            <a:r>
              <a:rPr lang="zh-TW" altLang="zh-TW" sz="2400" dirty="0" smtClean="0"/>
              <a:t>長凳</a:t>
            </a:r>
            <a:r>
              <a:rPr lang="zh-TW" altLang="zh-TW" sz="2400" dirty="0"/>
              <a:t>、跳繩、藥球</a:t>
            </a:r>
            <a:r>
              <a:rPr lang="en-US" altLang="zh-TW" sz="2400" dirty="0" smtClean="0"/>
              <a:t>) </a:t>
            </a:r>
            <a:r>
              <a:rPr lang="zh-TW" altLang="zh-TW" sz="2400" dirty="0" smtClean="0"/>
              <a:t>的練習</a:t>
            </a:r>
            <a:endParaRPr lang="en-US" altLang="zh-TW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源自於運動項目或與運動相關的</a:t>
            </a:r>
            <a:r>
              <a:rPr lang="zh-TW" altLang="zh-TW" sz="2400" dirty="0" smtClean="0"/>
              <a:t>練習</a:t>
            </a:r>
            <a:endParaRPr lang="en-US" altLang="zh-TW" sz="2800" b="1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發展一般體能的練習是發展全身體適能的方法。運動員需要的是培養肌肉力量、柔軟度、</a:t>
            </a:r>
            <a:r>
              <a:rPr lang="zh-TW" altLang="zh-TW" sz="2800" dirty="0" smtClean="0"/>
              <a:t>耐力的</a:t>
            </a:r>
            <a:r>
              <a:rPr lang="zh-TW" altLang="zh-TW" sz="2800" dirty="0"/>
              <a:t>均衡訓練</a:t>
            </a:r>
            <a:r>
              <a:rPr lang="zh-TW" altLang="zh-TW" sz="2800" dirty="0" smtClean="0"/>
              <a:t>計畫</a:t>
            </a:r>
            <a:r>
              <a:rPr lang="zh-TW" altLang="en-US" sz="2800" dirty="0" smtClean="0"/>
              <a:t>。</a:t>
            </a: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659545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86651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發展專項體能的練習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391190"/>
            <a:ext cx="8229600" cy="4838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發展專項體能的</a:t>
            </a:r>
            <a:r>
              <a:rPr lang="zh-TW" altLang="zh-TW" sz="2800" dirty="0" smtClean="0"/>
              <a:t>練習</a:t>
            </a:r>
            <a:r>
              <a:rPr lang="zh-TW" altLang="en-US" sz="2800" dirty="0" smtClean="0"/>
              <a:t>，</a:t>
            </a:r>
            <a:r>
              <a:rPr lang="zh-TW" altLang="zh-TW" sz="2800" dirty="0" smtClean="0"/>
              <a:t>是</a:t>
            </a:r>
            <a:r>
              <a:rPr lang="zh-TW" altLang="zh-TW" sz="2800" dirty="0"/>
              <a:t>以運動項目所需求的生理適應、動作型態或特定肌肉群當作目標。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訓練專</a:t>
            </a:r>
            <a:r>
              <a:rPr lang="zh-TW" altLang="zh-TW" sz="2800" dirty="0"/>
              <a:t>項性是訓練練習和競賽活動之間相似的程度。訓練練習的特質</a:t>
            </a:r>
            <a:r>
              <a:rPr lang="zh-TW" altLang="zh-TW" sz="2800" dirty="0" smtClean="0"/>
              <a:t>和運動</a:t>
            </a:r>
            <a:r>
              <a:rPr lang="zh-TW" altLang="zh-TW" sz="2800" dirty="0"/>
              <a:t>項目愈相似，訓練效果的轉移愈大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專項運動型態的概念說明 </a:t>
            </a:r>
            <a:r>
              <a:rPr lang="zh-TW" altLang="zh-TW" sz="2800" u="sng" dirty="0"/>
              <a:t>肌肉動作類型</a:t>
            </a:r>
            <a:r>
              <a:rPr lang="zh-TW" altLang="zh-TW" sz="2800" dirty="0"/>
              <a:t>、</a:t>
            </a:r>
            <a:r>
              <a:rPr lang="zh-TW" altLang="zh-TW" sz="2800" u="sng" dirty="0"/>
              <a:t>運動學特徵</a:t>
            </a:r>
            <a:r>
              <a:rPr lang="zh-TW" altLang="zh-TW" sz="2800" dirty="0"/>
              <a:t>、</a:t>
            </a:r>
            <a:r>
              <a:rPr lang="zh-TW" altLang="zh-TW" sz="2800" u="sng" dirty="0"/>
              <a:t>動力學特徵</a:t>
            </a:r>
            <a:r>
              <a:rPr lang="zh-TW" altLang="zh-TW" sz="2800" dirty="0"/>
              <a:t>、</a:t>
            </a:r>
            <a:r>
              <a:rPr lang="zh-TW" altLang="zh-TW" sz="2800" u="sng" dirty="0"/>
              <a:t>活化的肌肉群</a:t>
            </a:r>
            <a:r>
              <a:rPr lang="zh-TW" altLang="zh-TW" sz="2800" dirty="0"/>
              <a:t>及</a:t>
            </a:r>
            <a:r>
              <a:rPr lang="zh-TW" altLang="zh-TW" sz="2800" u="sng" dirty="0"/>
              <a:t>運動速度特徵</a:t>
            </a:r>
            <a:r>
              <a:rPr lang="zh-TW" altLang="zh-TW" sz="2800" dirty="0"/>
              <a:t>，全部都可促成將練習的能力轉移至運動上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 smtClean="0"/>
              <a:t>其中，最重要的是</a:t>
            </a:r>
            <a:r>
              <a:rPr lang="zh-TW" altLang="zh-TW" sz="2800" dirty="0"/>
              <a:t>運動時的</a:t>
            </a:r>
            <a:r>
              <a:rPr lang="zh-TW" altLang="zh-TW" sz="2800" u="sng" dirty="0"/>
              <a:t>運動型態和使用的主要肌群</a:t>
            </a:r>
            <a:r>
              <a:rPr lang="zh-TW" altLang="zh-TW" sz="2800" dirty="0"/>
              <a:t>。</a:t>
            </a: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9082671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654875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發展專項體能的練習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743456"/>
            <a:ext cx="8229600" cy="4364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專</a:t>
            </a:r>
            <a:r>
              <a:rPr lang="zh-TW" altLang="zh-TW" sz="2800" dirty="0"/>
              <a:t>項運動練習 對於將訓練的效果從訓練轉移至運動表現是非常重要的，這些練習在訓練的準備階段是非常重要的，但也應該把它視為比賽階段的重要成份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一些教練和運動員在週期性訓練計畫的比賽階段</a:t>
            </a:r>
            <a:r>
              <a:rPr lang="zh-TW" altLang="zh-TW" sz="2800" dirty="0" smtClean="0"/>
              <a:t>時</a:t>
            </a:r>
            <a:r>
              <a:rPr lang="zh-TW" altLang="en-US" sz="2800" dirty="0" smtClean="0"/>
              <a:t>，</a:t>
            </a:r>
            <a:r>
              <a:rPr lang="zh-TW" altLang="zh-TW" sz="2800" dirty="0" smtClean="0"/>
              <a:t>會</a:t>
            </a:r>
            <a:r>
              <a:rPr lang="zh-TW" altLang="zh-TW" sz="2800" dirty="0"/>
              <a:t>將運動專項的練習摒除在外，只選擇技術</a:t>
            </a:r>
            <a:r>
              <a:rPr lang="zh-TW" altLang="zh-TW" sz="2800" dirty="0" smtClean="0"/>
              <a:t>訓練</a:t>
            </a:r>
            <a:r>
              <a:rPr lang="zh-TW" altLang="en-US" sz="2800" dirty="0" smtClean="0"/>
              <a:t>，</a:t>
            </a:r>
            <a:r>
              <a:rPr lang="zh-TW" altLang="zh-TW" sz="2800" dirty="0" smtClean="0"/>
              <a:t>這</a:t>
            </a:r>
            <a:r>
              <a:rPr lang="zh-TW" altLang="zh-TW" sz="2800" dirty="0"/>
              <a:t>將</a:t>
            </a:r>
            <a:r>
              <a:rPr lang="zh-TW" altLang="zh-TW" sz="2800" dirty="0" smtClean="0"/>
              <a:t>會</a:t>
            </a:r>
            <a:r>
              <a:rPr lang="zh-TW" altLang="zh-TW" sz="2800" dirty="0"/>
              <a:t>導致體能的衰退進而影響運動表現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 smtClean="0"/>
              <a:t>教練和運動員應該在每一個訓練階段將專項運動練習當成重要成份。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1661234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471995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技術訓練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743456"/>
            <a:ext cx="8229600" cy="4450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技術</a:t>
            </a:r>
            <a:r>
              <a:rPr lang="zh-TW" altLang="zh-TW" sz="2800" dirty="0"/>
              <a:t>包含所有的活動型態、技巧、技術要素，而這些都是從事運動時所必需的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技術</a:t>
            </a:r>
            <a:r>
              <a:rPr lang="zh-TW" altLang="zh-TW" sz="2800" dirty="0"/>
              <a:t>可被當成是執行一技巧或身體運動的方式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穩固的技術越完善或符合生物力學的要求，運動員會越有效率或經濟性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運動員必需持續練習讓技術熟練達到最佳</a:t>
            </a:r>
            <a:r>
              <a:rPr lang="zh-TW" altLang="zh-TW" sz="2800" dirty="0" smtClean="0"/>
              <a:t>境界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越有效率或經濟性</a:t>
            </a:r>
            <a:r>
              <a:rPr lang="en-US" altLang="zh-TW" sz="2800" dirty="0"/>
              <a:t>)</a:t>
            </a:r>
            <a:r>
              <a:rPr lang="zh-TW" altLang="zh-TW" sz="2800" dirty="0"/>
              <a:t>，因此有必要將技術練習併入整年的訓練計畫之中。</a:t>
            </a: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3712601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25691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技術與風格</a:t>
            </a:r>
            <a:r>
              <a:rPr lang="en-US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模式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zh-TW" sz="1200" b="0" i="0" u="none" strike="noStrike" kern="1200" cap="none" spc="0" normalizeH="0" baseline="0" noProof="0" dirty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330230"/>
            <a:ext cx="8229600" cy="47901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每一個競技活動都有一個被公認為完美或接近完美的技術</a:t>
            </a:r>
            <a:r>
              <a:rPr lang="zh-TW" altLang="zh-TW" sz="2800" dirty="0" smtClean="0"/>
              <a:t>標準</a:t>
            </a:r>
            <a:r>
              <a:rPr lang="zh-TW" altLang="en-US" sz="2800" dirty="0" smtClean="0"/>
              <a:t>，</a:t>
            </a:r>
            <a:r>
              <a:rPr lang="zh-TW" altLang="zh-TW" sz="2800" dirty="0" smtClean="0"/>
              <a:t>或</a:t>
            </a:r>
            <a:r>
              <a:rPr lang="zh-TW" altLang="zh-TW" sz="2800" dirty="0"/>
              <a:t>稱為技術</a:t>
            </a:r>
            <a:r>
              <a:rPr lang="zh-TW" altLang="zh-TW" sz="2800" dirty="0" smtClean="0"/>
              <a:t>模式</a:t>
            </a:r>
            <a:r>
              <a:rPr lang="zh-TW" altLang="en-US" sz="2800" dirty="0" smtClean="0"/>
              <a:t>，</a:t>
            </a:r>
            <a:r>
              <a:rPr lang="zh-TW" altLang="zh-TW" sz="2800" dirty="0" smtClean="0"/>
              <a:t>或</a:t>
            </a:r>
            <a:r>
              <a:rPr lang="zh-TW" altLang="zh-TW" sz="2800" dirty="0"/>
              <a:t>代表運動表現的模式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模式必須普遍被公認在生物力學上是完美的 和在生理學上合他高效率</a:t>
            </a:r>
            <a:r>
              <a:rPr lang="zh-TW" altLang="zh-TW" sz="2800" dirty="0" smtClean="0"/>
              <a:t>的</a:t>
            </a:r>
            <a:r>
              <a:rPr lang="zh-TW" altLang="en-US" sz="2800" dirty="0" smtClean="0"/>
              <a:t>。</a:t>
            </a:r>
            <a:endParaRPr lang="en-US" altLang="zh-TW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技術模式必須具備某種程度的</a:t>
            </a:r>
            <a:r>
              <a:rPr lang="zh-TW" altLang="zh-TW" sz="2800" dirty="0" smtClean="0"/>
              <a:t>彈性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運動員也可能發展他自己獨特的運動表現</a:t>
            </a:r>
            <a:r>
              <a:rPr lang="zh-TW" altLang="zh-TW" sz="2800" dirty="0" smtClean="0"/>
              <a:t>模式</a:t>
            </a:r>
            <a:r>
              <a:rPr lang="zh-TW" altLang="en-US" sz="2800" dirty="0" smtClean="0"/>
              <a:t>，</a:t>
            </a:r>
            <a:r>
              <a:rPr lang="zh-TW" altLang="zh-TW" sz="2800" dirty="0" smtClean="0"/>
              <a:t>且</a:t>
            </a:r>
            <a:r>
              <a:rPr lang="zh-TW" altLang="zh-TW" sz="2800" dirty="0"/>
              <a:t>獨特的風格是可能</a:t>
            </a:r>
            <a:r>
              <a:rPr lang="zh-TW" altLang="zh-TW" sz="2800" dirty="0" smtClean="0"/>
              <a:t>成為</a:t>
            </a:r>
            <a:r>
              <a:rPr lang="zh-TW" altLang="en-US" sz="2800" dirty="0" smtClean="0"/>
              <a:t>新的</a:t>
            </a:r>
            <a:r>
              <a:rPr lang="zh-TW" altLang="zh-TW" sz="2800" dirty="0" smtClean="0"/>
              <a:t>技術模式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團隊的運動項目，也有一些最適運動表現的技術模式</a:t>
            </a: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23068152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25691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技術個別化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330230"/>
            <a:ext cx="8229600" cy="4777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不是所有的技術都適用於所有的選手</a:t>
            </a:r>
            <a:r>
              <a:rPr lang="zh-TW" altLang="zh-TW" sz="2800" dirty="0" smtClean="0"/>
              <a:t>。</a:t>
            </a:r>
            <a:endParaRPr lang="zh-TW" altLang="zh-TW" sz="2800" dirty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大多數的技術是以一階段一階段來發展</a:t>
            </a:r>
            <a:r>
              <a:rPr lang="zh-TW" altLang="zh-TW" sz="2800" dirty="0" smtClean="0"/>
              <a:t>的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週期性</a:t>
            </a:r>
            <a:r>
              <a:rPr lang="zh-TW" altLang="zh-TW" sz="2800" dirty="0" smtClean="0"/>
              <a:t>運動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跑步、騎單車、划船</a:t>
            </a:r>
            <a:r>
              <a:rPr lang="en-US" altLang="zh-TW" sz="2800" dirty="0" smtClean="0"/>
              <a:t>) </a:t>
            </a:r>
            <a:r>
              <a:rPr lang="zh-TW" altLang="zh-TW" sz="2800" dirty="0" smtClean="0"/>
              <a:t>的</a:t>
            </a:r>
            <a:r>
              <a:rPr lang="zh-TW" altLang="zh-TW" sz="2800" dirty="0"/>
              <a:t>運動員之間，技術差異較</a:t>
            </a:r>
            <a:r>
              <a:rPr lang="zh-TW" altLang="zh-TW" sz="2800" dirty="0" smtClean="0"/>
              <a:t>少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非週期性</a:t>
            </a:r>
            <a:r>
              <a:rPr lang="zh-TW" altLang="zh-TW" sz="2800" dirty="0" smtClean="0"/>
              <a:t>運動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投擲、舉重、團隊運動項目</a:t>
            </a:r>
            <a:r>
              <a:rPr lang="en-US" altLang="zh-TW" sz="2800" dirty="0" smtClean="0"/>
              <a:t>) </a:t>
            </a:r>
            <a:r>
              <a:rPr lang="zh-TW" altLang="zh-TW" sz="2800" dirty="0" smtClean="0"/>
              <a:t>技術</a:t>
            </a:r>
            <a:r>
              <a:rPr lang="zh-TW" altLang="zh-TW" sz="2800" dirty="0"/>
              <a:t>變化的可能性較</a:t>
            </a:r>
            <a:r>
              <a:rPr lang="zh-TW" altLang="zh-TW" sz="2800" dirty="0" smtClean="0"/>
              <a:t>大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技術必須根據運動能力、生理上與力學上的特性及訓練程度而發展</a:t>
            </a:r>
            <a:r>
              <a:rPr lang="en-US" altLang="zh-TW" sz="2800" dirty="0"/>
              <a:t> (</a:t>
            </a:r>
            <a:r>
              <a:rPr lang="zh-TW" altLang="zh-TW" sz="2800" dirty="0"/>
              <a:t>個別化的技術發展</a:t>
            </a:r>
            <a:r>
              <a:rPr lang="en-US" altLang="zh-TW" sz="2800" dirty="0" smtClean="0"/>
              <a:t>)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學者建議技術訓練要安排在體能訓練之前，在安排激烈的體能訓練當天，就不要再實施技術</a:t>
            </a:r>
            <a:r>
              <a:rPr lang="zh-TW" altLang="zh-TW" sz="2800" dirty="0" smtClean="0"/>
              <a:t>練習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33418461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內容版面配置區 6"/>
          <p:cNvSpPr>
            <a:spLocks noGrp="1"/>
          </p:cNvSpPr>
          <p:nvPr>
            <p:ph idx="1"/>
          </p:nvPr>
        </p:nvSpPr>
        <p:spPr>
          <a:xfrm>
            <a:off x="467544" y="1324447"/>
            <a:ext cx="8229600" cy="4525963"/>
          </a:xfrm>
        </p:spPr>
        <p:txBody>
          <a:bodyPr/>
          <a:lstStyle/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前言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體能訓練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一般體能訓練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專項體能訓練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體能訓練的練習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發展一般體能的練習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發展專項體能的練習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l"/>
            </a:pPr>
            <a:r>
              <a:rPr lang="zh-TW" altLang="en-US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技術訓練</a:t>
            </a:r>
            <a:endParaRPr lang="en-US" altLang="zh-TW" sz="3200" b="1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67451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本講綱要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60325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287283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前言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171735"/>
            <a:ext cx="8229600" cy="23639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運動</a:t>
            </a:r>
            <a:r>
              <a:rPr lang="zh-TW" altLang="zh-TW" sz="2800" dirty="0"/>
              <a:t>訓練計畫都應包括 體能、技術、戰術、心理和理論方面的訓練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這些</a:t>
            </a:r>
            <a:r>
              <a:rPr lang="zh-TW" altLang="zh-TW" sz="2800" dirty="0" smtClean="0"/>
              <a:t>訓練 </a:t>
            </a:r>
            <a:r>
              <a:rPr lang="zh-TW" altLang="zh-TW" sz="2800" dirty="0"/>
              <a:t>在不同的年度計畫階段、不同的運動項目、不同的運動員訓練年齡</a:t>
            </a:r>
            <a:r>
              <a:rPr lang="en-US" altLang="zh-TW" sz="2800" dirty="0"/>
              <a:t>/</a:t>
            </a:r>
            <a:r>
              <a:rPr lang="zh-TW" altLang="zh-TW" sz="2800" dirty="0"/>
              <a:t>實際年齡，各有不同的重視程度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endParaRPr lang="en-US" altLang="zh-TW" sz="2800" b="1" dirty="0" smtClean="0"/>
          </a:p>
        </p:txBody>
      </p:sp>
      <p:pic>
        <p:nvPicPr>
          <p:cNvPr id="5" name="Picture 7" descr="D:\工作站\藝軒\jpg\03\圖3.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2657" y="3255264"/>
            <a:ext cx="3706368" cy="3139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8624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97011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前言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731264"/>
            <a:ext cx="8229600" cy="4352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體能</a:t>
            </a:r>
            <a:r>
              <a:rPr lang="zh-TW" altLang="zh-TW" sz="2800" dirty="0"/>
              <a:t>訓練的基礎</a:t>
            </a:r>
            <a:r>
              <a:rPr lang="zh-TW" altLang="zh-TW" sz="2800" dirty="0" smtClean="0"/>
              <a:t>不夠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常發生在準備階段，如季前期</a:t>
            </a:r>
            <a:r>
              <a:rPr lang="en-US" altLang="zh-TW" sz="2800" dirty="0"/>
              <a:t>)</a:t>
            </a:r>
            <a:r>
              <a:rPr lang="zh-TW" altLang="zh-TW" sz="2800" dirty="0"/>
              <a:t>，導致生理適應無法</a:t>
            </a:r>
            <a:r>
              <a:rPr lang="zh-TW" altLang="zh-TW" sz="2800" dirty="0" smtClean="0"/>
              <a:t>發生</a:t>
            </a:r>
            <a:r>
              <a:rPr lang="en-US" altLang="zh-TW" sz="2800" dirty="0" smtClean="0"/>
              <a:t> / </a:t>
            </a:r>
            <a:r>
              <a:rPr lang="zh-TW" altLang="zh-TW" sz="2800" dirty="0" smtClean="0"/>
              <a:t>容易</a:t>
            </a:r>
            <a:r>
              <a:rPr lang="zh-TW" altLang="zh-TW" sz="2800" dirty="0"/>
              <a:t>疲勞。當出現此現象時，對技術、戰術和心理技術的發展能力則有不利的影響，比賽時表現不佳的風險將會增加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en-US" sz="2800" dirty="0" smtClean="0"/>
              <a:t>因此，</a:t>
            </a:r>
            <a:r>
              <a:rPr lang="zh-TW" altLang="zh-TW" sz="2800" dirty="0"/>
              <a:t>教練需將體能訓練視為技術的基礎，而技術對發展和利用戰術的能力是很重要的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當體能改善，技術和戰術也會跟著</a:t>
            </a:r>
            <a:r>
              <a:rPr lang="zh-TW" altLang="zh-TW" sz="2800" dirty="0" smtClean="0"/>
              <a:t>改善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</p:txBody>
      </p:sp>
    </p:spTree>
    <p:extLst>
      <p:ext uri="{BB962C8B-B14F-4D97-AF65-F5344CB8AC3E}">
        <p14:creationId xmlns:p14="http://schemas.microsoft.com/office/powerpoint/2010/main" val="1527687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447611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體能訓練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441030"/>
            <a:ext cx="8229600" cy="4752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優異的運動表現所需要的生理特質，是得透過適當的體能訓練才能獲得的</a:t>
            </a:r>
            <a:r>
              <a:rPr lang="zh-TW" altLang="zh-TW" sz="2800" dirty="0" smtClean="0"/>
              <a:t>。</a:t>
            </a:r>
            <a:r>
              <a:rPr lang="zh-TW" altLang="en-US" sz="2800" dirty="0" smtClean="0"/>
              <a:t>此外，</a:t>
            </a:r>
            <a:r>
              <a:rPr lang="zh-TW" altLang="zh-TW" sz="2800" dirty="0"/>
              <a:t>體能訓練產生的生理適應 是技術和戰術進步的基礎</a:t>
            </a:r>
            <a:r>
              <a:rPr lang="zh-TW" altLang="zh-TW" sz="2800" dirty="0" smtClean="0"/>
              <a:t>。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體能訓練的二個主要目標：首先是增進運動員的生理潛能，其次是讓專項運動能力增至最大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 smtClean="0"/>
              <a:t>體能</a:t>
            </a:r>
            <a:r>
              <a:rPr lang="zh-TW" altLang="zh-TW" sz="2800" dirty="0"/>
              <a:t>訓練的</a:t>
            </a:r>
            <a:r>
              <a:rPr lang="zh-TW" altLang="zh-TW" sz="2800" dirty="0" smtClean="0"/>
              <a:t>發展是</a:t>
            </a:r>
            <a:r>
              <a:rPr lang="zh-TW" altLang="zh-TW" sz="2800" dirty="0"/>
              <a:t>在高度組織化及連續化的模式下完成</a:t>
            </a:r>
            <a:r>
              <a:rPr lang="zh-TW" altLang="zh-TW" sz="2800" dirty="0" smtClean="0"/>
              <a:t>的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即週期性的訓練計畫</a:t>
            </a:r>
            <a:r>
              <a:rPr lang="en-US" altLang="zh-TW" sz="2800" dirty="0" smtClean="0"/>
              <a:t>)</a:t>
            </a:r>
            <a:r>
              <a:rPr lang="zh-TW" altLang="en-US" sz="2800" dirty="0"/>
              <a:t> </a:t>
            </a:r>
            <a:r>
              <a:rPr lang="en-US" altLang="zh-TW" sz="2800" dirty="0" smtClean="0"/>
              <a:t>(</a:t>
            </a:r>
            <a:r>
              <a:rPr lang="zh-TW" altLang="en-US" sz="2800" dirty="0" smtClean="0"/>
              <a:t>圖</a:t>
            </a:r>
            <a:r>
              <a:rPr lang="en-US" altLang="zh-TW" sz="2800" dirty="0" smtClean="0"/>
              <a:t>3.2)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體能訓練基本上可分成二個關係非常密切的</a:t>
            </a:r>
            <a:r>
              <a:rPr lang="zh-TW" altLang="zh-TW" sz="2800" dirty="0" smtClean="0"/>
              <a:t>部分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一般體能訓練</a:t>
            </a:r>
            <a:r>
              <a:rPr lang="en-US" altLang="zh-TW" sz="2400" dirty="0"/>
              <a:t> (general physical training, GPT)</a:t>
            </a:r>
            <a:endParaRPr lang="zh-TW" altLang="zh-TW" sz="2400" dirty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專項體能訓練</a:t>
            </a:r>
            <a:r>
              <a:rPr lang="en-US" altLang="zh-TW" sz="2400" dirty="0"/>
              <a:t>(sport-specific physical training, SSPT</a:t>
            </a:r>
            <a:r>
              <a:rPr lang="en-US" altLang="zh-TW" sz="2400" dirty="0" smtClean="0"/>
              <a:t>)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endParaRPr lang="zh-TW" altLang="zh-TW" sz="2800" dirty="0"/>
          </a:p>
          <a:p>
            <a:pPr>
              <a:buFont typeface="Wingdings" panose="05000000000000000000" pitchFamily="2" charset="2"/>
              <a:buChar char="Ø"/>
            </a:pPr>
            <a:endParaRPr lang="zh-TW" altLang="zh-TW" sz="2800" dirty="0"/>
          </a:p>
        </p:txBody>
      </p:sp>
    </p:spTree>
    <p:extLst>
      <p:ext uri="{BB962C8B-B14F-4D97-AF65-F5344CB8AC3E}">
        <p14:creationId xmlns:p14="http://schemas.microsoft.com/office/powerpoint/2010/main" val="33896313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447611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體能訓練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599527"/>
            <a:ext cx="8229600" cy="15582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 smtClean="0"/>
              <a:t>GPT</a:t>
            </a:r>
            <a:r>
              <a:rPr lang="zh-TW" altLang="zh-TW" sz="2800" dirty="0"/>
              <a:t>與</a:t>
            </a:r>
            <a:r>
              <a:rPr lang="en-US" altLang="zh-TW" sz="2800" dirty="0"/>
              <a:t>SSPT</a:t>
            </a:r>
            <a:r>
              <a:rPr lang="zh-TW" altLang="zh-TW" sz="2800" dirty="0"/>
              <a:t>是在週期化訓練計畫的準備階段中加以訓練發展。準備階段的初期，</a:t>
            </a:r>
            <a:r>
              <a:rPr lang="en-US" altLang="zh-TW" sz="2800" dirty="0"/>
              <a:t>GPT</a:t>
            </a:r>
            <a:r>
              <a:rPr lang="zh-TW" altLang="zh-TW" sz="2800" dirty="0"/>
              <a:t>是主要重點，訓練重點逐漸移至</a:t>
            </a:r>
            <a:r>
              <a:rPr lang="en-US" altLang="zh-TW" sz="2800" dirty="0" smtClean="0"/>
              <a:t>SSPT (</a:t>
            </a:r>
            <a:r>
              <a:rPr lang="zh-TW" altLang="zh-TW" sz="2800" dirty="0"/>
              <a:t>準備階段的未期</a:t>
            </a:r>
            <a:r>
              <a:rPr lang="en-US" altLang="zh-TW" sz="2800" dirty="0"/>
              <a:t>)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</p:txBody>
      </p:sp>
      <p:pic>
        <p:nvPicPr>
          <p:cNvPr id="5" name="Picture 3" descr="D:\工作站\藝軒\jpg\03\圖3.2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444" y="3157729"/>
            <a:ext cx="8305800" cy="2730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6651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447611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體能訓練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441030"/>
            <a:ext cx="8229600" cy="47525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 smtClean="0"/>
              <a:t>GPT</a:t>
            </a:r>
            <a:r>
              <a:rPr lang="zh-TW" altLang="zh-TW" sz="2800" dirty="0" smtClean="0"/>
              <a:t>以</a:t>
            </a:r>
            <a:r>
              <a:rPr lang="zh-TW" altLang="zh-TW" sz="2800" dirty="0"/>
              <a:t>建構鞏固的生理基礎。這種基礎需仰賴中等強度而高訓練量的訓練。從事</a:t>
            </a:r>
            <a:r>
              <a:rPr lang="en-US" altLang="zh-TW" sz="2800" dirty="0"/>
              <a:t>GPT</a:t>
            </a:r>
            <a:r>
              <a:rPr lang="zh-TW" altLang="zh-TW" sz="2800" dirty="0"/>
              <a:t>所需要的</a:t>
            </a:r>
            <a:r>
              <a:rPr lang="zh-TW" altLang="zh-TW" sz="2800" dirty="0" smtClean="0"/>
              <a:t>時間</a:t>
            </a:r>
            <a:r>
              <a:rPr lang="en-US" altLang="zh-TW" sz="2800" dirty="0" smtClean="0"/>
              <a:t> (</a:t>
            </a:r>
            <a:r>
              <a:rPr lang="zh-TW" altLang="zh-TW" sz="2800" dirty="0"/>
              <a:t>至少大於</a:t>
            </a:r>
            <a:r>
              <a:rPr lang="en-US" altLang="zh-TW" sz="2800" dirty="0"/>
              <a:t>3</a:t>
            </a:r>
            <a:r>
              <a:rPr lang="zh-TW" altLang="zh-TW" sz="2800" dirty="0"/>
              <a:t>週</a:t>
            </a:r>
            <a:r>
              <a:rPr lang="en-US" altLang="zh-TW" sz="2800" dirty="0"/>
              <a:t>) </a:t>
            </a:r>
            <a:r>
              <a:rPr lang="zh-TW" altLang="zh-TW" sz="2800" dirty="0"/>
              <a:t>取決於運動員的訓練年齡、運動項目的影響。</a:t>
            </a:r>
            <a:r>
              <a:rPr lang="en-US" altLang="zh-TW" sz="2800" dirty="0"/>
              <a:t>GPT</a:t>
            </a:r>
            <a:r>
              <a:rPr lang="zh-TW" altLang="zh-TW" sz="2800" dirty="0"/>
              <a:t>所產生的生理適應，幫助運動員承受</a:t>
            </a:r>
            <a:r>
              <a:rPr lang="en-US" altLang="zh-TW" sz="2800" dirty="0"/>
              <a:t>SSPT</a:t>
            </a:r>
            <a:r>
              <a:rPr lang="zh-TW" altLang="zh-TW" sz="2800" dirty="0"/>
              <a:t>時的劇烈訓練負荷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依據運動項目的需求，</a:t>
            </a:r>
            <a:r>
              <a:rPr lang="en-US" altLang="zh-TW" sz="2800" dirty="0"/>
              <a:t>SSPT</a:t>
            </a:r>
            <a:r>
              <a:rPr lang="zh-TW" altLang="zh-TW" sz="2800" dirty="0"/>
              <a:t>主要強調運動強度</a:t>
            </a:r>
            <a:r>
              <a:rPr lang="zh-TW" altLang="zh-TW" sz="2800" dirty="0" smtClean="0"/>
              <a:t>。</a:t>
            </a:r>
            <a:r>
              <a:rPr lang="en-US" altLang="zh-TW" sz="2800" dirty="0"/>
              <a:t>SSPT</a:t>
            </a:r>
            <a:r>
              <a:rPr lang="zh-TW" altLang="zh-TW" sz="2800" dirty="0"/>
              <a:t>奠基於</a:t>
            </a:r>
            <a:r>
              <a:rPr lang="en-US" altLang="zh-TW" sz="2800" dirty="0"/>
              <a:t>GPT</a:t>
            </a:r>
            <a:r>
              <a:rPr lang="zh-TW" altLang="zh-TW" sz="2800" dirty="0"/>
              <a:t>所建立的生理基礎，並為訓練計畫中的比賽階段做好準備 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在比賽期間，體能訓練的最低目標是維持準備階段所建立的專項體能</a:t>
            </a:r>
            <a:r>
              <a:rPr lang="zh-TW" altLang="zh-TW" sz="2800" dirty="0" smtClean="0"/>
              <a:t>。</a:t>
            </a:r>
            <a:endParaRPr lang="zh-TW" altLang="zh-TW" sz="2800" dirty="0"/>
          </a:p>
          <a:p>
            <a:pPr>
              <a:buFont typeface="Wingdings" panose="05000000000000000000" pitchFamily="2" charset="2"/>
              <a:buChar char="Ø"/>
            </a:pPr>
            <a:endParaRPr lang="zh-TW" altLang="zh-TW" sz="2800" dirty="0"/>
          </a:p>
          <a:p>
            <a:pPr>
              <a:buFont typeface="Wingdings" panose="05000000000000000000" pitchFamily="2" charset="2"/>
              <a:buChar char="Ø"/>
            </a:pPr>
            <a:endParaRPr lang="zh-TW" altLang="zh-TW" sz="2800" dirty="0"/>
          </a:p>
        </p:txBody>
      </p:sp>
    </p:spTree>
    <p:extLst>
      <p:ext uri="{BB962C8B-B14F-4D97-AF65-F5344CB8AC3E}">
        <p14:creationId xmlns:p14="http://schemas.microsoft.com/office/powerpoint/2010/main" val="162844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593915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一般體能訓練 </a:t>
            </a:r>
            <a:r>
              <a:rPr lang="en-US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(GPT)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865376"/>
            <a:ext cx="8229600" cy="37307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/>
              <a:t>GPT</a:t>
            </a:r>
            <a:r>
              <a:rPr lang="zh-TW" altLang="zh-TW" sz="2800" dirty="0"/>
              <a:t>的最終目標 → 改善運動員的運動能力和最大的生理適應，替運動員為未來的訓練做好準備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此階段的訓練目標是發展體適能的每一個要素，以增進運動能力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年輕運動員的體能發展在</a:t>
            </a:r>
            <a:r>
              <a:rPr lang="en-US" altLang="zh-TW" sz="2800" dirty="0"/>
              <a:t>GPT</a:t>
            </a:r>
            <a:r>
              <a:rPr lang="zh-TW" altLang="zh-TW" sz="2800" dirty="0"/>
              <a:t>時應專注於多元發展</a:t>
            </a:r>
            <a:r>
              <a:rPr lang="zh-TW" altLang="zh-TW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zh-TW" altLang="zh-TW" sz="2800" dirty="0"/>
              <a:t>在</a:t>
            </a:r>
            <a:r>
              <a:rPr lang="en-US" altLang="zh-TW" sz="2800" dirty="0"/>
              <a:t>GPT</a:t>
            </a:r>
            <a:r>
              <a:rPr lang="zh-TW" altLang="zh-TW" sz="2800" dirty="0"/>
              <a:t>時，運動員所培養的運動能力越高，適應訓練和比賽時的生理和心理需求之潛能則越大。</a:t>
            </a:r>
            <a:endParaRPr lang="en-US" altLang="zh-TW" sz="2800" b="1" dirty="0" smtClean="0"/>
          </a:p>
        </p:txBody>
      </p:sp>
    </p:spTree>
    <p:extLst>
      <p:ext uri="{BB962C8B-B14F-4D97-AF65-F5344CB8AC3E}">
        <p14:creationId xmlns:p14="http://schemas.microsoft.com/office/powerpoint/2010/main" val="170273654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5"/>
          <p:cNvSpPr>
            <a:spLocks noGrp="1"/>
          </p:cNvSpPr>
          <p:nvPr>
            <p:ph type="title"/>
          </p:nvPr>
        </p:nvSpPr>
        <p:spPr>
          <a:xfrm>
            <a:off x="467544" y="313499"/>
            <a:ext cx="8229600" cy="1143000"/>
          </a:xfrm>
        </p:spPr>
        <p:txBody>
          <a:bodyPr/>
          <a:lstStyle/>
          <a:p>
            <a:r>
              <a:rPr lang="zh-TW" altLang="en-US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專項體能訓練 </a:t>
            </a:r>
            <a:r>
              <a:rPr lang="en-US" altLang="zh-TW" sz="40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(SSPT)</a:t>
            </a:r>
            <a:endParaRPr lang="zh-TW" altLang="en-US" sz="40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9218" name="投影片編號版面配置區 3"/>
          <p:cNvSpPr>
            <a:spLocks noGrp="1"/>
          </p:cNvSpPr>
          <p:nvPr>
            <p:ph type="sldNum" sz="quarter" idx="11"/>
          </p:nvPr>
        </p:nvSpPr>
        <p:spPr bwMode="auto">
          <a:xfrm>
            <a:off x="3651478" y="6327382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E838DE9-BC74-4928-914D-90AAA96B6E91}" type="slidenum">
              <a:rPr kumimoji="0" lang="en-US" altLang="zh-TW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altLang="zh-TW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9" name="內容版面配置區 2"/>
          <p:cNvSpPr txBox="1">
            <a:spLocks/>
          </p:cNvSpPr>
          <p:nvPr/>
        </p:nvSpPr>
        <p:spPr bwMode="auto">
          <a:xfrm>
            <a:off x="467544" y="1354846"/>
            <a:ext cx="8229600" cy="48386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57175" indent="-257175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557213" indent="-214313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5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8572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2001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543050" indent="-171450" algn="l" rtl="0" eaLnBrk="1" fontAlgn="base" hangingPunct="1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/>
              <a:t>SSPT</a:t>
            </a:r>
            <a:r>
              <a:rPr lang="zh-TW" altLang="zh-TW" sz="2800" dirty="0"/>
              <a:t>被認為是</a:t>
            </a:r>
            <a:r>
              <a:rPr lang="en-US" altLang="zh-TW" sz="2800" dirty="0"/>
              <a:t>GPT</a:t>
            </a:r>
            <a:r>
              <a:rPr lang="zh-TW" altLang="zh-TW" sz="2800" dirty="0"/>
              <a:t>與比賽階段之間的</a:t>
            </a:r>
            <a:r>
              <a:rPr lang="zh-TW" altLang="zh-TW" sz="2800" dirty="0" smtClean="0"/>
              <a:t>過渡期</a:t>
            </a:r>
            <a:r>
              <a:rPr lang="zh-TW" altLang="en-US" sz="2800" dirty="0" smtClean="0"/>
              <a:t>。</a:t>
            </a:r>
            <a:endParaRPr lang="en-US" altLang="zh-TW" sz="28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/>
              <a:t>SSPT</a:t>
            </a:r>
            <a:r>
              <a:rPr lang="zh-TW" altLang="zh-TW" sz="2800" dirty="0"/>
              <a:t>針對運動項目的特殊性，進一步發展運動員的體能。如果</a:t>
            </a:r>
            <a:r>
              <a:rPr lang="en-US" altLang="zh-TW" sz="2800" dirty="0"/>
              <a:t>SSPT</a:t>
            </a:r>
            <a:r>
              <a:rPr lang="zh-TW" altLang="zh-TW" sz="2800" dirty="0"/>
              <a:t>是連貫且計畫是恰當地，造成的生理適應將會增進運動員的運動能力，最終會導致高水準的比賽成績。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altLang="zh-TW" sz="2800" dirty="0"/>
              <a:t>GPT</a:t>
            </a:r>
            <a:r>
              <a:rPr lang="zh-TW" altLang="zh-TW" sz="2800" dirty="0"/>
              <a:t>與</a:t>
            </a:r>
            <a:r>
              <a:rPr lang="en-US" altLang="zh-TW" sz="2800" dirty="0"/>
              <a:t>SSPT</a:t>
            </a:r>
            <a:r>
              <a:rPr lang="zh-TW" altLang="zh-TW" sz="2800" dirty="0"/>
              <a:t>的訓練應該清楚地加以</a:t>
            </a:r>
            <a:r>
              <a:rPr lang="zh-TW" altLang="zh-TW" sz="2800" dirty="0" smtClean="0"/>
              <a:t>區分</a:t>
            </a:r>
            <a:r>
              <a:rPr lang="zh-TW" altLang="en-US" sz="2800" dirty="0" smtClean="0"/>
              <a:t>，</a:t>
            </a:r>
            <a:r>
              <a:rPr lang="en-US" altLang="zh-TW" sz="2800" dirty="0"/>
              <a:t>GPT</a:t>
            </a:r>
            <a:r>
              <a:rPr lang="zh-TW" altLang="zh-TW" sz="2800" dirty="0"/>
              <a:t>與</a:t>
            </a:r>
            <a:r>
              <a:rPr lang="en-US" altLang="zh-TW" sz="2800" dirty="0"/>
              <a:t>SSPT</a:t>
            </a:r>
            <a:r>
              <a:rPr lang="zh-TW" altLang="zh-TW" sz="2800" dirty="0"/>
              <a:t>誤解的例子常見於與耐力有關的</a:t>
            </a:r>
            <a:r>
              <a:rPr lang="zh-TW" altLang="zh-TW" sz="2800" dirty="0" smtClean="0"/>
              <a:t>觀念</a:t>
            </a:r>
            <a:endParaRPr lang="en-US" altLang="zh-TW" sz="28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zh-TW" sz="2400" dirty="0"/>
              <a:t>錯誤觀念是有氧運動或稱為低強度運動</a:t>
            </a:r>
            <a:r>
              <a:rPr lang="zh-TW" altLang="zh-TW" sz="2400" dirty="0" smtClean="0"/>
              <a:t>耐力</a:t>
            </a:r>
            <a:r>
              <a:rPr lang="en-US" altLang="zh-TW" sz="2400" dirty="0" smtClean="0"/>
              <a:t> (</a:t>
            </a:r>
            <a:r>
              <a:rPr lang="en-US" altLang="zh-TW" sz="2400" dirty="0"/>
              <a:t>LIEE</a:t>
            </a:r>
            <a:r>
              <a:rPr lang="en-US" altLang="zh-TW" sz="2400" dirty="0" smtClean="0"/>
              <a:t>) </a:t>
            </a:r>
            <a:r>
              <a:rPr lang="zh-TW" altLang="zh-TW" sz="2400" dirty="0" smtClean="0"/>
              <a:t>對</a:t>
            </a:r>
            <a:r>
              <a:rPr lang="zh-TW" altLang="zh-TW" sz="2400" dirty="0"/>
              <a:t>所有的運動是很重要</a:t>
            </a:r>
            <a:r>
              <a:rPr lang="zh-TW" altLang="zh-TW" sz="2400" dirty="0" smtClean="0"/>
              <a:t>的</a:t>
            </a:r>
            <a:endParaRPr lang="en-US" altLang="zh-TW" sz="2400" dirty="0" smtClean="0"/>
          </a:p>
          <a:p>
            <a:pPr lvl="2">
              <a:buFont typeface="Wingdings" panose="05000000000000000000" pitchFamily="2" charset="2"/>
              <a:buChar char="ü"/>
            </a:pPr>
            <a:r>
              <a:rPr lang="zh-TW" altLang="en-US" sz="2400" dirty="0" smtClean="0"/>
              <a:t>不利於</a:t>
            </a:r>
            <a:r>
              <a:rPr lang="zh-TW" altLang="zh-TW" sz="2400" dirty="0" smtClean="0"/>
              <a:t>高速度</a:t>
            </a:r>
            <a:r>
              <a:rPr lang="zh-TW" altLang="zh-TW" sz="2400" dirty="0"/>
              <a:t>或肌力和爆發力運動項目所需要</a:t>
            </a:r>
            <a:r>
              <a:rPr lang="zh-TW" altLang="zh-TW" sz="2400" dirty="0" smtClean="0"/>
              <a:t>的</a:t>
            </a:r>
            <a:r>
              <a:rPr lang="zh-TW" altLang="en-US" sz="2400" dirty="0" smtClean="0"/>
              <a:t>耐力 </a:t>
            </a:r>
            <a:r>
              <a:rPr lang="en-US" altLang="zh-TW" sz="2400" dirty="0" smtClean="0"/>
              <a:t>(</a:t>
            </a:r>
            <a:r>
              <a:rPr lang="zh-TW" altLang="en-US" sz="2400" dirty="0" smtClean="0"/>
              <a:t>即</a:t>
            </a:r>
            <a:r>
              <a:rPr lang="en-US" altLang="zh-TW" sz="2400" dirty="0" smtClean="0"/>
              <a:t>HIEE)</a:t>
            </a:r>
          </a:p>
        </p:txBody>
      </p:sp>
    </p:spTree>
    <p:extLst>
      <p:ext uri="{BB962C8B-B14F-4D97-AF65-F5344CB8AC3E}">
        <p14:creationId xmlns:p14="http://schemas.microsoft.com/office/powerpoint/2010/main" val="34872192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:cut/>
      </p:transition>
    </mc:Choice>
    <mc:Fallback>
      <p:transition spd="slow">
        <p:cut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教育部體育署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4_Business design slid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教育部體育署" id="{7C825ACC-1CE8-4018-B3AF-D5C6F65753A7}" vid="{A2F0CE34-1376-4303-AE44-B59EE69E2E56}"/>
    </a:ext>
  </a:extLst>
</a:theme>
</file>

<file path=ppt/theme/theme2.xml><?xml version="1.0" encoding="utf-8"?>
<a:theme xmlns:a="http://schemas.openxmlformats.org/drawingml/2006/main" name="5_Business design slide">
  <a:themeElements>
    <a:clrScheme name="原創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4_Business design slide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教育部體育署</Template>
  <TotalTime>1414</TotalTime>
  <Words>1611</Words>
  <Application>Microsoft Office PowerPoint</Application>
  <PresentationFormat>如螢幕大小 (4:3)</PresentationFormat>
  <Paragraphs>120</Paragraphs>
  <Slides>17</Slides>
  <Notes>17</Notes>
  <HiddenSlides>0</HiddenSlides>
  <MMClips>0</MMClips>
  <ScaleCrop>false</ScaleCrop>
  <HeadingPairs>
    <vt:vector size="4" baseType="variant">
      <vt:variant>
        <vt:lpstr>佈景主題</vt:lpstr>
      </vt:variant>
      <vt:variant>
        <vt:i4>2</vt:i4>
      </vt:variant>
      <vt:variant>
        <vt:lpstr>投影片標題</vt:lpstr>
      </vt:variant>
      <vt:variant>
        <vt:i4>17</vt:i4>
      </vt:variant>
    </vt:vector>
  </HeadingPairs>
  <TitlesOfParts>
    <vt:vector size="19" baseType="lpstr">
      <vt:lpstr>教育部體育署</vt:lpstr>
      <vt:lpstr>5_Business design slide</vt:lpstr>
      <vt:lpstr>優秀運動選手學業學習 E 化計畫</vt:lpstr>
      <vt:lpstr>本講綱要</vt:lpstr>
      <vt:lpstr>前言</vt:lpstr>
      <vt:lpstr>前言</vt:lpstr>
      <vt:lpstr>體能訓練</vt:lpstr>
      <vt:lpstr>體能訓練</vt:lpstr>
      <vt:lpstr>體能訓練</vt:lpstr>
      <vt:lpstr>一般體能訓練 (GPT)</vt:lpstr>
      <vt:lpstr>專項體能訓練 (SSPT)</vt:lpstr>
      <vt:lpstr>專項體能訓練 (SSPT)</vt:lpstr>
      <vt:lpstr>體能訓練的練習</vt:lpstr>
      <vt:lpstr>發展一般體能的練習</vt:lpstr>
      <vt:lpstr>發展專項體能的練習</vt:lpstr>
      <vt:lpstr>發展專項體能的練習</vt:lpstr>
      <vt:lpstr>技術訓練</vt:lpstr>
      <vt:lpstr>技術與風格/模式</vt:lpstr>
      <vt:lpstr>技術個別化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chinghung</dc:creator>
  <cp:lastModifiedBy>user</cp:lastModifiedBy>
  <cp:revision>154</cp:revision>
  <cp:lastPrinted>2018-02-11T15:51:33Z</cp:lastPrinted>
  <dcterms:created xsi:type="dcterms:W3CDTF">2018-01-09T03:57:38Z</dcterms:created>
  <dcterms:modified xsi:type="dcterms:W3CDTF">2018-08-15T09:36:47Z</dcterms:modified>
</cp:coreProperties>
</file>