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20"/>
  </p:notesMasterIdLst>
  <p:sldIdLst>
    <p:sldId id="261" r:id="rId3"/>
    <p:sldId id="259" r:id="rId4"/>
    <p:sldId id="263" r:id="rId5"/>
    <p:sldId id="271" r:id="rId6"/>
    <p:sldId id="264" r:id="rId7"/>
    <p:sldId id="272" r:id="rId8"/>
    <p:sldId id="273" r:id="rId9"/>
    <p:sldId id="265" r:id="rId10"/>
    <p:sldId id="267" r:id="rId11"/>
    <p:sldId id="274" r:id="rId12"/>
    <p:sldId id="268" r:id="rId13"/>
    <p:sldId id="269" r:id="rId14"/>
    <p:sldId id="270" r:id="rId15"/>
    <p:sldId id="276" r:id="rId16"/>
    <p:sldId id="266" r:id="rId17"/>
    <p:sldId id="278" r:id="rId18"/>
    <p:sldId id="279" r:id="rId19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31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09F6B40-9388-43B3-941A-0D7EF221EE30}" type="datetimeFigureOut">
              <a:rPr lang="zh-TW" altLang="en-US" smtClean="0"/>
              <a:t>2018/8/15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E72E78-7AF6-4497-8081-2CE290838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8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26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81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2018/8/15</a:t>
            </a:fld>
            <a:endParaRPr lang="zh-TW" alt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52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2018/8/15</a:t>
            </a:fld>
            <a:endParaRPr lang="zh-TW" alt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49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70A433CC-F972-485A-B8E2-83829DF8449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669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0449E22B-7CFF-42B5-A996-209CF0FA2B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267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83BE18C-E497-4035-AC54-83ED1E1557EE}" type="datetimeFigureOut">
              <a:rPr lang="zh-TW" altLang="en-US"/>
              <a:pPr>
                <a:defRPr/>
              </a:pPr>
              <a:t>2018/8/15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81E545D-C366-4015-8925-629C19DAAA2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595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2F60A922-8B8A-462A-B0D2-A1E85BF09F93}" type="datetimeFigureOut">
              <a:rPr lang="zh-TW" altLang="en-US"/>
              <a:pPr>
                <a:defRPr/>
              </a:pPr>
              <a:t>2018/8/15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73760BF-F8C4-4249-8E79-E61D285EA39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15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fld id="{583945B1-C047-45E4-9316-4EB77234EF15}" type="datetimeFigureOut">
              <a:rPr lang="zh-TW" altLang="en-US" smtClean="0"/>
              <a:t>2018/8/15</a:t>
            </a:fld>
            <a:endParaRPr lang="zh-TW" alt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937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F1D4BB26-3D70-4E1B-BB71-22F3E5D0F56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504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/>
          <a:srcRect l="12602" r="12557" b="295"/>
          <a:stretch/>
        </p:blipFill>
        <p:spPr>
          <a:xfrm>
            <a:off x="0" y="12364"/>
            <a:ext cx="9144000" cy="6850334"/>
          </a:xfrm>
          <a:prstGeom prst="rect">
            <a:avLst/>
          </a:prstGeom>
        </p:spPr>
      </p:pic>
      <p:sp>
        <p:nvSpPr>
          <p:cNvPr id="10" name="標題 9"/>
          <p:cNvSpPr>
            <a:spLocks noGrp="1"/>
          </p:cNvSpPr>
          <p:nvPr>
            <p:ph type="ctrTitle"/>
          </p:nvPr>
        </p:nvSpPr>
        <p:spPr>
          <a:xfrm>
            <a:off x="-114300" y="2683589"/>
            <a:ext cx="9258300" cy="490199"/>
          </a:xfrm>
        </p:spPr>
        <p:txBody>
          <a:bodyPr/>
          <a:lstStyle/>
          <a:p>
            <a:pPr algn="ctr">
              <a:lnSpc>
                <a:spcPts val="3000"/>
              </a:lnSpc>
            </a:pPr>
            <a:r>
              <a:rPr lang="zh-TW" altLang="en-US" sz="3600" b="1" dirty="0">
                <a:solidFill>
                  <a:srgbClr val="FF0000"/>
                </a:solidFill>
              </a:rPr>
              <a:t>優秀運動選手學業學習 </a:t>
            </a:r>
            <a:r>
              <a:rPr lang="en-US" altLang="zh-TW" sz="3600" b="1" dirty="0">
                <a:solidFill>
                  <a:srgbClr val="FF0000"/>
                </a:solidFill>
              </a:rPr>
              <a:t>E </a:t>
            </a:r>
            <a:r>
              <a:rPr lang="zh-TW" altLang="en-US" sz="3600" b="1">
                <a:solidFill>
                  <a:srgbClr val="FF0000"/>
                </a:solidFill>
              </a:rPr>
              <a:t>化計畫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副標題 10"/>
          <p:cNvSpPr>
            <a:spLocks noGrp="1"/>
          </p:cNvSpPr>
          <p:nvPr>
            <p:ph type="subTitle" idx="1"/>
          </p:nvPr>
        </p:nvSpPr>
        <p:spPr>
          <a:xfrm>
            <a:off x="1283380" y="5119139"/>
            <a:ext cx="6858000" cy="794064"/>
          </a:xfrm>
        </p:spPr>
        <p:txBody>
          <a:bodyPr/>
          <a:lstStyle/>
          <a:p>
            <a:pPr algn="ctr"/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授課講師：何仁育</a:t>
            </a:r>
            <a:endParaRPr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/>
          </a:p>
        </p:txBody>
      </p:sp>
      <p:sp>
        <p:nvSpPr>
          <p:cNvPr id="17" name="標題 9"/>
          <p:cNvSpPr txBox="1">
            <a:spLocks/>
          </p:cNvSpPr>
          <p:nvPr/>
        </p:nvSpPr>
        <p:spPr bwMode="auto">
          <a:xfrm>
            <a:off x="1143000" y="3708674"/>
            <a:ext cx="685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2">
                    <a:lumMod val="75000"/>
                  </a:schemeClr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5pPr>
            <a:lvl6pPr marL="3429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6pPr>
            <a:lvl7pPr marL="685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7pPr>
            <a:lvl8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8pPr>
            <a:lvl9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9pPr>
          </a:lstStyle>
          <a:p>
            <a:pPr algn="ctr"/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課程名</a:t>
            </a:r>
            <a:r>
              <a:rPr lang="zh-TW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稱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訓練的準備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36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1)</a:t>
            </a:r>
            <a:endParaRPr lang="zh-TW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43124" y="6241143"/>
            <a:ext cx="943428" cy="6168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6920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13499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專項體能訓練 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SSPT)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05846"/>
            <a:ext cx="8229600" cy="4924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在準備階段</a:t>
            </a:r>
            <a:r>
              <a:rPr lang="zh-TW" altLang="zh-TW" sz="2800" dirty="0" smtClean="0"/>
              <a:t>，</a:t>
            </a:r>
            <a:r>
              <a:rPr lang="zh-TW" altLang="en-US" sz="2800" dirty="0" smtClean="0"/>
              <a:t>高強度運動耐力 </a:t>
            </a:r>
            <a:r>
              <a:rPr lang="en-US" altLang="zh-TW" sz="2800" dirty="0" smtClean="0"/>
              <a:t>(HIEE) </a:t>
            </a:r>
            <a:r>
              <a:rPr lang="zh-TW" altLang="zh-TW" sz="2800" dirty="0" smtClean="0"/>
              <a:t>包括</a:t>
            </a:r>
            <a:r>
              <a:rPr lang="zh-TW" altLang="zh-TW" sz="2800" dirty="0"/>
              <a:t>高</a:t>
            </a:r>
            <a:r>
              <a:rPr lang="zh-TW" altLang="zh-TW" sz="2800" dirty="0" smtClean="0"/>
              <a:t>訓練量</a:t>
            </a:r>
            <a:r>
              <a:rPr lang="zh-TW" altLang="zh-TW" sz="2800" dirty="0"/>
              <a:t>的衝刺或間歇訓練及戰術練習，這些都是針對運動的</a:t>
            </a:r>
            <a:r>
              <a:rPr lang="zh-TW" altLang="zh-TW" sz="2800" dirty="0" smtClean="0"/>
              <a:t>特殊性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需在</a:t>
            </a:r>
            <a:r>
              <a:rPr lang="en-US" altLang="zh-TW" sz="2800" dirty="0"/>
              <a:t>SSPT</a:t>
            </a:r>
            <a:r>
              <a:rPr lang="zh-TW" altLang="zh-TW" sz="2800" dirty="0"/>
              <a:t>中進行，而不是在</a:t>
            </a:r>
            <a:r>
              <a:rPr lang="en-US" altLang="zh-TW" sz="2800" dirty="0"/>
              <a:t>SSPT</a:t>
            </a:r>
            <a:r>
              <a:rPr lang="zh-TW" altLang="zh-TW" sz="2800" dirty="0"/>
              <a:t>中 進行</a:t>
            </a:r>
            <a:r>
              <a:rPr lang="en-US" altLang="zh-TW" sz="2800" dirty="0"/>
              <a:t>LIEE</a:t>
            </a:r>
            <a:r>
              <a:rPr lang="zh-TW" altLang="zh-TW" sz="2800" dirty="0"/>
              <a:t>的訓練</a:t>
            </a:r>
            <a:r>
              <a:rPr lang="en-US" altLang="zh-TW" sz="2800" dirty="0"/>
              <a:t>)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在進行</a:t>
            </a:r>
            <a:r>
              <a:rPr lang="en-US" altLang="zh-TW" sz="2800" dirty="0"/>
              <a:t>SSPT</a:t>
            </a:r>
            <a:r>
              <a:rPr lang="zh-TW" altLang="zh-TW" sz="2800" dirty="0"/>
              <a:t>時，可安排模擬比賽的</a:t>
            </a:r>
            <a:r>
              <a:rPr lang="zh-TW" altLang="zh-TW" sz="2800" dirty="0" smtClean="0"/>
              <a:t>情況</a:t>
            </a:r>
            <a:r>
              <a:rPr lang="zh-TW" altLang="en-US" sz="2800" dirty="0" smtClean="0"/>
              <a:t>，即運用適當的</a:t>
            </a:r>
            <a:r>
              <a:rPr lang="zh-TW" altLang="zh-TW" sz="2800" dirty="0"/>
              <a:t>運動休息</a:t>
            </a:r>
            <a:r>
              <a:rPr lang="zh-TW" altLang="zh-TW" sz="2800" dirty="0" smtClean="0"/>
              <a:t>比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/>
              <a:t>SSPT</a:t>
            </a:r>
            <a:r>
              <a:rPr lang="zh-TW" altLang="zh-TW" sz="2800" dirty="0"/>
              <a:t>的生理適應很快地出現，即使僅有</a:t>
            </a:r>
            <a:r>
              <a:rPr lang="en-US" altLang="zh-TW" sz="2800" dirty="0"/>
              <a:t>2</a:t>
            </a:r>
            <a:r>
              <a:rPr lang="zh-TW" altLang="zh-TW" sz="2800" dirty="0"/>
              <a:t>週的訓練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/>
              <a:t>SSPT</a:t>
            </a:r>
            <a:r>
              <a:rPr lang="zh-TW" altLang="zh-TW" sz="2800" dirty="0"/>
              <a:t>可實施</a:t>
            </a:r>
            <a:r>
              <a:rPr lang="en-US" altLang="zh-TW" sz="2800" dirty="0"/>
              <a:t>2</a:t>
            </a:r>
            <a:r>
              <a:rPr lang="zh-TW" altLang="zh-TW" sz="2800" dirty="0"/>
              <a:t>個月以上，依運動項目的特徵及運動員的水準而定。</a:t>
            </a:r>
          </a:p>
        </p:txBody>
      </p:sp>
    </p:spTree>
    <p:extLst>
      <p:ext uri="{BB962C8B-B14F-4D97-AF65-F5344CB8AC3E}">
        <p14:creationId xmlns:p14="http://schemas.microsoft.com/office/powerpoint/2010/main" val="1615285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50857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體能訓練的練習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780032"/>
            <a:ext cx="8229600" cy="424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練習是一種運動的行為，使用於將運動技術表現的生理適應、動作型態或特定肌肉群當作目標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在訓練期間，必需有系統的反覆練習以刺激適應，改善運動表現。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就正確的發展運動能力而言，可將練習分為一般的與專項的練習，可在整個訓練年度計畫中加以</a:t>
            </a:r>
            <a:r>
              <a:rPr lang="zh-TW" altLang="zh-TW" sz="2800" dirty="0" smtClean="0"/>
              <a:t>使用</a:t>
            </a:r>
            <a:r>
              <a:rPr lang="zh-TW" altLang="en-US" sz="2800" dirty="0" smtClean="0"/>
              <a:t>，但是隨訓練週期及運動員訓練年齡的不同，兩者對於訓練計畫的作用也不一樣。</a:t>
            </a:r>
            <a:endParaRPr lang="zh-TW" altLang="zh-TW" sz="2800" dirty="0"/>
          </a:p>
          <a:p>
            <a:pPr marL="0" indent="0">
              <a:buNone/>
            </a:pP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923148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50075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發展一般體能的練習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42422"/>
            <a:ext cx="8229600" cy="479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一般體能的練習是非專項的練習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專注於發展一般體能的練習，對兒童及年輕運動員的訓練計畫是非常重要的。這些練習在準備階段的初期進行。練習的形式可分成二</a:t>
            </a:r>
            <a:r>
              <a:rPr lang="zh-TW" altLang="zh-TW" sz="2800" dirty="0" smtClean="0"/>
              <a:t>種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不使用</a:t>
            </a:r>
            <a:r>
              <a:rPr lang="zh-TW" altLang="zh-TW" sz="2400" dirty="0" smtClean="0"/>
              <a:t>器具</a:t>
            </a:r>
            <a:r>
              <a:rPr lang="en-US" altLang="zh-TW" sz="2400" dirty="0" smtClean="0"/>
              <a:t> (</a:t>
            </a:r>
            <a:r>
              <a:rPr lang="zh-TW" altLang="zh-TW" sz="2400" dirty="0"/>
              <a:t>柔軟體操</a:t>
            </a:r>
            <a:r>
              <a:rPr lang="en-US" altLang="zh-TW" sz="2400" dirty="0" smtClean="0"/>
              <a:t>) </a:t>
            </a:r>
            <a:r>
              <a:rPr lang="zh-TW" altLang="zh-TW" sz="2400" dirty="0" smtClean="0"/>
              <a:t>及</a:t>
            </a:r>
            <a:r>
              <a:rPr lang="zh-TW" altLang="zh-TW" sz="2400" dirty="0"/>
              <a:t>使用非比賽的</a:t>
            </a:r>
            <a:r>
              <a:rPr lang="zh-TW" altLang="zh-TW" sz="2400" dirty="0" smtClean="0"/>
              <a:t>器具</a:t>
            </a:r>
            <a:r>
              <a:rPr lang="en-US" altLang="zh-TW" sz="2400" dirty="0" smtClean="0"/>
              <a:t> (</a:t>
            </a:r>
            <a:r>
              <a:rPr lang="zh-TW" altLang="zh-TW" sz="2400" dirty="0" smtClean="0"/>
              <a:t>長凳</a:t>
            </a:r>
            <a:r>
              <a:rPr lang="zh-TW" altLang="zh-TW" sz="2400" dirty="0"/>
              <a:t>、跳繩、藥球</a:t>
            </a:r>
            <a:r>
              <a:rPr lang="en-US" altLang="zh-TW" sz="2400" dirty="0" smtClean="0"/>
              <a:t>) </a:t>
            </a:r>
            <a:r>
              <a:rPr lang="zh-TW" altLang="zh-TW" sz="2400" dirty="0" smtClean="0"/>
              <a:t>的練習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源自於運動項目或與運動相關的</a:t>
            </a:r>
            <a:r>
              <a:rPr lang="zh-TW" altLang="zh-TW" sz="2400" dirty="0" smtClean="0"/>
              <a:t>練習</a:t>
            </a:r>
            <a:endParaRPr lang="en-US" altLang="zh-TW" sz="28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發展一般體能的練習是發展全身體適能的方法。運動員需要的是培養肌肉力量、柔軟度、</a:t>
            </a:r>
            <a:r>
              <a:rPr lang="zh-TW" altLang="zh-TW" sz="2800" dirty="0" smtClean="0"/>
              <a:t>耐力的</a:t>
            </a:r>
            <a:r>
              <a:rPr lang="zh-TW" altLang="zh-TW" sz="2800" dirty="0"/>
              <a:t>均衡訓練</a:t>
            </a:r>
            <a:r>
              <a:rPr lang="zh-TW" altLang="zh-TW" sz="2800" dirty="0" smtClean="0"/>
              <a:t>計畫</a:t>
            </a:r>
            <a:r>
              <a:rPr lang="zh-TW" altLang="en-US" sz="2800" dirty="0" smtClean="0"/>
              <a:t>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65954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8665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發展專項體能的練習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91190"/>
            <a:ext cx="8229600" cy="4838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發展專項體能的</a:t>
            </a:r>
            <a:r>
              <a:rPr lang="zh-TW" altLang="zh-TW" sz="2800" dirty="0" smtClean="0"/>
              <a:t>練習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是</a:t>
            </a:r>
            <a:r>
              <a:rPr lang="zh-TW" altLang="zh-TW" sz="2800" dirty="0"/>
              <a:t>以運動項目所需求的生理適應、動作型態或特定肌肉群當作目標。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訓練專</a:t>
            </a:r>
            <a:r>
              <a:rPr lang="zh-TW" altLang="zh-TW" sz="2800" dirty="0"/>
              <a:t>項性是訓練練習和競賽活動之間相似的程度。訓練練習的特質</a:t>
            </a:r>
            <a:r>
              <a:rPr lang="zh-TW" altLang="zh-TW" sz="2800" dirty="0" smtClean="0"/>
              <a:t>和運動</a:t>
            </a:r>
            <a:r>
              <a:rPr lang="zh-TW" altLang="zh-TW" sz="2800" dirty="0"/>
              <a:t>項目愈相似，訓練效果的轉移愈大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專項運動型態的概念說明 </a:t>
            </a:r>
            <a:r>
              <a:rPr lang="zh-TW" altLang="zh-TW" sz="2800" u="sng" dirty="0"/>
              <a:t>肌肉動作類型</a:t>
            </a:r>
            <a:r>
              <a:rPr lang="zh-TW" altLang="zh-TW" sz="2800" dirty="0"/>
              <a:t>、</a:t>
            </a:r>
            <a:r>
              <a:rPr lang="zh-TW" altLang="zh-TW" sz="2800" u="sng" dirty="0"/>
              <a:t>運動學特徵</a:t>
            </a:r>
            <a:r>
              <a:rPr lang="zh-TW" altLang="zh-TW" sz="2800" dirty="0"/>
              <a:t>、</a:t>
            </a:r>
            <a:r>
              <a:rPr lang="zh-TW" altLang="zh-TW" sz="2800" u="sng" dirty="0"/>
              <a:t>動力學特徵</a:t>
            </a:r>
            <a:r>
              <a:rPr lang="zh-TW" altLang="zh-TW" sz="2800" dirty="0"/>
              <a:t>、</a:t>
            </a:r>
            <a:r>
              <a:rPr lang="zh-TW" altLang="zh-TW" sz="2800" u="sng" dirty="0"/>
              <a:t>活化的肌肉群</a:t>
            </a:r>
            <a:r>
              <a:rPr lang="zh-TW" altLang="zh-TW" sz="2800" dirty="0"/>
              <a:t>及</a:t>
            </a:r>
            <a:r>
              <a:rPr lang="zh-TW" altLang="zh-TW" sz="2800" u="sng" dirty="0"/>
              <a:t>運動速度特徵</a:t>
            </a:r>
            <a:r>
              <a:rPr lang="zh-TW" altLang="zh-TW" sz="2800" dirty="0"/>
              <a:t>，全部都可促成將練習的能力轉移至運動上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其中，最重要的是</a:t>
            </a:r>
            <a:r>
              <a:rPr lang="zh-TW" altLang="zh-TW" sz="2800" dirty="0"/>
              <a:t>運動時的</a:t>
            </a:r>
            <a:r>
              <a:rPr lang="zh-TW" altLang="zh-TW" sz="2800" u="sng" dirty="0"/>
              <a:t>運動型態和使用的主要肌群</a:t>
            </a:r>
            <a:r>
              <a:rPr lang="zh-TW" altLang="zh-TW" sz="2800" dirty="0"/>
              <a:t>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908267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654875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發展專項體能的練習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743456"/>
            <a:ext cx="8229600" cy="436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專</a:t>
            </a:r>
            <a:r>
              <a:rPr lang="zh-TW" altLang="zh-TW" sz="2800" dirty="0"/>
              <a:t>項運動練習 對於將訓練的效果從訓練轉移至運動表現是非常重要的，這些練習在訓練的準備階段是非常重要的，但也應該把它視為比賽階段的重要成份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一些教練和運動員在週期性訓練計畫的比賽階段</a:t>
            </a:r>
            <a:r>
              <a:rPr lang="zh-TW" altLang="zh-TW" sz="2800" dirty="0" smtClean="0"/>
              <a:t>時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會</a:t>
            </a:r>
            <a:r>
              <a:rPr lang="zh-TW" altLang="zh-TW" sz="2800" dirty="0"/>
              <a:t>將運動專項的練習摒除在外，只選擇技術</a:t>
            </a:r>
            <a:r>
              <a:rPr lang="zh-TW" altLang="zh-TW" sz="2800" dirty="0" smtClean="0"/>
              <a:t>訓練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這</a:t>
            </a:r>
            <a:r>
              <a:rPr lang="zh-TW" altLang="zh-TW" sz="2800" dirty="0"/>
              <a:t>將</a:t>
            </a:r>
            <a:r>
              <a:rPr lang="zh-TW" altLang="zh-TW" sz="2800" dirty="0" smtClean="0"/>
              <a:t>會</a:t>
            </a:r>
            <a:r>
              <a:rPr lang="zh-TW" altLang="zh-TW" sz="2800" dirty="0"/>
              <a:t>導致體能的衰退進而影響運動表現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教練和運動員應該在每一個訓練階段將專項運動練習當成重要成份。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66123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71995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技術訓練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743456"/>
            <a:ext cx="8229600" cy="4450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技術</a:t>
            </a:r>
            <a:r>
              <a:rPr lang="zh-TW" altLang="zh-TW" sz="2800" dirty="0"/>
              <a:t>包含所有的活動型態、技巧、技術要素，而這些都是從事運動時所必需的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技術</a:t>
            </a:r>
            <a:r>
              <a:rPr lang="zh-TW" altLang="zh-TW" sz="2800" dirty="0"/>
              <a:t>可被當成是執行一技巧或身體運動的方式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穩固的技術越完善或符合生物力學的要求，運動員會越有效率或經濟性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運動員必需持續練習讓技術熟練達到最佳</a:t>
            </a:r>
            <a:r>
              <a:rPr lang="zh-TW" altLang="zh-TW" sz="2800" dirty="0" smtClean="0"/>
              <a:t>境界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越有效率或經濟性</a:t>
            </a:r>
            <a:r>
              <a:rPr lang="en-US" altLang="zh-TW" sz="2800" dirty="0"/>
              <a:t>)</a:t>
            </a:r>
            <a:r>
              <a:rPr lang="zh-TW" altLang="zh-TW" sz="2800" dirty="0"/>
              <a:t>，因此有必要將技術練習併入整年的訓練計畫之中。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3712601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2569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技術與風格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模式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30230"/>
            <a:ext cx="8229600" cy="4790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每一個競技活動都有一個被公認為完美或接近完美的技術</a:t>
            </a:r>
            <a:r>
              <a:rPr lang="zh-TW" altLang="zh-TW" sz="2800" dirty="0" smtClean="0"/>
              <a:t>標準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或</a:t>
            </a:r>
            <a:r>
              <a:rPr lang="zh-TW" altLang="zh-TW" sz="2800" dirty="0"/>
              <a:t>稱為技術</a:t>
            </a:r>
            <a:r>
              <a:rPr lang="zh-TW" altLang="zh-TW" sz="2800" dirty="0" smtClean="0"/>
              <a:t>模式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或</a:t>
            </a:r>
            <a:r>
              <a:rPr lang="zh-TW" altLang="zh-TW" sz="2800" dirty="0"/>
              <a:t>代表運動表現的模式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模式必須普遍被公認在生物力學上是完美的 和在生理學上合他高效率</a:t>
            </a:r>
            <a:r>
              <a:rPr lang="zh-TW" altLang="zh-TW" sz="2800" dirty="0" smtClean="0"/>
              <a:t>的</a:t>
            </a:r>
            <a:r>
              <a:rPr lang="zh-TW" altLang="en-US" sz="2800" dirty="0" smtClean="0"/>
              <a:t>。</a:t>
            </a:r>
            <a:endParaRPr lang="en-US" altLang="zh-TW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技術模式必須具備某種程度的</a:t>
            </a:r>
            <a:r>
              <a:rPr lang="zh-TW" altLang="zh-TW" sz="2800" dirty="0" smtClean="0"/>
              <a:t>彈性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運動員也可能發展他自己獨特的運動表現</a:t>
            </a:r>
            <a:r>
              <a:rPr lang="zh-TW" altLang="zh-TW" sz="2800" dirty="0" smtClean="0"/>
              <a:t>模式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且</a:t>
            </a:r>
            <a:r>
              <a:rPr lang="zh-TW" altLang="zh-TW" sz="2800" dirty="0"/>
              <a:t>獨特的風格是可能</a:t>
            </a:r>
            <a:r>
              <a:rPr lang="zh-TW" altLang="zh-TW" sz="2800" dirty="0" smtClean="0"/>
              <a:t>成為</a:t>
            </a:r>
            <a:r>
              <a:rPr lang="zh-TW" altLang="en-US" sz="2800" dirty="0" smtClean="0"/>
              <a:t>新的</a:t>
            </a:r>
            <a:r>
              <a:rPr lang="zh-TW" altLang="zh-TW" sz="2800" dirty="0" smtClean="0"/>
              <a:t>技術模式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團隊的運動項目，也有一些最適運動表現的技術模式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306815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2569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技術個別化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30230"/>
            <a:ext cx="8229600" cy="477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不是所有的技術都適用於所有的選手</a:t>
            </a:r>
            <a:r>
              <a:rPr lang="zh-TW" altLang="zh-TW" sz="2800" dirty="0" smtClean="0"/>
              <a:t>。</a:t>
            </a:r>
            <a:endParaRPr lang="zh-TW" altLang="zh-TW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大多數的技術是以一階段一階段來發展</a:t>
            </a:r>
            <a:r>
              <a:rPr lang="zh-TW" altLang="zh-TW" sz="2800" dirty="0" smtClean="0"/>
              <a:t>的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週期性</a:t>
            </a:r>
            <a:r>
              <a:rPr lang="zh-TW" altLang="zh-TW" sz="2800" dirty="0" smtClean="0"/>
              <a:t>運動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跑步、騎單車、划船</a:t>
            </a:r>
            <a:r>
              <a:rPr lang="en-US" altLang="zh-TW" sz="2800" dirty="0" smtClean="0"/>
              <a:t>) </a:t>
            </a:r>
            <a:r>
              <a:rPr lang="zh-TW" altLang="zh-TW" sz="2800" dirty="0" smtClean="0"/>
              <a:t>的</a:t>
            </a:r>
            <a:r>
              <a:rPr lang="zh-TW" altLang="zh-TW" sz="2800" dirty="0"/>
              <a:t>運動員之間，技術差異較</a:t>
            </a:r>
            <a:r>
              <a:rPr lang="zh-TW" altLang="zh-TW" sz="2800" dirty="0" smtClean="0"/>
              <a:t>少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非週期性</a:t>
            </a:r>
            <a:r>
              <a:rPr lang="zh-TW" altLang="zh-TW" sz="2800" dirty="0" smtClean="0"/>
              <a:t>運動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投擲、舉重、團隊運動項目</a:t>
            </a:r>
            <a:r>
              <a:rPr lang="en-US" altLang="zh-TW" sz="2800" dirty="0" smtClean="0"/>
              <a:t>) </a:t>
            </a:r>
            <a:r>
              <a:rPr lang="zh-TW" altLang="zh-TW" sz="2800" dirty="0" smtClean="0"/>
              <a:t>技術</a:t>
            </a:r>
            <a:r>
              <a:rPr lang="zh-TW" altLang="zh-TW" sz="2800" dirty="0"/>
              <a:t>變化的可能性較</a:t>
            </a:r>
            <a:r>
              <a:rPr lang="zh-TW" altLang="zh-TW" sz="2800" dirty="0" smtClean="0"/>
              <a:t>大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技術必須根據運動能力、生理上與力學上的特性及訓練程度而發展</a:t>
            </a:r>
            <a:r>
              <a:rPr lang="en-US" altLang="zh-TW" sz="2800" dirty="0"/>
              <a:t> (</a:t>
            </a:r>
            <a:r>
              <a:rPr lang="zh-TW" altLang="zh-TW" sz="2800" dirty="0"/>
              <a:t>個別化的技術發展</a:t>
            </a:r>
            <a:r>
              <a:rPr lang="en-US" altLang="zh-TW" sz="2800" dirty="0" smtClean="0"/>
              <a:t>)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學者建議技術訓練要安排在體能訓練之前，在安排激烈的體能訓練當天，就不要再實施技術</a:t>
            </a:r>
            <a:r>
              <a:rPr lang="zh-TW" altLang="zh-TW" sz="2800" dirty="0" smtClean="0"/>
              <a:t>練習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341846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67544" y="1324447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前言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體能訓練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一般體能訓練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專項體能訓練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體能訓練的練習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發展一般體能的練習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發展專項體能的練習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技術訓練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6745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本講綱要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03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87283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前言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171735"/>
            <a:ext cx="8229600" cy="236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運動</a:t>
            </a:r>
            <a:r>
              <a:rPr lang="zh-TW" altLang="zh-TW" sz="2800" dirty="0"/>
              <a:t>訓練計畫都應包括 體能、技術、戰術、心理和理論方面的訓練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這些</a:t>
            </a:r>
            <a:r>
              <a:rPr lang="zh-TW" altLang="zh-TW" sz="2800" dirty="0" smtClean="0"/>
              <a:t>訓練 </a:t>
            </a:r>
            <a:r>
              <a:rPr lang="zh-TW" altLang="zh-TW" sz="2800" dirty="0"/>
              <a:t>在不同的年度計畫階段、不同的運動項目、不同的運動員訓練年齡</a:t>
            </a:r>
            <a:r>
              <a:rPr lang="en-US" altLang="zh-TW" sz="2800" dirty="0"/>
              <a:t>/</a:t>
            </a:r>
            <a:r>
              <a:rPr lang="zh-TW" altLang="zh-TW" sz="2800" dirty="0"/>
              <a:t>實際年齡，各有不同的重視程度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  <p:pic>
        <p:nvPicPr>
          <p:cNvPr id="5" name="Picture 7" descr="D:\工作站\藝軒\jpg\03\圖3.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657" y="3255264"/>
            <a:ext cx="3706368" cy="313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62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9701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前言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731264"/>
            <a:ext cx="8229600" cy="4352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體能</a:t>
            </a:r>
            <a:r>
              <a:rPr lang="zh-TW" altLang="zh-TW" sz="2800" dirty="0"/>
              <a:t>訓練的基礎</a:t>
            </a:r>
            <a:r>
              <a:rPr lang="zh-TW" altLang="zh-TW" sz="2800" dirty="0" smtClean="0"/>
              <a:t>不夠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常發生在準備階段，如季前期</a:t>
            </a:r>
            <a:r>
              <a:rPr lang="en-US" altLang="zh-TW" sz="2800" dirty="0"/>
              <a:t>)</a:t>
            </a:r>
            <a:r>
              <a:rPr lang="zh-TW" altLang="zh-TW" sz="2800" dirty="0"/>
              <a:t>，導致生理適應無法</a:t>
            </a:r>
            <a:r>
              <a:rPr lang="zh-TW" altLang="zh-TW" sz="2800" dirty="0" smtClean="0"/>
              <a:t>發生</a:t>
            </a:r>
            <a:r>
              <a:rPr lang="en-US" altLang="zh-TW" sz="2800" dirty="0" smtClean="0"/>
              <a:t> / </a:t>
            </a:r>
            <a:r>
              <a:rPr lang="zh-TW" altLang="zh-TW" sz="2800" dirty="0" smtClean="0"/>
              <a:t>容易</a:t>
            </a:r>
            <a:r>
              <a:rPr lang="zh-TW" altLang="zh-TW" sz="2800" dirty="0"/>
              <a:t>疲勞。當出現此現象時，對技術、戰術和心理技術的發展能力則有不利的影響，比賽時表現不佳的風險將會增加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因此，</a:t>
            </a:r>
            <a:r>
              <a:rPr lang="zh-TW" altLang="zh-TW" sz="2800" dirty="0"/>
              <a:t>教練需將體能訓練視為技術的基礎，而技術對發展和利用戰術的能力是很重要的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當體能改善，技術和戰術也會跟著</a:t>
            </a:r>
            <a:r>
              <a:rPr lang="zh-TW" altLang="zh-TW" sz="2800" dirty="0" smtClean="0"/>
              <a:t>改善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527687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4761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體能訓練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41030"/>
            <a:ext cx="8229600" cy="475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優異的運動表現所需要的生理特質，是得透過適當的體能訓練才能獲得的</a:t>
            </a:r>
            <a:r>
              <a:rPr lang="zh-TW" altLang="zh-TW" sz="2800" dirty="0" smtClean="0"/>
              <a:t>。</a:t>
            </a:r>
            <a:r>
              <a:rPr lang="zh-TW" altLang="en-US" sz="2800" dirty="0" smtClean="0"/>
              <a:t>此外，</a:t>
            </a:r>
            <a:r>
              <a:rPr lang="zh-TW" altLang="zh-TW" sz="2800" dirty="0"/>
              <a:t>體能訓練產生的生理適應 是技術和戰術進步的基礎</a:t>
            </a:r>
            <a:r>
              <a:rPr lang="zh-TW" altLang="zh-TW" sz="2800" dirty="0" smtClean="0"/>
              <a:t>。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體能訓練的二個主要目標：首先是增進運動員的生理潛能，其次是讓專項運動能力增至最大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體能</a:t>
            </a:r>
            <a:r>
              <a:rPr lang="zh-TW" altLang="zh-TW" sz="2800" dirty="0"/>
              <a:t>訓練的</a:t>
            </a:r>
            <a:r>
              <a:rPr lang="zh-TW" altLang="zh-TW" sz="2800" dirty="0" smtClean="0"/>
              <a:t>發展是</a:t>
            </a:r>
            <a:r>
              <a:rPr lang="zh-TW" altLang="zh-TW" sz="2800" dirty="0"/>
              <a:t>在高度組織化及連續化的模式下完成</a:t>
            </a:r>
            <a:r>
              <a:rPr lang="zh-TW" altLang="zh-TW" sz="2800" dirty="0" smtClean="0"/>
              <a:t>的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即週期性的訓練計畫</a:t>
            </a:r>
            <a:r>
              <a:rPr lang="en-US" altLang="zh-TW" sz="2800" dirty="0" smtClean="0"/>
              <a:t>)</a:t>
            </a:r>
            <a:r>
              <a:rPr lang="zh-TW" altLang="en-US" sz="2800" dirty="0"/>
              <a:t> 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圖</a:t>
            </a:r>
            <a:r>
              <a:rPr lang="en-US" altLang="zh-TW" sz="2800" dirty="0" smtClean="0"/>
              <a:t>3.2)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體能訓練基本上可分成二個關係非常密切的</a:t>
            </a:r>
            <a:r>
              <a:rPr lang="zh-TW" altLang="zh-TW" sz="2800" dirty="0" smtClean="0"/>
              <a:t>部分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一般體能訓練</a:t>
            </a:r>
            <a:r>
              <a:rPr lang="en-US" altLang="zh-TW" sz="2400" dirty="0"/>
              <a:t> (general physical training, GPT)</a:t>
            </a:r>
            <a:endParaRPr lang="zh-TW" altLang="zh-TW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專項體能訓練</a:t>
            </a:r>
            <a:r>
              <a:rPr lang="en-US" altLang="zh-TW" sz="2400" dirty="0"/>
              <a:t>(sport-specific physical training, SSPT</a:t>
            </a:r>
            <a:r>
              <a:rPr lang="en-US" altLang="zh-TW" sz="2400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zh-TW" altLang="zh-TW" sz="2800" dirty="0"/>
          </a:p>
          <a:p>
            <a:pPr>
              <a:buFont typeface="Wingdings" panose="05000000000000000000" pitchFamily="2" charset="2"/>
              <a:buChar char="Ø"/>
            </a:pP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3389631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4761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體能訓練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599527"/>
            <a:ext cx="8229600" cy="155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GPT</a:t>
            </a:r>
            <a:r>
              <a:rPr lang="zh-TW" altLang="zh-TW" sz="2800" dirty="0"/>
              <a:t>與</a:t>
            </a:r>
            <a:r>
              <a:rPr lang="en-US" altLang="zh-TW" sz="2800" dirty="0"/>
              <a:t>SSPT</a:t>
            </a:r>
            <a:r>
              <a:rPr lang="zh-TW" altLang="zh-TW" sz="2800" dirty="0"/>
              <a:t>是在週期化訓練計畫的準備階段中加以訓練發展。準備階段的初期，</a:t>
            </a:r>
            <a:r>
              <a:rPr lang="en-US" altLang="zh-TW" sz="2800" dirty="0"/>
              <a:t>GPT</a:t>
            </a:r>
            <a:r>
              <a:rPr lang="zh-TW" altLang="zh-TW" sz="2800" dirty="0"/>
              <a:t>是主要重點，訓練重點逐漸移至</a:t>
            </a:r>
            <a:r>
              <a:rPr lang="en-US" altLang="zh-TW" sz="2800" dirty="0" smtClean="0"/>
              <a:t>SSPT (</a:t>
            </a:r>
            <a:r>
              <a:rPr lang="zh-TW" altLang="zh-TW" sz="2800" dirty="0"/>
              <a:t>準備階段的未期</a:t>
            </a:r>
            <a:r>
              <a:rPr lang="en-US" altLang="zh-TW" sz="2800" dirty="0"/>
              <a:t>)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</p:txBody>
      </p:sp>
      <p:pic>
        <p:nvPicPr>
          <p:cNvPr id="5" name="Picture 3" descr="D:\工作站\藝軒\jpg\03\圖3.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44" y="3157729"/>
            <a:ext cx="8305800" cy="273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651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447611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體能訓練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441030"/>
            <a:ext cx="8229600" cy="475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GPT</a:t>
            </a:r>
            <a:r>
              <a:rPr lang="zh-TW" altLang="zh-TW" sz="2800" dirty="0" smtClean="0"/>
              <a:t>以</a:t>
            </a:r>
            <a:r>
              <a:rPr lang="zh-TW" altLang="zh-TW" sz="2800" dirty="0"/>
              <a:t>建構鞏固的生理基礎。這種基礎需仰賴中等強度而高訓練量的訓練。從事</a:t>
            </a:r>
            <a:r>
              <a:rPr lang="en-US" altLang="zh-TW" sz="2800" dirty="0"/>
              <a:t>GPT</a:t>
            </a:r>
            <a:r>
              <a:rPr lang="zh-TW" altLang="zh-TW" sz="2800" dirty="0"/>
              <a:t>所需要的</a:t>
            </a:r>
            <a:r>
              <a:rPr lang="zh-TW" altLang="zh-TW" sz="2800" dirty="0" smtClean="0"/>
              <a:t>時間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至少大於</a:t>
            </a:r>
            <a:r>
              <a:rPr lang="en-US" altLang="zh-TW" sz="2800" dirty="0"/>
              <a:t>3</a:t>
            </a:r>
            <a:r>
              <a:rPr lang="zh-TW" altLang="zh-TW" sz="2800" dirty="0"/>
              <a:t>週</a:t>
            </a:r>
            <a:r>
              <a:rPr lang="en-US" altLang="zh-TW" sz="2800" dirty="0"/>
              <a:t>) </a:t>
            </a:r>
            <a:r>
              <a:rPr lang="zh-TW" altLang="zh-TW" sz="2800" dirty="0"/>
              <a:t>取決於運動員的訓練年齡、運動項目的影響。</a:t>
            </a:r>
            <a:r>
              <a:rPr lang="en-US" altLang="zh-TW" sz="2800" dirty="0"/>
              <a:t>GPT</a:t>
            </a:r>
            <a:r>
              <a:rPr lang="zh-TW" altLang="zh-TW" sz="2800" dirty="0"/>
              <a:t>所產生的生理適應，幫助運動員承受</a:t>
            </a:r>
            <a:r>
              <a:rPr lang="en-US" altLang="zh-TW" sz="2800" dirty="0"/>
              <a:t>SSPT</a:t>
            </a:r>
            <a:r>
              <a:rPr lang="zh-TW" altLang="zh-TW" sz="2800" dirty="0"/>
              <a:t>時的劇烈訓練負荷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依據運動項目的需求，</a:t>
            </a:r>
            <a:r>
              <a:rPr lang="en-US" altLang="zh-TW" sz="2800" dirty="0"/>
              <a:t>SSPT</a:t>
            </a:r>
            <a:r>
              <a:rPr lang="zh-TW" altLang="zh-TW" sz="2800" dirty="0"/>
              <a:t>主要強調運動強度</a:t>
            </a:r>
            <a:r>
              <a:rPr lang="zh-TW" altLang="zh-TW" sz="2800" dirty="0" smtClean="0"/>
              <a:t>。</a:t>
            </a:r>
            <a:r>
              <a:rPr lang="en-US" altLang="zh-TW" sz="2800" dirty="0"/>
              <a:t>SSPT</a:t>
            </a:r>
            <a:r>
              <a:rPr lang="zh-TW" altLang="zh-TW" sz="2800" dirty="0"/>
              <a:t>奠基於</a:t>
            </a:r>
            <a:r>
              <a:rPr lang="en-US" altLang="zh-TW" sz="2800" dirty="0"/>
              <a:t>GPT</a:t>
            </a:r>
            <a:r>
              <a:rPr lang="zh-TW" altLang="zh-TW" sz="2800" dirty="0"/>
              <a:t>所建立的生理基礎，並為訓練計畫中的比賽階段做好準備 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在比賽期間，體能訓練的最低目標是維持準備階段所建立的專項體能</a:t>
            </a:r>
            <a:r>
              <a:rPr lang="zh-TW" altLang="zh-TW" sz="2800" dirty="0" smtClean="0"/>
              <a:t>。</a:t>
            </a:r>
            <a:endParaRPr lang="zh-TW" altLang="zh-TW" sz="2800" dirty="0"/>
          </a:p>
          <a:p>
            <a:pPr>
              <a:buFont typeface="Wingdings" panose="05000000000000000000" pitchFamily="2" charset="2"/>
              <a:buChar char="Ø"/>
            </a:pPr>
            <a:endParaRPr lang="zh-TW" altLang="zh-TW" sz="2800" dirty="0"/>
          </a:p>
          <a:p>
            <a:pPr>
              <a:buFont typeface="Wingdings" panose="05000000000000000000" pitchFamily="2" charset="2"/>
              <a:buChar char="Ø"/>
            </a:pPr>
            <a:endParaRPr lang="zh-TW" altLang="zh-TW" sz="2800" dirty="0"/>
          </a:p>
        </p:txBody>
      </p:sp>
    </p:spTree>
    <p:extLst>
      <p:ext uri="{BB962C8B-B14F-4D97-AF65-F5344CB8AC3E}">
        <p14:creationId xmlns:p14="http://schemas.microsoft.com/office/powerpoint/2010/main" val="1628449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593915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一般體能訓練 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(GPT)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865376"/>
            <a:ext cx="8229600" cy="3730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/>
              <a:t>GPT</a:t>
            </a:r>
            <a:r>
              <a:rPr lang="zh-TW" altLang="zh-TW" sz="2800" dirty="0"/>
              <a:t>的最終目標 → 改善運動員的運動能力和最大的生理適應，替運動員為未來的訓練做好準備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此階段的訓練目標是發展體適能的每一個要素，以增進運動能力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年輕運動員的體能發展在</a:t>
            </a:r>
            <a:r>
              <a:rPr lang="en-US" altLang="zh-TW" sz="2800" dirty="0"/>
              <a:t>GPT</a:t>
            </a:r>
            <a:r>
              <a:rPr lang="zh-TW" altLang="zh-TW" sz="2800" dirty="0"/>
              <a:t>時應專注於多元發展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在</a:t>
            </a:r>
            <a:r>
              <a:rPr lang="en-US" altLang="zh-TW" sz="2800" dirty="0"/>
              <a:t>GPT</a:t>
            </a:r>
            <a:r>
              <a:rPr lang="zh-TW" altLang="zh-TW" sz="2800" dirty="0"/>
              <a:t>時，運動員所培養的運動能力越高，適應訓練和比賽時的生理和心理需求之潛能則越大。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702736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13499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專項體能訓練 </a:t>
            </a:r>
            <a:r>
              <a:rPr lang="en-US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(SSPT)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54846"/>
            <a:ext cx="8229600" cy="4838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/>
              <a:t>SSPT</a:t>
            </a:r>
            <a:r>
              <a:rPr lang="zh-TW" altLang="zh-TW" sz="2800" dirty="0"/>
              <a:t>被認為是</a:t>
            </a:r>
            <a:r>
              <a:rPr lang="en-US" altLang="zh-TW" sz="2800" dirty="0"/>
              <a:t>GPT</a:t>
            </a:r>
            <a:r>
              <a:rPr lang="zh-TW" altLang="zh-TW" sz="2800" dirty="0"/>
              <a:t>與比賽階段之間的</a:t>
            </a:r>
            <a:r>
              <a:rPr lang="zh-TW" altLang="zh-TW" sz="2800" dirty="0" smtClean="0"/>
              <a:t>過渡期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/>
              <a:t>SSPT</a:t>
            </a:r>
            <a:r>
              <a:rPr lang="zh-TW" altLang="zh-TW" sz="2800" dirty="0"/>
              <a:t>針對運動項目的特殊性，進一步發展運動員的體能。如果</a:t>
            </a:r>
            <a:r>
              <a:rPr lang="en-US" altLang="zh-TW" sz="2800" dirty="0"/>
              <a:t>SSPT</a:t>
            </a:r>
            <a:r>
              <a:rPr lang="zh-TW" altLang="zh-TW" sz="2800" dirty="0"/>
              <a:t>是連貫且計畫是恰當地，造成的生理適應將會增進運動員的運動能力，最終會導致高水準的比賽成績。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/>
              <a:t>GPT</a:t>
            </a:r>
            <a:r>
              <a:rPr lang="zh-TW" altLang="zh-TW" sz="2800" dirty="0"/>
              <a:t>與</a:t>
            </a:r>
            <a:r>
              <a:rPr lang="en-US" altLang="zh-TW" sz="2800" dirty="0"/>
              <a:t>SSPT</a:t>
            </a:r>
            <a:r>
              <a:rPr lang="zh-TW" altLang="zh-TW" sz="2800" dirty="0"/>
              <a:t>的訓練應該清楚地加以</a:t>
            </a:r>
            <a:r>
              <a:rPr lang="zh-TW" altLang="zh-TW" sz="2800" dirty="0" smtClean="0"/>
              <a:t>區分</a:t>
            </a:r>
            <a:r>
              <a:rPr lang="zh-TW" altLang="en-US" sz="2800" dirty="0" smtClean="0"/>
              <a:t>，</a:t>
            </a:r>
            <a:r>
              <a:rPr lang="en-US" altLang="zh-TW" sz="2800" dirty="0"/>
              <a:t>GPT</a:t>
            </a:r>
            <a:r>
              <a:rPr lang="zh-TW" altLang="zh-TW" sz="2800" dirty="0"/>
              <a:t>與</a:t>
            </a:r>
            <a:r>
              <a:rPr lang="en-US" altLang="zh-TW" sz="2800" dirty="0"/>
              <a:t>SSPT</a:t>
            </a:r>
            <a:r>
              <a:rPr lang="zh-TW" altLang="zh-TW" sz="2800" dirty="0"/>
              <a:t>誤解的例子常見於與耐力有關的</a:t>
            </a:r>
            <a:r>
              <a:rPr lang="zh-TW" altLang="zh-TW" sz="2800" dirty="0" smtClean="0"/>
              <a:t>觀念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400" dirty="0"/>
              <a:t>錯誤觀念是有氧運動或稱為低強度運動</a:t>
            </a:r>
            <a:r>
              <a:rPr lang="zh-TW" altLang="zh-TW" sz="2400" dirty="0" smtClean="0"/>
              <a:t>耐力</a:t>
            </a:r>
            <a:r>
              <a:rPr lang="en-US" altLang="zh-TW" sz="2400" dirty="0" smtClean="0"/>
              <a:t> (</a:t>
            </a:r>
            <a:r>
              <a:rPr lang="en-US" altLang="zh-TW" sz="2400" dirty="0"/>
              <a:t>LIEE</a:t>
            </a:r>
            <a:r>
              <a:rPr lang="en-US" altLang="zh-TW" sz="2400" dirty="0" smtClean="0"/>
              <a:t>) </a:t>
            </a:r>
            <a:r>
              <a:rPr lang="zh-TW" altLang="zh-TW" sz="2400" dirty="0" smtClean="0"/>
              <a:t>對</a:t>
            </a:r>
            <a:r>
              <a:rPr lang="zh-TW" altLang="zh-TW" sz="2400" dirty="0"/>
              <a:t>所有的運動是很重要</a:t>
            </a:r>
            <a:r>
              <a:rPr lang="zh-TW" altLang="zh-TW" sz="2400" dirty="0" smtClean="0"/>
              <a:t>的</a:t>
            </a:r>
            <a:endParaRPr lang="en-US" altLang="zh-TW" sz="24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en-US" sz="2400" dirty="0" smtClean="0"/>
              <a:t>不利於</a:t>
            </a:r>
            <a:r>
              <a:rPr lang="zh-TW" altLang="zh-TW" sz="2400" dirty="0" smtClean="0"/>
              <a:t>高速度</a:t>
            </a:r>
            <a:r>
              <a:rPr lang="zh-TW" altLang="zh-TW" sz="2400" dirty="0"/>
              <a:t>或肌力和爆發力運動項目所需要</a:t>
            </a:r>
            <a:r>
              <a:rPr lang="zh-TW" altLang="zh-TW" sz="2400" dirty="0" smtClean="0"/>
              <a:t>的</a:t>
            </a:r>
            <a:r>
              <a:rPr lang="zh-TW" altLang="en-US" sz="2400" dirty="0" smtClean="0"/>
              <a:t>耐力 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即</a:t>
            </a:r>
            <a:r>
              <a:rPr lang="en-US" altLang="zh-TW" sz="2400" dirty="0" smtClean="0"/>
              <a:t>HIEE)</a:t>
            </a:r>
          </a:p>
        </p:txBody>
      </p:sp>
    </p:spTree>
    <p:extLst>
      <p:ext uri="{BB962C8B-B14F-4D97-AF65-F5344CB8AC3E}">
        <p14:creationId xmlns:p14="http://schemas.microsoft.com/office/powerpoint/2010/main" val="3487219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教育部體育署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教育部體育署" id="{7C825ACC-1CE8-4018-B3AF-D5C6F65753A7}" vid="{A2F0CE34-1376-4303-AE44-B59EE69E2E56}"/>
    </a:ext>
  </a:extLst>
</a:theme>
</file>

<file path=ppt/theme/theme2.xml><?xml version="1.0" encoding="utf-8"?>
<a:theme xmlns:a="http://schemas.openxmlformats.org/drawingml/2006/main" name="5_Business design slide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教育部體育署</Template>
  <TotalTime>1414</TotalTime>
  <Words>1611</Words>
  <Application>Microsoft Office PowerPoint</Application>
  <PresentationFormat>如螢幕大小 (4:3)</PresentationFormat>
  <Paragraphs>120</Paragraphs>
  <Slides>17</Slides>
  <Notes>17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17</vt:i4>
      </vt:variant>
    </vt:vector>
  </HeadingPairs>
  <TitlesOfParts>
    <vt:vector size="19" baseType="lpstr">
      <vt:lpstr>教育部體育署</vt:lpstr>
      <vt:lpstr>5_Business design slide</vt:lpstr>
      <vt:lpstr>優秀運動選手學業學習 E 化計畫</vt:lpstr>
      <vt:lpstr>本講綱要</vt:lpstr>
      <vt:lpstr>前言</vt:lpstr>
      <vt:lpstr>前言</vt:lpstr>
      <vt:lpstr>體能訓練</vt:lpstr>
      <vt:lpstr>體能訓練</vt:lpstr>
      <vt:lpstr>體能訓練</vt:lpstr>
      <vt:lpstr>一般體能訓練 (GPT)</vt:lpstr>
      <vt:lpstr>專項體能訓練 (SSPT)</vt:lpstr>
      <vt:lpstr>專項體能訓練 (SSPT)</vt:lpstr>
      <vt:lpstr>體能訓練的練習</vt:lpstr>
      <vt:lpstr>發展一般體能的練習</vt:lpstr>
      <vt:lpstr>發展專項體能的練習</vt:lpstr>
      <vt:lpstr>發展專項體能的練習</vt:lpstr>
      <vt:lpstr>技術訓練</vt:lpstr>
      <vt:lpstr>技術與風格/模式</vt:lpstr>
      <vt:lpstr>技術個別化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chinghung</dc:creator>
  <cp:lastModifiedBy>user</cp:lastModifiedBy>
  <cp:revision>154</cp:revision>
  <cp:lastPrinted>2018-02-11T15:51:33Z</cp:lastPrinted>
  <dcterms:created xsi:type="dcterms:W3CDTF">2018-01-09T03:57:38Z</dcterms:created>
  <dcterms:modified xsi:type="dcterms:W3CDTF">2018-08-15T09:36:47Z</dcterms:modified>
</cp:coreProperties>
</file>