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1" r:id="rId2"/>
    <p:sldId id="287" r:id="rId3"/>
    <p:sldId id="288" r:id="rId4"/>
    <p:sldId id="280" r:id="rId5"/>
    <p:sldId id="277" r:id="rId6"/>
    <p:sldId id="278" r:id="rId7"/>
    <p:sldId id="279" r:id="rId8"/>
    <p:sldId id="281" r:id="rId9"/>
    <p:sldId id="282" r:id="rId10"/>
    <p:sldId id="283" r:id="rId11"/>
    <p:sldId id="284" r:id="rId12"/>
    <p:sldId id="285" r:id="rId13"/>
    <p:sldId id="290" r:id="rId14"/>
    <p:sldId id="291" r:id="rId15"/>
    <p:sldId id="286" r:id="rId16"/>
    <p:sldId id="289" r:id="rId17"/>
    <p:sldId id="276" r:id="rId1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461" autoAdjust="0"/>
  </p:normalViewPr>
  <p:slideViewPr>
    <p:cSldViewPr snapToGrid="0">
      <p:cViewPr>
        <p:scale>
          <a:sx n="66" d="100"/>
          <a:sy n="66" d="100"/>
        </p:scale>
        <p:origin x="130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84550-B5D0-40A0-8EEA-54FC4F05F505}" type="datetimeFigureOut">
              <a:rPr lang="zh-TW" altLang="en-US" smtClean="0"/>
              <a:t>2018/7/31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FAA63-CE23-426A-A9B5-AABBE86762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501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orttechie.com/2014/11/11/beyond-moneyball-how-big-data-is-changing-baseball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17203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080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080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080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080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7447767-0CE4-45C2-862B-25E9D8F4035E}" type="slidenum">
              <a:rPr lang="en-US" altLang="zh-TW" sz="1200" smtClean="0"/>
              <a:pPr/>
              <a:t>3</a:t>
            </a:fld>
            <a:endParaRPr lang="en-US" altLang="zh-TW" sz="1200" smtClean="0"/>
          </a:p>
        </p:txBody>
      </p:sp>
    </p:spTree>
    <p:extLst>
      <p:ext uri="{BB962C8B-B14F-4D97-AF65-F5344CB8AC3E}">
        <p14:creationId xmlns:p14="http://schemas.microsoft.com/office/powerpoint/2010/main" val="106768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文章來源：</a:t>
            </a:r>
            <a:r>
              <a:rPr lang="en-US" altLang="zh-TW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SportTechie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《Beyond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Moneyball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How Big Data Is Changing Baseball》</a:t>
            </a:r>
          </a:p>
          <a:p>
            <a:r>
              <a:rPr lang="en-US" altLang="zh-TW" dirty="0" smtClean="0"/>
              <a:t>http://group.dailyview.tw/2015/11/19/%E3%80%8C%E9%BB%9E%E7%90%83%E6%88%90%E9%87%91%E7%9A%84%E5%A4%A7%E6%95%B8%E6%93%9A%E3%80%8D%E2%94%80%E2%94%80%E9%AD%94%E7%90%83%E7%AD%96%E7%95%A5%E5%A6%82%E4%BD%95%E6%94%B9%E8%AE%8A%E6%A3%92%E7%90%83/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FAA63-CE23-426A-A9B5-AABBE86762E9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8305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FAA63-CE23-426A-A9B5-AABBE86762E9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6405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smtClean="0"/>
              <a:t>在未來的十年，面對資訊海嘯的來臨，將會是每個學術與科研人員所面對的議題。</a:t>
            </a:r>
          </a:p>
        </p:txBody>
      </p:sp>
      <p:sp>
        <p:nvSpPr>
          <p:cNvPr id="167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080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080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080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080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E1B1A13C-DB73-4F3A-BAEE-4C9DC68095A2}" type="slidenum">
              <a:rPr lang="en-US" altLang="zh-TW" sz="1200" smtClean="0"/>
              <a:pPr/>
              <a:t>16</a:t>
            </a:fld>
            <a:endParaRPr lang="en-US" altLang="zh-TW" sz="1200" smtClean="0"/>
          </a:p>
        </p:txBody>
      </p:sp>
    </p:spTree>
    <p:extLst>
      <p:ext uri="{BB962C8B-B14F-4D97-AF65-F5344CB8AC3E}">
        <p14:creationId xmlns:p14="http://schemas.microsoft.com/office/powerpoint/2010/main" val="4185483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ED3D92-ED88-4A15-B001-70BBAC800548}" type="datetime1">
              <a:rPr lang="en-US"/>
              <a:pPr lvl="0"/>
              <a:t>7/31/2018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F4978C-0251-42FA-94A9-52168A085C5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9A89C8-42A2-4B72-A39B-4EE61D01B724}" type="datetime1">
              <a:rPr lang="en-US"/>
              <a:pPr lvl="0"/>
              <a:t>7/31/2018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2C6934-2ACE-4C1C-884F-58B33CBE1DB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9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3070E6-0B89-4249-8D6C-1819BF37B3E7}" type="datetime1">
              <a:rPr lang="en-US"/>
              <a:pPr lvl="0"/>
              <a:t>7/31/2018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7F9606-8476-484A-A9DB-2DE7CC681E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6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063" y="1600200"/>
            <a:ext cx="8186737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>
              <a:defRPr sz="2600">
                <a:solidFill>
                  <a:schemeClr val="tx1">
                    <a:lumMod val="95000"/>
                    <a:lumOff val="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投影片編號版面配置區 7"/>
          <p:cNvSpPr>
            <a:spLocks noGrp="1"/>
          </p:cNvSpPr>
          <p:nvPr>
            <p:ph type="sldNum" sz="quarter" idx="10"/>
          </p:nvPr>
        </p:nvSpPr>
        <p:spPr>
          <a:xfrm>
            <a:off x="8388350" y="6453188"/>
            <a:ext cx="298450" cy="2682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 sz="800"/>
            </a:lvl1pPr>
          </a:lstStyle>
          <a:p>
            <a:pPr>
              <a:defRPr/>
            </a:pPr>
            <a:fld id="{FFEDED69-EE9E-46C4-832C-E0BC1C728319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151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792358-BB0C-425E-A0A5-FFC99BBF531B}" type="datetime1">
              <a:rPr lang="en-US"/>
              <a:pPr lvl="0"/>
              <a:t>7/31/2018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CEC1AD-33DF-4D07-ADA6-E151C76857F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7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702EEB-C829-4B4D-BCBA-249704790EB5}" type="datetime1">
              <a:rPr lang="en-US"/>
              <a:pPr lvl="0"/>
              <a:t>7/31/2018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447B91-D0F9-46A6-9889-935C7822E2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0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7731F5-DF97-420B-AB1E-0E02CE261D38}" type="datetime1">
              <a:rPr lang="en-US"/>
              <a:pPr lvl="0"/>
              <a:t>7/31/2018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4B0089-0C55-4706-BA40-930B7FB19E3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9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498E9C-DF83-47AC-9BDA-C431212238F3}" type="datetime1">
              <a:rPr lang="en-US"/>
              <a:pPr lvl="0"/>
              <a:t>7/31/2018</a:t>
            </a:fld>
            <a:endParaRPr lang="en-US"/>
          </a:p>
        </p:txBody>
      </p:sp>
      <p:sp>
        <p:nvSpPr>
          <p:cNvPr id="8" name="頁尾版面配置區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5158AD-ECED-478B-A6CE-F319C94CA75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5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8E9D5C-EC6A-42A1-B466-A9F7E75B88F7}" type="datetime1">
              <a:rPr lang="en-US"/>
              <a:pPr lvl="0"/>
              <a:t>7/31/2018</a:t>
            </a:fld>
            <a:endParaRPr lang="en-US"/>
          </a:p>
        </p:txBody>
      </p:sp>
      <p:sp>
        <p:nvSpPr>
          <p:cNvPr id="4" name="頁尾版面配置區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3289E8-A1E5-4C46-AC0A-0D9C00C52D9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A9C947-7299-4F77-9B9A-CE2A3F750001}" type="datetime1">
              <a:rPr lang="en-US"/>
              <a:pPr lvl="0"/>
              <a:t>7/31/2018</a:t>
            </a:fld>
            <a:endParaRPr lang="en-US"/>
          </a:p>
        </p:txBody>
      </p:sp>
      <p:sp>
        <p:nvSpPr>
          <p:cNvPr id="3" name="頁尾版面配置區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3D7372-F3E8-48F1-A210-95B832E4ED9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5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DB2CD0-ACFF-46FE-A788-E6826CF0FFE4}" type="datetime1">
              <a:rPr lang="en-US"/>
              <a:pPr lvl="0"/>
              <a:t>7/31/2018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946C0B-0C8D-451E-AA07-088395EA865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/>
              <a:t>按一下圖示以新增圖片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CCC8F2-888B-45D3-BA6B-0EF4C0A5FE4C}" type="datetime1">
              <a:rPr lang="en-US"/>
              <a:pPr lvl="0"/>
              <a:t>7/31/2018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F87714-A530-4D3E-90EE-3038BBB0820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AB5E4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F83AD70E-2DA0-4404-807D-140241377242}" type="slidenum">
              <a:t>‹#›</a:t>
            </a:fld>
            <a:endParaRPr lang="en-US"/>
          </a:p>
        </p:txBody>
      </p:sp>
      <p:pic>
        <p:nvPicPr>
          <p:cNvPr id="7" name="Picture 2" descr="C:\Users\BPC\Downloads\教育部logo991006-1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3" descr="C:\Users\BPC\AppData\Local\Temp\Rar$DR60.735\A703(修正型)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標楷體" pitchFamily="65"/>
          <a:ea typeface="標楷體" pitchFamily="65"/>
          <a:cs typeface="標楷體" pitchFamily="65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zh-TW" sz="3200" b="0" i="0" u="none" strike="noStrike" kern="1200" cap="none" spc="0" baseline="0">
          <a:solidFill>
            <a:srgbClr val="0000FF"/>
          </a:solidFill>
          <a:uFillTx/>
          <a:latin typeface="標楷體" pitchFamily="65"/>
          <a:ea typeface="標楷體" pitchFamily="65"/>
          <a:cs typeface="標楷體" pitchFamily="65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數據分析與大數據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實務應用篇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授課教師：葉劭緯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053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大數據的應用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/>
              <a:t>大數據分析範疇極為</a:t>
            </a:r>
            <a:r>
              <a:rPr lang="zh-TW" altLang="en-US" b="1" dirty="0" smtClean="0"/>
              <a:t>廣泛</a:t>
            </a:r>
            <a:endParaRPr lang="en-US" altLang="zh-TW" b="1" dirty="0" smtClean="0"/>
          </a:p>
          <a:p>
            <a:pPr lvl="1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追蹤球員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表現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購買球員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方針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分析特殊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環境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制定戰術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0" name="Picture 2" descr="http://group.dailyview.tw/wp-content/uploads/2015/11/ortiz-shif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360" y="3657600"/>
            <a:ext cx="4657861" cy="308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est baseball Live Scoring Softwa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9" y="4345982"/>
            <a:ext cx="3820160" cy="23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23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大數據的應用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218" name="Picture 2" descr="ãNFL big data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8" y="191052"/>
            <a:ext cx="4906161" cy="275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NFL big data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334" y="2682240"/>
            <a:ext cx="4584667" cy="40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ãNFL big data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9224" name="Picture 8" descr="One of Zebra's tracking chips embedded in a shoulder pad. Photo by Jonathan Vani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6"/>
          <a:stretch/>
        </p:blipFill>
        <p:spPr bwMode="auto">
          <a:xfrm>
            <a:off x="183998" y="3148484"/>
            <a:ext cx="4073041" cy="361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ãNFL big dataã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61" y="160338"/>
            <a:ext cx="3596640" cy="249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87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從大數據走向人工智慧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足球</a:t>
            </a:r>
            <a:r>
              <a:rPr lang="zh-TW" altLang="en-US" dirty="0" smtClean="0"/>
              <a:t>、桌球、圍棋</a:t>
            </a:r>
            <a:endParaRPr lang="zh-TW" altLang="en-US" dirty="0"/>
          </a:p>
        </p:txBody>
      </p:sp>
      <p:pic>
        <p:nvPicPr>
          <p:cNvPr id="10246" name="Picture 6" descr="ç¸éåç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20" y="3863179"/>
            <a:ext cx="402336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ãalpha go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20" y="924533"/>
            <a:ext cx="4023360" cy="284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ãäººå·¥æºè½å®éå¡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3050379"/>
            <a:ext cx="4724400" cy="325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90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大數據應用</a:t>
            </a:r>
            <a:r>
              <a:rPr lang="en-US" altLang="zh-TW" dirty="0" smtClean="0"/>
              <a:t>-</a:t>
            </a:r>
            <a:r>
              <a:rPr lang="zh-TW" altLang="en-US" dirty="0" smtClean="0"/>
              <a:t>運動產品開發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34242" y="1446149"/>
            <a:ext cx="8229600" cy="4525959"/>
          </a:xfrm>
        </p:spPr>
        <p:txBody>
          <a:bodyPr/>
          <a:lstStyle/>
          <a:p>
            <a:r>
              <a:rPr lang="zh-TW" altLang="en-US" dirty="0" smtClean="0"/>
              <a:t>透過穿戴裝置進行資料蒐集</a:t>
            </a:r>
            <a:endParaRPr lang="en-US" altLang="zh-TW" dirty="0" smtClean="0"/>
          </a:p>
          <a:p>
            <a:r>
              <a:rPr lang="zh-TW" altLang="en-US" dirty="0" smtClean="0"/>
              <a:t>結合分析方法進行數據分析建模</a:t>
            </a:r>
            <a:endParaRPr lang="en-US" altLang="zh-TW" dirty="0" smtClean="0"/>
          </a:p>
          <a:p>
            <a:r>
              <a:rPr lang="zh-TW" altLang="en-US" dirty="0" smtClean="0"/>
              <a:t>根據發掘的特性開發產品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92" t="22218" r="27500" b="2254"/>
          <a:stretch/>
        </p:blipFill>
        <p:spPr>
          <a:xfrm>
            <a:off x="30638" y="274640"/>
            <a:ext cx="9134073" cy="64579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71" t="32556" r="28099" b="8026"/>
          <a:stretch/>
        </p:blipFill>
        <p:spPr>
          <a:xfrm>
            <a:off x="4597674" y="3749119"/>
            <a:ext cx="4523263" cy="25596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74" t="32827" r="28197" b="7981"/>
          <a:stretch/>
        </p:blipFill>
        <p:spPr>
          <a:xfrm>
            <a:off x="20824" y="3749119"/>
            <a:ext cx="4540592" cy="25596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94" t="32695" r="28098" b="7887"/>
          <a:stretch/>
        </p:blipFill>
        <p:spPr>
          <a:xfrm>
            <a:off x="49993" y="1133252"/>
            <a:ext cx="4511423" cy="255842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7675" y="1120808"/>
            <a:ext cx="4496332" cy="25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7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/>
              <a:t>大數據應用</a:t>
            </a:r>
            <a:r>
              <a:rPr lang="en-US" altLang="zh-TW" dirty="0"/>
              <a:t>-</a:t>
            </a:r>
            <a:r>
              <a:rPr lang="zh-TW" altLang="en-US" dirty="0" smtClean="0"/>
              <a:t>運動</a:t>
            </a:r>
            <a:r>
              <a:rPr lang="zh-TW" altLang="en-US" dirty="0"/>
              <a:t>課程</a:t>
            </a:r>
            <a:r>
              <a:rPr lang="zh-TW" altLang="en-US" dirty="0" smtClean="0"/>
              <a:t>開發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透過穿戴裝置紀錄運動過程中的資料數據</a:t>
            </a:r>
            <a:endParaRPr lang="en-US" altLang="zh-TW" dirty="0" smtClean="0"/>
          </a:p>
          <a:p>
            <a:r>
              <a:rPr lang="zh-TW" altLang="en-US" dirty="0" smtClean="0"/>
              <a:t>結合雲端平台的數據分析</a:t>
            </a:r>
            <a:endParaRPr lang="en-US" altLang="zh-TW" dirty="0" smtClean="0"/>
          </a:p>
          <a:p>
            <a:r>
              <a:rPr lang="zh-TW" altLang="en-US" dirty="0" smtClean="0"/>
              <a:t>提供各種可以改善強化運動表現的方案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22" y="1502167"/>
            <a:ext cx="8963947" cy="139150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31" y="2978198"/>
            <a:ext cx="8938378" cy="233458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567" y="358814"/>
            <a:ext cx="7650865" cy="636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6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70313"/>
            <a:ext cx="3578225" cy="2382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3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114300"/>
            <a:ext cx="58007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4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24313"/>
            <a:ext cx="2697163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向右箭號 1"/>
          <p:cNvSpPr/>
          <p:nvPr/>
        </p:nvSpPr>
        <p:spPr>
          <a:xfrm>
            <a:off x="3203575" y="4652963"/>
            <a:ext cx="1512888" cy="484187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8966" name="投影片編號版面配置區 2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endParaRPr lang="en-US" altLang="zh-TW" sz="1400" dirty="0" smtClean="0"/>
          </a:p>
        </p:txBody>
      </p:sp>
    </p:spTree>
    <p:extLst>
      <p:ext uri="{BB962C8B-B14F-4D97-AF65-F5344CB8AC3E}">
        <p14:creationId xmlns:p14="http://schemas.microsoft.com/office/powerpoint/2010/main" val="392857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內容版面配置區 2"/>
          <p:cNvSpPr>
            <a:spLocks noGrp="1"/>
          </p:cNvSpPr>
          <p:nvPr>
            <p:ph idx="1"/>
          </p:nvPr>
        </p:nvSpPr>
        <p:spPr bwMode="auto">
          <a:xfrm>
            <a:off x="395288" y="765175"/>
            <a:ext cx="8229600" cy="4906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en-US" altLang="zh-TW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Taming the tsunami of data that is to come in the next decade is a critical issue for everyone involved in scholarly and scientific research.</a:t>
            </a:r>
          </a:p>
          <a:p>
            <a:pPr marL="0" indent="0" algn="r">
              <a:buFontTx/>
              <a:buNone/>
            </a:pPr>
            <a:endParaRPr lang="en-US" altLang="zh-TW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Tx/>
              <a:buNone/>
            </a:pPr>
            <a:endParaRPr lang="en-US" altLang="zh-TW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Tx/>
              <a:buNone/>
            </a:pPr>
            <a:endParaRPr lang="en-US" altLang="zh-TW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Tx/>
              <a:buNone/>
            </a:pPr>
            <a:r>
              <a:rPr lang="en-US" altLang="zh-TW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Jasper Simons</a:t>
            </a:r>
          </a:p>
          <a:p>
            <a:pPr marL="0" indent="0" algn="r">
              <a:buFontTx/>
              <a:buNone/>
            </a:pPr>
            <a:r>
              <a:rPr lang="en-US" altLang="zh-TW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(Thomson Reuters, 2015)</a:t>
            </a:r>
            <a:endParaRPr lang="zh-TW" altLang="en-US" sz="2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6915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59466"/>
            <a:ext cx="4303395" cy="242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投影片編號版面配置區 1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endParaRPr lang="en-US" altLang="zh-TW" sz="1400" dirty="0" smtClean="0"/>
          </a:p>
        </p:txBody>
      </p:sp>
    </p:spTree>
    <p:extLst>
      <p:ext uri="{BB962C8B-B14F-4D97-AF65-F5344CB8AC3E}">
        <p14:creationId xmlns:p14="http://schemas.microsoft.com/office/powerpoint/2010/main" val="298266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謝謝聆聽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3509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標題 1"/>
          <p:cNvSpPr>
            <a:spLocks noGrp="1"/>
          </p:cNvSpPr>
          <p:nvPr>
            <p:ph type="title"/>
          </p:nvPr>
        </p:nvSpPr>
        <p:spPr bwMode="auto">
          <a:xfrm>
            <a:off x="468313" y="188913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>
                <a:solidFill>
                  <a:srgbClr val="0000CC"/>
                </a:solidFill>
              </a:rPr>
              <a:t>最常使用的研究方法</a:t>
            </a:r>
          </a:p>
        </p:txBody>
      </p:sp>
      <p:sp>
        <p:nvSpPr>
          <p:cNvPr id="97283" name="內容版面配置區 2"/>
          <p:cNvSpPr>
            <a:spLocks noGrp="1"/>
          </p:cNvSpPr>
          <p:nvPr>
            <p:ph idx="1"/>
          </p:nvPr>
        </p:nvSpPr>
        <p:spPr bwMode="auto">
          <a:xfrm>
            <a:off x="601663" y="1125538"/>
            <a:ext cx="8507412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多變量分析（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Multivariate Statistical Analysis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文字探勘與內容分析（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Text mining and Text analysis)</a:t>
            </a:r>
          </a:p>
          <a:p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社會網絡分析（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Social Networks Analysis)</a:t>
            </a:r>
          </a:p>
          <a:p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地理資訊系統 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(GIS)</a:t>
            </a:r>
          </a:p>
          <a:p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資料視覺化（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Data Visualization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</a:p>
          <a:p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情緒分析 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(Sentiment Analysis)</a:t>
            </a:r>
          </a:p>
          <a:p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資料探勘 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(Data Mining)</a:t>
            </a:r>
          </a:p>
          <a:p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機器學習 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(Machine Learning)</a:t>
            </a:r>
          </a:p>
          <a:p>
            <a:endParaRPr lang="zh-TW" altLang="en-US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7284" name="投影片編號版面配置區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endParaRPr lang="en-US" altLang="zh-TW" sz="1400" dirty="0" smtClean="0"/>
          </a:p>
        </p:txBody>
      </p:sp>
    </p:spTree>
    <p:extLst>
      <p:ext uri="{BB962C8B-B14F-4D97-AF65-F5344CB8AC3E}">
        <p14:creationId xmlns:p14="http://schemas.microsoft.com/office/powerpoint/2010/main" val="192540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標題 1"/>
          <p:cNvSpPr>
            <a:spLocks noGrp="1"/>
          </p:cNvSpPr>
          <p:nvPr>
            <p:ph type="title"/>
          </p:nvPr>
        </p:nvSpPr>
        <p:spPr bwMode="auto">
          <a:xfrm>
            <a:off x="468313" y="3175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工欲善其事，必先利其器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84212" y="981075"/>
            <a:ext cx="3640137" cy="6082665"/>
          </a:xfrm>
        </p:spPr>
        <p:txBody>
          <a:bodyPr/>
          <a:lstStyle/>
          <a:p>
            <a:pPr>
              <a:defRPr/>
            </a:pP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R-Web</a:t>
            </a:r>
          </a:p>
          <a:p>
            <a:pPr>
              <a:defRPr/>
            </a:pPr>
            <a:r>
              <a:rPr lang="en-US" altLang="zh-TW" sz="2800" dirty="0" err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RapidMiner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Excel</a:t>
            </a:r>
          </a:p>
          <a:p>
            <a:pPr>
              <a:defRPr/>
            </a:pP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SQL</a:t>
            </a:r>
          </a:p>
          <a:p>
            <a:pPr>
              <a:defRPr/>
            </a:pP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Python</a:t>
            </a:r>
          </a:p>
          <a:p>
            <a:pPr>
              <a:defRPr/>
            </a:pP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Weka</a:t>
            </a:r>
          </a:p>
          <a:p>
            <a:pPr>
              <a:defRPr/>
            </a:pP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Spark</a:t>
            </a:r>
          </a:p>
          <a:p>
            <a:pPr>
              <a:defRPr/>
            </a:pPr>
            <a:r>
              <a:rPr lang="en-US" altLang="zh-TW" sz="2800" dirty="0" err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MLib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Hadoop</a:t>
            </a:r>
          </a:p>
          <a:p>
            <a:pPr>
              <a:defRPr/>
            </a:pP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MapReduce</a:t>
            </a:r>
          </a:p>
          <a:p>
            <a:pPr marL="0" indent="0">
              <a:buFontTx/>
              <a:buNone/>
              <a:defRPr/>
            </a:pPr>
            <a:endParaRPr lang="zh-TW" altLang="en-US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內容版面配置區 1"/>
          <p:cNvSpPr txBox="1">
            <a:spLocks/>
          </p:cNvSpPr>
          <p:nvPr/>
        </p:nvSpPr>
        <p:spPr>
          <a:xfrm>
            <a:off x="3920491" y="973138"/>
            <a:ext cx="4385310" cy="45259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 b="1">
                <a:solidFill>
                  <a:srgbClr val="80008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 b="1">
                <a:solidFill>
                  <a:srgbClr val="80008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 b="1">
                <a:solidFill>
                  <a:srgbClr val="800080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b="1">
                <a:solidFill>
                  <a:srgbClr val="800080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TW" altLang="en-US" kern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程式或技術支援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kern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資料庫的提供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kern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資料儲存設備或裝置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kern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跨領域的合作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endParaRPr lang="zh-TW" altLang="en-US" kern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71013" name="投影片編號版面配置區 2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endParaRPr lang="en-US" altLang="zh-TW" sz="1400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5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大數據應用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90" y="121022"/>
            <a:ext cx="7122160" cy="656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76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https://www.dataiq.co.uk/sites/default/files/images/BenzemaGiroud-infographic1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88158"/>
            <a:ext cx="3959225" cy="247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dataiq.co.uk/sites/default/files/images/OSCAR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685674"/>
            <a:ext cx="4090571" cy="256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ç¸éåç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69" y="3684267"/>
            <a:ext cx="4666989" cy="26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viafoura.com/blog/wp-content/uploads/2013/02/nba_sta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825" y="988158"/>
            <a:ext cx="453707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84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標題 1"/>
          <p:cNvSpPr>
            <a:spLocks noGrp="1"/>
          </p:cNvSpPr>
          <p:nvPr>
            <p:ph type="title" idx="4294967295"/>
          </p:nvPr>
        </p:nvSpPr>
        <p:spPr bwMode="auto">
          <a:xfrm>
            <a:off x="500063" y="765175"/>
            <a:ext cx="8186737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pic>
        <p:nvPicPr>
          <p:cNvPr id="108548" name="Picture 5" descr="http://www.theuksportsnetwork.com/wp-content/uploads/2012/12/squawka_277364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3500438"/>
            <a:ext cx="4460875" cy="323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8" descr="http://iq.intel.com/files/2014/03/mlbma_defensestatssmaler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3" y="696039"/>
            <a:ext cx="4090356" cy="265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ãSPort big data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3" y="3500438"/>
            <a:ext cx="4314825" cy="323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ãSPort big data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760" y="696039"/>
            <a:ext cx="4717165" cy="265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15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 bwMode="auto">
          <a:xfrm>
            <a:off x="500063" y="765175"/>
            <a:ext cx="8186737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zh-TW" altLang="en-US" dirty="0"/>
          </a:p>
        </p:txBody>
      </p:sp>
      <p:pic>
        <p:nvPicPr>
          <p:cNvPr id="109573" name="Picture 4" descr="https://media.licdn.com/mpr/mpr/shrinknp_750_750/p/7/005/083/153/2b71df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49237"/>
            <a:ext cx="42116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6" descr="http://static.parastorage.com/media/2d2aaa_3b3a44f727d848909f0b50164c94549c.jpg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3055937"/>
            <a:ext cx="4600575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8" descr="http://viafoura.com/blog/wp-content/uploads/2013/02/shot_chart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249237"/>
            <a:ext cx="4573588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ç¸éåç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13" y="2859881"/>
            <a:ext cx="4157712" cy="386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48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大數據的應用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1600200"/>
            <a:ext cx="5862320" cy="4525959"/>
          </a:xfrm>
        </p:spPr>
        <p:txBody>
          <a:bodyPr/>
          <a:lstStyle/>
          <a:p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Moneyball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魔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球）就是大數據延伸出來的應用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年，奧克蘭運動家隊成為大聯盟史上第一隻連續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勝的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球隊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年，波士頓紅襪隊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採用其方式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，成功奪下世界大賽冠軍。</a:t>
            </a:r>
          </a:p>
        </p:txBody>
      </p:sp>
      <p:pic>
        <p:nvPicPr>
          <p:cNvPr id="6150" name="Picture 6" descr="https://3.bp.blogspot.com/-qMFoa2jq99I/UfO9xBFDoxI/AAAAAAAAASw/y9EtioZUnig/s1600/%E9%AD%94%E7%90%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027" y="1600200"/>
            <a:ext cx="2366413" cy="33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50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大數據的應用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一場球賽已經可以衍生多達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7TB 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的數據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/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數據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收集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器可記錄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投手的投球速度和打者的擊球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角度。</a:t>
            </a: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fontAlgn="base"/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大數據與專業知識的結合應用則能夠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更為仔細地收集和記錄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數據。</a:t>
            </a: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pic>
        <p:nvPicPr>
          <p:cNvPr id="8194" name="Picture 2" descr="ãbaseball data collect device 7TB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80" y="3542022"/>
            <a:ext cx="5496560" cy="321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99096"/>
            <a:ext cx="2773680" cy="285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262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課程名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課程名稱</Template>
  <TotalTime>2657</TotalTime>
  <Words>390</Words>
  <Application>Microsoft Office PowerPoint</Application>
  <PresentationFormat>如螢幕大小 (4:3)</PresentationFormat>
  <Paragraphs>66</Paragraphs>
  <Slides>17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3" baseType="lpstr">
      <vt:lpstr>新細明體</vt:lpstr>
      <vt:lpstr>標楷體</vt:lpstr>
      <vt:lpstr>Arial</vt:lpstr>
      <vt:lpstr>Calibri</vt:lpstr>
      <vt:lpstr>Times New Roman</vt:lpstr>
      <vt:lpstr>課程名稱</vt:lpstr>
      <vt:lpstr>數據分析與大數據 實務應用篇</vt:lpstr>
      <vt:lpstr>最常使用的研究方法</vt:lpstr>
      <vt:lpstr>工欲善其事，必先利其器</vt:lpstr>
      <vt:lpstr>大數據應用</vt:lpstr>
      <vt:lpstr>PowerPoint 簡報</vt:lpstr>
      <vt:lpstr>PowerPoint 簡報</vt:lpstr>
      <vt:lpstr>PowerPoint 簡報</vt:lpstr>
      <vt:lpstr>大數據的應用</vt:lpstr>
      <vt:lpstr>大數據的應用</vt:lpstr>
      <vt:lpstr>大數據的應用</vt:lpstr>
      <vt:lpstr>大數據的應用</vt:lpstr>
      <vt:lpstr>從大數據走向人工智慧</vt:lpstr>
      <vt:lpstr>大數據應用-運動產品開發</vt:lpstr>
      <vt:lpstr>大數據應用-運動課程開發</vt:lpstr>
      <vt:lpstr>PowerPoint 簡報</vt:lpstr>
      <vt:lpstr>PowerPoint 簡報</vt:lpstr>
      <vt:lpstr>謝謝聆聽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課程名稱</dc:title>
  <dc:creator>BPC</dc:creator>
  <cp:lastModifiedBy>Windows 使用者</cp:lastModifiedBy>
  <cp:revision>75</cp:revision>
  <dcterms:created xsi:type="dcterms:W3CDTF">2017-11-07T02:54:43Z</dcterms:created>
  <dcterms:modified xsi:type="dcterms:W3CDTF">2018-07-31T08:53:17Z</dcterms:modified>
</cp:coreProperties>
</file>