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87" r:id="rId3"/>
    <p:sldId id="288" r:id="rId4"/>
    <p:sldId id="280" r:id="rId5"/>
    <p:sldId id="277" r:id="rId6"/>
    <p:sldId id="278" r:id="rId7"/>
    <p:sldId id="279" r:id="rId8"/>
    <p:sldId id="281" r:id="rId9"/>
    <p:sldId id="282" r:id="rId10"/>
    <p:sldId id="283" r:id="rId11"/>
    <p:sldId id="284" r:id="rId12"/>
    <p:sldId id="285" r:id="rId13"/>
    <p:sldId id="290" r:id="rId14"/>
    <p:sldId id="291" r:id="rId15"/>
    <p:sldId id="286" r:id="rId16"/>
    <p:sldId id="289" r:id="rId17"/>
    <p:sldId id="276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1" autoAdjust="0"/>
  </p:normalViewPr>
  <p:slideViewPr>
    <p:cSldViewPr snapToGrid="0">
      <p:cViewPr>
        <p:scale>
          <a:sx n="66" d="100"/>
          <a:sy n="66" d="100"/>
        </p:scale>
        <p:origin x="13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2018/7/31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orttechie.com/2014/11/11/beyond-moneyball-how-big-data-is-changing-baseball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1720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27447767-0CE4-45C2-862B-25E9D8F4035E}" type="slidenum">
              <a:rPr lang="en-US" altLang="zh-TW" sz="1200" smtClean="0"/>
              <a:pPr/>
              <a:t>3</a:t>
            </a:fld>
            <a:endParaRPr lang="en-US" altLang="zh-TW" sz="1200" smtClean="0"/>
          </a:p>
        </p:txBody>
      </p:sp>
    </p:spTree>
    <p:extLst>
      <p:ext uri="{BB962C8B-B14F-4D97-AF65-F5344CB8AC3E}">
        <p14:creationId xmlns:p14="http://schemas.microsoft.com/office/powerpoint/2010/main" val="106768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文章來源：</a:t>
            </a:r>
            <a:r>
              <a:rPr lang="en-US" altLang="zh-TW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SportTechie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《Beyond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Moneyball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How Big Data Is Changing Baseball》</a:t>
            </a:r>
          </a:p>
          <a:p>
            <a:r>
              <a:rPr lang="en-US" altLang="zh-TW" dirty="0" smtClean="0"/>
              <a:t>http://group.dailyview.tw/2015/11/19/%E3%80%8C%E9%BB%9E%E7%90%83%E6%88%90%E9%87%91%E7%9A%84%E5%A4%A7%E6%95%B8%E6%93%9A%E3%80%8D%E2%94%80%E2%94%80%E9%AD%94%E7%90%83%E7%AD%96%E7%95%A5%E5%A6%82%E4%BD%95%E6%94%B9%E8%AE%8A%E6%A3%92%E7%90%83/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830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FAA63-CE23-426A-A9B5-AABBE86762E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405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mtClean="0"/>
              <a:t>在未來的十年，面對資訊海嘯的來臨，將會是每個學術與科研人員所面對的議題。</a:t>
            </a:r>
          </a:p>
        </p:txBody>
      </p:sp>
      <p:sp>
        <p:nvSpPr>
          <p:cNvPr id="1679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080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fld id="{E1B1A13C-DB73-4F3A-BAEE-4C9DC68095A2}" type="slidenum">
              <a:rPr lang="en-US" altLang="zh-TW" sz="1200" smtClean="0"/>
              <a:pPr/>
              <a:t>16</a:t>
            </a:fld>
            <a:endParaRPr lang="en-US" altLang="zh-TW" sz="1200" smtClean="0"/>
          </a:p>
        </p:txBody>
      </p:sp>
    </p:spTree>
    <p:extLst>
      <p:ext uri="{BB962C8B-B14F-4D97-AF65-F5344CB8AC3E}">
        <p14:creationId xmlns:p14="http://schemas.microsoft.com/office/powerpoint/2010/main" val="4185483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63" y="1600200"/>
            <a:ext cx="8186737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>
              <a:defRPr sz="2600"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新細明體" panose="02020500000000000000" pitchFamily="18" charset="-120"/>
                <a:ea typeface="新細明體" panose="02020500000000000000" pitchFamily="18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7"/>
          <p:cNvSpPr>
            <a:spLocks noGrp="1"/>
          </p:cNvSpPr>
          <p:nvPr>
            <p:ph type="sldNum" sz="quarter" idx="10"/>
          </p:nvPr>
        </p:nvSpPr>
        <p:spPr>
          <a:xfrm>
            <a:off x="8388350" y="6453188"/>
            <a:ext cx="298450" cy="2682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sz="800"/>
            </a:lvl1pPr>
          </a:lstStyle>
          <a:p>
            <a:pPr>
              <a:defRPr/>
            </a:pPr>
            <a:fld id="{FFEDED69-EE9E-46C4-832C-E0BC1C728319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151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7/31/2018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數據分析與大數據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實務應用篇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授課教師：葉劭緯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大數據的應用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大數據分析範疇極為</a:t>
            </a:r>
            <a:r>
              <a:rPr lang="zh-TW" altLang="en-US" b="1" dirty="0" smtClean="0"/>
              <a:t>廣泛</a:t>
            </a:r>
            <a:endParaRPr lang="en-US" altLang="zh-TW" b="1" dirty="0" smtClean="0"/>
          </a:p>
          <a:p>
            <a:pPr lvl="1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追蹤球員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表現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購買球員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方針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分析特殊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環境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制定戰術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 descr="http://group.dailyview.tw/wp-content/uploads/2015/11/ortiz-shi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360" y="3657600"/>
            <a:ext cx="4657861" cy="308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est baseball Live Scoring Softwa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9" y="4345982"/>
            <a:ext cx="3820160" cy="23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723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大數據的應用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 descr="ãNFL big data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8" y="191052"/>
            <a:ext cx="4906161" cy="275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ãNFL big data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34" y="2682240"/>
            <a:ext cx="4584667" cy="406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ãNFL big data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24" name="Picture 8" descr="One of Zebra's tracking chips embedded in a shoulder pad. Photo by Jonathan Vania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76"/>
          <a:stretch/>
        </p:blipFill>
        <p:spPr bwMode="auto">
          <a:xfrm>
            <a:off x="183998" y="3148484"/>
            <a:ext cx="4073041" cy="361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ãNFL big dataãçåçæå°çµæ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61" y="160338"/>
            <a:ext cx="3596640" cy="249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87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從大數據走向人工智慧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足球</a:t>
            </a:r>
            <a:r>
              <a:rPr lang="zh-TW" altLang="en-US" dirty="0" smtClean="0"/>
              <a:t>、桌球、圍棋</a:t>
            </a:r>
            <a:endParaRPr lang="zh-TW" altLang="en-US" dirty="0"/>
          </a:p>
        </p:txBody>
      </p:sp>
      <p:pic>
        <p:nvPicPr>
          <p:cNvPr id="10246" name="Picture 6" descr="ç¸éåç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20" y="3863179"/>
            <a:ext cx="402336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ãalpha go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720" y="924533"/>
            <a:ext cx="4023360" cy="284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ãäººå·¥æºè½å®éå¡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3050379"/>
            <a:ext cx="4724400" cy="325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905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/>
              <a:t>大數據應用</a:t>
            </a:r>
            <a:r>
              <a:rPr lang="en-US" altLang="zh-TW" dirty="0" smtClean="0"/>
              <a:t>-</a:t>
            </a:r>
            <a:r>
              <a:rPr lang="zh-TW" altLang="en-US" dirty="0" smtClean="0"/>
              <a:t>運動產品開發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34242" y="1446149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透過穿戴裝置進行資料蒐集</a:t>
            </a:r>
            <a:endParaRPr lang="en-US" altLang="zh-TW" dirty="0" smtClean="0"/>
          </a:p>
          <a:p>
            <a:r>
              <a:rPr lang="zh-TW" altLang="en-US" dirty="0" smtClean="0"/>
              <a:t>結合分析方法進行數據分析建模</a:t>
            </a:r>
            <a:endParaRPr lang="en-US" altLang="zh-TW" dirty="0" smtClean="0"/>
          </a:p>
          <a:p>
            <a:r>
              <a:rPr lang="zh-TW" altLang="en-US" dirty="0" smtClean="0"/>
              <a:t>根據發掘的特性開發產品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92" t="22218" r="27500" b="2254"/>
          <a:stretch/>
        </p:blipFill>
        <p:spPr>
          <a:xfrm>
            <a:off x="30638" y="274640"/>
            <a:ext cx="9134073" cy="64579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71" t="32556" r="28099" b="8026"/>
          <a:stretch/>
        </p:blipFill>
        <p:spPr>
          <a:xfrm>
            <a:off x="4597674" y="3749119"/>
            <a:ext cx="4523263" cy="25596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74" t="32827" r="28197" b="7981"/>
          <a:stretch/>
        </p:blipFill>
        <p:spPr>
          <a:xfrm>
            <a:off x="20824" y="3749119"/>
            <a:ext cx="4540592" cy="25596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94" t="32695" r="28098" b="7887"/>
          <a:stretch/>
        </p:blipFill>
        <p:spPr>
          <a:xfrm>
            <a:off x="49993" y="1133252"/>
            <a:ext cx="4511423" cy="255842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7675" y="1120808"/>
            <a:ext cx="4496332" cy="25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73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/>
              <a:t>大數據應用</a:t>
            </a:r>
            <a:r>
              <a:rPr lang="en-US" altLang="zh-TW" dirty="0"/>
              <a:t>-</a:t>
            </a:r>
            <a:r>
              <a:rPr lang="zh-TW" altLang="en-US" dirty="0" smtClean="0"/>
              <a:t>運動</a:t>
            </a:r>
            <a:r>
              <a:rPr lang="zh-TW" altLang="en-US" dirty="0"/>
              <a:t>課程</a:t>
            </a:r>
            <a:r>
              <a:rPr lang="zh-TW" altLang="en-US" dirty="0" smtClean="0"/>
              <a:t>開發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透過穿戴裝置紀錄運動過程中的資料數據</a:t>
            </a:r>
            <a:endParaRPr lang="en-US" altLang="zh-TW" dirty="0" smtClean="0"/>
          </a:p>
          <a:p>
            <a:r>
              <a:rPr lang="zh-TW" altLang="en-US" dirty="0" smtClean="0"/>
              <a:t>結合雲端平台的數據分析</a:t>
            </a:r>
            <a:endParaRPr lang="en-US" altLang="zh-TW" dirty="0" smtClean="0"/>
          </a:p>
          <a:p>
            <a:r>
              <a:rPr lang="zh-TW" altLang="en-US" dirty="0" smtClean="0"/>
              <a:t>提供各種可以改善強化運動表現的方案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22" y="1502167"/>
            <a:ext cx="8963947" cy="139150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31" y="2978198"/>
            <a:ext cx="8938378" cy="233458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567" y="358814"/>
            <a:ext cx="7650865" cy="636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60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70313"/>
            <a:ext cx="3578225" cy="2382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3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114300"/>
            <a:ext cx="58007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4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24313"/>
            <a:ext cx="269716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向右箭號 1"/>
          <p:cNvSpPr/>
          <p:nvPr/>
        </p:nvSpPr>
        <p:spPr>
          <a:xfrm>
            <a:off x="3203575" y="4652963"/>
            <a:ext cx="1512888" cy="484187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68966" name="投影片編號版面配置區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</p:spTree>
    <p:extLst>
      <p:ext uri="{BB962C8B-B14F-4D97-AF65-F5344CB8AC3E}">
        <p14:creationId xmlns:p14="http://schemas.microsoft.com/office/powerpoint/2010/main" val="3928577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內容版面配置區 2"/>
          <p:cNvSpPr>
            <a:spLocks noGrp="1"/>
          </p:cNvSpPr>
          <p:nvPr>
            <p:ph idx="1"/>
          </p:nvPr>
        </p:nvSpPr>
        <p:spPr bwMode="auto">
          <a:xfrm>
            <a:off x="395288" y="765175"/>
            <a:ext cx="8229600" cy="4906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r>
              <a:rPr lang="en-US" altLang="zh-TW" sz="4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Taming the tsunami of data that is to come in the next decade is a critical issue for everyone involved in scholarly and scientific research.</a:t>
            </a:r>
          </a:p>
          <a:p>
            <a:pPr marL="0" indent="0" algn="r">
              <a:buFontTx/>
              <a:buNone/>
            </a:pPr>
            <a:endParaRPr lang="en-US" altLang="zh-TW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Tx/>
              <a:buNone/>
            </a:pPr>
            <a:endParaRPr lang="en-US" altLang="zh-TW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Tx/>
              <a:buNone/>
            </a:pPr>
            <a:endParaRPr lang="en-US" altLang="zh-TW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Tx/>
              <a:buNone/>
            </a:pPr>
            <a:r>
              <a:rPr lang="en-US" altLang="zh-TW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Jasper Simons</a:t>
            </a:r>
          </a:p>
          <a:p>
            <a:pPr marL="0" indent="0" algn="r">
              <a:buFontTx/>
              <a:buNone/>
            </a:pPr>
            <a:r>
              <a:rPr lang="en-US" altLang="zh-TW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(Thomson Reuters, 2015)</a:t>
            </a:r>
            <a:endParaRPr lang="zh-TW" altLang="en-US" sz="28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69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59466"/>
            <a:ext cx="4303395" cy="242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6" name="投影片編號版面配置區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</p:spTree>
    <p:extLst>
      <p:ext uri="{BB962C8B-B14F-4D97-AF65-F5344CB8AC3E}">
        <p14:creationId xmlns:p14="http://schemas.microsoft.com/office/powerpoint/2010/main" val="29826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mtClean="0">
                <a:solidFill>
                  <a:srgbClr val="0000CC"/>
                </a:solidFill>
              </a:rPr>
              <a:t>最常使用的研究方法</a:t>
            </a: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多變量分析（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Multivariate Statistical Analysis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文字探勘與內容分析（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Text mining and Text analysis)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社會網絡分析（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Social Networks Analysis)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地理資訊系統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(GIS)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資料視覺化（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Data Visualization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情緒分析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(Sentiment Analysis)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資料探勘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(Data Mining)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機器學習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(Machine Learning)</a:t>
            </a:r>
          </a:p>
          <a:p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</p:spTree>
    <p:extLst>
      <p:ext uri="{BB962C8B-B14F-4D97-AF65-F5344CB8AC3E}">
        <p14:creationId xmlns:p14="http://schemas.microsoft.com/office/powerpoint/2010/main" val="192540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標題 1"/>
          <p:cNvSpPr>
            <a:spLocks noGrp="1"/>
          </p:cNvSpPr>
          <p:nvPr>
            <p:ph type="title"/>
          </p:nvPr>
        </p:nvSpPr>
        <p:spPr bwMode="auto">
          <a:xfrm>
            <a:off x="468313" y="3175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mtClean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工欲善其事，必先利其器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4212" y="981075"/>
            <a:ext cx="3640137" cy="6082665"/>
          </a:xfrm>
        </p:spPr>
        <p:txBody>
          <a:bodyPr/>
          <a:lstStyle/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R-Web</a:t>
            </a:r>
          </a:p>
          <a:p>
            <a:pPr>
              <a:defRPr/>
            </a:pPr>
            <a:r>
              <a:rPr lang="en-US" altLang="zh-TW" sz="2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RapidMiner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Excel</a:t>
            </a: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SQL</a:t>
            </a: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Python</a:t>
            </a: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Weka</a:t>
            </a: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Spark</a:t>
            </a:r>
          </a:p>
          <a:p>
            <a:pPr>
              <a:defRPr/>
            </a:pPr>
            <a:r>
              <a:rPr lang="en-US" altLang="zh-TW" sz="28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MLib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Hadoop</a:t>
            </a:r>
          </a:p>
          <a:p>
            <a:pPr>
              <a:defRPr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MapReduce</a:t>
            </a:r>
          </a:p>
          <a:p>
            <a:pPr marL="0" indent="0">
              <a:buFontTx/>
              <a:buNone/>
              <a:defRPr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內容版面配置區 1"/>
          <p:cNvSpPr txBox="1">
            <a:spLocks/>
          </p:cNvSpPr>
          <p:nvPr/>
        </p:nvSpPr>
        <p:spPr>
          <a:xfrm>
            <a:off x="3920491" y="973138"/>
            <a:ext cx="4385310" cy="45259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3200" b="1">
                <a:solidFill>
                  <a:srgbClr val="80008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b="1">
                <a:solidFill>
                  <a:srgbClr val="800080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b="1">
                <a:solidFill>
                  <a:srgbClr val="800080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 b="1">
                <a:solidFill>
                  <a:srgbClr val="800080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kern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程式或技術支援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kern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資料庫的提供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kern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資料儲存設備或裝置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kern="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跨領域的合作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zh-TW" altLang="en-US" kern="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71013" name="投影片編號版面配置區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351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大數據應用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290" y="121022"/>
            <a:ext cx="7122160" cy="656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76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https://www.dataiq.co.uk/sites/default/files/images/BenzemaGiroud-infographic1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88158"/>
            <a:ext cx="3959225" cy="247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dataiq.co.uk/sites/default/files/images/OSCAR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685674"/>
            <a:ext cx="4090571" cy="256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ç¸éåç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69" y="3684267"/>
            <a:ext cx="4666989" cy="262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viafoura.com/blog/wp-content/uploads/2013/02/nba_stat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825" y="988158"/>
            <a:ext cx="453707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846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標題 1"/>
          <p:cNvSpPr>
            <a:spLocks noGrp="1"/>
          </p:cNvSpPr>
          <p:nvPr>
            <p:ph type="title" idx="4294967295"/>
          </p:nvPr>
        </p:nvSpPr>
        <p:spPr bwMode="auto">
          <a:xfrm>
            <a:off x="500063" y="765175"/>
            <a:ext cx="8186737" cy="65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pic>
        <p:nvPicPr>
          <p:cNvPr id="108548" name="Picture 5" descr="http://www.theuksportsnetwork.com/wp-content/uploads/2012/12/squawka_277364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3500438"/>
            <a:ext cx="4460875" cy="3235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50" name="Picture 8" descr="http://iq.intel.com/files/2014/03/mlbma_defensestatssmaler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" y="696039"/>
            <a:ext cx="4090356" cy="265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ãSPort big data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" y="3500438"/>
            <a:ext cx="4314825" cy="323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ãSPort big dataãçåçæå°çµæ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760" y="696039"/>
            <a:ext cx="4717165" cy="265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15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標題 1"/>
          <p:cNvSpPr>
            <a:spLocks noGrp="1"/>
          </p:cNvSpPr>
          <p:nvPr>
            <p:ph type="title" idx="4294967295"/>
          </p:nvPr>
        </p:nvSpPr>
        <p:spPr bwMode="auto">
          <a:xfrm>
            <a:off x="500063" y="765175"/>
            <a:ext cx="8186737" cy="65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zh-TW" altLang="en-US" dirty="0"/>
          </a:p>
        </p:txBody>
      </p:sp>
      <p:pic>
        <p:nvPicPr>
          <p:cNvPr id="109573" name="Picture 4" descr="https://media.licdn.com/mpr/mpr/shrinknp_750_750/p/7/005/083/153/2b71df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249237"/>
            <a:ext cx="4211638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4" name="Picture 6" descr="http://static.parastorage.com/media/2d2aaa_3b3a44f727d848909f0b50164c94549c.jpg_2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3055937"/>
            <a:ext cx="4600575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5" name="Picture 8" descr="http://viafoura.com/blog/wp-content/uploads/2013/02/shot_chart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249237"/>
            <a:ext cx="4573588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ç¸éåç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3" y="2859881"/>
            <a:ext cx="4157712" cy="386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48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大數據的應用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7200" y="1600200"/>
            <a:ext cx="5862320" cy="4525959"/>
          </a:xfrm>
        </p:spPr>
        <p:txBody>
          <a:bodyPr/>
          <a:lstStyle/>
          <a:p>
            <a:r>
              <a:rPr lang="en-US" altLang="zh-TW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Moneyball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魔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球）就是大數據延伸出來的應用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年，奧克蘭運動家隊成為大聯盟史上第一隻連續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勝的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球隊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年，波士頓紅襪隊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採用其方式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，成功奪下世界大賽冠軍。</a:t>
            </a:r>
          </a:p>
        </p:txBody>
      </p:sp>
      <p:pic>
        <p:nvPicPr>
          <p:cNvPr id="6150" name="Picture 6" descr="https://3.bp.blogspot.com/-qMFoa2jq99I/UfO9xBFDoxI/AAAAAAAAASw/y9EtioZUnig/s1600/%E9%AD%94%E7%90%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027" y="1600200"/>
            <a:ext cx="2366413" cy="33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50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大數據的應用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一場球賽已經可以衍生多達 </a:t>
            </a:r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7TB 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的數據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收集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器可記錄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投手的投球速度和打者的擊球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角度。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 fontAlgn="base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大數據與專業知識的結合應用則能夠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更為仔細地收集和記錄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pic>
        <p:nvPicPr>
          <p:cNvPr id="8194" name="Picture 2" descr="ãbaseball data collect device 7TB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80" y="3542022"/>
            <a:ext cx="5496560" cy="321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99096"/>
            <a:ext cx="2773680" cy="285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26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2657</TotalTime>
  <Words>390</Words>
  <Application>Microsoft Office PowerPoint</Application>
  <PresentationFormat>如螢幕大小 (4:3)</PresentationFormat>
  <Paragraphs>66</Paragraphs>
  <Slides>17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新細明體</vt:lpstr>
      <vt:lpstr>標楷體</vt:lpstr>
      <vt:lpstr>Arial</vt:lpstr>
      <vt:lpstr>Calibri</vt:lpstr>
      <vt:lpstr>Times New Roman</vt:lpstr>
      <vt:lpstr>課程名稱</vt:lpstr>
      <vt:lpstr>數據分析與大數據 實務應用篇</vt:lpstr>
      <vt:lpstr>最常使用的研究方法</vt:lpstr>
      <vt:lpstr>工欲善其事，必先利其器</vt:lpstr>
      <vt:lpstr>大數據應用</vt:lpstr>
      <vt:lpstr>PowerPoint 簡報</vt:lpstr>
      <vt:lpstr>PowerPoint 簡報</vt:lpstr>
      <vt:lpstr>PowerPoint 簡報</vt:lpstr>
      <vt:lpstr>大數據的應用</vt:lpstr>
      <vt:lpstr>大數據的應用</vt:lpstr>
      <vt:lpstr>大數據的應用</vt:lpstr>
      <vt:lpstr>大數據的應用</vt:lpstr>
      <vt:lpstr>從大數據走向人工智慧</vt:lpstr>
      <vt:lpstr>大數據應用-運動產品開發</vt:lpstr>
      <vt:lpstr>大數據應用-運動課程開發</vt:lpstr>
      <vt:lpstr>PowerPoint 簡報</vt:lpstr>
      <vt:lpstr>PowerPoint 簡報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使用者</cp:lastModifiedBy>
  <cp:revision>75</cp:revision>
  <dcterms:created xsi:type="dcterms:W3CDTF">2017-11-07T02:54:43Z</dcterms:created>
  <dcterms:modified xsi:type="dcterms:W3CDTF">2018-07-31T08:53:17Z</dcterms:modified>
</cp:coreProperties>
</file>