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1" r:id="rId4"/>
    <p:sldId id="296" r:id="rId5"/>
    <p:sldId id="297" r:id="rId6"/>
    <p:sldId id="298" r:id="rId7"/>
    <p:sldId id="299" r:id="rId8"/>
    <p:sldId id="301" r:id="rId9"/>
    <p:sldId id="300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79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4/8/2018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dirty="0" smtClean="0">
                <a:solidFill>
                  <a:srgbClr val="898989"/>
                </a:solidFill>
                <a:ea typeface="新細明體"/>
                <a:cs typeface=""/>
              </a:rPr>
              <a:t>年訓練計畫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03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664"/>
            <a:ext cx="8229600" cy="1143000"/>
          </a:xfrm>
        </p:spPr>
        <p:txBody>
          <a:bodyPr/>
          <a:lstStyle/>
          <a:p>
            <a:r>
              <a:rPr lang="zh-TW" altLang="en-US" dirty="0"/>
              <a:t>有氧與無氧耐力階段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46376"/>
            <a:ext cx="8229600" cy="5420412"/>
          </a:xfrm>
        </p:spPr>
        <p:txBody>
          <a:bodyPr/>
          <a:lstStyle/>
          <a:p>
            <a:r>
              <a:rPr lang="zh-TW" altLang="en-US" sz="2800" dirty="0" smtClean="0"/>
              <a:t>長節奏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有氧耐力、有氧爆發力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70%</a:t>
            </a:r>
            <a:r>
              <a:rPr lang="zh-TW" altLang="en-US" sz="2400" dirty="0" smtClean="0"/>
              <a:t>最大速度、反覆衝刺</a:t>
            </a:r>
            <a:r>
              <a:rPr lang="en-US" altLang="zh-TW" sz="2400" dirty="0" smtClean="0"/>
              <a:t>200 m</a:t>
            </a:r>
            <a:r>
              <a:rPr lang="zh-TW" altLang="en-US" sz="2400" dirty="0" smtClean="0"/>
              <a:t>以上、反覆間休息</a:t>
            </a:r>
            <a:r>
              <a:rPr lang="en-US" altLang="zh-TW" sz="2400" dirty="0" smtClean="0"/>
              <a:t>45</a:t>
            </a:r>
            <a:r>
              <a:rPr lang="zh-TW" altLang="en-US" sz="2400" dirty="0" smtClean="0"/>
              <a:t>秒、組間休息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分鐘</a:t>
            </a:r>
            <a:endParaRPr lang="en-US" altLang="zh-TW" sz="2400" dirty="0" smtClean="0"/>
          </a:p>
          <a:p>
            <a:r>
              <a:rPr lang="zh-TW" altLang="en-US" sz="2800" dirty="0" smtClean="0"/>
              <a:t>強節奏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無氧能力、混合能量系統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80-90%</a:t>
            </a:r>
            <a:r>
              <a:rPr lang="zh-TW" altLang="en-US" sz="2400" dirty="0"/>
              <a:t>最大速度、反覆</a:t>
            </a:r>
            <a:r>
              <a:rPr lang="zh-TW" altLang="en-US" sz="2400" dirty="0" smtClean="0"/>
              <a:t>衝刺</a:t>
            </a:r>
            <a:r>
              <a:rPr lang="en-US" altLang="zh-TW" sz="2400" dirty="0" smtClean="0"/>
              <a:t>80 </a:t>
            </a:r>
            <a:r>
              <a:rPr lang="en-US" altLang="zh-TW" sz="2400" dirty="0"/>
              <a:t>m</a:t>
            </a:r>
            <a:r>
              <a:rPr lang="zh-TW" altLang="en-US" sz="2400" dirty="0"/>
              <a:t>以上、反覆間</a:t>
            </a:r>
            <a:r>
              <a:rPr lang="zh-TW" altLang="en-US" sz="2400" dirty="0" smtClean="0"/>
              <a:t>休息</a:t>
            </a:r>
            <a:r>
              <a:rPr lang="en-US" altLang="zh-TW" sz="2400" dirty="0" smtClean="0"/>
              <a:t>30</a:t>
            </a:r>
            <a:r>
              <a:rPr lang="zh-TW" altLang="en-US" sz="2400" dirty="0" smtClean="0"/>
              <a:t>秒至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分鐘、</a:t>
            </a:r>
            <a:r>
              <a:rPr lang="zh-TW" altLang="en-US" sz="2400" dirty="0"/>
              <a:t>組間</a:t>
            </a:r>
            <a:r>
              <a:rPr lang="zh-TW" altLang="en-US" sz="2400" dirty="0" smtClean="0"/>
              <a:t>休息</a:t>
            </a:r>
            <a:r>
              <a:rPr lang="en-US" altLang="zh-TW" sz="2400" dirty="0" smtClean="0"/>
              <a:t>3-10</a:t>
            </a:r>
            <a:r>
              <a:rPr lang="zh-TW" altLang="en-US" sz="2400" dirty="0" smtClean="0"/>
              <a:t>分鐘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又稱高強度間歇訓練（</a:t>
            </a:r>
            <a:r>
              <a:rPr lang="en-US" altLang="zh-TW" sz="2400" dirty="0" smtClean="0"/>
              <a:t>HIT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r>
              <a:rPr lang="zh-TW" altLang="en-US" sz="2800" dirty="0" smtClean="0"/>
              <a:t>速耐力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90-100</a:t>
            </a:r>
            <a:r>
              <a:rPr lang="en-US" altLang="zh-TW" sz="2400" dirty="0"/>
              <a:t>%</a:t>
            </a:r>
            <a:r>
              <a:rPr lang="zh-TW" altLang="en-US" sz="2400" dirty="0"/>
              <a:t>最大速度、反覆</a:t>
            </a:r>
            <a:r>
              <a:rPr lang="zh-TW" altLang="en-US" sz="2400" dirty="0" smtClean="0"/>
              <a:t>衝刺</a:t>
            </a:r>
            <a:r>
              <a:rPr lang="en-US" altLang="zh-TW" sz="2400" dirty="0" smtClean="0"/>
              <a:t>50-150 m</a:t>
            </a:r>
            <a:r>
              <a:rPr lang="zh-TW" altLang="en-US" sz="2400" dirty="0" smtClean="0"/>
              <a:t>、</a:t>
            </a:r>
            <a:r>
              <a:rPr lang="zh-TW" altLang="en-US" sz="2400" dirty="0"/>
              <a:t>反覆間</a:t>
            </a:r>
            <a:r>
              <a:rPr lang="zh-TW" altLang="en-US" sz="2400" dirty="0" smtClean="0"/>
              <a:t>休息</a:t>
            </a:r>
            <a:r>
              <a:rPr lang="en-US" altLang="zh-TW" sz="2400" dirty="0" smtClean="0"/>
              <a:t>1-10</a:t>
            </a:r>
            <a:r>
              <a:rPr lang="zh-TW" altLang="en-US" sz="2400" dirty="0" smtClean="0"/>
              <a:t>分鐘</a:t>
            </a:r>
            <a:r>
              <a:rPr lang="zh-TW" altLang="en-US" sz="2400" dirty="0"/>
              <a:t>、組間休息</a:t>
            </a:r>
            <a:r>
              <a:rPr lang="en-US" altLang="zh-TW" sz="2400" dirty="0" smtClean="0"/>
              <a:t>3-4</a:t>
            </a:r>
            <a:r>
              <a:rPr lang="zh-TW" altLang="en-US" sz="2400" dirty="0" smtClean="0"/>
              <a:t>分鐘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97367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最大速度與無氧耐力階段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接近比賽階段</a:t>
            </a:r>
            <a:endParaRPr lang="en-US" altLang="zh-TW" dirty="0"/>
          </a:p>
          <a:p>
            <a:pPr lvl="1"/>
            <a:r>
              <a:rPr lang="zh-TW" altLang="en-US" dirty="0" smtClean="0"/>
              <a:t>無氧系統，特別是磷化物系統</a:t>
            </a:r>
            <a:endParaRPr lang="en-US" altLang="zh-TW" dirty="0"/>
          </a:p>
          <a:p>
            <a:pPr lvl="1"/>
            <a:r>
              <a:rPr lang="en-US" altLang="zh-TW" dirty="0" smtClean="0"/>
              <a:t>90-100</a:t>
            </a:r>
            <a:r>
              <a:rPr lang="en-US" altLang="zh-TW" dirty="0"/>
              <a:t>%</a:t>
            </a:r>
            <a:r>
              <a:rPr lang="zh-TW" altLang="en-US" dirty="0"/>
              <a:t>最大速度、反覆</a:t>
            </a:r>
            <a:r>
              <a:rPr lang="zh-TW" altLang="en-US" dirty="0" smtClean="0"/>
              <a:t>衝刺</a:t>
            </a:r>
            <a:r>
              <a:rPr lang="en-US" altLang="zh-TW" dirty="0" smtClean="0"/>
              <a:t>20-80</a:t>
            </a:r>
            <a:r>
              <a:rPr lang="zh-TW" altLang="en-US" dirty="0" smtClean="0"/>
              <a:t> </a:t>
            </a:r>
            <a:r>
              <a:rPr lang="en-US" altLang="zh-TW" dirty="0" smtClean="0"/>
              <a:t>m</a:t>
            </a:r>
            <a:r>
              <a:rPr lang="zh-TW" altLang="en-US" dirty="0"/>
              <a:t>、反覆間</a:t>
            </a:r>
            <a:r>
              <a:rPr lang="zh-TW" altLang="en-US" dirty="0" smtClean="0"/>
              <a:t>休息</a:t>
            </a:r>
            <a:r>
              <a:rPr lang="en-US" altLang="zh-TW" dirty="0" smtClean="0"/>
              <a:t>3-5</a:t>
            </a:r>
            <a:r>
              <a:rPr lang="zh-TW" altLang="en-US" dirty="0" smtClean="0"/>
              <a:t>分鐘</a:t>
            </a:r>
            <a:r>
              <a:rPr lang="zh-TW" altLang="en-US" dirty="0"/>
              <a:t>、組間</a:t>
            </a:r>
            <a:r>
              <a:rPr lang="zh-TW" altLang="en-US" dirty="0" smtClean="0"/>
              <a:t>休息</a:t>
            </a:r>
            <a:r>
              <a:rPr lang="en-US" altLang="zh-TW" dirty="0" smtClean="0"/>
              <a:t>6-8</a:t>
            </a:r>
            <a:r>
              <a:rPr lang="zh-TW" altLang="en-US" dirty="0" smtClean="0"/>
              <a:t>分鐘</a:t>
            </a:r>
            <a:endParaRPr lang="en-US" altLang="zh-TW" dirty="0"/>
          </a:p>
          <a:p>
            <a:r>
              <a:rPr lang="zh-TW" altLang="en-US" dirty="0" smtClean="0"/>
              <a:t>醣解系統的耐乳酸訓練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95-100</a:t>
            </a:r>
            <a:r>
              <a:rPr lang="en-US" altLang="zh-TW" dirty="0"/>
              <a:t>%</a:t>
            </a:r>
            <a:r>
              <a:rPr lang="zh-TW" altLang="en-US" dirty="0"/>
              <a:t>最大速度、反覆</a:t>
            </a:r>
            <a:r>
              <a:rPr lang="zh-TW" altLang="en-US" dirty="0" smtClean="0"/>
              <a:t>衝刺</a:t>
            </a:r>
            <a:r>
              <a:rPr lang="en-US" altLang="zh-TW" dirty="0" smtClean="0"/>
              <a:t>&lt; 80</a:t>
            </a:r>
            <a:r>
              <a:rPr lang="zh-TW" altLang="en-US" dirty="0" smtClean="0"/>
              <a:t> </a:t>
            </a:r>
            <a:r>
              <a:rPr lang="en-US" altLang="zh-TW" dirty="0"/>
              <a:t>m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反覆間</a:t>
            </a:r>
            <a:r>
              <a:rPr lang="zh-TW" altLang="en-US" dirty="0" smtClean="0">
                <a:solidFill>
                  <a:srgbClr val="FF0000"/>
                </a:solidFill>
              </a:rPr>
              <a:t>休息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分鐘</a:t>
            </a:r>
            <a:r>
              <a:rPr lang="zh-TW" altLang="en-US" dirty="0"/>
              <a:t>、組間</a:t>
            </a:r>
            <a:r>
              <a:rPr lang="zh-TW" altLang="en-US" dirty="0" smtClean="0"/>
              <a:t>休息</a:t>
            </a:r>
            <a:r>
              <a:rPr lang="en-US" altLang="zh-TW" dirty="0" smtClean="0"/>
              <a:t>4</a:t>
            </a:r>
            <a:r>
              <a:rPr lang="zh-TW" altLang="en-US" dirty="0" smtClean="0"/>
              <a:t>分鐘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95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速度訓練的週期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專項速度階段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依據運動專項特性設計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小場練習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(small-sided games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vs. 2; 3 vs. 3; 5 vs. 5</a:t>
            </a:r>
          </a:p>
          <a:p>
            <a:r>
              <a:rPr lang="zh-TW" altLang="en-US" dirty="0"/>
              <a:t>專項速度、敏捷性與反應敏捷性</a:t>
            </a:r>
            <a:r>
              <a:rPr lang="zh-TW" altLang="en-US" dirty="0" smtClean="0"/>
              <a:t>階段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只發展直線速度，無法最大化運動表現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需包含敏捷性技術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反應敏捷性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(reactive agility)</a:t>
            </a: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知覺決策能力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敏捷性、視覺、辨識、情勢認知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0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整合性週期</a:t>
            </a:r>
            <a:endParaRPr lang="zh-TW" altLang="en-US" dirty="0"/>
          </a:p>
        </p:txBody>
      </p:sp>
      <p:pic>
        <p:nvPicPr>
          <p:cNvPr id="4" name="Picture 2" descr="D:\工作站\藝軒\jpg\06\圖6.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1" y="1706251"/>
            <a:ext cx="8781937" cy="41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5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工作站\藝軒\jpg\06\圖6.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90" y="575036"/>
            <a:ext cx="7235730" cy="58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工作站\藝軒\jpg\06\圖6.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1" y="327755"/>
            <a:ext cx="6975834" cy="61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工作站\藝軒\jpg\06\圖6.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5" y="389328"/>
            <a:ext cx="6890993" cy="60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5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工作站\藝軒\jpg\06\圖6.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8" y="586250"/>
            <a:ext cx="7258639" cy="58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9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工作站\藝軒\jpg\06\圖6.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6" y="669302"/>
            <a:ext cx="7374945" cy="57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0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工作站\藝軒\jpg\06\圖6.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6" y="314858"/>
            <a:ext cx="7437748" cy="60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6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體能的週期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solidFill>
                  <a:schemeClr val="bg1">
                    <a:lumMod val="50000"/>
                  </a:schemeClr>
                </a:solidFill>
              </a:rPr>
              <a:t>肌力訓練的週期</a:t>
            </a:r>
            <a:endParaRPr kumimoji="1"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zh-TW" altLang="en-US" dirty="0" smtClean="0"/>
              <a:t>耐力週期</a:t>
            </a:r>
            <a:endParaRPr kumimoji="1" lang="en-US" altLang="zh-TW" dirty="0" smtClean="0"/>
          </a:p>
          <a:p>
            <a:r>
              <a:rPr kumimoji="1" lang="zh-TW" altLang="en-US" dirty="0" smtClean="0"/>
              <a:t>速度週期</a:t>
            </a:r>
            <a:endParaRPr kumimoji="1" lang="en-US" altLang="zh-TW" dirty="0" smtClean="0"/>
          </a:p>
          <a:p>
            <a:r>
              <a:rPr kumimoji="1" lang="zh-TW" altLang="en-US" dirty="0" smtClean="0"/>
              <a:t>整合性週期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1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工作站\藝軒\jpg\06\圖6.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2" y="280995"/>
            <a:ext cx="6645897" cy="6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5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D:\工作站\藝軒\jpg\06\圖6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" y="1257384"/>
            <a:ext cx="844708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kumimoji="1" lang="zh-TW" altLang="en-US" dirty="0" smtClean="0"/>
              <a:t>體能的週期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03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耐力訓練</a:t>
            </a:r>
            <a:r>
              <a:rPr kumimoji="1" lang="zh-TW" altLang="en-US" dirty="0"/>
              <a:t>的週期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有氧耐力</a:t>
            </a:r>
            <a:endParaRPr lang="en-US" altLang="zh-TW" dirty="0" smtClean="0"/>
          </a:p>
          <a:p>
            <a:r>
              <a:rPr lang="zh-TW" altLang="en-US" dirty="0" smtClean="0"/>
              <a:t>有氧與專項耐力</a:t>
            </a:r>
            <a:endParaRPr lang="en-US" altLang="zh-TW" dirty="0" smtClean="0"/>
          </a:p>
          <a:p>
            <a:r>
              <a:rPr lang="zh-TW" altLang="en-US" dirty="0" smtClean="0"/>
              <a:t>專項耐力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946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耐力訓練的</a:t>
            </a:r>
            <a:r>
              <a:rPr kumimoji="1" lang="zh-TW" altLang="en-US" dirty="0" smtClean="0"/>
              <a:t>週期：有氧耐力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232" y="1417640"/>
            <a:ext cx="4487158" cy="4879464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過渡階段、準備階段初期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中強度的長慢跑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(long, slow distance,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LSD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、高強度間歇訓練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促進心肺功能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增加微血管、血紅素濃度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降低非最大心跳率、安靜血壓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增加最大有氧動力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2"/>
          </p:nvPr>
        </p:nvSpPr>
        <p:spPr>
          <a:xfrm>
            <a:off x="4660772" y="1359268"/>
            <a:ext cx="4038603" cy="4937835"/>
          </a:xfrm>
        </p:spPr>
        <p:txBody>
          <a:bodyPr/>
          <a:lstStyle/>
          <a:p>
            <a:pPr lvl="1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增加心輸出量、每跳輸出量、工作肌血流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增加肺的氧氣交換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減少非最大呼吸率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骨骼肌系統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功能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型肌纖維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增加氧化酵素數量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增加粒線體濃度與大小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增加肌紅蛋白濃度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增加肌耐力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7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耐力訓練的週期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有氧與專項</a:t>
            </a:r>
            <a:r>
              <a:rPr lang="zh-TW" altLang="en-US" dirty="0" smtClean="0"/>
              <a:t>耐力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一般耐力與專項耐力的過渡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前段：有氧耐力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後段：高強度間歇訓練、專項運動的間歇訓練</a:t>
            </a:r>
            <a:endParaRPr lang="en-US" altLang="zh-TW" dirty="0"/>
          </a:p>
          <a:p>
            <a:r>
              <a:rPr lang="zh-TW" altLang="en-US" dirty="0"/>
              <a:t>專項</a:t>
            </a:r>
            <a:r>
              <a:rPr lang="zh-TW" altLang="en-US" dirty="0" smtClean="0"/>
              <a:t>耐力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比賽前階段與比賽階段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專項特殊性：針對能量系統設計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訓練強度甚至需高於比賽強度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052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工作站\藝軒\jpg\06\圖6.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93" y="337490"/>
            <a:ext cx="6423860" cy="61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26144" y="4515440"/>
            <a:ext cx="23944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Hoff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test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10 min; Elite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soccer: &gt; 2100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849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D:\工作站\藝軒\jpg\06\圖6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" y="1257384"/>
            <a:ext cx="844708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kumimoji="1" lang="zh-TW" altLang="en-US" dirty="0" smtClean="0"/>
              <a:t>體能的週期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2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速度訓練</a:t>
            </a:r>
            <a:r>
              <a:rPr kumimoji="1" lang="zh-TW" altLang="en-US" dirty="0"/>
              <a:t>的週期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速度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動作速度、位移速度、反應速度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有氧與無氧耐力階段</a:t>
            </a:r>
            <a:endParaRPr lang="en-US" altLang="zh-TW" dirty="0" smtClean="0"/>
          </a:p>
          <a:p>
            <a:r>
              <a:rPr lang="zh-TW" altLang="en-US" dirty="0" smtClean="0"/>
              <a:t>最大速度與無氧耐力階段</a:t>
            </a:r>
            <a:endParaRPr lang="en-US" altLang="zh-TW" dirty="0" smtClean="0"/>
          </a:p>
          <a:p>
            <a:r>
              <a:rPr lang="zh-TW" altLang="en-US" dirty="0" smtClean="0"/>
              <a:t>專項速度階段</a:t>
            </a:r>
            <a:endParaRPr lang="en-US" altLang="zh-TW" dirty="0" smtClean="0"/>
          </a:p>
          <a:p>
            <a:r>
              <a:rPr lang="zh-TW" altLang="en-US" dirty="0" smtClean="0"/>
              <a:t>專項速度、敏捷性與反應敏捷性階段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48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2013</TotalTime>
  <Words>543</Words>
  <Application>Microsoft Office PowerPoint</Application>
  <PresentationFormat>如螢幕大小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運動訓練學</vt:lpstr>
      <vt:lpstr>體能的週期</vt:lpstr>
      <vt:lpstr>PowerPoint 簡報</vt:lpstr>
      <vt:lpstr>耐力訓練的週期</vt:lpstr>
      <vt:lpstr>耐力訓練的週期：有氧耐力</vt:lpstr>
      <vt:lpstr>耐力訓練的週期</vt:lpstr>
      <vt:lpstr>PowerPoint 簡報</vt:lpstr>
      <vt:lpstr>PowerPoint 簡報</vt:lpstr>
      <vt:lpstr>速度訓練的週期</vt:lpstr>
      <vt:lpstr>有氧與無氧耐力階段</vt:lpstr>
      <vt:lpstr>最大速度與無氧耐力階段</vt:lpstr>
      <vt:lpstr>速度訓練的週期</vt:lpstr>
      <vt:lpstr>整合性週期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122</cp:revision>
  <dcterms:created xsi:type="dcterms:W3CDTF">2017-11-07T02:54:43Z</dcterms:created>
  <dcterms:modified xsi:type="dcterms:W3CDTF">2018-04-08T03:57:44Z</dcterms:modified>
</cp:coreProperties>
</file>