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5" r:id="rId3"/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Lora"/>
      <p:regular r:id="rId17"/>
      <p:bold r:id="rId18"/>
      <p:italic r:id="rId19"/>
      <p:boldItalic r:id="rId20"/>
    </p:embeddedFont>
    <p:embeddedFont>
      <p:font typeface="Quattrocento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ra-boldItalic.fntdata"/><Relationship Id="rId11" Type="http://schemas.openxmlformats.org/officeDocument/2006/relationships/slide" Target="slides/slide6.xml"/><Relationship Id="rId22" Type="http://schemas.openxmlformats.org/officeDocument/2006/relationships/font" Target="fonts/QuattrocentoSans-bold.fntdata"/><Relationship Id="rId10" Type="http://schemas.openxmlformats.org/officeDocument/2006/relationships/slide" Target="slides/slide5.xml"/><Relationship Id="rId21" Type="http://schemas.openxmlformats.org/officeDocument/2006/relationships/font" Target="fonts/QuattrocentoSans-regular.fntdata"/><Relationship Id="rId13" Type="http://schemas.openxmlformats.org/officeDocument/2006/relationships/slide" Target="slides/slide8.xml"/><Relationship Id="rId24" Type="http://schemas.openxmlformats.org/officeDocument/2006/relationships/font" Target="fonts/QuattrocentoSans-boldItalic.fntdata"/><Relationship Id="rId12" Type="http://schemas.openxmlformats.org/officeDocument/2006/relationships/slide" Target="slides/slide7.xml"/><Relationship Id="rId23" Type="http://schemas.openxmlformats.org/officeDocument/2006/relationships/font" Target="fonts/Quattrocento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or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ora-italic.fntdata"/><Relationship Id="rId6" Type="http://schemas.openxmlformats.org/officeDocument/2006/relationships/slide" Target="slides/slide1.xml"/><Relationship Id="rId18" Type="http://schemas.openxmlformats.org/officeDocument/2006/relationships/font" Target="fonts/Lor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Google Shape;27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2309020" y="-251621"/>
            <a:ext cx="452595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4732335" y="2171704"/>
            <a:ext cx="5851529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541334" y="190506"/>
            <a:ext cx="5851529" cy="6019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+ 1 column" type="tx">
  <p:cSld name="TITLE_AND_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/>
        </p:nvSpPr>
        <p:spPr>
          <a:xfrm flipH="1">
            <a:off x="-73" y="2"/>
            <a:ext cx="669599" cy="6857999"/>
          </a:xfrm>
          <a:prstGeom prst="rect">
            <a:avLst/>
          </a:prstGeom>
          <a:solidFill>
            <a:srgbClr val="000000">
              <a:alpha val="313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 flipH="1">
            <a:off x="-73" y="2"/>
            <a:ext cx="669599" cy="151999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>
            <p:ph type="title"/>
          </p:nvPr>
        </p:nvSpPr>
        <p:spPr>
          <a:xfrm>
            <a:off x="844425" y="7464"/>
            <a:ext cx="3552600" cy="151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844425" y="2050768"/>
            <a:ext cx="5169000" cy="451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-75" y="2"/>
            <a:ext cx="669599" cy="151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1381251" y="1230226"/>
            <a:ext cx="3878399" cy="580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1381250" y="2158267"/>
            <a:ext cx="3425400" cy="43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2" type="body"/>
          </p:nvPr>
        </p:nvSpPr>
        <p:spPr>
          <a:xfrm>
            <a:off x="5012916" y="2158267"/>
            <a:ext cx="3425400" cy="43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6" name="Google Shape;96;p14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14"/>
          <p:cNvSpPr/>
          <p:nvPr/>
        </p:nvSpPr>
        <p:spPr>
          <a:xfrm>
            <a:off x="817476" y="1238356"/>
            <a:ext cx="4058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14"/>
          <p:cNvCxnSpPr/>
          <p:nvPr/>
        </p:nvCxnSpPr>
        <p:spPr>
          <a:xfrm>
            <a:off x="5265651" y="1508967"/>
            <a:ext cx="38783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6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9" name="Google Shape;119;p18"/>
          <p:cNvSpPr txBox="1"/>
          <p:nvPr>
            <p:ph idx="1" type="subTitle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18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457200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2" type="body"/>
          </p:nvPr>
        </p:nvSpPr>
        <p:spPr>
          <a:xfrm>
            <a:off x="4648196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0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2" type="body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3" type="body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4" type="body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21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21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2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22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23"/>
          <p:cNvSpPr txBox="1"/>
          <p:nvPr>
            <p:ph idx="2" type="body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23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23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9" name="Google Shape;159;p24"/>
          <p:cNvSpPr txBox="1"/>
          <p:nvPr>
            <p:ph idx="2" type="pic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24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24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24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 rot="5400000">
            <a:off x="2309020" y="-251621"/>
            <a:ext cx="452595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25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25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25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 rot="5400000">
            <a:off x="4732335" y="2171704"/>
            <a:ext cx="5851529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 rot="5400000">
            <a:off x="541334" y="190506"/>
            <a:ext cx="5851529" cy="6019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26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26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26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Google Shape;177;p27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27"/>
          <p:cNvSpPr/>
          <p:nvPr/>
        </p:nvSpPr>
        <p:spPr>
          <a:xfrm>
            <a:off x="817475" y="1238356"/>
            <a:ext cx="405900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7"/>
          <p:cNvSpPr txBox="1"/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cxnSp>
        <p:nvCxnSpPr>
          <p:cNvPr id="181" name="Google Shape;181;p27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1800"/>
            </a:lvl9pPr>
          </a:lstStyle>
          <a:p/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1381250" y="2158267"/>
            <a:ext cx="3425400" cy="43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◉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28"/>
          <p:cNvSpPr txBox="1"/>
          <p:nvPr>
            <p:ph idx="2" type="body"/>
          </p:nvPr>
        </p:nvSpPr>
        <p:spPr>
          <a:xfrm>
            <a:off x="5012916" y="2158267"/>
            <a:ext cx="3425400" cy="43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◉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86" name="Google Shape;186;p28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28"/>
          <p:cNvSpPr/>
          <p:nvPr/>
        </p:nvSpPr>
        <p:spPr>
          <a:xfrm>
            <a:off x="817475" y="1238356"/>
            <a:ext cx="405900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28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Completely blank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648196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0"/>
          <p:cNvSpPr txBox="1"/>
          <p:nvPr>
            <p:ph idx="2" type="pic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BPC\Downloads\教育部logo991006-1.png"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BPC\Downloads\教育部logo991006-1.png" id="105" name="Google Shape;105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106" name="Google Shape;10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ctrTitle"/>
          </p:nvPr>
        </p:nvSpPr>
        <p:spPr>
          <a:xfrm>
            <a:off x="682745" y="822960"/>
            <a:ext cx="7772400" cy="3018634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運動營養學</a:t>
            </a:r>
            <a:br>
              <a:rPr b="1" i="0" lang="en-US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16.能量平衡</a:t>
            </a:r>
            <a:endParaRPr b="1" i="0" sz="44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0"/>
          <p:cNvSpPr txBox="1"/>
          <p:nvPr>
            <p:ph idx="1" type="subTitle"/>
          </p:nvPr>
        </p:nvSpPr>
        <p:spPr>
          <a:xfrm>
            <a:off x="561703" y="4526901"/>
            <a:ext cx="8294914" cy="171714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國家運動訓練中心</a:t>
            </a:r>
            <a:endParaRPr b="1" i="0" sz="3200" u="none" cap="none" strike="noStrike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9933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曾怡鈞 營養師</a:t>
            </a:r>
            <a:endParaRPr b="1" i="0" sz="3200" u="none" cap="none" strike="noStrike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BPC\Downloads\教育部logo991006-1.png" id="196" name="Google Shape;19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197" name="Google Shape;19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能量平衡</a:t>
            </a:r>
            <a:endParaRPr/>
          </a:p>
        </p:txBody>
      </p:sp>
      <p:sp>
        <p:nvSpPr>
          <p:cNvPr id="286" name="Google Shape;286;p39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149" y="2617077"/>
            <a:ext cx="5317140" cy="2300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ergy balance2.jpg" id="288" name="Google Shape;288;p3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3537" y="1417640"/>
            <a:ext cx="3112532" cy="520079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9"/>
          <p:cNvSpPr txBox="1"/>
          <p:nvPr/>
        </p:nvSpPr>
        <p:spPr>
          <a:xfrm>
            <a:off x="213037" y="4917188"/>
            <a:ext cx="48757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圖片來源：</a:t>
            </a:r>
            <a:b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http://www.hkpe.net/hkdsepe/fitness_nutrition/energy_balance.htm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/>
          <p:nvPr>
            <p:ph type="ctrTitle"/>
          </p:nvPr>
        </p:nvSpPr>
        <p:spPr>
          <a:xfrm>
            <a:off x="682745" y="822960"/>
            <a:ext cx="7772400" cy="3018634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400"/>
              <a:buFont typeface="Arial"/>
              <a:buNone/>
            </a:pPr>
            <a:br>
              <a:rPr b="1" i="0" lang="en-US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謝謝!</a:t>
            </a:r>
            <a:endParaRPr b="1" i="0" sz="44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BPC\Downloads\教育部logo991006-1.png" id="295" name="Google Shape;29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296" name="Google Shape;29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0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身體所需的能量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1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1"/>
          <p:cNvSpPr txBox="1"/>
          <p:nvPr>
            <p:ph idx="4294967295" type="body"/>
          </p:nvPr>
        </p:nvSpPr>
        <p:spPr>
          <a:xfrm>
            <a:off x="974035" y="1602452"/>
            <a:ext cx="5168900" cy="3387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基礎代謝率計算 (BMR)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31"/>
          <p:cNvGrpSpPr/>
          <p:nvPr/>
        </p:nvGrpSpPr>
        <p:grpSpPr>
          <a:xfrm>
            <a:off x="1073245" y="2298845"/>
            <a:ext cx="7533859" cy="3962808"/>
            <a:chOff x="1253340" y="2587079"/>
            <a:chExt cx="6184020" cy="3252793"/>
          </a:xfrm>
        </p:grpSpPr>
        <p:grpSp>
          <p:nvGrpSpPr>
            <p:cNvPr id="207" name="Google Shape;207;p31"/>
            <p:cNvGrpSpPr/>
            <p:nvPr/>
          </p:nvGrpSpPr>
          <p:grpSpPr>
            <a:xfrm>
              <a:off x="1335655" y="4183861"/>
              <a:ext cx="6101705" cy="1656011"/>
              <a:chOff x="922670" y="4564261"/>
              <a:chExt cx="8135605" cy="2208013"/>
            </a:xfrm>
          </p:grpSpPr>
          <p:sp>
            <p:nvSpPr>
              <p:cNvPr id="208" name="Google Shape;208;p31"/>
              <p:cNvSpPr/>
              <p:nvPr/>
            </p:nvSpPr>
            <p:spPr>
              <a:xfrm>
                <a:off x="922670" y="4564261"/>
                <a:ext cx="8135605" cy="2208013"/>
              </a:xfrm>
              <a:prstGeom prst="roundRect">
                <a:avLst>
                  <a:gd fmla="val 12361" name="adj"/>
                </a:avLst>
              </a:prstGeom>
              <a:solidFill>
                <a:srgbClr val="A1A646"/>
              </a:solidFill>
              <a:ln>
                <a:noFill/>
              </a:ln>
            </p:spPr>
            <p:txBody>
              <a:bodyPr anchorCtr="1" anchor="ctr" bIns="33325" lIns="34275" spcFirstLastPara="1" rIns="34275" wrap="square" tIns="333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31"/>
              <p:cNvSpPr/>
              <p:nvPr/>
            </p:nvSpPr>
            <p:spPr>
              <a:xfrm>
                <a:off x="1019343" y="5040209"/>
                <a:ext cx="7953207" cy="16006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31"/>
              <p:cNvSpPr txBox="1"/>
              <p:nvPr/>
            </p:nvSpPr>
            <p:spPr>
              <a:xfrm>
                <a:off x="1019343" y="4575924"/>
                <a:ext cx="3149483" cy="454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1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一日所需的能量攝取量</a:t>
                </a:r>
                <a:endParaRPr b="1" i="0" sz="2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31"/>
              <p:cNvSpPr txBox="1"/>
              <p:nvPr/>
            </p:nvSpPr>
            <p:spPr>
              <a:xfrm>
                <a:off x="1019343" y="5040209"/>
                <a:ext cx="6309142" cy="341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25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 基礎代謝率+活動量(BMR╳活動指數)+攝食產熱效應(+適應性產熱)</a:t>
                </a:r>
                <a:endParaRPr/>
              </a:p>
            </p:txBody>
          </p:sp>
          <p:sp>
            <p:nvSpPr>
              <p:cNvPr id="212" name="Google Shape;212;p31"/>
              <p:cNvSpPr txBox="1"/>
              <p:nvPr/>
            </p:nvSpPr>
            <p:spPr>
              <a:xfrm>
                <a:off x="1019342" y="5376336"/>
                <a:ext cx="7935111" cy="1280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-214303" lvl="0" marL="214303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400"/>
                  <a:buFont typeface="Noto Sans Symbols"/>
                  <a:buChar char="➢"/>
                </a:pPr>
                <a:r>
                  <a:rPr b="1" i="0" lang="en-US" sz="1400" u="none" cap="none" strike="noStrike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Arial"/>
                  </a:rPr>
                  <a:t>活動指數(ACSM)：</a:t>
                </a:r>
                <a:br>
                  <a:rPr b="1" i="0" lang="en-US" sz="1400" u="none" cap="none" strike="noStrike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1" i="0" lang="en-US" sz="1400" u="none" cap="none" strike="noStrike">
                    <a:solidFill>
                      <a:srgbClr val="A5A5A5"/>
                    </a:solidFill>
                    <a:latin typeface="Arial"/>
                    <a:ea typeface="Arial"/>
                    <a:cs typeface="Arial"/>
                    <a:sym typeface="Arial"/>
                  </a:rPr>
                  <a:t>坐式生活(1.0~1.39)、輕度活動(1.4~1.59)、中度活動(1.6~1.89)、重度活動(1.9~2.5)</a:t>
                </a:r>
                <a:endParaRPr/>
              </a:p>
              <a:p>
                <a:pPr indent="-214303" lvl="0" marL="214303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400"/>
                  <a:buFont typeface="Noto Sans Symbols"/>
                  <a:buChar char="➢"/>
                </a:pPr>
                <a:r>
                  <a:rPr b="1" i="0" lang="en-US" sz="1400" u="none" cap="none" strike="noStrike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Arial"/>
                  </a:rPr>
                  <a:t>攝食產熱效應：</a:t>
                </a:r>
                <a:r>
                  <a:rPr b="1" i="0" lang="en-US" sz="1400" u="none" cap="none" strike="noStrike">
                    <a:solidFill>
                      <a:srgbClr val="A5A5A5"/>
                    </a:solidFill>
                    <a:latin typeface="Arial"/>
                    <a:ea typeface="Arial"/>
                    <a:cs typeface="Arial"/>
                    <a:sym typeface="Arial"/>
                  </a:rPr>
                  <a:t>一般以(BMR+活動量) ╳10%估算</a:t>
                </a:r>
                <a:endParaRPr b="1" i="0" sz="1400" u="none" cap="none" strike="noStrike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14303" lvl="0" marL="214303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400"/>
                  <a:buFont typeface="Noto Sans Symbols"/>
                  <a:buChar char="➢"/>
                </a:pPr>
                <a:r>
                  <a:rPr b="1" i="0" lang="en-US" sz="1400" u="none" cap="none" strike="noStrike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Arial"/>
                  </a:rPr>
                  <a:t>適應性產熱：</a:t>
                </a:r>
                <a:r>
                  <a:rPr b="1" i="0" lang="en-US" sz="1400" u="none" cap="none" strike="noStrike">
                    <a:solidFill>
                      <a:srgbClr val="A5A5A5"/>
                    </a:solidFill>
                    <a:latin typeface="Arial"/>
                    <a:ea typeface="Arial"/>
                    <a:cs typeface="Arial"/>
                    <a:sym typeface="Arial"/>
                  </a:rPr>
                  <a:t>也稱為非顫抖性生熱作用。指寒冷時產熱、但不會導致肌肉收縮的所有</a:t>
                </a:r>
                <a:br>
                  <a:rPr b="1" i="0" lang="en-US" sz="1400" u="none" cap="none" strike="noStrike">
                    <a:solidFill>
                      <a:srgbClr val="A5A5A5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1" i="0" lang="en-US" sz="1400" u="none" cap="none" strike="noStrike">
                    <a:solidFill>
                      <a:srgbClr val="A5A5A5"/>
                    </a:solidFill>
                    <a:latin typeface="Arial"/>
                    <a:ea typeface="Arial"/>
                    <a:cs typeface="Arial"/>
                    <a:sym typeface="Arial"/>
                  </a:rPr>
                  <a:t>化學反應，主要發生在棕色脂肪組織中。</a:t>
                </a:r>
                <a:endParaRPr b="1" i="0" sz="1400" u="none" cap="none" strike="noStrike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" name="Google Shape;213;p31"/>
            <p:cNvGrpSpPr/>
            <p:nvPr/>
          </p:nvGrpSpPr>
          <p:grpSpPr>
            <a:xfrm>
              <a:off x="1253340" y="2587079"/>
              <a:ext cx="5168540" cy="712006"/>
              <a:chOff x="909589" y="2322732"/>
              <a:chExt cx="6891386" cy="949341"/>
            </a:xfrm>
          </p:grpSpPr>
          <p:sp>
            <p:nvSpPr>
              <p:cNvPr id="214" name="Google Shape;214;p31"/>
              <p:cNvSpPr/>
              <p:nvPr/>
            </p:nvSpPr>
            <p:spPr>
              <a:xfrm>
                <a:off x="1160138" y="2602251"/>
                <a:ext cx="6640837" cy="669822"/>
              </a:xfrm>
              <a:prstGeom prst="hexagon">
                <a:avLst>
                  <a:gd fmla="val 49152" name="adj"/>
                  <a:gd fmla="val 115470" name="vf"/>
                </a:avLst>
              </a:prstGeom>
              <a:solidFill>
                <a:srgbClr val="5274A6"/>
              </a:soli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1" anchor="ctr" bIns="33325" lIns="34275" spcFirstLastPara="1" rIns="34275" wrap="square" tIns="333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31"/>
              <p:cNvSpPr/>
              <p:nvPr/>
            </p:nvSpPr>
            <p:spPr>
              <a:xfrm>
                <a:off x="909589" y="2322732"/>
                <a:ext cx="865844" cy="748224"/>
              </a:xfrm>
              <a:prstGeom prst="hexagon">
                <a:avLst>
                  <a:gd fmla="val 28929" name="adj"/>
                  <a:gd fmla="val 115470" name="vf"/>
                </a:avLst>
              </a:prstGeom>
              <a:solidFill>
                <a:srgbClr val="6399AB"/>
              </a:soli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1" anchor="ctr" bIns="33325" lIns="34275" spcFirstLastPara="1" rIns="34275" wrap="square" tIns="333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31"/>
              <p:cNvSpPr txBox="1"/>
              <p:nvPr/>
            </p:nvSpPr>
            <p:spPr>
              <a:xfrm>
                <a:off x="1019345" y="2522145"/>
                <a:ext cx="707371" cy="404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男性</a:t>
                </a:r>
                <a:endParaRPr b="1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1"/>
              <p:cNvSpPr txBox="1"/>
              <p:nvPr/>
            </p:nvSpPr>
            <p:spPr>
              <a:xfrm>
                <a:off x="1885189" y="2723824"/>
                <a:ext cx="4472294" cy="3536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5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BMR= 66+ (13.7╳體重)+(5 ╳身高)-(6.8 ╳年齡)</a:t>
                </a:r>
                <a:endParaRPr/>
              </a:p>
            </p:txBody>
          </p:sp>
        </p:grpSp>
        <p:grpSp>
          <p:nvGrpSpPr>
            <p:cNvPr id="218" name="Google Shape;218;p31"/>
            <p:cNvGrpSpPr/>
            <p:nvPr/>
          </p:nvGrpSpPr>
          <p:grpSpPr>
            <a:xfrm>
              <a:off x="1253340" y="3359168"/>
              <a:ext cx="5168540" cy="712007"/>
              <a:chOff x="909589" y="3352179"/>
              <a:chExt cx="6891386" cy="949341"/>
            </a:xfrm>
          </p:grpSpPr>
          <p:sp>
            <p:nvSpPr>
              <p:cNvPr id="219" name="Google Shape;219;p31"/>
              <p:cNvSpPr/>
              <p:nvPr/>
            </p:nvSpPr>
            <p:spPr>
              <a:xfrm>
                <a:off x="1160138" y="3631698"/>
                <a:ext cx="6640837" cy="669822"/>
              </a:xfrm>
              <a:prstGeom prst="hexagon">
                <a:avLst>
                  <a:gd fmla="val 49152" name="adj"/>
                  <a:gd fmla="val 115470" name="vf"/>
                </a:avLst>
              </a:prstGeom>
              <a:solidFill>
                <a:srgbClr val="D97300"/>
              </a:soli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1" anchor="ctr" bIns="33325" lIns="34275" spcFirstLastPara="1" rIns="34275" wrap="square" tIns="333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1"/>
              <p:cNvSpPr/>
              <p:nvPr/>
            </p:nvSpPr>
            <p:spPr>
              <a:xfrm>
                <a:off x="909589" y="3352179"/>
                <a:ext cx="865844" cy="748224"/>
              </a:xfrm>
              <a:prstGeom prst="hexagon">
                <a:avLst>
                  <a:gd fmla="val 28929" name="adj"/>
                  <a:gd fmla="val 115470" name="vf"/>
                </a:avLst>
              </a:prstGeom>
              <a:solidFill>
                <a:srgbClr val="E0AD12"/>
              </a:solidFill>
              <a:ln cap="flat" cmpd="sng" w="254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1" anchor="ctr" bIns="33325" lIns="34275" spcFirstLastPara="1" rIns="34275" wrap="square" tIns="333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31"/>
              <p:cNvSpPr txBox="1"/>
              <p:nvPr/>
            </p:nvSpPr>
            <p:spPr>
              <a:xfrm>
                <a:off x="1014866" y="3549281"/>
                <a:ext cx="707371" cy="404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女性</a:t>
                </a:r>
                <a:endParaRPr b="1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31"/>
              <p:cNvSpPr txBox="1"/>
              <p:nvPr/>
            </p:nvSpPr>
            <p:spPr>
              <a:xfrm>
                <a:off x="1806469" y="3781950"/>
                <a:ext cx="4647733" cy="3536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5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BMR= 655+ (9.6╳體重)+(1.8 ╳身高)-(4.7 ╳年齡)</a:t>
                </a:r>
                <a:endParaRPr/>
              </a:p>
            </p:txBody>
          </p:sp>
        </p:grpSp>
        <p:sp>
          <p:nvSpPr>
            <p:cNvPr id="223" name="Google Shape;223;p31"/>
            <p:cNvSpPr txBox="1"/>
            <p:nvPr/>
          </p:nvSpPr>
          <p:spPr>
            <a:xfrm>
              <a:off x="1985038" y="3313528"/>
              <a:ext cx="2425270" cy="227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註：體重單位為公斤、身高單位為公分。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身體的熱量消耗</a:t>
            </a:r>
            <a:endParaRPr/>
          </a:p>
        </p:txBody>
      </p:sp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基礎代謝率 (basal metabolic rate; BMR)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男性：1 kcal/kg/hr  估算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女性：0.9 kcal/kg/hr 估算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能量消耗(kcal)＝METs(Kcal/hr)×體重(Kg)×時間(hr)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身體的熱量消耗</a:t>
            </a:r>
            <a:endParaRPr/>
          </a:p>
        </p:txBody>
      </p:sp>
      <p:sp>
        <p:nvSpPr>
          <p:cNvPr id="236" name="Google Shape;236;p33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活動產熱效應(thermic effect of activity ; TEA)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代謝當量 (metabolic equivalents; METs)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安靜狀態下 1.0大卡/公斤/小時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輕度身體活動：&lt; 3METs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中等強度身體活動：3~6 METs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高強度身體活動：&gt; 6 METs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3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影像" id="242" name="Google Shape;24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4736" y="1189879"/>
            <a:ext cx="4898912" cy="466483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 txBox="1"/>
          <p:nvPr>
            <p:ph idx="4294967295" type="title"/>
          </p:nvPr>
        </p:nvSpPr>
        <p:spPr>
          <a:xfrm>
            <a:off x="248116" y="1304599"/>
            <a:ext cx="4988792" cy="2045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Metabolism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equivalent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(METs)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代謝當量</a:t>
            </a:r>
            <a:endParaRPr b="1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4"/>
          <p:cNvSpPr txBox="1"/>
          <p:nvPr/>
        </p:nvSpPr>
        <p:spPr>
          <a:xfrm>
            <a:off x="282476" y="3774667"/>
            <a:ext cx="3575899" cy="631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1MET=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Consumption of 3.5/ml/kg/min</a:t>
            </a:r>
            <a:endParaRPr/>
          </a:p>
        </p:txBody>
      </p:sp>
      <p:sp>
        <p:nvSpPr>
          <p:cNvPr id="245" name="Google Shape;245;p34"/>
          <p:cNvSpPr/>
          <p:nvPr/>
        </p:nvSpPr>
        <p:spPr>
          <a:xfrm>
            <a:off x="248116" y="3708988"/>
            <a:ext cx="3665350" cy="2055076"/>
          </a:xfrm>
          <a:prstGeom prst="rect">
            <a:avLst/>
          </a:prstGeom>
          <a:noFill/>
          <a:ln cap="flat" cmpd="sng" w="635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 txBox="1"/>
          <p:nvPr/>
        </p:nvSpPr>
        <p:spPr>
          <a:xfrm>
            <a:off x="525197" y="4684852"/>
            <a:ext cx="2892507" cy="515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82506"/>
                </a:solidFill>
                <a:latin typeface="Arial"/>
                <a:ea typeface="Arial"/>
                <a:cs typeface="Arial"/>
                <a:sym typeface="Arial"/>
              </a:rPr>
              <a:t>總耗氧量=3.5(mL/kg/min)＊METs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C82506"/>
                </a:solidFill>
                <a:latin typeface="Arial"/>
                <a:ea typeface="Arial"/>
                <a:cs typeface="Arial"/>
                <a:sym typeface="Arial"/>
              </a:rPr>
              <a:t>         ＊體重＊分鐘/1000</a:t>
            </a:r>
            <a:endParaRPr/>
          </a:p>
        </p:txBody>
      </p:sp>
      <p:sp>
        <p:nvSpPr>
          <p:cNvPr id="247" name="Google Shape;247;p34"/>
          <p:cNvSpPr txBox="1"/>
          <p:nvPr/>
        </p:nvSpPr>
        <p:spPr>
          <a:xfrm>
            <a:off x="631562" y="5295545"/>
            <a:ext cx="2811266" cy="342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運動中</a:t>
            </a:r>
            <a:r>
              <a:rPr b="0" i="0" lang="en-US" sz="1500" u="none" cap="none" strike="noStrike">
                <a:solidFill>
                  <a:srgbClr val="D15D00"/>
                </a:solidFill>
                <a:latin typeface="Arial"/>
                <a:ea typeface="Arial"/>
                <a:cs typeface="Arial"/>
                <a:sym typeface="Arial"/>
              </a:rPr>
              <a:t>每公升</a:t>
            </a:r>
            <a:r>
              <a:rPr b="0" i="0" lang="en-US" sz="11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的氧消耗約相當於</a:t>
            </a:r>
            <a:r>
              <a:rPr b="0" i="0" lang="en-US" sz="1875" u="none" cap="none" strike="noStrike">
                <a:solidFill>
                  <a:srgbClr val="D15D00"/>
                </a:solidFill>
                <a:latin typeface="Arial"/>
                <a:ea typeface="Arial"/>
                <a:cs typeface="Arial"/>
                <a:sym typeface="Arial"/>
              </a:rPr>
              <a:t>5大卡</a:t>
            </a:r>
            <a:endParaRPr/>
          </a:p>
        </p:txBody>
      </p:sp>
      <p:sp>
        <p:nvSpPr>
          <p:cNvPr id="248" name="Google Shape;248;p34"/>
          <p:cNvSpPr txBox="1"/>
          <p:nvPr/>
        </p:nvSpPr>
        <p:spPr>
          <a:xfrm>
            <a:off x="7434593" y="6481148"/>
            <a:ext cx="1426673" cy="2693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*工具頁！重要!!!</a:t>
            </a:r>
            <a:endParaRPr/>
          </a:p>
        </p:txBody>
      </p:sp>
      <p:sp>
        <p:nvSpPr>
          <p:cNvPr id="249" name="Google Shape;249;p34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運動員的能量需求</a:t>
            </a:r>
            <a:endParaRPr/>
          </a:p>
        </p:txBody>
      </p:sp>
      <p:sp>
        <p:nvSpPr>
          <p:cNvPr id="255" name="Google Shape;255;p35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35"/>
          <p:cNvPicPr preferRelativeResize="0"/>
          <p:nvPr/>
        </p:nvPicPr>
        <p:blipFill rotWithShape="1">
          <a:blip r:embed="rId3">
            <a:alphaModFix/>
          </a:blip>
          <a:srcRect b="0" l="0" r="6666" t="0"/>
          <a:stretch/>
        </p:blipFill>
        <p:spPr>
          <a:xfrm>
            <a:off x="362239" y="1997250"/>
            <a:ext cx="4994952" cy="430105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5"/>
          <p:cNvSpPr txBox="1"/>
          <p:nvPr/>
        </p:nvSpPr>
        <p:spPr>
          <a:xfrm>
            <a:off x="5447040" y="2099099"/>
            <a:ext cx="354931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F：運動頻率</a:t>
            </a:r>
            <a:endParaRPr sz="4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I：運動強度</a:t>
            </a:r>
            <a:endParaRPr sz="4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T：運動種類</a:t>
            </a:r>
            <a:endParaRPr sz="4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T：持續時間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運動和能量消耗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6"/>
          <p:cNvSpPr txBox="1"/>
          <p:nvPr>
            <p:ph idx="1" type="body"/>
          </p:nvPr>
        </p:nvSpPr>
        <p:spPr>
          <a:xfrm>
            <a:off x="457200" y="1600200"/>
            <a:ext cx="3928975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除極端情況下的高能量攝入外，男性每日攝入量不超過4000千卡，女性每日攝入量不超過3000千卡。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一些體育活動需要極端的能量輸出(有時是&gt; 1000大卡/小時)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6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9_004" id="265" name="Google Shape;26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6176" y="1305881"/>
            <a:ext cx="4300623" cy="541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/>
          <p:nvPr/>
        </p:nvSpPr>
        <p:spPr>
          <a:xfrm>
            <a:off x="1720100" y="5258539"/>
            <a:ext cx="5230198" cy="342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5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http://nutritiondata.self.com/tools/calories-burned</a:t>
            </a:r>
            <a:endParaRPr/>
          </a:p>
        </p:txBody>
      </p:sp>
      <p:pic>
        <p:nvPicPr>
          <p:cNvPr descr="影像" id="271" name="Google Shape;27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412" y="1035019"/>
            <a:ext cx="8789177" cy="3882599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pic>
      <p:sp>
        <p:nvSpPr>
          <p:cNvPr id="272" name="Google Shape;272;p37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能量平衡的概念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1736725" y="31210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0_05Figure" id="279" name="Google Shape;279;p38"/>
          <p:cNvPicPr preferRelativeResize="0"/>
          <p:nvPr/>
        </p:nvPicPr>
        <p:blipFill rotWithShape="1">
          <a:blip r:embed="rId3">
            <a:alphaModFix/>
          </a:blip>
          <a:srcRect b="5097" l="0" r="0" t="0"/>
          <a:stretch/>
        </p:blipFill>
        <p:spPr>
          <a:xfrm>
            <a:off x="2117035" y="2000957"/>
            <a:ext cx="4939334" cy="432191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8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課程名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課程名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