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8" r:id="rId2"/>
    <p:sldId id="299" r:id="rId3"/>
    <p:sldId id="457" r:id="rId4"/>
    <p:sldId id="398" r:id="rId5"/>
    <p:sldId id="402" r:id="rId6"/>
    <p:sldId id="407" r:id="rId7"/>
    <p:sldId id="408" r:id="rId8"/>
    <p:sldId id="410" r:id="rId9"/>
    <p:sldId id="411" r:id="rId10"/>
    <p:sldId id="414" r:id="rId11"/>
    <p:sldId id="415" r:id="rId12"/>
    <p:sldId id="416" r:id="rId13"/>
    <p:sldId id="418" r:id="rId14"/>
    <p:sldId id="417" r:id="rId15"/>
    <p:sldId id="419" r:id="rId16"/>
    <p:sldId id="403" r:id="rId17"/>
    <p:sldId id="420" r:id="rId18"/>
    <p:sldId id="424" r:id="rId19"/>
    <p:sldId id="425" r:id="rId20"/>
  </p:sldIdLst>
  <p:sldSz cx="9144000" cy="6858000" type="screen4x3"/>
  <p:notesSz cx="6858000" cy="9144000"/>
  <p:custDataLst>
    <p:tags r:id="rId22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20" autoAdjust="0"/>
  </p:normalViewPr>
  <p:slideViewPr>
    <p:cSldViewPr>
      <p:cViewPr varScale="1">
        <p:scale>
          <a:sx n="59" d="100"/>
          <a:sy n="5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fld id="{B5AAA2E7-F6AA-42B9-8BB4-C93C26C34D7E}" type="datetime1">
              <a:rPr lang="en-US"/>
              <a:pPr lvl="0"/>
              <a:t>8/11/2018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備忘稿版面配置區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fld id="{D308D900-AE43-42E7-A896-AD10073338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0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306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 smtClean="0"/>
              <a:t>一氧化氮 </a:t>
            </a:r>
            <a:r>
              <a:rPr lang="en-US" altLang="zh-TW" dirty="0" smtClean="0"/>
              <a:t>(Nitric oxide, NO)</a:t>
            </a:r>
            <a:r>
              <a:rPr lang="zh-TW" altLang="en-US" dirty="0" smtClean="0"/>
              <a:t>前驅物，具有血管舒張的效果，有助於增加輸送到肌肉的血流、氧氣和營養物質，增加代謝產物清除</a:t>
            </a:r>
            <a:endParaRPr lang="en-US" altLang="zh-TW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NO has several roles in the body but importantly acts as a vasodilator, opening blood vessels and allowing more blood and oxygen to be delivered to muscles. Nitrate may also reduce the energy cost of exercise and positively affect muscle contraction.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D900-AE43-42E7-A896-AD10073338B9}" type="slidenum">
              <a:rPr lang="en-US" altLang="zh-TW" smtClean="0">
                <a:solidFill>
                  <a:prstClr val="black"/>
                </a:solidFill>
              </a:rPr>
              <a:pPr/>
              <a:t>13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62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/>
              <a:t>Celeriac</a:t>
            </a:r>
            <a:r>
              <a:rPr lang="zh-TW" altLang="en-US" dirty="0" smtClean="0"/>
              <a:t>塊根芹、</a:t>
            </a:r>
            <a:r>
              <a:rPr lang="en-US" altLang="zh-TW" dirty="0" smtClean="0"/>
              <a:t>fennel</a:t>
            </a:r>
            <a:r>
              <a:rPr lang="zh-TW" altLang="en-US" dirty="0" smtClean="0"/>
              <a:t>茴香、</a:t>
            </a:r>
            <a:r>
              <a:rPr lang="en-US" altLang="zh-TW" dirty="0" smtClean="0"/>
              <a:t>Leek</a:t>
            </a:r>
            <a:r>
              <a:rPr lang="zh-TW" altLang="en-US" dirty="0" smtClean="0"/>
              <a:t>蔥、</a:t>
            </a:r>
            <a:r>
              <a:rPr lang="en-US" altLang="zh-TW" dirty="0" smtClean="0"/>
              <a:t>Parsley</a:t>
            </a:r>
            <a:r>
              <a:rPr lang="zh-TW" altLang="en-US" dirty="0" smtClean="0"/>
              <a:t>香菜</a:t>
            </a:r>
            <a:endParaRPr lang="en-US" altLang="zh-TW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/>
              <a:t>Cabbage</a:t>
            </a:r>
            <a:r>
              <a:rPr lang="zh-TW" altLang="en-US" dirty="0" smtClean="0"/>
              <a:t>甘藍、</a:t>
            </a:r>
            <a:r>
              <a:rPr lang="en-US" altLang="zh-TW" dirty="0" smtClean="0"/>
              <a:t>turnip</a:t>
            </a:r>
            <a:r>
              <a:rPr lang="zh-TW" altLang="en-US" dirty="0" smtClean="0"/>
              <a:t>蕪菁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D900-AE43-42E7-A896-AD10073338B9}" type="slidenum">
              <a:rPr lang="en-US" altLang="zh-TW" smtClean="0">
                <a:solidFill>
                  <a:prstClr val="black"/>
                </a:solidFill>
              </a:rPr>
              <a:pPr/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62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~300-600mg nitrate</a:t>
            </a:r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 </a:t>
            </a:r>
            <a:endParaRPr lang="en-US" altLang="zh-TW" sz="1200" b="0" i="0" u="none" strike="noStrike" kern="1200" cap="none" spc="0" baseline="0" dirty="0" smtClean="0">
              <a:solidFill>
                <a:srgbClr val="000000"/>
              </a:solidFill>
              <a:effectLst/>
              <a:uFillTx/>
              <a:latin typeface="Calibri"/>
              <a:ea typeface="新細明體"/>
            </a:endParaRPr>
          </a:p>
          <a:p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市售的產品約是</a:t>
            </a: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500mg-3500mg beetroot </a:t>
            </a:r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濃縮物</a:t>
            </a:r>
            <a:endParaRPr lang="en-US" altLang="zh-TW" sz="1200" b="0" i="0" u="none" strike="noStrike" kern="1200" cap="none" spc="0" baseline="0" dirty="0" smtClean="0">
              <a:solidFill>
                <a:srgbClr val="000000"/>
              </a:solidFill>
              <a:effectLst/>
              <a:uFillTx/>
              <a:latin typeface="Calibri"/>
              <a:ea typeface="新細明體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7153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碳酸氫根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D900-AE43-42E7-A896-AD10073338B9}" type="slidenum">
              <a:rPr lang="en-US" altLang="zh-TW" smtClean="0">
                <a:solidFill>
                  <a:prstClr val="black"/>
                </a:solidFill>
              </a:rPr>
              <a:pPr/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62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 err="1" smtClean="0"/>
              <a:t>Virtuoos</a:t>
            </a:r>
            <a:r>
              <a:rPr lang="en-US" altLang="zh-TW" dirty="0" smtClean="0"/>
              <a:t>: 850 mg</a:t>
            </a:r>
            <a:br>
              <a:rPr lang="en-US" altLang="zh-TW" dirty="0" smtClean="0"/>
            </a:b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about 20 g for a 70 kg athlete</a:t>
            </a:r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，</a:t>
            </a: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1-2 h prior to exercise, usually in the form of sodium bicarbonate. Citrate has also been used as a buffering agent but does not seem to be as effective in enhancing performance (</a:t>
            </a:r>
            <a:r>
              <a:rPr lang="en-US" altLang="zh-TW" sz="1200" b="0" i="0" u="none" strike="noStrike" kern="1200" cap="none" spc="0" baseline="0" dirty="0" err="1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Carr</a:t>
            </a: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 et al., 2011a).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/>
              <a:t>he use of sodium bicarbonate can cause gastrointestinal discomfort (bloated stomach, abdominal cramps, nausea and belching). Most complaints are observed after about 30 to 60 minutes after ingestion.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D900-AE43-42E7-A896-AD10073338B9}" type="slidenum">
              <a:rPr lang="en-US" altLang="zh-TW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31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/>
              <a:t>60-240s</a:t>
            </a:r>
            <a:r>
              <a:rPr lang="zh-TW" altLang="en-US" dirty="0" smtClean="0"/>
              <a:t>的運動效果佳</a:t>
            </a:r>
            <a:endParaRPr lang="en-US" altLang="zh-TW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TW" sz="1200" dirty="0" smtClean="0"/>
              <a:t>β-</a:t>
            </a:r>
            <a:r>
              <a:rPr lang="zh-TW" altLang="en-US" sz="1200" dirty="0" smtClean="0"/>
              <a:t>丙胺酸建議與正餐一起補充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D900-AE43-42E7-A896-AD10073338B9}" type="slidenum">
              <a:rPr lang="en-US" altLang="zh-TW" smtClean="0">
                <a:solidFill>
                  <a:prstClr val="black"/>
                </a:solidFill>
              </a:rPr>
              <a:pPr/>
              <a:t>18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6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i="0" dirty="0" smtClean="0"/>
              <a:t>Plasma</a:t>
            </a:r>
            <a:r>
              <a:rPr lang="en-US" altLang="zh-TW" i="0" baseline="0" dirty="0" smtClean="0"/>
              <a:t> FFA increased, then </a:t>
            </a:r>
            <a:r>
              <a:rPr lang="zh-TW" altLang="en-US" i="0" baseline="0" dirty="0" smtClean="0"/>
              <a:t>減少運動中 的肝醣消耗</a:t>
            </a:r>
            <a:endParaRPr lang="en-US" altLang="zh-TW" i="0" baseline="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i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D900-AE43-42E7-A896-AD10073338B9}" type="slidenum">
              <a:rPr lang="en-US" altLang="zh-TW" smtClean="0">
                <a:solidFill>
                  <a:prstClr val="black"/>
                </a:solidFill>
              </a:rPr>
              <a:pPr/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6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通常一杯咖啡約含</a:t>
            </a:r>
            <a:r>
              <a:rPr lang="en-US" altLang="zh-TW" dirty="0" smtClean="0"/>
              <a:t>100~150</a:t>
            </a:r>
            <a:r>
              <a:rPr lang="zh-TW" altLang="en-US" dirty="0" smtClean="0"/>
              <a:t> 毫克咖啡因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123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若是想要使用咖啡因增強運動表現的運動員，平時應該盡量避免攝取含咖啡因的食物，或是</a:t>
            </a:r>
            <a:r>
              <a:rPr lang="zh-TW" altLang="zh-TW" sz="1200" b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須提高劑量獲得增補效果。</a:t>
            </a:r>
            <a:endParaRPr lang="en-US" altLang="zh-TW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D900-AE43-42E7-A896-AD10073338B9}" type="slidenum">
              <a:rPr lang="en-US" altLang="zh-TW" smtClean="0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6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961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i="0" dirty="0" smtClean="0"/>
              <a:t>肌酸，體內自行合成，由食物攝取</a:t>
            </a:r>
            <a:endParaRPr lang="en-US" altLang="zh-TW" i="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i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D900-AE43-42E7-A896-AD10073338B9}" type="slidenum">
              <a:rPr lang="en-US" altLang="zh-TW" smtClean="0">
                <a:solidFill>
                  <a:prstClr val="black"/>
                </a:solidFill>
              </a:rPr>
              <a:pPr/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62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i="0" dirty="0" smtClean="0"/>
              <a:t>肌酸，體內自行合成，由食物攝取</a:t>
            </a:r>
            <a:endParaRPr lang="en-US" altLang="zh-TW" i="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i="0" dirty="0" smtClean="0"/>
              <a:t>肌酸會使水分滯留體內 </a:t>
            </a:r>
            <a:r>
              <a:rPr lang="en-US" altLang="zh-TW" i="0" dirty="0" smtClean="0"/>
              <a:t>(1-2kg)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i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D900-AE43-42E7-A896-AD10073338B9}" type="slidenum">
              <a:rPr lang="en-US" altLang="zh-TW" smtClean="0">
                <a:solidFill>
                  <a:prstClr val="black"/>
                </a:solidFill>
              </a:rPr>
              <a:pPr/>
              <a:t>10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62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烯酯化肌酸和鹽酸肌酸理論上吸收效果佳，但還沒有人體實驗來證實，且價格較高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0994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D900-AE43-42E7-A896-AD10073338B9}" type="slidenum">
              <a:rPr lang="en-US" altLang="zh-TW" smtClean="0">
                <a:solidFill>
                  <a:prstClr val="black"/>
                </a:solidFill>
              </a:rPr>
              <a:pPr/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6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FB3A2A-084F-46B4-B53E-71A0A3AF86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3059B2-AA28-4BB3-97D2-C798E7468C4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3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6CDC37-E0C3-4FE8-A38A-EDC0FA66333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AFB416-099E-4E34-91FC-9DCE759E1F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60BBF9-650A-4B28-AE24-8625881935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F81A3E-D969-47D9-869D-A6FDEB77BD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A6110E-026C-4E9C-9639-77765B49BC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7E5946-3DEE-4D10-9A25-C632452572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6FD678-7873-4C77-8298-FEE7EA576A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4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C20B47-06F6-4AB3-844A-D023614A32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CBE5AA-21AF-40EB-B181-8066464BA9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4646A98D-1143-45A4-BB25-88B85E54D46E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2.wdp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>
                <a:latin typeface="Times New Roman"/>
                <a:ea typeface="DFKai-SB"/>
                <a:sym typeface="Times New Roman"/>
              </a:rPr>
              <a:t>運動增補劑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>
                <a:latin typeface="Times New Roman"/>
                <a:ea typeface="DFKai-SB"/>
                <a:sym typeface="Times New Roman"/>
              </a:rPr>
              <a:t>陳亭亭</a:t>
            </a:r>
            <a:endParaRPr lang="en-US">
              <a:latin typeface="Times New Roman"/>
              <a:ea typeface="DFKai-SB"/>
              <a:sym typeface="Times New Roman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475658" y="2910306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 dirty="0" smtClean="0">
                <a:solidFill>
                  <a:srgbClr val="898989"/>
                </a:solidFill>
                <a:uFillTx/>
                <a:latin typeface="Times New Roman"/>
                <a:ea typeface="DFKai-SB"/>
                <a:cs typeface=""/>
                <a:sym typeface="Times New Roman"/>
              </a:rPr>
              <a:t>33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Times New Roman"/>
              <a:ea typeface="DFKai-SB"/>
              <a:cs typeface=""/>
              <a:sym typeface="Times New Roman"/>
            </a:endParaRPr>
          </a:p>
        </p:txBody>
      </p:sp>
      <p:sp>
        <p:nvSpPr>
          <p:cNvPr id="7" name="投影片編號版面配置區 6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65B220A-6F8A-427C-923A-B57711273FB0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Times New Roman"/>
                <a:ea typeface="DFKai-SB"/>
                <a:cs typeface=""/>
                <a:sym typeface="Times New Roman"/>
              </a:rPr>
              <a:t>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Times New Roman"/>
              <a:ea typeface="DFKai-SB"/>
              <a:cs typeface="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963" y="4365104"/>
            <a:ext cx="3216647" cy="214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3" y="-99392"/>
            <a:ext cx="1257716" cy="125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/>
          <a:lstStyle/>
          <a:p>
            <a:pPr lvl="0"/>
            <a:r>
              <a:rPr lang="zh-TW" alt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有助於運動表現的成分</a:t>
            </a:r>
            <a:endParaRPr lang="en-US" sz="3200" b="1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540563" y="1124745"/>
            <a:ext cx="8207901" cy="4176463"/>
          </a:xfrm>
        </p:spPr>
        <p:txBody>
          <a:bodyPr/>
          <a:lstStyle/>
          <a:p>
            <a:pPr lvl="0"/>
            <a:r>
              <a:rPr lang="zh-TW" altLang="en-US" sz="2800" b="1" dirty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肌酸</a:t>
            </a:r>
            <a:r>
              <a:rPr lang="zh-TW" altLang="en-US" sz="2800" b="1" dirty="0" smtClean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TW" sz="2800" b="1" dirty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altLang="zh-TW" sz="2800" b="1" dirty="0" err="1" smtClean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creatine</a:t>
            </a:r>
            <a:r>
              <a:rPr lang="en-US" altLang="zh-TW" sz="2800" b="1" dirty="0" smtClean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)</a:t>
            </a:r>
            <a:endParaRPr lang="en-US" altLang="zh-TW" sz="2800" b="1" dirty="0">
              <a:latin typeface="Times New Roman" panose="02020603050405020304" pitchFamily="18" charset="0"/>
              <a:ea typeface="DFKai-SB"/>
              <a:cs typeface="Times New Roman" panose="02020603050405020304" pitchFamily="18" charset="0"/>
              <a:sym typeface="Times New Roman"/>
            </a:endParaRPr>
          </a:p>
          <a:p>
            <a:pPr lvl="1"/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增加體內肌酸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含量，增加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ATP-PC 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系統效能</a:t>
            </a: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DFKai-SB"/>
              <a:cs typeface="Times New Roman" panose="02020603050405020304" pitchFamily="18" charset="0"/>
              <a:sym typeface="Times New Roman"/>
            </a:endParaRPr>
          </a:p>
          <a:p>
            <a:pPr lvl="1"/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提高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短時間高強度運動、反覆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進行高強度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運動的表現</a:t>
            </a: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DFKai-SB"/>
              <a:cs typeface="Times New Roman" panose="02020603050405020304" pitchFamily="18" charset="0"/>
              <a:sym typeface="Times New Roman"/>
            </a:endParaRP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增加爆發力、肌力與瘦體組織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慢性適應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)</a:t>
            </a: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增加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體重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水分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或肌肉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)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、中和肌肉中產生的乳酸。 </a:t>
            </a:r>
          </a:p>
          <a:p>
            <a:r>
              <a:rPr lang="zh-TW" altLang="en-US" sz="2400" b="1" dirty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肌酸 </a:t>
            </a:r>
            <a:r>
              <a:rPr lang="en-US" altLang="zh-TW" sz="2400" b="1" dirty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altLang="zh-TW" sz="2400" b="1" dirty="0" err="1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creatine</a:t>
            </a:r>
            <a:r>
              <a:rPr lang="en-US" altLang="zh-TW" sz="2400" b="1" dirty="0" smtClean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)</a:t>
            </a:r>
            <a:r>
              <a:rPr lang="zh-TW" altLang="en-US" sz="2400" b="1" dirty="0" smtClean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 使用方法</a:t>
            </a: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DFKai-SB"/>
              <a:cs typeface="Times New Roman" panose="02020603050405020304" pitchFamily="18" charset="0"/>
              <a:sym typeface="Times New Roman"/>
            </a:endParaRP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超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補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期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(loading)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  <a:sym typeface="Times New Roman"/>
              </a:rPr>
              <a:t>：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20g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4×5g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) 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持續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5-7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天</a:t>
            </a: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DFKai-SB"/>
              <a:cs typeface="Times New Roman" panose="02020603050405020304" pitchFamily="18" charset="0"/>
              <a:sym typeface="Times New Roman"/>
            </a:endParaRP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維持期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(maintenance)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  <a:sym typeface="Times New Roman"/>
              </a:rPr>
              <a:t>：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  <a:sym typeface="Times New Roman"/>
              </a:rPr>
              <a:t>3-5g 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  <a:sym typeface="Times New Roman"/>
              </a:rPr>
              <a:t>每天</a:t>
            </a: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標楷體"/>
              <a:cs typeface="Times New Roman" panose="02020603050405020304" pitchFamily="18" charset="0"/>
              <a:sym typeface="Times New Roman"/>
            </a:endParaRPr>
          </a:p>
          <a:p>
            <a:pPr lvl="1"/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醣類可以促進肌酸的保留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DFKai-SB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732240" y="4077072"/>
            <a:ext cx="2197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20g for 6 days, </a:t>
            </a:r>
          </a:p>
          <a:p>
            <a:pPr algn="r"/>
            <a:r>
              <a:rPr lang="en-US" altLang="zh-TW" sz="1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then 2g/day for 30 days</a:t>
            </a:r>
            <a:endParaRPr lang="zh-TW" altLang="en-US" sz="1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6270501" y="6469580"/>
            <a:ext cx="2693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1pPr>
            <a:lvl2pPr marL="742950" indent="-285750">
              <a:spcBef>
                <a:spcPts val="12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Hultman</a:t>
            </a:r>
            <a:r>
              <a:rPr kumimoji="0"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al.,1996)</a:t>
            </a:r>
            <a:endParaRPr kumimoji="0"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7445"/>
            <a:ext cx="1257716" cy="125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312168"/>
            <a:ext cx="6192688" cy="4525959"/>
          </a:xfrm>
        </p:spPr>
        <p:txBody>
          <a:bodyPr/>
          <a:lstStyle/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水合型肌酸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creatine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monohydrate, CM)</a:t>
            </a:r>
          </a:p>
          <a:p>
            <a:pPr lvl="1"/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水溶性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低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 g/L (20 °C) in water)</a:t>
            </a:r>
          </a:p>
          <a:p>
            <a:pPr lvl="1"/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易造成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腹瀉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數天至數週後可以適應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易溶解肌酸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微粉化肌酸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(micronized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creatine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將水合型肌酸微粉化，總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溶解度不變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高水溶性肌酸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乙酸乙酯肌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酸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creatine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ethyl ester, CEE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肌酸鹽酸鹽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creatine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hydrochloride)</a:t>
            </a:r>
          </a:p>
          <a:p>
            <a:pPr lvl="1"/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液態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肌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酸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liquid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creatine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creatine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serum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多數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號稱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不需要填充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(loading)`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標題 1"/>
          <p:cNvSpPr txBox="1">
            <a:spLocks noGrp="1"/>
          </p:cNvSpPr>
          <p:nvPr>
            <p:ph type="title"/>
          </p:nvPr>
        </p:nvSpPr>
        <p:spPr>
          <a:xfrm>
            <a:off x="251520" y="332656"/>
            <a:ext cx="8229600" cy="504056"/>
          </a:xfrm>
        </p:spPr>
        <p:txBody>
          <a:bodyPr/>
          <a:lstStyle/>
          <a:p>
            <a:pPr lvl="0"/>
            <a:r>
              <a:rPr lang="zh-TW" alt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有助於運動表現的成分</a:t>
            </a:r>
            <a:endParaRPr lang="en-US" sz="3200" b="1" dirty="0">
              <a:latin typeface="Times New Roman"/>
              <a:ea typeface="DFKai-SB"/>
              <a:sym typeface="Times New Roman"/>
            </a:endParaRPr>
          </a:p>
        </p:txBody>
      </p:sp>
      <p:pic>
        <p:nvPicPr>
          <p:cNvPr id="9" name="Picture 4" descr="「Micronized creatine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89917"/>
            <a:ext cx="903299" cy="120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「creatine ethyl ester」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10" y="4848450"/>
            <a:ext cx="148801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「Liquid creatine」的圖片搜尋結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750" l="0" r="9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321" y="4509119"/>
            <a:ext cx="955836" cy="185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33" y="1111327"/>
            <a:ext cx="1062362" cy="1693323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8" r="19302"/>
          <a:stretch/>
        </p:blipFill>
        <p:spPr bwMode="auto">
          <a:xfrm>
            <a:off x="7894580" y="1340768"/>
            <a:ext cx="867055" cy="140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558152">
            <a:off x="421152" y="992404"/>
            <a:ext cx="1117569" cy="89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2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315416"/>
            <a:ext cx="1257716" cy="125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/>
          <a:lstStyle/>
          <a:p>
            <a:pPr lvl="0"/>
            <a:r>
              <a:rPr lang="zh-TW" alt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有助於運動表現的成分</a:t>
            </a:r>
            <a:endParaRPr lang="en-US" sz="3200" b="1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32043" y="1052736"/>
            <a:ext cx="8820477" cy="504055"/>
          </a:xfrm>
        </p:spPr>
        <p:txBody>
          <a:bodyPr/>
          <a:lstStyle/>
          <a:p>
            <a:pPr lvl="0"/>
            <a:r>
              <a:rPr lang="zh-TW" altLang="en-US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硝酸鹽 </a:t>
            </a:r>
            <a:r>
              <a:rPr lang="en-US" altLang="zh-TW" sz="28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(nitrate</a:t>
            </a:r>
            <a:r>
              <a:rPr lang="en-US" altLang="zh-TW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)</a:t>
            </a:r>
          </a:p>
          <a:p>
            <a:pPr marL="457200" lvl="1" indent="0">
              <a:buNone/>
            </a:pPr>
            <a:endParaRPr lang="en-US" altLang="zh-TW" sz="2400" dirty="0">
              <a:solidFill>
                <a:schemeClr val="tx1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marL="0" lvl="1" indent="0">
              <a:spcBef>
                <a:spcPts val="800"/>
              </a:spcBef>
              <a:buNone/>
            </a:pPr>
            <a:endParaRPr lang="en-US" altLang="zh-TW" sz="2400" dirty="0" smtClean="0">
              <a:solidFill>
                <a:srgbClr val="C00000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endParaRPr lang="en-US" sz="2400" dirty="0"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849609" y="1556792"/>
            <a:ext cx="5962751" cy="4816501"/>
            <a:chOff x="1849609" y="1721960"/>
            <a:chExt cx="5962751" cy="4816501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599" y="1721960"/>
              <a:ext cx="5365761" cy="4515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2025386" y="216237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硝酸鹽</a:t>
              </a: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849609" y="314096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亞硝酸鹽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536012" y="413978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一氧化氮</a:t>
              </a: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652120" y="172196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精胺酸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427984" y="616530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運動效率</a:t>
              </a: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120179" y="616912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運動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表現</a:t>
              </a: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771800" y="6169129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抗疲勞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3051679" y="2132855"/>
              <a:ext cx="1448313" cy="504000"/>
            </a:xfrm>
            <a:prstGeom prst="rect">
              <a:avLst/>
            </a:prstGeom>
            <a:solidFill>
              <a:srgbClr val="0066FF">
                <a:alpha val="1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056542" y="3191710"/>
              <a:ext cx="1044000" cy="396000"/>
            </a:xfrm>
            <a:prstGeom prst="rect">
              <a:avLst/>
            </a:prstGeom>
            <a:solidFill>
              <a:srgbClr val="0066FF">
                <a:alpha val="1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2556312" y="4072454"/>
              <a:ext cx="4824000" cy="504000"/>
            </a:xfrm>
            <a:prstGeom prst="rect">
              <a:avLst/>
            </a:prstGeom>
            <a:solidFill>
              <a:srgbClr val="0066FF">
                <a:alpha val="1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2483888" y="4653160"/>
              <a:ext cx="900000" cy="216000"/>
            </a:xfrm>
            <a:prstGeom prst="rect">
              <a:avLst/>
            </a:pr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996040" y="4999742"/>
              <a:ext cx="936000" cy="445481"/>
            </a:xfrm>
            <a:prstGeom prst="rect">
              <a:avLst/>
            </a:pr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5154117" y="6488668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Sports Med (2014) 44 (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1):S35–S45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3" y="-99392"/>
            <a:ext cx="1257716" cy="125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/>
          <a:lstStyle/>
          <a:p>
            <a:pPr lvl="0"/>
            <a:r>
              <a:rPr lang="zh-TW" alt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有助於運動表現的成分</a:t>
            </a:r>
            <a:endParaRPr lang="en-US" sz="3200" b="1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32043" y="1196753"/>
            <a:ext cx="8244413" cy="4536503"/>
          </a:xfrm>
        </p:spPr>
        <p:txBody>
          <a:bodyPr/>
          <a:lstStyle/>
          <a:p>
            <a:pPr lvl="0"/>
            <a:r>
              <a:rPr lang="zh-TW" altLang="en-US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硝酸鹽 </a:t>
            </a:r>
            <a:r>
              <a:rPr lang="en-US" altLang="zh-TW" sz="28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(nitrate</a:t>
            </a:r>
            <a:r>
              <a:rPr lang="en-US" altLang="zh-TW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)</a:t>
            </a:r>
          </a:p>
          <a:p>
            <a:pPr lvl="1"/>
            <a:r>
              <a:rPr lang="zh-TW" alt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增加血漿中的</a:t>
            </a:r>
            <a:r>
              <a:rPr lang="zh-TW" altLang="en-US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亞硝酸</a:t>
            </a:r>
            <a:r>
              <a:rPr lang="zh-TW" alt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鹽類濃度，在運動時增加</a:t>
            </a:r>
            <a:r>
              <a:rPr lang="en-US" altLang="zh-TW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NO</a:t>
            </a:r>
            <a:r>
              <a:rPr lang="zh-TW" alt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生成</a:t>
            </a:r>
            <a:endParaRPr lang="en-US" altLang="zh-TW" sz="2400" dirty="0" smtClean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alt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血管擴張作用，流向肌肉的血流增加</a:t>
            </a:r>
            <a:endParaRPr lang="en-US" altLang="zh-TW" sz="2400" dirty="0" smtClean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altLang="en-US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提高</a:t>
            </a:r>
            <a:r>
              <a:rPr lang="zh-TW" alt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粒</a:t>
            </a:r>
            <a:r>
              <a:rPr lang="zh-TW" altLang="en-US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線</a:t>
            </a:r>
            <a:r>
              <a:rPr lang="zh-TW" alt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體呼吸效率 </a:t>
            </a:r>
            <a:r>
              <a:rPr lang="en-US" altLang="zh-TW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(</a:t>
            </a:r>
            <a:r>
              <a:rPr lang="zh-TW" alt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節省氧氣消耗</a:t>
            </a:r>
            <a:r>
              <a:rPr lang="en-US" altLang="zh-TW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)</a:t>
            </a:r>
          </a:p>
          <a:p>
            <a:pPr lvl="2"/>
            <a:r>
              <a:rPr lang="zh-TW" altLang="en-US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增加</a:t>
            </a:r>
            <a:r>
              <a:rPr lang="en-US" altLang="zh-TW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&lt;40mins</a:t>
            </a:r>
            <a:r>
              <a:rPr lang="zh-TW" altLang="en-US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內的</a:t>
            </a:r>
            <a:r>
              <a:rPr lang="zh-TW" altLang="en-US" sz="2000" dirty="0">
                <a:latin typeface="Times New Roman"/>
                <a:ea typeface="DFKai-SB"/>
                <a:cs typeface="Times New Roman" pitchFamily="18"/>
                <a:sym typeface="Times New Roman"/>
              </a:rPr>
              <a:t>中高</a:t>
            </a:r>
            <a:r>
              <a:rPr lang="zh-TW" altLang="en-US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強度運動表現</a:t>
            </a:r>
            <a:endParaRPr lang="en-US" altLang="zh-TW" sz="2000" dirty="0" smtClean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alt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促進 </a:t>
            </a:r>
            <a:r>
              <a:rPr lang="en-US" altLang="zh-TW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type II </a:t>
            </a:r>
            <a:r>
              <a:rPr lang="zh-TW" alt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肌纖維 </a:t>
            </a:r>
            <a:r>
              <a:rPr lang="en-US" altLang="zh-TW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(</a:t>
            </a:r>
            <a:r>
              <a:rPr lang="zh-TW" alt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白肌</a:t>
            </a:r>
            <a:r>
              <a:rPr lang="en-US" altLang="zh-TW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) </a:t>
            </a:r>
            <a:r>
              <a:rPr lang="zh-TW" alt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的功能</a:t>
            </a:r>
            <a:endParaRPr lang="en-US" altLang="zh-TW" sz="2400" dirty="0" smtClean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2"/>
            <a:r>
              <a:rPr lang="zh-TW" altLang="en-US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提升</a:t>
            </a:r>
            <a:r>
              <a:rPr lang="en-US" altLang="zh-TW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12-40mins </a:t>
            </a:r>
            <a:r>
              <a:rPr lang="zh-TW" altLang="en-US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高強度、間歇型的運動表現 </a:t>
            </a:r>
            <a:r>
              <a:rPr lang="en-US" altLang="zh-TW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(</a:t>
            </a:r>
            <a:r>
              <a:rPr lang="zh-TW" altLang="en-US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反覆衝刺</a:t>
            </a:r>
            <a:r>
              <a:rPr lang="en-US" altLang="zh-TW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..)</a:t>
            </a:r>
          </a:p>
          <a:p>
            <a:r>
              <a:rPr lang="zh-TW" altLang="en-US" sz="28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硝酸鹽 </a:t>
            </a:r>
            <a:r>
              <a:rPr lang="en-US" altLang="zh-TW" sz="28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(nitrate</a:t>
            </a:r>
            <a:r>
              <a:rPr lang="en-US" altLang="zh-TW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) </a:t>
            </a:r>
            <a:r>
              <a:rPr lang="zh-TW" altLang="en-US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補充 </a:t>
            </a:r>
            <a:r>
              <a:rPr lang="en-US" altLang="zh-TW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(</a:t>
            </a:r>
            <a:r>
              <a:rPr lang="zh-TW" alt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從食物中攝取佳</a:t>
            </a:r>
            <a:r>
              <a:rPr lang="en-US" altLang="zh-TW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)</a:t>
            </a:r>
          </a:p>
          <a:p>
            <a:pPr lvl="1"/>
            <a:r>
              <a:rPr lang="zh-TW" altLang="en-US" sz="2000" dirty="0">
                <a:latin typeface="Times New Roman"/>
                <a:ea typeface="DFKai-SB"/>
                <a:cs typeface="Times New Roman" pitchFamily="18"/>
                <a:sym typeface="Times New Roman"/>
              </a:rPr>
              <a:t>單次補充：運動前</a:t>
            </a:r>
            <a:r>
              <a:rPr lang="en-US" altLang="zh-TW" sz="2000" dirty="0">
                <a:latin typeface="Times New Roman"/>
                <a:ea typeface="DFKai-SB"/>
                <a:cs typeface="Times New Roman" pitchFamily="18"/>
                <a:sym typeface="Times New Roman"/>
              </a:rPr>
              <a:t>2-3</a:t>
            </a:r>
            <a:r>
              <a:rPr lang="zh-TW" altLang="en-US" sz="2000" dirty="0">
                <a:latin typeface="Times New Roman"/>
                <a:ea typeface="DFKai-SB"/>
                <a:cs typeface="Times New Roman" pitchFamily="18"/>
                <a:sym typeface="Times New Roman"/>
              </a:rPr>
              <a:t>小時，攝取</a:t>
            </a:r>
            <a:r>
              <a:rPr lang="en-US" altLang="zh-TW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310-560mg</a:t>
            </a:r>
            <a:r>
              <a:rPr lang="zh-TW" altLang="en-US" sz="2000" dirty="0">
                <a:latin typeface="Times New Roman"/>
                <a:ea typeface="DFKai-SB"/>
                <a:cs typeface="Times New Roman" pitchFamily="18"/>
                <a:sym typeface="Times New Roman"/>
              </a:rPr>
              <a:t>的硝酸鹽類</a:t>
            </a:r>
            <a:endParaRPr lang="en-US" altLang="zh-TW" sz="2000" dirty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altLang="en-US" sz="2000" dirty="0">
                <a:latin typeface="Times New Roman"/>
                <a:ea typeface="DFKai-SB"/>
                <a:cs typeface="Times New Roman" pitchFamily="18"/>
                <a:sym typeface="Times New Roman"/>
              </a:rPr>
              <a:t>長期補充</a:t>
            </a:r>
            <a:r>
              <a:rPr lang="zh-TW" altLang="en-US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：經常性補充 </a:t>
            </a:r>
            <a:r>
              <a:rPr lang="en-US" altLang="zh-TW" sz="2000" dirty="0">
                <a:latin typeface="Times New Roman"/>
                <a:ea typeface="DFKai-SB"/>
                <a:cs typeface="Times New Roman" pitchFamily="18"/>
                <a:sym typeface="Times New Roman"/>
              </a:rPr>
              <a:t>(&gt;3</a:t>
            </a:r>
            <a:r>
              <a:rPr lang="zh-TW" altLang="en-US" sz="2000" dirty="0">
                <a:latin typeface="Times New Roman"/>
                <a:ea typeface="DFKai-SB"/>
                <a:cs typeface="Times New Roman" pitchFamily="18"/>
                <a:sym typeface="Times New Roman"/>
              </a:rPr>
              <a:t>天</a:t>
            </a:r>
            <a:r>
              <a:rPr lang="en-US" altLang="zh-TW" sz="2000" dirty="0">
                <a:latin typeface="Times New Roman"/>
                <a:ea typeface="DFKai-SB"/>
                <a:cs typeface="Times New Roman" pitchFamily="18"/>
                <a:sym typeface="Times New Roman"/>
              </a:rPr>
              <a:t>)</a:t>
            </a:r>
            <a:r>
              <a:rPr lang="zh-TW" altLang="en-US" sz="2000" dirty="0">
                <a:latin typeface="Times New Roman"/>
                <a:ea typeface="DFKai-SB"/>
                <a:cs typeface="Times New Roman" pitchFamily="18"/>
                <a:sym typeface="Times New Roman"/>
              </a:rPr>
              <a:t> 對於運動表現也可能有</a:t>
            </a:r>
            <a:r>
              <a:rPr lang="zh-TW" altLang="en-US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好處</a:t>
            </a:r>
            <a:endParaRPr lang="en-US" altLang="zh-TW" sz="2000" dirty="0"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55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3" y="-99392"/>
            <a:ext cx="1257716" cy="125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/>
          <a:lstStyle/>
          <a:p>
            <a:pPr lvl="0"/>
            <a:r>
              <a:rPr lang="zh-TW" alt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有助於運動表現的成分</a:t>
            </a:r>
            <a:endParaRPr lang="en-US" sz="3200" b="1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32043" y="1052736"/>
            <a:ext cx="8820477" cy="2088231"/>
          </a:xfrm>
        </p:spPr>
        <p:txBody>
          <a:bodyPr/>
          <a:lstStyle/>
          <a:p>
            <a:pPr lvl="0"/>
            <a:r>
              <a:rPr lang="zh-TW" altLang="en-US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硝酸鹽 </a:t>
            </a:r>
            <a:r>
              <a:rPr lang="en-US" altLang="zh-TW" sz="28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(nitrate</a:t>
            </a:r>
            <a:r>
              <a:rPr lang="en-US" altLang="zh-TW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)</a:t>
            </a:r>
          </a:p>
          <a:p>
            <a:pPr lvl="1"/>
            <a:endParaRPr lang="en-US" altLang="zh-TW" sz="2400" dirty="0">
              <a:solidFill>
                <a:schemeClr val="tx1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marL="0" lvl="1" indent="0">
              <a:spcBef>
                <a:spcPts val="800"/>
              </a:spcBef>
              <a:buNone/>
            </a:pPr>
            <a:endParaRPr lang="en-US" altLang="zh-TW" sz="2400" dirty="0" smtClean="0">
              <a:solidFill>
                <a:srgbClr val="C00000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endParaRPr lang="en-US" sz="2400" dirty="0"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55" y="1556792"/>
            <a:ext cx="734806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1" b="12412"/>
          <a:stretch/>
        </p:blipFill>
        <p:spPr bwMode="auto">
          <a:xfrm>
            <a:off x="4893726" y="4544848"/>
            <a:ext cx="2198554" cy="166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29" y="4449151"/>
            <a:ext cx="1759494" cy="175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2952751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9" b="11068"/>
          <a:stretch/>
        </p:blipFill>
        <p:spPr bwMode="auto">
          <a:xfrm>
            <a:off x="6804248" y="4696477"/>
            <a:ext cx="197870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182445" y="5949280"/>
            <a:ext cx="941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甜菜根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beetroot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28133" y="5949280"/>
            <a:ext cx="889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波菜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spinach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82213" y="6023029"/>
            <a:ext cx="889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芝麻葉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rocket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48607" y="6021288"/>
            <a:ext cx="748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芹菜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celery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52036" y="3944802"/>
            <a:ext cx="4399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*每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100g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新鮮食材中含有的硝酸鹽含量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9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22281" r="21440"/>
          <a:stretch/>
        </p:blipFill>
        <p:spPr>
          <a:xfrm>
            <a:off x="5175950" y="591255"/>
            <a:ext cx="2805294" cy="276922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l="36560" r="36560"/>
          <a:stretch/>
        </p:blipFill>
        <p:spPr>
          <a:xfrm>
            <a:off x="3986407" y="3512575"/>
            <a:ext cx="1296144" cy="267890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121" y="3660424"/>
            <a:ext cx="2531058" cy="253105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231" y="396055"/>
            <a:ext cx="3097589" cy="258132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459" y="3053428"/>
            <a:ext cx="2088232" cy="313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8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t="12600" b="9281"/>
          <a:stretch/>
        </p:blipFill>
        <p:spPr>
          <a:xfrm>
            <a:off x="1187624" y="3573016"/>
            <a:ext cx="7194376" cy="210756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3" y="-99392"/>
            <a:ext cx="1257716" cy="125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/>
          <a:lstStyle/>
          <a:p>
            <a:pPr lvl="0"/>
            <a:r>
              <a:rPr lang="zh-TW" alt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有助於運動表現的成分</a:t>
            </a:r>
            <a:endParaRPr lang="en-US" sz="3200" b="1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32043" y="1196753"/>
            <a:ext cx="7668349" cy="2808311"/>
          </a:xfrm>
        </p:spPr>
        <p:txBody>
          <a:bodyPr/>
          <a:lstStyle/>
          <a:p>
            <a:pPr lvl="0"/>
            <a:r>
              <a:rPr lang="zh-TW" altLang="en-US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碳酸氫鈉 </a:t>
            </a:r>
            <a:r>
              <a:rPr lang="en-US" altLang="zh-TW" sz="28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(sodium </a:t>
            </a:r>
            <a:r>
              <a:rPr lang="en-US" altLang="zh-TW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bicarbonate</a:t>
            </a:r>
            <a:r>
              <a:rPr lang="zh-TW" altLang="en-US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，</a:t>
            </a:r>
            <a:r>
              <a:rPr lang="en-US" altLang="zh-TW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NaHCO</a:t>
            </a:r>
            <a:r>
              <a:rPr lang="en-US" altLang="zh-TW" sz="2800" b="1" baseline="-25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3</a:t>
            </a:r>
            <a:r>
              <a:rPr lang="en-US" altLang="zh-TW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)</a:t>
            </a:r>
            <a:endParaRPr lang="en-US" altLang="zh-TW" sz="2800" b="1" dirty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俗稱小蘇打，重碳酸鹽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具有緩衝作用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維持酸鹼值在固定的範圍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一般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血液之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pH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值為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7.35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，但在劇烈運動後會降至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6.8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，攝取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重碳酸鹽可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提高血液中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HCO3-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而提高緩衝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能力</a:t>
            </a: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lvl="0"/>
            <a:endParaRPr lang="en-US" sz="2400" dirty="0"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3768" y="5651956"/>
            <a:ext cx="769710" cy="739643"/>
          </a:xfrm>
          <a:prstGeom prst="rect">
            <a:avLst/>
          </a:prstGeom>
        </p:spPr>
      </p:pic>
      <p:grpSp>
        <p:nvGrpSpPr>
          <p:cNvPr id="38" name="群組 37"/>
          <p:cNvGrpSpPr/>
          <p:nvPr/>
        </p:nvGrpSpPr>
        <p:grpSpPr>
          <a:xfrm>
            <a:off x="4355976" y="5655078"/>
            <a:ext cx="1243392" cy="1158298"/>
            <a:chOff x="4624752" y="5448346"/>
            <a:chExt cx="1243392" cy="1158298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24752" y="5448346"/>
              <a:ext cx="716958" cy="716958"/>
            </a:xfrm>
            <a:prstGeom prst="rect">
              <a:avLst/>
            </a:prstGeom>
          </p:spPr>
        </p:pic>
        <p:sp>
          <p:nvSpPr>
            <p:cNvPr id="22" name="文字方塊 21"/>
            <p:cNvSpPr txBox="1"/>
            <p:nvPr/>
          </p:nvSpPr>
          <p:spPr>
            <a:xfrm>
              <a:off x="5462264" y="6237312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H</a:t>
              </a:r>
              <a:r>
                <a:rPr lang="en-US" altLang="zh-TW" baseline="30000" dirty="0" smtClean="0">
                  <a:solidFill>
                    <a:srgbClr val="FF0000"/>
                  </a:solidFill>
                </a:rPr>
                <a:t>+</a:t>
              </a:r>
              <a:endParaRPr lang="zh-TW" altLang="en-US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弧形接點 29"/>
            <p:cNvCxnSpPr/>
            <p:nvPr/>
          </p:nvCxnSpPr>
          <p:spPr>
            <a:xfrm rot="16200000" flipH="1">
              <a:off x="5287934" y="6028872"/>
              <a:ext cx="310762" cy="250133"/>
            </a:xfrm>
            <a:prstGeom prst="curvedConnector3">
              <a:avLst>
                <a:gd name="adj1" fmla="val -5805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群組 39"/>
          <p:cNvGrpSpPr/>
          <p:nvPr/>
        </p:nvGrpSpPr>
        <p:grpSpPr>
          <a:xfrm>
            <a:off x="3707904" y="5651956"/>
            <a:ext cx="1243392" cy="1158298"/>
            <a:chOff x="4624752" y="5448346"/>
            <a:chExt cx="1243392" cy="1158298"/>
          </a:xfrm>
        </p:grpSpPr>
        <p:pic>
          <p:nvPicPr>
            <p:cNvPr id="41" name="圖片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24752" y="5448346"/>
              <a:ext cx="716958" cy="716958"/>
            </a:xfrm>
            <a:prstGeom prst="rect">
              <a:avLst/>
            </a:prstGeom>
          </p:spPr>
        </p:pic>
        <p:sp>
          <p:nvSpPr>
            <p:cNvPr id="42" name="文字方塊 41"/>
            <p:cNvSpPr txBox="1"/>
            <p:nvPr/>
          </p:nvSpPr>
          <p:spPr>
            <a:xfrm>
              <a:off x="5462264" y="6237312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H</a:t>
              </a:r>
              <a:r>
                <a:rPr lang="en-US" altLang="zh-TW" baseline="30000" dirty="0" smtClean="0">
                  <a:solidFill>
                    <a:srgbClr val="FF0000"/>
                  </a:solidFill>
                </a:rPr>
                <a:t>+</a:t>
              </a:r>
              <a:endParaRPr lang="zh-TW" altLang="en-US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弧形接點 42"/>
            <p:cNvCxnSpPr/>
            <p:nvPr/>
          </p:nvCxnSpPr>
          <p:spPr>
            <a:xfrm rot="16200000" flipH="1">
              <a:off x="5287934" y="6028872"/>
              <a:ext cx="310762" cy="250133"/>
            </a:xfrm>
            <a:prstGeom prst="curvedConnector3">
              <a:avLst>
                <a:gd name="adj1" fmla="val -5805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269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3" y="-99392"/>
            <a:ext cx="1257716" cy="125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/>
          <a:lstStyle/>
          <a:p>
            <a:pPr lvl="0"/>
            <a:r>
              <a:rPr lang="zh-TW" alt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有助於運動表現的成分</a:t>
            </a:r>
            <a:endParaRPr lang="en-US" sz="3200" b="1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32043" y="1196753"/>
            <a:ext cx="7668349" cy="3528391"/>
          </a:xfrm>
        </p:spPr>
        <p:txBody>
          <a:bodyPr/>
          <a:lstStyle/>
          <a:p>
            <a:pPr lvl="0"/>
            <a:r>
              <a:rPr lang="zh-TW" altLang="en-US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碳酸氫鈉 </a:t>
            </a:r>
            <a:r>
              <a:rPr lang="en-US" altLang="zh-TW" sz="28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(sodium </a:t>
            </a:r>
            <a:r>
              <a:rPr lang="en-US" altLang="zh-TW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bicarbonate</a:t>
            </a:r>
            <a:r>
              <a:rPr lang="zh-TW" altLang="en-US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，</a:t>
            </a:r>
            <a:r>
              <a:rPr lang="en-US" altLang="zh-TW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NaHCO</a:t>
            </a:r>
            <a:r>
              <a:rPr lang="en-US" altLang="zh-TW" sz="2800" b="1" baseline="-25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3</a:t>
            </a:r>
            <a:r>
              <a:rPr lang="en-US" altLang="zh-TW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)</a:t>
            </a:r>
            <a:endParaRPr lang="en-US" altLang="zh-TW" sz="2800" b="1" dirty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altLang="en-US" sz="2400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對短時間高強度運動 </a:t>
            </a:r>
            <a:r>
              <a:rPr lang="en-US" altLang="zh-TW" sz="2400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(1-3</a:t>
            </a:r>
            <a:r>
              <a:rPr lang="zh-TW" altLang="en-US" sz="2400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 </a:t>
            </a:r>
            <a:r>
              <a:rPr lang="en-US" altLang="zh-TW" sz="2400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mins) </a:t>
            </a:r>
            <a:r>
              <a:rPr lang="zh-TW" altLang="en-US" sz="2400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有增進作用，但對耐力型運動則無助益</a:t>
            </a:r>
            <a:endParaRPr lang="en-US" altLang="zh-TW" sz="2400" dirty="0" smtClean="0">
              <a:solidFill>
                <a:srgbClr val="C00000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altLang="en-US" sz="28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碳酸氫鈉 </a:t>
            </a:r>
            <a:r>
              <a:rPr lang="en-US" altLang="zh-TW" sz="28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(sodium bicarbonate</a:t>
            </a:r>
            <a:r>
              <a:rPr lang="en-US" altLang="zh-TW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)</a:t>
            </a:r>
            <a:r>
              <a:rPr lang="zh-TW" altLang="en-US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 補充</a:t>
            </a:r>
            <a:endParaRPr lang="en-US" altLang="zh-TW" sz="2800" b="1" dirty="0" smtClean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altLang="en-US" sz="2000" dirty="0">
                <a:latin typeface="Times New Roman"/>
                <a:ea typeface="DFKai-SB"/>
                <a:cs typeface="Times New Roman" pitchFamily="18"/>
                <a:sym typeface="Times New Roman"/>
              </a:rPr>
              <a:t>單次</a:t>
            </a:r>
            <a:r>
              <a:rPr lang="zh-TW" altLang="en-US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補充：運動前</a:t>
            </a:r>
            <a:r>
              <a:rPr lang="en-US" altLang="zh-TW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60-150 mins</a:t>
            </a:r>
            <a:r>
              <a:rPr lang="zh-TW" altLang="en-US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，攝取</a:t>
            </a:r>
            <a:r>
              <a:rPr lang="en-US" altLang="zh-TW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0.2-0.4 g/kg </a:t>
            </a:r>
            <a:r>
              <a:rPr lang="zh-TW" altLang="en-US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體重</a:t>
            </a:r>
            <a:endParaRPr lang="en-US" altLang="zh-TW" sz="2000" dirty="0" smtClean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altLang="en-US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分次補充：在</a:t>
            </a:r>
            <a:r>
              <a:rPr lang="en-US" altLang="zh-TW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30-180</a:t>
            </a:r>
            <a:r>
              <a:rPr lang="zh-TW" altLang="en-US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 </a:t>
            </a:r>
            <a:r>
              <a:rPr lang="en-US" altLang="zh-TW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mins</a:t>
            </a:r>
            <a:r>
              <a:rPr lang="zh-TW" altLang="en-US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內，分成數次攝取 </a:t>
            </a:r>
            <a:r>
              <a:rPr lang="en-US" altLang="zh-TW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(</a:t>
            </a:r>
            <a:r>
              <a:rPr lang="zh-TW" altLang="en-US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總量相同</a:t>
            </a:r>
            <a:r>
              <a:rPr lang="en-US" altLang="zh-TW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)</a:t>
            </a:r>
          </a:p>
          <a:p>
            <a:pPr lvl="1"/>
            <a:r>
              <a:rPr lang="zh-TW" altLang="en-US" sz="2000" dirty="0">
                <a:latin typeface="Times New Roman"/>
                <a:ea typeface="DFKai-SB"/>
                <a:cs typeface="Times New Roman" pitchFamily="18"/>
                <a:sym typeface="Times New Roman"/>
              </a:rPr>
              <a:t>分日補充：賽前</a:t>
            </a:r>
            <a:r>
              <a:rPr lang="en-US" altLang="zh-TW" sz="2000" dirty="0">
                <a:latin typeface="Times New Roman"/>
                <a:ea typeface="DFKai-SB"/>
                <a:cs typeface="Times New Roman" pitchFamily="18"/>
                <a:sym typeface="Times New Roman"/>
              </a:rPr>
              <a:t>2-4</a:t>
            </a:r>
            <a:r>
              <a:rPr lang="zh-TW" altLang="en-US" sz="2000" dirty="0">
                <a:latin typeface="Times New Roman"/>
                <a:ea typeface="DFKai-SB"/>
                <a:cs typeface="Times New Roman" pitchFamily="18"/>
                <a:sym typeface="Times New Roman"/>
              </a:rPr>
              <a:t>天，每天服用</a:t>
            </a:r>
            <a:r>
              <a:rPr lang="en-US" altLang="zh-TW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3-4</a:t>
            </a:r>
            <a:r>
              <a:rPr lang="zh-TW" altLang="en-US" sz="20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次小</a:t>
            </a:r>
            <a:r>
              <a:rPr lang="zh-TW" altLang="en-US" sz="2000" dirty="0">
                <a:latin typeface="Times New Roman"/>
                <a:ea typeface="DFKai-SB"/>
                <a:cs typeface="Times New Roman" pitchFamily="18"/>
                <a:sym typeface="Times New Roman"/>
              </a:rPr>
              <a:t>劑量</a:t>
            </a:r>
            <a:endParaRPr lang="en-US" altLang="zh-TW" sz="2000" dirty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endParaRPr lang="zh-TW" altLang="en-US" dirty="0" smtClean="0">
              <a:solidFill>
                <a:srgbClr val="C00000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marL="400050" lvl="2" indent="0">
              <a:spcBef>
                <a:spcPts val="800"/>
              </a:spcBef>
              <a:buNone/>
            </a:pPr>
            <a:endParaRPr lang="en-US" altLang="zh-TW" sz="2000" dirty="0" smtClean="0">
              <a:solidFill>
                <a:srgbClr val="C00000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endParaRPr lang="en-US" sz="2400" dirty="0"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/>
          <a:srcRect l="13479" t="7476" r="13479" b="11019"/>
          <a:stretch/>
        </p:blipFill>
        <p:spPr>
          <a:xfrm>
            <a:off x="3344474" y="4454415"/>
            <a:ext cx="1252314" cy="21602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6"/>
          <a:srcRect l="4067" t="6271" r="1905" b="5955"/>
          <a:stretch/>
        </p:blipFill>
        <p:spPr>
          <a:xfrm>
            <a:off x="4993470" y="4661788"/>
            <a:ext cx="396044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3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3" y="-99392"/>
            <a:ext cx="1257716" cy="125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有助於運動表現的成分</a:t>
            </a:r>
            <a:endParaRPr lang="en-US" sz="3200" b="1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32043" y="1196753"/>
            <a:ext cx="8820477" cy="2808311"/>
          </a:xfrm>
        </p:spPr>
        <p:txBody>
          <a:bodyPr/>
          <a:lstStyle/>
          <a:p>
            <a:pPr lvl="0"/>
            <a:r>
              <a:rPr lang="el-GR" altLang="zh-TW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β-</a:t>
            </a:r>
            <a:r>
              <a:rPr lang="zh-TW" altLang="en-US" sz="28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丙胺酸</a:t>
            </a:r>
            <a:r>
              <a:rPr lang="en-US" altLang="zh-TW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(</a:t>
            </a:r>
            <a:r>
              <a:rPr lang="el-GR" altLang="zh-TW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β-</a:t>
            </a:r>
            <a:r>
              <a:rPr lang="en-US" altLang="zh-TW" sz="28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alanine </a:t>
            </a:r>
            <a:r>
              <a:rPr lang="en-US" altLang="zh-TW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) </a:t>
            </a:r>
          </a:p>
          <a:p>
            <a:pPr lvl="1"/>
            <a:r>
              <a:rPr lang="el-GR" altLang="zh-TW" sz="2400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β-</a:t>
            </a:r>
            <a:r>
              <a:rPr lang="zh-TW" altLang="en-US" sz="2400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丙胺酸用來生成</a:t>
            </a:r>
            <a:r>
              <a:rPr lang="zh-TW" altLang="en-US" sz="2400" b="1" dirty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肌</a:t>
            </a:r>
            <a:r>
              <a:rPr lang="zh-TW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肽 </a:t>
            </a:r>
            <a:r>
              <a:rPr lang="en-US" altLang="zh-TW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altLang="zh-TW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</a:t>
            </a:r>
            <a:r>
              <a:rPr lang="en-US" altLang="zh-TW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arnosine)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，增加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肌肉肌肽濃度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DFKai-SB"/>
              <a:cs typeface="Times New Roman" panose="02020603050405020304" pitchFamily="18" charset="0"/>
              <a:sym typeface="Times New Roman"/>
            </a:endParaRPr>
          </a:p>
          <a:p>
            <a:pPr lvl="1"/>
            <a:r>
              <a:rPr lang="zh-TW" altLang="en-US" sz="2400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肌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肽</a:t>
            </a:r>
            <a:r>
              <a:rPr lang="zh-TW" altLang="en-US" sz="2400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是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肌肉</a:t>
            </a:r>
            <a:r>
              <a:rPr lang="zh-TW" altLang="en-US" sz="2400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重要緩衝劑，能延緩運動時氫離子濃度增加的速度，延長無氧運動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時間</a:t>
            </a:r>
            <a:endParaRPr lang="en-US" altLang="zh-TW" sz="2400" dirty="0" smtClean="0">
              <a:solidFill>
                <a:schemeClr val="tx1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el-GR" altLang="zh-TW" sz="24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β-</a:t>
            </a:r>
            <a:r>
              <a:rPr lang="zh-TW" altLang="en-US" sz="24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丙胺酸</a:t>
            </a:r>
            <a:r>
              <a:rPr lang="en-US" altLang="zh-TW" sz="24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(</a:t>
            </a:r>
            <a:r>
              <a:rPr lang="el-GR" altLang="zh-TW" sz="24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β-</a:t>
            </a:r>
            <a:r>
              <a:rPr lang="en-US" altLang="zh-TW" sz="24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alanine)</a:t>
            </a:r>
            <a:r>
              <a:rPr lang="zh-TW" altLang="en-US" sz="24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使用方法</a:t>
            </a:r>
            <a:r>
              <a:rPr lang="en-US" altLang="zh-TW" sz="24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 </a:t>
            </a:r>
          </a:p>
          <a:p>
            <a:pPr lvl="1"/>
            <a:r>
              <a:rPr lang="en-US" altLang="zh-TW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3.2g </a:t>
            </a:r>
            <a:r>
              <a:rPr lang="zh-TW" altLang="en-US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使用</a:t>
            </a:r>
            <a:r>
              <a:rPr lang="en-US" altLang="zh-TW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6</a:t>
            </a:r>
            <a:r>
              <a:rPr lang="zh-TW" altLang="en-US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週，之後維持</a:t>
            </a:r>
            <a:r>
              <a:rPr lang="en-US" altLang="zh-TW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1.2g/day</a:t>
            </a:r>
          </a:p>
          <a:p>
            <a:pPr lvl="0"/>
            <a:endParaRPr lang="en-US" sz="2400" dirty="0"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pic>
        <p:nvPicPr>
          <p:cNvPr id="6" name="Picture 2" descr="「b-alanine」的圖片搜尋結果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2" r="22530"/>
          <a:stretch/>
        </p:blipFill>
        <p:spPr bwMode="auto">
          <a:xfrm>
            <a:off x="7452320" y="4140673"/>
            <a:ext cx="1275111" cy="231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「Carnosine」的圖片搜尋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06" y="4083297"/>
            <a:ext cx="2592191" cy="146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2580462" y="4046652"/>
            <a:ext cx="1271458" cy="1614596"/>
          </a:xfrm>
          <a:prstGeom prst="round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187624" y="4412302"/>
            <a:ext cx="1387778" cy="1248945"/>
          </a:xfrm>
          <a:prstGeom prst="roundRect">
            <a:avLst/>
          </a:prstGeom>
          <a:solidFill>
            <a:schemeClr val="accent2">
              <a:lumMod val="7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736761" y="5706406"/>
            <a:ext cx="1014794" cy="612206"/>
            <a:chOff x="4427984" y="4797152"/>
            <a:chExt cx="1014794" cy="612206"/>
          </a:xfrm>
        </p:grpSpPr>
        <p:sp>
          <p:nvSpPr>
            <p:cNvPr id="11" name="矩形 10"/>
            <p:cNvSpPr/>
            <p:nvPr/>
          </p:nvSpPr>
          <p:spPr>
            <a:xfrm>
              <a:off x="4463023" y="5040026"/>
              <a:ext cx="979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h</a:t>
              </a:r>
              <a:r>
                <a:rPr lang="en-US" altLang="zh-TW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istidine</a:t>
              </a:r>
              <a:endPara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427984" y="4797152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組氨酸</a:t>
              </a: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1365651" y="5686600"/>
            <a:ext cx="974101" cy="622720"/>
            <a:chOff x="4355976" y="3903440"/>
            <a:chExt cx="974101" cy="622720"/>
          </a:xfrm>
        </p:grpSpPr>
        <p:sp>
          <p:nvSpPr>
            <p:cNvPr id="12" name="矩形 11"/>
            <p:cNvSpPr/>
            <p:nvPr/>
          </p:nvSpPr>
          <p:spPr>
            <a:xfrm>
              <a:off x="4478562" y="4156828"/>
              <a:ext cx="851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alanine</a:t>
              </a:r>
              <a:endPara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355976" y="3903440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丙胺酸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816321" y="4005064"/>
            <a:ext cx="2171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肌</a:t>
            </a:r>
            <a:r>
              <a:rPr lang="zh-TW" altLang="en-US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肽 </a:t>
            </a:r>
            <a:r>
              <a:rPr lang="en-US" altLang="zh-TW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(c</a:t>
            </a:r>
            <a:r>
              <a:rPr lang="en-US" altLang="zh-TW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arnosine)</a:t>
            </a:r>
            <a:endParaRPr lang="zh-TW" altLang="en-US" b="1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85" l="9653" r="89575">
                        <a14:foregroundMark x1="52124" y1="9794" x2="52124" y2="9794"/>
                        <a14:foregroundMark x1="50579" y1="17526" x2="50579" y2="17526"/>
                        <a14:foregroundMark x1="50579" y1="14948" x2="50579" y2="14948"/>
                        <a14:foregroundMark x1="49807" y1="12887" x2="49807" y2="12887"/>
                        <a14:foregroundMark x1="49807" y1="10825" x2="49807" y2="10825"/>
                        <a14:foregroundMark x1="50579" y1="7216" x2="50579" y2="7216"/>
                        <a14:foregroundMark x1="49421" y1="12887" x2="49421" y2="12887"/>
                        <a14:foregroundMark x1="51737" y1="7732" x2="51737" y2="7732"/>
                        <a14:foregroundMark x1="52124" y1="7732" x2="52124" y2="7732"/>
                        <a14:foregroundMark x1="51737" y1="11340" x2="51737" y2="11340"/>
                        <a14:foregroundMark x1="49035" y1="17526" x2="49035" y2="17526"/>
                        <a14:foregroundMark x1="49421" y1="21649" x2="49421" y2="21649"/>
                        <a14:foregroundMark x1="51737" y1="29381" x2="51737" y2="29381"/>
                        <a14:foregroundMark x1="54054" y1="40206" x2="54054" y2="40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71" r="25962"/>
          <a:stretch/>
        </p:blipFill>
        <p:spPr bwMode="auto">
          <a:xfrm>
            <a:off x="5652120" y="4132374"/>
            <a:ext cx="1224136" cy="188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5148064" y="5784965"/>
            <a:ext cx="22195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醣類</a:t>
            </a:r>
            <a:endParaRPr lang="en-US" altLang="zh-TW" sz="14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丙胺酸</a:t>
            </a:r>
            <a:r>
              <a:rPr lang="en-US" altLang="zh-TW" sz="14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Alanine  4,500 mg</a:t>
            </a:r>
            <a:endParaRPr lang="en-US" altLang="zh-TW" sz="14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脯胺酸</a:t>
            </a:r>
            <a:r>
              <a:rPr lang="en-US" altLang="zh-TW" sz="14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Proline   500    mg</a:t>
            </a:r>
            <a:endParaRPr lang="en-US" altLang="zh-TW" sz="14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516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054793"/>
              </p:ext>
            </p:extLst>
          </p:nvPr>
        </p:nvGraphicFramePr>
        <p:xfrm>
          <a:off x="323528" y="404664"/>
          <a:ext cx="8568952" cy="5834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269"/>
                <a:gridCol w="4056190"/>
                <a:gridCol w="871419"/>
                <a:gridCol w="944037"/>
                <a:gridCol w="944037"/>
              </a:tblGrid>
              <a:tr h="6999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成分</a:t>
                      </a:r>
                      <a:endParaRPr lang="zh-TW" altLang="en-US" sz="20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主要功效</a:t>
                      </a:r>
                      <a:endParaRPr lang="zh-TW" altLang="en-US" sz="20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無氧型態</a:t>
                      </a:r>
                      <a:endParaRPr lang="zh-TW" altLang="en-US" sz="20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間歇</a:t>
                      </a:r>
                      <a:r>
                        <a:rPr lang="en-US" altLang="zh-TW" sz="20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反覆</a:t>
                      </a:r>
                      <a:endParaRPr lang="zh-TW" altLang="en-US" sz="20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耐力型態</a:t>
                      </a:r>
                      <a:endParaRPr lang="zh-TW" altLang="en-US" sz="20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70780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咖啡因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(caffeine)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中樞神經興奮、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增加血漿游離脂肪酸濃度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…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altLang="zh-TW" sz="3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Wingdings 2" panose="05020102010507070707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zh-TW" altLang="en-US" sz="3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90660">
                <a:tc>
                  <a:txBody>
                    <a:bodyPr/>
                    <a:lstStyle/>
                    <a:p>
                      <a:pPr marL="0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肌酸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(</a:t>
                      </a:r>
                      <a:r>
                        <a:rPr lang="en-US" altLang="zh-TW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creatine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增加體內磷酸肌酸含量，增加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ATP-PC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系統效能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zh-TW" altLang="en-US" sz="3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90660">
                <a:tc>
                  <a:txBody>
                    <a:bodyPr/>
                    <a:lstStyle/>
                    <a:p>
                      <a:pPr marL="0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硝酸鹽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(nitrate)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運動時增加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生成，促進血管擴張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3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Wingdings 2" panose="05020102010507070707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altLang="zh-TW" sz="3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Wingdings 2" panose="05020102010507070707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altLang="zh-TW" sz="3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Wingdings 2" panose="05020102010507070707" pitchFamily="18" charset="2"/>
                      </a:endParaRPr>
                    </a:p>
                  </a:txBody>
                  <a:tcPr anchor="ctr"/>
                </a:tc>
              </a:tr>
              <a:tr h="990660">
                <a:tc>
                  <a:txBody>
                    <a:bodyPr/>
                    <a:lstStyle/>
                    <a:p>
                      <a:pPr marL="0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β-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丙胺酸 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(</a:t>
                      </a:r>
                      <a:r>
                        <a:rPr lang="el-GR" altLang="zh-TW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β-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alanine 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生理緩衝作用 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altLang="zh-TW" sz="3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Wingdings 2" panose="05020102010507070707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zh-TW" altLang="en-US" sz="3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90660">
                <a:tc>
                  <a:txBody>
                    <a:bodyPr/>
                    <a:lstStyle/>
                    <a:p>
                      <a:pPr marL="0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碳酸氫鈉 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(sodium bicarbonate)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生理緩衝作用 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altLang="zh-TW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Wingdings 2" panose="05020102010507070707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3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>
                <a:latin typeface="Times New Roman"/>
                <a:ea typeface="DFKai-SB"/>
                <a:cs typeface="Times New Roman" pitchFamily="18"/>
                <a:sym typeface="Times New Roman"/>
              </a:rPr>
              <a:t>內容大綱</a:t>
            </a:r>
            <a:endParaRPr lang="en-US"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增補劑的定義與介紹</a:t>
            </a:r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運動禁藥風險</a:t>
            </a:r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-Sports foods</a:t>
            </a:r>
          </a:p>
          <a:p>
            <a:pPr lvl="0"/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dirty="0" smtClean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altLang="en-US" dirty="0" smtClean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增進</a:t>
            </a:r>
            <a:r>
              <a:rPr lang="zh-TW" altLang="en-US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運動表現成分</a:t>
            </a:r>
            <a:endParaRPr lang="en-US" dirty="0" smtClean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dirty="0" smtClean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dirty="0" smtClean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dirty="0" smtClean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維生素與礦物質</a:t>
            </a:r>
            <a:endParaRPr lang="en-US" dirty="0" smtClean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dirty="0" smtClean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</a:t>
            </a:r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增補劑</a:t>
            </a:r>
            <a:r>
              <a:rPr lang="en-US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其他</a:t>
            </a:r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505898" y="3284984"/>
            <a:ext cx="5938310" cy="720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/>
              <a:ea typeface="DFKai-SB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8689"/>
          <a:stretch/>
        </p:blipFill>
        <p:spPr>
          <a:xfrm>
            <a:off x="251520" y="404665"/>
            <a:ext cx="5212051" cy="180019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30243"/>
          <a:stretch/>
        </p:blipFill>
        <p:spPr>
          <a:xfrm>
            <a:off x="251520" y="2565092"/>
            <a:ext cx="5832648" cy="162071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r="1486" b="22030"/>
          <a:stretch/>
        </p:blipFill>
        <p:spPr>
          <a:xfrm>
            <a:off x="389150" y="4657669"/>
            <a:ext cx="6415098" cy="2123948"/>
          </a:xfrm>
          <a:prstGeom prst="rect">
            <a:avLst/>
          </a:prstGeom>
        </p:spPr>
      </p:pic>
      <p:sp>
        <p:nvSpPr>
          <p:cNvPr id="7" name="內容版面配置區 3"/>
          <p:cNvSpPr>
            <a:spLocks noGrp="1"/>
          </p:cNvSpPr>
          <p:nvPr>
            <p:ph idx="1"/>
          </p:nvPr>
        </p:nvSpPr>
        <p:spPr>
          <a:xfrm>
            <a:off x="52534" y="2141843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2018 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國際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運動營養學會對運動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營養回顧與建議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內容版面配置區 3"/>
          <p:cNvSpPr txBox="1">
            <a:spLocks/>
          </p:cNvSpPr>
          <p:nvPr/>
        </p:nvSpPr>
        <p:spPr>
          <a:xfrm>
            <a:off x="49593" y="-45701"/>
            <a:ext cx="9111544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</a:lstStyle>
          <a:p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2018 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國際奧林匹克委員會共識聲明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：膳食補充劑與優秀運動員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內容版面配置區 3"/>
          <p:cNvSpPr txBox="1">
            <a:spLocks/>
          </p:cNvSpPr>
          <p:nvPr/>
        </p:nvSpPr>
        <p:spPr>
          <a:xfrm>
            <a:off x="107504" y="4191471"/>
            <a:ext cx="7488832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</a:lstStyle>
          <a:p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澳洲體育學院對運動增補劑的效力分級</a:t>
            </a:r>
          </a:p>
        </p:txBody>
      </p:sp>
    </p:spTree>
    <p:extLst>
      <p:ext uri="{BB962C8B-B14F-4D97-AF65-F5344CB8AC3E}">
        <p14:creationId xmlns:p14="http://schemas.microsoft.com/office/powerpoint/2010/main" val="84874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有助於運動表現的成分</a:t>
            </a:r>
            <a:endParaRPr lang="en-US" sz="3200" b="1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827583" y="1268760"/>
            <a:ext cx="8003223" cy="3024336"/>
          </a:xfrm>
        </p:spPr>
        <p:txBody>
          <a:bodyPr/>
          <a:lstStyle/>
          <a:p>
            <a:pPr lvl="0"/>
            <a:r>
              <a:rPr lang="zh-TW" altLang="en-US" sz="28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強力證據顯示有助於運動表現的成分</a:t>
            </a:r>
            <a:endParaRPr lang="en-US" altLang="zh-TW" sz="2800" b="1" dirty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altLang="en-US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咖啡因 </a:t>
            </a:r>
            <a:r>
              <a:rPr lang="en-US" altLang="zh-TW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(caffeine)</a:t>
            </a:r>
          </a:p>
          <a:p>
            <a:pPr lvl="1"/>
            <a:r>
              <a:rPr lang="zh-TW" altLang="en-US" dirty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肌</a:t>
            </a:r>
            <a:r>
              <a:rPr lang="zh-TW" altLang="en-US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酸 </a:t>
            </a:r>
            <a:r>
              <a:rPr lang="en-US" altLang="zh-TW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(</a:t>
            </a:r>
            <a:r>
              <a:rPr lang="en-US" altLang="zh-TW" dirty="0" err="1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creatine</a:t>
            </a:r>
            <a:r>
              <a:rPr lang="en-US" altLang="zh-TW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)</a:t>
            </a:r>
          </a:p>
          <a:p>
            <a:pPr lvl="1"/>
            <a:r>
              <a:rPr lang="zh-TW" altLang="en-US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硝酸鹽 </a:t>
            </a:r>
            <a:r>
              <a:rPr lang="en-US" altLang="zh-TW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(nitrate)</a:t>
            </a:r>
          </a:p>
          <a:p>
            <a:pPr lvl="1"/>
            <a:r>
              <a:rPr lang="el-GR" altLang="zh-TW" dirty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β-</a:t>
            </a:r>
            <a:r>
              <a:rPr lang="zh-TW" altLang="en-US" dirty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丙胺酸</a:t>
            </a:r>
            <a:r>
              <a:rPr lang="en-US" altLang="zh-TW" dirty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(</a:t>
            </a:r>
            <a:r>
              <a:rPr lang="el-GR" altLang="zh-TW" dirty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β-</a:t>
            </a:r>
            <a:r>
              <a:rPr lang="en-US" altLang="zh-TW" dirty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alanine ) </a:t>
            </a:r>
          </a:p>
          <a:p>
            <a:pPr lvl="1"/>
            <a:r>
              <a:rPr lang="zh-TW" altLang="en-US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碳酸氫鈉 </a:t>
            </a:r>
            <a:r>
              <a:rPr lang="en-US" altLang="zh-TW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(sodium bicarbonate)</a:t>
            </a:r>
          </a:p>
          <a:p>
            <a:pPr lvl="0"/>
            <a:endParaRPr lang="en-US" altLang="zh-TW" sz="2400" b="1" dirty="0" smtClean="0">
              <a:solidFill>
                <a:srgbClr val="C00000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endParaRPr lang="en-US" altLang="zh-TW" sz="2400" b="1" dirty="0" smtClean="0">
              <a:solidFill>
                <a:srgbClr val="C00000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marL="0" lvl="0" indent="0">
              <a:buNone/>
            </a:pPr>
            <a:endParaRPr lang="en-US" sz="2400" b="1" dirty="0" smtClean="0">
              <a:solidFill>
                <a:srgbClr val="C00000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18722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55576" y="4830251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600" b="1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2018 IOC consensus statement</a:t>
            </a:r>
            <a:r>
              <a:rPr lang="zh-TW" altLang="en-US" sz="1600" b="1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TW" sz="1600" b="1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altLang="zh-TW" sz="1600" b="1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dietary </a:t>
            </a:r>
            <a:r>
              <a:rPr lang="en-US" altLang="zh-TW" sz="1600" b="1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supplements and high-performance </a:t>
            </a:r>
            <a:r>
              <a:rPr lang="en-US" altLang="zh-TW" sz="1600" b="1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athlete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altLang="zh-TW" sz="1600" b="1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2018 ISSN exercise &amp; sports nutrition review </a:t>
            </a:r>
            <a:r>
              <a:rPr lang="fr-FR" altLang="zh-TW" sz="1600" b="1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updat</a:t>
            </a:r>
            <a:r>
              <a:rPr lang="en-US" altLang="zh-TW" sz="1600" b="1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e </a:t>
            </a:r>
            <a:r>
              <a:rPr lang="zh-TW" altLang="en-US" sz="1600" b="1" dirty="0">
                <a:latin typeface="標楷體"/>
                <a:ea typeface="標楷體"/>
                <a:cs typeface="Times New Roman" panose="02020603050405020304" pitchFamily="18" charset="0"/>
                <a:sym typeface="Wingdings 2" panose="05020102010507070707" pitchFamily="18" charset="2"/>
              </a:rPr>
              <a:t>：</a:t>
            </a:r>
            <a:r>
              <a:rPr lang="en-US" altLang="zh-TW" sz="1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Evidence level  I</a:t>
            </a:r>
            <a:endParaRPr lang="en-US" altLang="zh-TW" sz="1600" b="1" dirty="0" smtClean="0">
              <a:latin typeface="Times New Roman" panose="02020603050405020304" pitchFamily="18" charset="0"/>
              <a:ea typeface="Ebrima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Australian Institute of Sport (</a:t>
            </a:r>
            <a:r>
              <a:rPr lang="en-US" altLang="zh-TW" sz="1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AIS) Performance supplements</a:t>
            </a:r>
            <a:r>
              <a:rPr lang="zh-TW" altLang="en-US" sz="1600" b="1" dirty="0" smtClean="0">
                <a:latin typeface="標楷體"/>
                <a:ea typeface="標楷體"/>
                <a:cs typeface="Times New Roman" panose="02020603050405020304" pitchFamily="18" charset="0"/>
                <a:sym typeface="Wingdings 2" panose="05020102010507070707" pitchFamily="18" charset="2"/>
              </a:rPr>
              <a:t>：</a:t>
            </a:r>
            <a:r>
              <a:rPr lang="en-US" altLang="zh-TW" sz="1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Evidence </a:t>
            </a:r>
            <a:r>
              <a:rPr lang="en-US" altLang="zh-TW" sz="1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level  </a:t>
            </a:r>
            <a:r>
              <a:rPr lang="en-US" altLang="zh-TW" sz="1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A</a:t>
            </a:r>
            <a:endParaRPr lang="zh-TW" altLang="en-US" sz="1600" b="1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3" y="-99392"/>
            <a:ext cx="1257716" cy="125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/>
          <a:lstStyle/>
          <a:p>
            <a:pPr lvl="0"/>
            <a:r>
              <a:rPr lang="zh-TW" alt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有助於運動表現的成分</a:t>
            </a:r>
            <a:endParaRPr lang="en-US" sz="3200" b="1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540563" y="1196753"/>
            <a:ext cx="8711957" cy="2808311"/>
          </a:xfrm>
        </p:spPr>
        <p:txBody>
          <a:bodyPr/>
          <a:lstStyle/>
          <a:p>
            <a:pPr lvl="0"/>
            <a:r>
              <a:rPr lang="zh-TW" altLang="en-US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咖啡因 </a:t>
            </a:r>
            <a:r>
              <a:rPr lang="en-US" altLang="zh-TW" sz="28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(caffeine)</a:t>
            </a:r>
          </a:p>
          <a:p>
            <a:pPr lvl="1"/>
            <a:r>
              <a:rPr lang="en-US" altLang="zh-TW" sz="2400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 </a:t>
            </a:r>
            <a:r>
              <a:rPr lang="zh-TW" altLang="en-US" sz="2400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咖啡、茶、巧克力、可樂、能量飲料等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….</a:t>
            </a: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咖啡因在攝取後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30-90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分鐘後，血漿濃度達到高峰</a:t>
            </a:r>
            <a:endParaRPr lang="en-US" altLang="zh-TW" sz="2400" dirty="0" smtClean="0">
              <a:solidFill>
                <a:schemeClr val="tx1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altLang="en-US" sz="2400" dirty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中樞神經</a:t>
            </a:r>
            <a:r>
              <a:rPr lang="zh-TW" altLang="en-US" sz="2400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興奮、增加警覺性、改善神經肌肉</a:t>
            </a:r>
            <a:r>
              <a:rPr lang="zh-TW" altLang="en-US" sz="2400" dirty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協調</a:t>
            </a:r>
            <a:r>
              <a:rPr lang="en-US" altLang="zh-TW" sz="2400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...</a:t>
            </a:r>
          </a:p>
          <a:p>
            <a:pPr lvl="2"/>
            <a:r>
              <a:rPr lang="zh-TW" altLang="en-US" sz="2000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短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時間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(1-2mins)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高強度運動能力提升</a:t>
            </a:r>
            <a:endParaRPr lang="en-US" altLang="zh-TW" sz="2000" dirty="0" smtClean="0">
              <a:solidFill>
                <a:schemeClr val="tx1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2"/>
            <a:r>
              <a:rPr lang="zh-TW" altLang="en-US" sz="20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平均力量輸出、最大力量輸出、</a:t>
            </a:r>
            <a:r>
              <a:rPr lang="zh-TW" altLang="en-US" sz="2000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反覆衝刺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表現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…</a:t>
            </a:r>
          </a:p>
          <a:p>
            <a:pPr lvl="1"/>
            <a:r>
              <a:rPr lang="zh-TW" altLang="en-US" sz="2400" dirty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促進脂質</a:t>
            </a:r>
            <a:r>
              <a:rPr lang="zh-TW" altLang="en-US" sz="2400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代謝，增加血漿游離脂肪酸濃度</a:t>
            </a:r>
            <a:r>
              <a:rPr lang="en-US" altLang="zh-TW" sz="2400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…</a:t>
            </a:r>
          </a:p>
          <a:p>
            <a:pPr lvl="2"/>
            <a:r>
              <a:rPr lang="zh-TW" altLang="en-US" sz="20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延長耐力運動時間、增加</a:t>
            </a:r>
            <a:r>
              <a:rPr lang="zh-TW" altLang="en-US" sz="2000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耐力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運動表現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….</a:t>
            </a:r>
          </a:p>
          <a:p>
            <a:pPr lvl="1"/>
            <a:endParaRPr lang="en-US" sz="2400" dirty="0">
              <a:solidFill>
                <a:schemeClr val="tx1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74972"/>
            <a:ext cx="2754118" cy="128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085879"/>
            <a:ext cx="1608388" cy="1564523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57" y="3068960"/>
            <a:ext cx="868064" cy="76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4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695079"/>
            <a:ext cx="7659236" cy="511018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992888" y="1835532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即溶咖啡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54823" y="1556792"/>
            <a:ext cx="149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咖啡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53067" y="2555612"/>
            <a:ext cx="149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滴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咖啡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974722" y="2132856"/>
            <a:ext cx="149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咖啡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956376" y="2420888"/>
            <a:ext cx="11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去咖啡因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67544" y="5733256"/>
            <a:ext cx="149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能量飲料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411760" y="5725667"/>
            <a:ext cx="149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156176" y="5733256"/>
            <a:ext cx="149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熱巧克力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211960" y="5733256"/>
            <a:ext cx="149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茶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052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3" y="-99392"/>
            <a:ext cx="1257716" cy="125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/>
          <a:lstStyle/>
          <a:p>
            <a:pPr lvl="0"/>
            <a:r>
              <a:rPr lang="zh-TW" alt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有助於運動表現的成分</a:t>
            </a:r>
            <a:endParaRPr lang="en-US" sz="3200" b="1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32043" y="1268761"/>
            <a:ext cx="8820477" cy="5544615"/>
          </a:xfrm>
        </p:spPr>
        <p:txBody>
          <a:bodyPr/>
          <a:lstStyle/>
          <a:p>
            <a:pPr lvl="0"/>
            <a:r>
              <a:rPr lang="zh-TW" altLang="en-US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咖啡因 </a:t>
            </a:r>
            <a:r>
              <a:rPr lang="en-US" altLang="zh-TW" sz="28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(caffeine</a:t>
            </a:r>
            <a:r>
              <a:rPr lang="en-US" altLang="zh-TW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)</a:t>
            </a:r>
            <a:r>
              <a:rPr lang="zh-TW" altLang="en-US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 使用方法</a:t>
            </a:r>
            <a:endParaRPr lang="en-US" altLang="zh-TW" sz="2800" b="1" dirty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運動前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1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小時使用</a:t>
            </a:r>
            <a:endParaRPr lang="en-US" altLang="zh-TW" sz="2400" dirty="0" smtClean="0">
              <a:solidFill>
                <a:schemeClr val="tx1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2"/>
            <a:r>
              <a:rPr lang="en-US" altLang="zh-TW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3-6 mg/kg </a:t>
            </a:r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體重 </a:t>
            </a:r>
            <a:r>
              <a:rPr lang="en-US" altLang="zh-TW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膠囊或粉末</a:t>
            </a:r>
            <a:r>
              <a:rPr lang="en-US" altLang="zh-TW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)</a:t>
            </a: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運動前和運動中使用</a:t>
            </a:r>
            <a:endParaRPr lang="en-US" altLang="zh-TW" sz="2400" dirty="0" smtClean="0">
              <a:solidFill>
                <a:schemeClr val="tx1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2"/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低劑量 </a:t>
            </a:r>
            <a:r>
              <a:rPr lang="en-US" altLang="zh-TW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&lt;3</a:t>
            </a:r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mg/kg</a:t>
            </a:r>
            <a:r>
              <a:rPr lang="zh-TW" altLang="en-US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BM, ~200mg)</a:t>
            </a:r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，</a:t>
            </a:r>
            <a:r>
              <a:rPr lang="zh-TW" altLang="en-US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和醣類來源</a:t>
            </a:r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一起攝取</a:t>
            </a:r>
            <a:endParaRPr lang="en-US" altLang="zh-TW" sz="2400" dirty="0">
              <a:solidFill>
                <a:schemeClr val="tx1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注意事項</a:t>
            </a:r>
            <a:endParaRPr lang="en-US" altLang="zh-TW" sz="2800" b="1" dirty="0" smtClean="0">
              <a:solidFill>
                <a:srgbClr val="C00000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人體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對咖啡因會產生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適應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效果。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lvl="1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/>
                <a:sym typeface="Times New Roman"/>
              </a:rPr>
              <a:t>高劑量咖啡因具利尿作用，會增加運動員脫水機率。</a:t>
            </a:r>
          </a:p>
          <a:p>
            <a:pPr lvl="1"/>
            <a:r>
              <a:rPr lang="zh-TW" altLang="en-US" sz="2400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心跳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上升、心悸問題</a:t>
            </a:r>
            <a:endParaRPr lang="en-US" altLang="zh-TW" sz="2400" dirty="0">
              <a:solidFill>
                <a:schemeClr val="tx1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睡眠問題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…</a:t>
            </a:r>
            <a:endParaRPr lang="zh-TW" altLang="en-US" sz="2400" dirty="0">
              <a:solidFill>
                <a:schemeClr val="tx1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endParaRPr lang="en-US" altLang="zh-TW" sz="2400" b="1" dirty="0" smtClean="0">
              <a:solidFill>
                <a:srgbClr val="C00000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endParaRPr lang="en-US" altLang="zh-TW" sz="2400" b="1" dirty="0">
              <a:solidFill>
                <a:srgbClr val="C00000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endParaRPr lang="en-US" sz="2400" dirty="0"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44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872464"/>
              </p:ext>
            </p:extLst>
          </p:nvPr>
        </p:nvGraphicFramePr>
        <p:xfrm>
          <a:off x="467541" y="2622400"/>
          <a:ext cx="8280923" cy="3161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2304257"/>
                <a:gridCol w="2304257"/>
                <a:gridCol w="2304257"/>
              </a:tblGrid>
              <a:tr h="584747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品名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KAGED MUSCLE</a:t>
                      </a:r>
                    </a:p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咖啡因膠囊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SCIENCE IN SPORT</a:t>
                      </a:r>
                    </a:p>
                    <a:p>
                      <a:pPr algn="ctr"/>
                      <a:r>
                        <a:rPr lang="zh-TW" altLang="en-US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咖啡因能量果膠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RED BULL</a:t>
                      </a:r>
                    </a:p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紅牛能量飲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38781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劑型包裝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膠囊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 mL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果膠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250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mL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飲料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38781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咖啡因含量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 mg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75 mg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80mg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87516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其他成分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 g </a:t>
                      </a:r>
                      <a:r>
                        <a:rPr lang="en-US" altLang="zh-TW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CHO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27.5</a:t>
                      </a:r>
                      <a:r>
                        <a:rPr lang="en-US" altLang="zh-TW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g CHO</a:t>
                      </a:r>
                    </a:p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維生素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b="0" i="0" cap="all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牛磺酸</a:t>
                      </a:r>
                      <a:r>
                        <a:rPr lang="en-US" altLang="zh-TW" b="0" i="0" cap="all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…..</a:t>
                      </a:r>
                      <a:endParaRPr lang="zh-TW" altLang="en-US" b="0" i="0" cap="all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  <a:tr h="87516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i="0" cap="all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6" r="23633"/>
          <a:stretch/>
        </p:blipFill>
        <p:spPr bwMode="auto">
          <a:xfrm>
            <a:off x="2339749" y="548680"/>
            <a:ext cx="1008112" cy="191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0" r="29732"/>
          <a:stretch/>
        </p:blipFill>
        <p:spPr>
          <a:xfrm>
            <a:off x="4860029" y="637597"/>
            <a:ext cx="648072" cy="189563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8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1" y="764704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15"/>
          <a:stretch/>
        </p:blipFill>
        <p:spPr bwMode="auto">
          <a:xfrm>
            <a:off x="2267744" y="4945267"/>
            <a:ext cx="1537126" cy="81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15"/>
          <a:stretch/>
        </p:blipFill>
        <p:spPr bwMode="auto">
          <a:xfrm>
            <a:off x="4499992" y="4920924"/>
            <a:ext cx="1537126" cy="81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3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3" y="-99392"/>
            <a:ext cx="1257716" cy="125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/>
          <a:lstStyle/>
          <a:p>
            <a:pPr lvl="0"/>
            <a:r>
              <a:rPr lang="zh-TW" alt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有助於運動表現的成分</a:t>
            </a:r>
            <a:endParaRPr lang="en-US" sz="3200" b="1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540563" y="1196753"/>
            <a:ext cx="8207901" cy="2808311"/>
          </a:xfrm>
        </p:spPr>
        <p:txBody>
          <a:bodyPr/>
          <a:lstStyle/>
          <a:p>
            <a:pPr lvl="0"/>
            <a:r>
              <a:rPr lang="zh-TW" altLang="en-US" sz="28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肌酸</a:t>
            </a:r>
            <a:r>
              <a:rPr lang="zh-TW" altLang="en-US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 </a:t>
            </a:r>
            <a:r>
              <a:rPr lang="en-US" altLang="zh-TW" sz="28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(</a:t>
            </a:r>
            <a:r>
              <a:rPr lang="en-US" altLang="zh-TW" sz="2800" b="1" dirty="0" err="1" smtClean="0">
                <a:latin typeface="Times New Roman"/>
                <a:ea typeface="DFKai-SB"/>
                <a:cs typeface="Times New Roman" pitchFamily="18"/>
                <a:sym typeface="Times New Roman"/>
              </a:rPr>
              <a:t>creatine</a:t>
            </a:r>
            <a:r>
              <a:rPr lang="en-US" altLang="zh-TW" sz="28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)</a:t>
            </a:r>
            <a:endParaRPr lang="en-US" altLang="zh-TW" sz="2800" b="1" dirty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altLang="en-US" sz="2400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由精胺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酸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(arginine)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、</a:t>
            </a:r>
            <a:r>
              <a:rPr lang="zh-TW" altLang="en-US" sz="2400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甘胺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酸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(glycine) 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及</a:t>
            </a:r>
            <a:r>
              <a:rPr lang="zh-TW" altLang="en-US" sz="2400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甲硫胺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酸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(methionine) 3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種胺基酸所合成。</a:t>
            </a:r>
            <a:endParaRPr lang="en-US" altLang="zh-TW" sz="2400" dirty="0" smtClean="0">
              <a:solidFill>
                <a:schemeClr val="tx1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肌酸在體內合成</a:t>
            </a:r>
            <a:r>
              <a:rPr lang="zh-TW" altLang="en-US" sz="2400" b="1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磷酸肌酸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（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CP</a:t>
            </a:r>
            <a:r>
              <a:rPr lang="zh-TW" altLang="en-US" sz="2400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或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PC)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，是</a:t>
            </a:r>
            <a:r>
              <a:rPr lang="en-US" altLang="zh-TW" sz="2400" b="1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ATP-PC</a:t>
            </a:r>
            <a:r>
              <a:rPr lang="zh-TW" altLang="en-US" sz="2400" b="1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系統</a:t>
            </a:r>
            <a:r>
              <a:rPr lang="zh-TW" altLang="en-US" sz="2400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中重要受質，代謝後由尿液排出。</a:t>
            </a:r>
          </a:p>
          <a:p>
            <a:pPr lvl="1"/>
            <a:endParaRPr lang="en-US" sz="2400" dirty="0">
              <a:solidFill>
                <a:schemeClr val="tx1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576438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5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ne&quot;,&quot;Name&quot;:&quot;無&quot;,&quot;HeaderHeight&quot;:0.0,&quot;FooterHeight&quot;:0.0,&quot;SideMargin&quot;:0.0,&quot;TopMargin&quot;:0.0,&quot;BottomMargin&quot;:0.0,&quot;IntervalMargin&quot;:0.0,&quot;SettingType&quot;:&quot;System&quot;}"/>
</p:tagLst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5947</TotalTime>
  <Words>1449</Words>
  <Application>Microsoft Office PowerPoint</Application>
  <PresentationFormat>如螢幕大小 (4:3)</PresentationFormat>
  <Paragraphs>228</Paragraphs>
  <Slides>19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2" baseType="lpstr">
      <vt:lpstr>Microsoft JhengHei UI</vt:lpstr>
      <vt:lpstr>SimSun</vt:lpstr>
      <vt:lpstr>微軟正黑體</vt:lpstr>
      <vt:lpstr>新細明體</vt:lpstr>
      <vt:lpstr>標楷體</vt:lpstr>
      <vt:lpstr>標楷體</vt:lpstr>
      <vt:lpstr>Arial</vt:lpstr>
      <vt:lpstr>Calibri</vt:lpstr>
      <vt:lpstr>Ebrima</vt:lpstr>
      <vt:lpstr>Times New Roman</vt:lpstr>
      <vt:lpstr>Wingdings</vt:lpstr>
      <vt:lpstr>Wingdings 2</vt:lpstr>
      <vt:lpstr>課程名稱</vt:lpstr>
      <vt:lpstr>運動增補劑</vt:lpstr>
      <vt:lpstr>內容大綱</vt:lpstr>
      <vt:lpstr>PowerPoint 簡報</vt:lpstr>
      <vt:lpstr>有助於運動表現的成分</vt:lpstr>
      <vt:lpstr>有助於運動表現的成分</vt:lpstr>
      <vt:lpstr>PowerPoint 簡報</vt:lpstr>
      <vt:lpstr>有助於運動表現的成分</vt:lpstr>
      <vt:lpstr>PowerPoint 簡報</vt:lpstr>
      <vt:lpstr>有助於運動表現的成分</vt:lpstr>
      <vt:lpstr>有助於運動表現的成分</vt:lpstr>
      <vt:lpstr>有助於運動表現的成分</vt:lpstr>
      <vt:lpstr>有助於運動表現的成分</vt:lpstr>
      <vt:lpstr>有助於運動表現的成分</vt:lpstr>
      <vt:lpstr>有助於運動表現的成分</vt:lpstr>
      <vt:lpstr>PowerPoint 簡報</vt:lpstr>
      <vt:lpstr>有助於運動表現的成分</vt:lpstr>
      <vt:lpstr>有助於運動表現的成分</vt:lpstr>
      <vt:lpstr>有助於運動表現的成分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User</cp:lastModifiedBy>
  <cp:revision>314</cp:revision>
  <dcterms:created xsi:type="dcterms:W3CDTF">2017-11-07T02:54:43Z</dcterms:created>
  <dcterms:modified xsi:type="dcterms:W3CDTF">2018-08-11T12:55:07Z</dcterms:modified>
</cp:coreProperties>
</file>