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7" r:id="rId3"/>
    <p:sldId id="338" r:id="rId4"/>
    <p:sldId id="345" r:id="rId5"/>
    <p:sldId id="341" r:id="rId6"/>
    <p:sldId id="342" r:id="rId7"/>
    <p:sldId id="339" r:id="rId8"/>
    <p:sldId id="340" r:id="rId9"/>
    <p:sldId id="360" r:id="rId10"/>
    <p:sldId id="343" r:id="rId11"/>
    <p:sldId id="346" r:id="rId12"/>
    <p:sldId id="358" r:id="rId13"/>
    <p:sldId id="349" r:id="rId14"/>
    <p:sldId id="350" r:id="rId15"/>
    <p:sldId id="351" r:id="rId16"/>
    <p:sldId id="359" r:id="rId17"/>
    <p:sldId id="352" r:id="rId18"/>
    <p:sldId id="353" r:id="rId19"/>
    <p:sldId id="354" r:id="rId20"/>
    <p:sldId id="355" r:id="rId21"/>
    <p:sldId id="356" r:id="rId22"/>
    <p:sldId id="357" r:id="rId23"/>
    <p:sldId id="264" r:id="rId24"/>
    <p:sldId id="284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4" autoAdjust="0"/>
  </p:normalViewPr>
  <p:slideViewPr>
    <p:cSldViewPr snapToGrid="0">
      <p:cViewPr>
        <p:scale>
          <a:sx n="72" d="100"/>
          <a:sy n="72" d="100"/>
        </p:scale>
        <p:origin x="-12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613A1-E6B8-474A-BE5B-6865DFB19F0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64B12-A408-4414-9DA5-9B6909ED8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7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59863" y="2459703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績效評估</a:t>
            </a:r>
            <a:r>
              <a:rPr lang="en-US" altLang="zh-TW" dirty="0" smtClean="0"/>
              <a:t>-</a:t>
            </a:r>
            <a:r>
              <a:rPr lang="zh-TW" altLang="en-US" dirty="0"/>
              <a:t>效率與</a:t>
            </a:r>
            <a:r>
              <a:rPr lang="zh-TW" altLang="en-US" dirty="0" smtClean="0"/>
              <a:t>生產力四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97692" y="3971874"/>
            <a:ext cx="6400800" cy="648071"/>
          </a:xfrm>
        </p:spPr>
        <p:txBody>
          <a:bodyPr/>
          <a:lstStyle/>
          <a:p>
            <a:pPr lvl="0"/>
            <a:r>
              <a:rPr lang="zh-TW" altLang="en-US" smtClean="0"/>
              <a:t>林文斌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足球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8548255" cy="4525959"/>
          </a:xfrm>
        </p:spPr>
        <p:txBody>
          <a:bodyPr/>
          <a:lstStyle/>
          <a:p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-Rubio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Picazo-Tadeo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(2011)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從球隊球衣顏色破題，探討西班牙職業足球聯賽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(Spanish Professional Football League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身穿紅色球衣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(red shirts)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的球隊，勝率究竟有無高過其他顏色球衣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(shirts of other colors)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之球隊呢？研究運用資料包絡分析法，設定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四項指標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預算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(budget)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觀眾人數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(attendance)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投入指標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進球數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(points)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其他比賽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(extra matches)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產出指標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，探討球隊參賽效率議題。研究結果顯示，不論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t-test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Mann-Whitney test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，皆呈現統計顯著，說明身穿紅色球衣的球隊，在西班牙職業足球聯賽確實較會贏球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分析球隊：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Madrid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Valencia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、與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Sevilla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Attrill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(2008)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探討紅色球衣球隊，在英國超級足球聯賽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(English Premier League)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同樣呈現較會贏球的態勢，紅色球衣球隊包括：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Liverpool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Manchester United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、與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Arsenal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另一方面，球衣顏色不會影響球賽勝負的研究個案。例如，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Piatti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(2012)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，以及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Sutter, and Kocher (2008)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探討澳洲橄欖球聯盟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(Australian Rugby League)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紅色球衣影響球賽勝負議題，研究結果並未呈現顯著情形。</a:t>
            </a: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棒球進階探討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Sexton, T. R., &amp; Lewis, H. F. (2003). Two stage DEA: An application to major league baseball.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Productivity Analysis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227-249. 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182" y="1696022"/>
            <a:ext cx="7841673" cy="3494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629377" y="2813054"/>
            <a:ext cx="95410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投入項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30359" y="2813054"/>
            <a:ext cx="95410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產出項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22354" y="2505278"/>
            <a:ext cx="133153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媒介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產物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棒球進階探討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Lewis, H. F., Lock, K., &amp; Sexton, T. R. (2009). Organizational capability, efficiency, and effectiveness in Major League Baseball: 1901-2002.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Operational Research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731-740. doi:10.1016/j.ejor.2008.07.002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" y="1417640"/>
            <a:ext cx="84978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34175" y="2443599"/>
            <a:ext cx="16889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總攻壘數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34175" y="2960836"/>
            <a:ext cx="16889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獲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送數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69741" y="873939"/>
            <a:ext cx="38985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隊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失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誤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4183" y="3867952"/>
            <a:ext cx="20689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總失壘數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4182" y="4411653"/>
            <a:ext cx="20689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保送對方數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69741" y="4783515"/>
            <a:ext cx="38985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隊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失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誤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10430" y="2775995"/>
            <a:ext cx="16889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總得分數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10430" y="4151845"/>
            <a:ext cx="16889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總失分數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74824" y="3176105"/>
            <a:ext cx="128124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勝場數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籃球進階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Yang, C. H., Lin, H. Y., &amp; Chen, C. P. (2014). Measuring the efficiency of NBA teams: additive efficiency decomposition in two-stage DEA.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Annals of Operations Research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565-589. doi:10.1007/s10479-014-1536-3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0365" y="1192715"/>
            <a:ext cx="6840652" cy="187036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365" y="3135655"/>
            <a:ext cx="5962217" cy="1005679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0365" y="4213909"/>
            <a:ext cx="6049817" cy="256558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8910" y="4999776"/>
            <a:ext cx="9882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勝場數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8910" y="5275287"/>
            <a:ext cx="9882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總觀眾數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38910" y="5642137"/>
            <a:ext cx="9882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球員天賦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8910" y="6109282"/>
            <a:ext cx="9882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總薪資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籃球進階探討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Moreno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Beltrán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&amp; Lozano Segura, S. (2015). Estimation of productivity change of NBA teams from 2006-07 to 2012-13 seasons.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Sport Finance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217-241.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2655" y="1690255"/>
            <a:ext cx="7998690" cy="39904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2655" y="2938487"/>
            <a:ext cx="803566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總預算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2073" y="1987142"/>
            <a:ext cx="1514763" cy="692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分球投籃、</a:t>
            </a:r>
            <a:r>
              <a:rPr lang="en-US" altLang="zh-TW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分球投籃、進攻籃板、助攻、</a:t>
            </a:r>
            <a:r>
              <a:rPr lang="zh-TW" altLang="en-US" sz="1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對方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失誤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00401" y="3370736"/>
            <a:ext cx="133465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</a:t>
            </a:r>
            <a:r>
              <a:rPr lang="zh-TW" altLang="en-US" sz="1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守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籃板、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抄截、阻攻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45019" y="2333390"/>
            <a:ext cx="803566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得分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0364" y="4116122"/>
            <a:ext cx="1126836" cy="289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失分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937498" y="2939810"/>
            <a:ext cx="53802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勝場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籃球進階探討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Bolen, J. B.,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Rezek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&amp; Pitts, J. D.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press).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Efficiency in NCAA Basketball.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Sports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doi:1527002517731873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8049491" cy="32673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66618" y="2166534"/>
            <a:ext cx="142240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天賦權重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6616" y="4172578"/>
            <a:ext cx="1422401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學業進度比率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6616" y="3875066"/>
            <a:ext cx="1422401" cy="2905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NCAA</a:t>
            </a:r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籃球排名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6618" y="2458922"/>
            <a:ext cx="142240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經驗 </a:t>
            </a:r>
            <a:r>
              <a:rPr lang="en-US" altLang="zh-TW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r>
              <a:rPr lang="en-US" altLang="zh-TW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66618" y="2751310"/>
            <a:ext cx="142240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高中成績未減價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6618" y="3024703"/>
            <a:ext cx="142240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教練勝率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66618" y="3297364"/>
            <a:ext cx="142240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教練執教年數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66614" y="3600779"/>
            <a:ext cx="1422400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2006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年花費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Barros, C. P., &amp; Garcia-del-Barrio, P. (2011). Productivity drivers and market dynamics in the Spanish first division football league.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Productivity Analysis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5-13. doi:10.1007/s11123-010-0196-9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4945" y="1727199"/>
            <a:ext cx="7901709" cy="37646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7200" y="2939126"/>
            <a:ext cx="1325418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觀眾收入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" y="3463319"/>
            <a:ext cx="1325418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其他收入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" y="4331379"/>
            <a:ext cx="1325418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運作成本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7200" y="4660133"/>
            <a:ext cx="1325418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總資產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7200" y="4977299"/>
            <a:ext cx="1325418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團隊薪資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Ribeiro, A. S., &amp; Lima, F. (2012). Portuguese football league efficiency and players' wages.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Economics Letters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599-602. doi:10.1080/13504851.2011.591719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99491"/>
            <a:ext cx="7975600" cy="25767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18725" y="2462964"/>
            <a:ext cx="1584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俱樂部薪資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58471" y="3335801"/>
            <a:ext cx="2641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五大最大薪資總和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7380" y="3804424"/>
            <a:ext cx="25838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五大最小薪資總和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74490" y="3804424"/>
            <a:ext cx="20250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剩餘薪資總和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Kounetas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(2014). Greek football clubs’ efficiency before and after Euro 2004 Victory: a bootstrap approach.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European Journal of Operations Research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623-645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doi:10.1007/s10100-013-0288-5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993734" y="-887735"/>
            <a:ext cx="3156528" cy="822960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8" y="4867568"/>
            <a:ext cx="8229601" cy="19904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8798" y="2396158"/>
            <a:ext cx="2249055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球員轉隊花費與合約重建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8798" y="2653189"/>
            <a:ext cx="2249055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球團其他運作成本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797" y="2934678"/>
            <a:ext cx="1288473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得分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8799" y="3227251"/>
            <a:ext cx="128847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觀眾數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Benito, B., Solana, J., &amp;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López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(2014). Determinants of Spanish regions' tourism performance: a two-stage, double-bootstrap data envelopment analysis.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economics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987-1012. doi:10.5367/te.2013.0327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891" y="1699491"/>
            <a:ext cx="8104909" cy="2410691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1890" y="4292742"/>
            <a:ext cx="8104909" cy="19327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1890" y="2933599"/>
            <a:ext cx="2018147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觀光客到訪人數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1890" y="3257952"/>
            <a:ext cx="2018147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觀光客過夜人數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1890" y="3581572"/>
            <a:ext cx="2018147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可用床位數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效率與生產</a:t>
            </a:r>
            <a:r>
              <a:rPr lang="zh-TW" altLang="en-US" dirty="0"/>
              <a:t>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7836"/>
            <a:ext cx="8229600" cy="4525959"/>
          </a:xfrm>
        </p:spPr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Emrouznejad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Yang, G. L. (2018). A survey and analysis of the first 40 years of scholarly literature in DEA: 1978–2016.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 Planning Sciences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4-8. doi:10.1016/j.seps.2017.01.008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2577"/>
            <a:ext cx="5308734" cy="4276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" y="2817091"/>
            <a:ext cx="5061527" cy="471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9600" y="3288145"/>
            <a:ext cx="5061527" cy="452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9600" y="3888509"/>
            <a:ext cx="5061527" cy="46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9600" y="4341091"/>
            <a:ext cx="5061527" cy="443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9600" y="4812145"/>
            <a:ext cx="5061527" cy="10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02489"/>
            <a:ext cx="8161418" cy="45215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" y="408682"/>
            <a:ext cx="7823201" cy="631539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2" y="383309"/>
            <a:ext cx="5638250" cy="338045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945" y="4017819"/>
            <a:ext cx="4331854" cy="26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Santín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(2014). Measuring the technical efficiency of football legends: who were Real Madrid's all‐time most efficient players?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Transactions in Operational Research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439-452. doi:10.1111/itor.12082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1600200"/>
            <a:ext cx="7970982" cy="252122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91" y="4236720"/>
            <a:ext cx="7970982" cy="262128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26691" y="2417467"/>
            <a:ext cx="182418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正式球賽數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26691" y="3570791"/>
            <a:ext cx="15470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國內賽勝場數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37728" y="2045176"/>
            <a:ext cx="2870199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球員曾</a:t>
            </a:r>
            <a:r>
              <a:rPr lang="zh-TW" altLang="en-US" sz="13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</a:t>
            </a:r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皇馬第一隊的賽季數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90636" y="4836168"/>
            <a:ext cx="15470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國際賽勝場數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03781" y="5891418"/>
            <a:ext cx="154709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每位球員進球數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Rubem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P. S., &amp;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Brandão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C. (2015). Multiple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data envelopment analysis- an application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UEFA EURO 2012.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Procedia Computer Science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186-195.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doi:10.1016/j.procs.2015.07.031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83274" cy="452595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32181" y="2322267"/>
            <a:ext cx="127000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市場價值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00944" y="2322267"/>
            <a:ext cx="127000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FUFA</a:t>
            </a:r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排名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8000" y="2330115"/>
            <a:ext cx="127000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比賽最終排名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56763" y="2322267"/>
            <a:ext cx="1270002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多評準決策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3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系統排名</a:t>
            </a:r>
            <a:endParaRPr lang="en-US" altLang="zh-TW" sz="13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足球進階探討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Zambom-Ferraresi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García-Cebrián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I.,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Lera-López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&amp;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Iráizoz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(2017). Performance evaluation in the UEFA Champions League.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Sports Economics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448-470. doi:10.1177/1527002515588135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600200"/>
            <a:ext cx="7689273" cy="33966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87963" y="1671422"/>
            <a:ext cx="127000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賽前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00253" y="4169540"/>
            <a:ext cx="1482437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賽季中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92907" y="2747139"/>
            <a:ext cx="1620983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3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團隊與教練技術</a:t>
            </a:r>
            <a:endParaRPr lang="en-US" altLang="zh-TW" sz="13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84599" y="2912569"/>
            <a:ext cx="123767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進攻與防守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41471" y="3049820"/>
            <a:ext cx="15447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進球</a:t>
            </a:r>
            <a:r>
              <a:rPr lang="en-US" altLang="zh-TW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勝場</a:t>
            </a:r>
            <a:r>
              <a:rPr lang="en-US" altLang="zh-TW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積分</a:t>
            </a:r>
            <a:r>
              <a:rPr lang="en-US" altLang="zh-TW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排名</a:t>
            </a:r>
            <a:r>
              <a:rPr lang="en-US" altLang="zh-TW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對戰成績</a:t>
            </a:r>
            <a:endParaRPr lang="en-US" altLang="zh-TW" sz="16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6927"/>
            <a:ext cx="8492836" cy="4525959"/>
          </a:xfrm>
        </p:spPr>
        <p:txBody>
          <a:bodyPr/>
          <a:lstStyle/>
          <a:p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效率</a:t>
            </a:r>
            <a:r>
              <a:rPr lang="zh-TW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與生產力的</a:t>
            </a:r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研究與應用更為廣泛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不同或進階模式的效率分析</a:t>
            </a:r>
            <a:endPara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效率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生產力的階段運用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效率與生產力結合不同研究方法的進階運用</a:t>
            </a:r>
            <a:endPara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運動大數據時代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88489" y="5940475"/>
            <a:ext cx="715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本簡報感謝國立臺灣師範大學「高等教育深耕計畫」以及教育部支持。</a:t>
            </a:r>
          </a:p>
        </p:txBody>
      </p:sp>
    </p:spTree>
    <p:extLst>
      <p:ext uri="{BB962C8B-B14F-4D97-AF65-F5344CB8AC3E}">
        <p14:creationId xmlns:p14="http://schemas.microsoft.com/office/powerpoint/2010/main" val="15685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效率</a:t>
            </a:r>
            <a:r>
              <a:rPr lang="zh-TW" altLang="en-US" dirty="0" smtClean="0"/>
              <a:t>與運動的連結？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Davenport, T. H. (2014). Analytics in sports: The new science of winning.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for Analytics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1-28.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9" y="3336445"/>
            <a:ext cx="3222460" cy="15559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6" y="5331170"/>
            <a:ext cx="2702794" cy="7214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522" y="3336445"/>
            <a:ext cx="2773920" cy="19204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935" y="5590273"/>
            <a:ext cx="2692633" cy="9246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415" y="3624347"/>
            <a:ext cx="2334662" cy="230020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0381" y="3329588"/>
            <a:ext cx="357020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運動分析主要決策者的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需求，比起資料供應、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技術、衡量標準與分析等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是較少被考慮到的。</a:t>
            </a:r>
            <a:endParaRPr lang="zh-TW" altLang="en-US" sz="24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7185" y="5221596"/>
            <a:ext cx="29546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職業運動團隊，總地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說來，小生意。</a:t>
            </a:r>
            <a:endParaRPr lang="zh-TW" altLang="en-US" sz="24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86787" y="3327152"/>
            <a:ext cx="295465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總之，當分析不能成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為教練與運動員勝利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的處方，他們當然會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追求能夠增進勝利的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因素。</a:t>
            </a:r>
            <a:endParaRPr lang="zh-TW" altLang="en-US" sz="24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88962" y="5549178"/>
            <a:ext cx="295465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綜觀職業運動，資料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效率前緣已提供清楚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影像。</a:t>
            </a:r>
            <a:endParaRPr lang="zh-TW" altLang="en-US" sz="24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63240" y="3615462"/>
            <a:ext cx="233683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球員與團隊績效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分析的完整優勢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似乎降臨並擁抱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所有教練與球員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來提升他們的表</a:t>
            </a:r>
            <a:endParaRPr lang="en-US" altLang="zh-TW" sz="2400" i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現。</a:t>
            </a:r>
            <a:endParaRPr lang="zh-TW" altLang="en-US" sz="24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效率與運動的</a:t>
            </a:r>
            <a:r>
              <a:rPr lang="zh-TW" altLang="en-US" dirty="0" smtClean="0"/>
              <a:t>連結！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58455"/>
            <a:ext cx="8686800" cy="4525959"/>
          </a:xfrm>
        </p:spPr>
        <p:txBody>
          <a:bodyPr/>
          <a:lstStyle/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「效率與生產力」研究領域的概念及應用，已廣為運用在各項領域與產業之中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(Cooper,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Seiford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Tone, 1999)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；運動領域的探討與發展亦然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(Lewis, Lock, &amp; Sexton, 2009)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不但探討議題越來越廣泛、應用層面更是越來越深入，突顯運動領域對於效率與生產力的迫切發展需求。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棒球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(Sexton &amp; Lewis, 2003; Lewis &amp; Sexton, 2004a; Lewis &amp; Sexton, 2004b, Lewis et al., 2009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籃球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(Cooper, Ruiz, &amp;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Sirvent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2009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足球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(Haas*, 2003; Carmichael, &amp; Thomas, 2008;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Espitia-Escuer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García-Cebrián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2008;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Guzmán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2008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高爾夫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(Fried,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Lambrinos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Tyner, 2004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式足球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Einolf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2004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夏季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奧林匹克運動會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參賽國家競技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表現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(Lozano, Villa, Guerrero, &amp; Cortés, 2002;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Gomes,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Soares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 Mello, &amp;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Soares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 Mello, 2003; Li, Liang, Chen, &amp; Morita, 2008; Wu, Liang, &amp; Chen, 2009; Wu, Liang, &amp; Yang, 2009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國際運動賽會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8345055" cy="4525959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Lozano et al. (2002)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國民生產毛額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(Gross National Product, GNP)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兩個投入項目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金牌、銀牌、銅牌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三個產出項目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，運用變動規模報酬產出模式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(VRS output-oriented DEA)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Sydney Olympic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參賽國家效率。敏感度分析求取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α=β=2</a:t>
            </a:r>
            <a:r>
              <a:rPr lang="zh-TW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(2003)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國內生產毛額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(Gross Domestic Product, GDP)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人口數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兩個投入項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產出項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經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similarity ratios for the proportional output reduction strategy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推演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sum gains DEA model (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output = 0.5814 *gold + 0.2437 *silver + 0.1749 *bronze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，運用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 output-oriented DEA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Sydney Olympic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參賽國家效率。</a:t>
            </a:r>
          </a:p>
          <a:p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Churilov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(2006)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選定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國內生產毛額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生命調整人年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(disability adjusted life expectancy, DALE)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兒童生存平等索引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(index of equality of child survival, IECS)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四項人文關懷導向指標為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投入項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金、銀、銅牌數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產出項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，結合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self-organizing maps (SOMs) in a two stage DEA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，運用分群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(clustering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 output-oriented DEA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Sydney Olympic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參賽國家效率。</a:t>
            </a: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國際運動賽會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332345"/>
            <a:ext cx="8686801" cy="4525959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(2008)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兩個投入項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 per capital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US dollar 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三個產出項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金牌、銀牌、銅牌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，運用區域保證產出模式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(assurance region output-oriented DEA)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1984-2004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六屆奧運參賽國家效率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 income, lower middle income, upper middle income, high income)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Wu, Liang, and Chen (2009)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兩個投入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項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capital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、人口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個產出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項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金牌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、銀牌、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銅牌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1984-2004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六屆奧運參賽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國家效率表現。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spearman test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α=β=1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α=β=5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coefficient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皆大於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0.977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。運用交互效率模式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(cross efficiency DEA)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spearman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比較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Lozano et al. (2002)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針對雪梨奧運的效率差異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α=β=2)</a:t>
            </a:r>
            <a:r>
              <a:rPr lang="zh-TW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 et al. (2009)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兩個投入項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 per capital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、人口數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，與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三個產出項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金牌、銀牌、銅牌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雅典奧運參賽國家效率。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spearman test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α=β=4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 </a:t>
            </a:r>
            <a:r>
              <a:rPr lang="el-G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α=β=5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coefficient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0.998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。運用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efficiency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spearman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求取前六屆奧運會的學習標竿。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Li,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Liu (2009)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兩個投入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項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、人口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個產出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項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金、銀、銅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 output-oriented DEA model with Lexicographic preference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區分三個產出項，求取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雅典奧運參賽國家效率。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0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棒球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目前運用於棒球運動的績效評估、經營管理、與效率分析來達成「效率管理」目標，以美國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MLB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的研究與數據最多，運用面向更為廣泛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(Lewis, Lock, &amp; Sexton, 2009)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團隊效率角度剖析，議題包括薪資調整、營收管理、組織能力與效率相互關係、致勝因素分析等，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運用模式包括：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階段資料包絡分析法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Einolf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2004)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階段資料包絡分析法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(two-stage DEA)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之運用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(Lewis,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Mallikarjun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Sexton, 2013; Sexton, &amp; Lewis, 2003;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Yeh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Chen, Chuang, &amp; Lin, 2018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絡資料包絡分析法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(network DEA)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之運用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(Lewis, &amp; Sexton, 2004a; Lewis, &amp; Sexton, 2004b; Lewis, Lock, &amp; Sexton, 2009; Lin, Hsu, Chen, &amp; Chen, 2016)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棒球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59"/>
          </a:xfrm>
        </p:spPr>
        <p:txBody>
          <a:bodyPr/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從個別選手角度探討，議題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包含：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薪資與技術表現合理性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(Hadley, &amp; Ruggiero, 2006)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攻擊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技術指標建構與發展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Oukil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Amin, 2015;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Washio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Yamada, 2013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防守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技術指標建構與發展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(Ruggiero, 2010; Chen, &amp; Johnson, 2010; Chiu, Hsiao, &amp; Wu, 2015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攻擊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與防守技術指標建構與發展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Miceli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Volz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2012; Lin et al, 2016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職業棒球大聯盟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(Chinese Professional Baseball League,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CPBL)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假球事件球員效率追蹤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(Lin, &amp; Chen, 2015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MLB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棒球名人堂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(Baseball Hall of Fame)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遴選機制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Miceli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&amp;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Volz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2012)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等，研究成果極為豐碩。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22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足球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1"/>
            <a:ext cx="8511309" cy="1801416"/>
          </a:xfrm>
        </p:spPr>
        <p:txBody>
          <a:bodyPr/>
          <a:lstStyle/>
          <a:p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González-Gómez, and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Picazo-Tadeo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分析西班牙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足球聯盟六個賽季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(2001-2002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2006-2007)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，曾經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進入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division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賽事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共計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個球團的競技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效率，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融入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 sport events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觀點探討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符合球迷實際的期待與支持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346363" y="3401616"/>
            <a:ext cx="8875018" cy="3456384"/>
          </a:xfrm>
          <a:prstGeom prst="rect">
            <a:avLst/>
          </a:prstGeom>
        </p:spPr>
        <p:txBody>
          <a:bodyPr/>
          <a:lstStyle/>
          <a:p>
            <a:pPr marL="419100" lvl="0" indent="-339725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採用四個投入項：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每季球員總數</a:t>
            </a:r>
            <a:r>
              <a:rPr lang="en-US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(number of players in each season)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每場平均觀眾數</a:t>
            </a:r>
            <a:r>
              <a:rPr lang="en-US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(average number of spectators per match)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甲級聯賽出賽球季數</a:t>
            </a:r>
            <a:r>
              <a:rPr lang="en-US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(number of seasons played in the first division)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國內與國際賽事奪冠次數</a:t>
            </a:r>
            <a:r>
              <a:rPr lang="en-US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(trophies in national and international competitions)</a:t>
            </a:r>
          </a:p>
          <a:p>
            <a:pPr marL="419100" indent="-339725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p"/>
              <a:defRPr/>
            </a:pPr>
            <a:r>
              <a:rPr lang="zh-TW" altLang="zh-TW" sz="26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三個產出項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則為：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球季結束所得總積分數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(points obtained in the league at the end of each season)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國王盃進入前幾輪賽事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(number of rounds played in the King’s Cup)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歐洲錦標賽出賽次數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(number of matches played in European competitions)</a:t>
            </a:r>
            <a:endPara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9100" lvl="0" indent="-339725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9100" lvl="0" indent="-339725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1894</TotalTime>
  <Words>2498</Words>
  <Application>Microsoft Office PowerPoint</Application>
  <PresentationFormat>如螢幕大小 (4:3)</PresentationFormat>
  <Paragraphs>178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課程名稱</vt:lpstr>
      <vt:lpstr>績效評估-效率與生產力四</vt:lpstr>
      <vt:lpstr>效率與生產力</vt:lpstr>
      <vt:lpstr>效率與運動的連結？</vt:lpstr>
      <vt:lpstr>效率與運動的連結！</vt:lpstr>
      <vt:lpstr>國際運動賽會</vt:lpstr>
      <vt:lpstr>國際運動賽會</vt:lpstr>
      <vt:lpstr>棒球</vt:lpstr>
      <vt:lpstr>棒球</vt:lpstr>
      <vt:lpstr>足球</vt:lpstr>
      <vt:lpstr>足球</vt:lpstr>
      <vt:lpstr>棒球進階探討-1</vt:lpstr>
      <vt:lpstr>棒球進階探討-2</vt:lpstr>
      <vt:lpstr>籃球進階探討-1</vt:lpstr>
      <vt:lpstr>籃球進階探討-2</vt:lpstr>
      <vt:lpstr>籃球進階探討-3</vt:lpstr>
      <vt:lpstr>足球進階探討-1</vt:lpstr>
      <vt:lpstr>足球進階探討-2</vt:lpstr>
      <vt:lpstr>足球進階探討-3</vt:lpstr>
      <vt:lpstr>足球進階探討-4</vt:lpstr>
      <vt:lpstr>足球進階探討-5</vt:lpstr>
      <vt:lpstr>足球進階探討-6</vt:lpstr>
      <vt:lpstr>足球進階探討-7</vt:lpstr>
      <vt:lpstr>重點摘述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BPC</cp:lastModifiedBy>
  <cp:revision>229</cp:revision>
  <dcterms:created xsi:type="dcterms:W3CDTF">2017-11-07T02:54:43Z</dcterms:created>
  <dcterms:modified xsi:type="dcterms:W3CDTF">2018-08-17T04:07:56Z</dcterms:modified>
</cp:coreProperties>
</file>