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37" r:id="rId3"/>
    <p:sldId id="338" r:id="rId4"/>
    <p:sldId id="345" r:id="rId5"/>
    <p:sldId id="341" r:id="rId6"/>
    <p:sldId id="342" r:id="rId7"/>
    <p:sldId id="339" r:id="rId8"/>
    <p:sldId id="340" r:id="rId9"/>
    <p:sldId id="360" r:id="rId10"/>
    <p:sldId id="343" r:id="rId11"/>
    <p:sldId id="346" r:id="rId12"/>
    <p:sldId id="358" r:id="rId13"/>
    <p:sldId id="349" r:id="rId14"/>
    <p:sldId id="350" r:id="rId15"/>
    <p:sldId id="351" r:id="rId16"/>
    <p:sldId id="359" r:id="rId17"/>
    <p:sldId id="352" r:id="rId18"/>
    <p:sldId id="353" r:id="rId19"/>
    <p:sldId id="354" r:id="rId20"/>
    <p:sldId id="355" r:id="rId21"/>
    <p:sldId id="356" r:id="rId22"/>
    <p:sldId id="357" r:id="rId23"/>
    <p:sldId id="264" r:id="rId24"/>
    <p:sldId id="284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4" autoAdjust="0"/>
  </p:normalViewPr>
  <p:slideViewPr>
    <p:cSldViewPr snapToGrid="0">
      <p:cViewPr>
        <p:scale>
          <a:sx n="72" d="100"/>
          <a:sy n="72" d="100"/>
        </p:scale>
        <p:origin x="-124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173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613A1-E6B8-474A-BE5B-6865DFB19F02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64B12-A408-4414-9DA5-9B6909ED8B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6778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59863" y="2459703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績效評估</a:t>
            </a:r>
            <a:r>
              <a:rPr lang="en-US" altLang="zh-TW" dirty="0" smtClean="0"/>
              <a:t>-</a:t>
            </a:r>
            <a:r>
              <a:rPr lang="zh-TW" altLang="en-US" dirty="0"/>
              <a:t>效率與</a:t>
            </a:r>
            <a:r>
              <a:rPr lang="zh-TW" altLang="en-US" dirty="0" smtClean="0"/>
              <a:t>生產力四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97692" y="3971874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林文斌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足球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600200"/>
            <a:ext cx="8548255" cy="4525959"/>
          </a:xfrm>
        </p:spPr>
        <p:txBody>
          <a:bodyPr/>
          <a:lstStyle/>
          <a:p>
            <a:r>
              <a:rPr lang="en-US" altLang="zh-TW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García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-Rubio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Picazo-Tadeo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(2011)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從球隊球衣顏色破題，探討西班牙職業足球聯賽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(Spanish Professional Football League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身穿紅色球衣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(red shirts)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的球隊，勝率究竟有無高過其他顏色球衣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(shirts of other colors)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之球隊呢？研究運用資料包絡分析法，設定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四項指標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預算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(budget)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觀眾人數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(attendance)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投入指標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進球數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(points)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其他比賽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(extra matches)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產出指標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，探討球隊參賽效率議題。研究結果顯示，不論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t-test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Mann-Whitney test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，皆呈現統計顯著，說明身穿紅色球衣的球隊，在西班牙職業足球聯賽確實較會贏球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分析球隊：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Madrid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Valencia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、與</a:t>
            </a:r>
            <a:r>
              <a:rPr lang="en-US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Sevilla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Attrill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al. (2008)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探討紅色球衣球隊，在英國超級足球聯賽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(English Premier League)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同樣呈現較會贏球的態勢，紅色球衣球隊包括：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Liverpool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Manchester United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、與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Arsenal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另一方面，球衣顏色不會影響球賽勝負的研究個案。例如，</a:t>
            </a:r>
            <a:r>
              <a:rPr lang="en-US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Piatti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(2012)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，以及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Sutter, and Kocher (2008)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探討澳洲橄欖球聯盟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(Australian Rugby League)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紅色球衣影響球賽勝負議題，研究結果並未呈現顯著情形。</a:t>
            </a:r>
          </a:p>
          <a:p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04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棒球進階探討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Sexton, T. R., &amp; Lewis, H. F. (2003). Two stage DEA: An application to major league baseball.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Productivity Analysis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227-249. </a:t>
            </a: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182" y="1696022"/>
            <a:ext cx="7841673" cy="34948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字方塊 5"/>
          <p:cNvSpPr txBox="1"/>
          <p:nvPr/>
        </p:nvSpPr>
        <p:spPr>
          <a:xfrm>
            <a:off x="629377" y="2813054"/>
            <a:ext cx="954107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投入項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330359" y="2813054"/>
            <a:ext cx="954107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產出項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822354" y="2505278"/>
            <a:ext cx="133153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媒介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產物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27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棒球進階探討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Lewis, H. F., Lock, K., &amp; Sexton, T. R. (2009). Organizational capability, efficiency, and effectiveness in Major League Baseball: 1901-2002.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Journal of Operational Research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731-740. doi:10.1016/j.ejor.2008.07.002</a:t>
            </a: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56" y="1417640"/>
            <a:ext cx="8497887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934175" y="2443599"/>
            <a:ext cx="1688951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總攻壘數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34175" y="2960836"/>
            <a:ext cx="1688951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獲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保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送數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769741" y="873939"/>
            <a:ext cx="38985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隊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失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誤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54183" y="3867952"/>
            <a:ext cx="206894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總失壘數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54182" y="4411653"/>
            <a:ext cx="206894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保送對方數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769741" y="4783515"/>
            <a:ext cx="38985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隊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失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誤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910430" y="2775995"/>
            <a:ext cx="1688951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總得分數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910430" y="4151845"/>
            <a:ext cx="1688951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總失分數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474824" y="3176105"/>
            <a:ext cx="1281249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勝場數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99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籃球進階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Yang, C. H., Lin, H. Y., &amp; Chen, C. P. (2014). Measuring the efficiency of NBA teams: additive efficiency decomposition in two-stage DEA.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Annals of Operations Research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217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(1), 565-589. doi:10.1007/s10479-014-1536-3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00365" y="1192715"/>
            <a:ext cx="6840652" cy="1870364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600365" y="3135655"/>
            <a:ext cx="5962217" cy="1005679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600365" y="4213909"/>
            <a:ext cx="6049817" cy="2565581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738910" y="4999776"/>
            <a:ext cx="98829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勝場數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38910" y="5275287"/>
            <a:ext cx="98829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總觀眾數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38910" y="5642137"/>
            <a:ext cx="98829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球員天賦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38910" y="6109282"/>
            <a:ext cx="98829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總薪資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55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籃球進階探討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Moreno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Beltrán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P., &amp; Lozano Segura, S. (2015). Estimation of productivity change of NBA teams from 2006-07 to 2012-13 seasons.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Journal of Sport Finance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(3), 217-241.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572655" y="1690255"/>
            <a:ext cx="7998690" cy="399045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72655" y="2938487"/>
            <a:ext cx="803566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總預算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152073" y="1987142"/>
            <a:ext cx="1514763" cy="6924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分球投籃、</a:t>
            </a:r>
            <a:r>
              <a:rPr lang="en-US" altLang="zh-TW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分球投籃、進攻籃板、助攻、</a:t>
            </a:r>
            <a:r>
              <a:rPr lang="zh-TW" altLang="en-US" sz="13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對方</a:t>
            </a:r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失誤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200401" y="3370736"/>
            <a:ext cx="1334654" cy="4924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防</a:t>
            </a:r>
            <a:r>
              <a:rPr lang="zh-TW" altLang="en-US" sz="13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守</a:t>
            </a:r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籃板、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抄截、阻攻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745019" y="2333390"/>
            <a:ext cx="803566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得分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680364" y="4116122"/>
            <a:ext cx="1126836" cy="2896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失分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937498" y="2939810"/>
            <a:ext cx="538020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勝場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28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籃球進階探討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Bolen, J. B.,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Rezek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J., &amp; Pitts, J. D.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(in press).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Efficiency in NCAA Basketball.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Sports </a:t>
            </a:r>
            <a:r>
              <a:rPr lang="en-US" altLang="zh-TW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Economics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doi:1527002517731873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457199" y="1600200"/>
            <a:ext cx="8049491" cy="326736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766618" y="2166534"/>
            <a:ext cx="1422400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球員</a:t>
            </a:r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天賦權重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66616" y="4172578"/>
            <a:ext cx="1422401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學業進度比率</a:t>
            </a:r>
            <a:endParaRPr lang="en-US" altLang="zh-TW" sz="1300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66616" y="3875066"/>
            <a:ext cx="1422401" cy="2905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3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NCAA</a:t>
            </a:r>
            <a:r>
              <a:rPr lang="zh-TW" altLang="en-US" sz="13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籃球排名</a:t>
            </a:r>
            <a:endParaRPr lang="en-US" altLang="zh-TW" sz="1300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766618" y="2458922"/>
            <a:ext cx="1422400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經驗 </a:t>
            </a:r>
            <a:r>
              <a:rPr lang="en-US" altLang="zh-TW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分鐘</a:t>
            </a:r>
            <a:r>
              <a:rPr lang="en-US" altLang="zh-TW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766618" y="2751310"/>
            <a:ext cx="1422400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高中成績未減價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766618" y="3024703"/>
            <a:ext cx="1422400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教練勝率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766618" y="3297364"/>
            <a:ext cx="1422400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教練執教年數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66614" y="3600779"/>
            <a:ext cx="1422400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2006</a:t>
            </a:r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年花費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04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足球進階探討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Barros, C. P., &amp; Garcia-del-Barrio, P. (2011). Productivity drivers and market dynamics in the Spanish first division football league.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Productivity Analysis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(1), 5-13. doi:10.1007/s11123-010-0196-9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544945" y="1727199"/>
            <a:ext cx="7901709" cy="3764627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57200" y="2939126"/>
            <a:ext cx="1325418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觀眾收入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57200" y="3463319"/>
            <a:ext cx="1325418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其他收入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57200" y="4331379"/>
            <a:ext cx="1325418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運作成本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57200" y="4660133"/>
            <a:ext cx="1325418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總資產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57200" y="4977299"/>
            <a:ext cx="1325418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團隊薪資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75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足球進階探討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Ribeiro, A. S., &amp; Lima, F. (2012). Portuguese football league efficiency and players' wages.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Applied Economics Letters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(6), 599-602. doi:10.1080/13504851.2011.591719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699491"/>
            <a:ext cx="7975600" cy="257671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5518725" y="2462964"/>
            <a:ext cx="1584037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俱樂部薪資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558471" y="3335801"/>
            <a:ext cx="264160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五大最大薪資總和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57380" y="3804424"/>
            <a:ext cx="258387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五大最小薪資總和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874490" y="3804424"/>
            <a:ext cx="202507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剩餘薪資總和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74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足球進階探討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Kounetas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 (2014). Greek football clubs’ efficiency before and after Euro 2004 Victory: a bootstrap approach.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European Journal of Operations Research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(4),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623-645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doi:10.1007/s10100-013-0288-5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 rot="5400000">
            <a:off x="2993734" y="-887735"/>
            <a:ext cx="3156528" cy="8229602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457198" y="4867568"/>
            <a:ext cx="8229601" cy="199043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58798" y="2396158"/>
            <a:ext cx="2249055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球員轉隊花費與合約重建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58798" y="2653189"/>
            <a:ext cx="2249055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球團其他運作成本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58797" y="2934678"/>
            <a:ext cx="1288473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得分</a:t>
            </a:r>
            <a:endParaRPr lang="en-US" altLang="zh-TW" sz="1300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58799" y="3227251"/>
            <a:ext cx="128847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觀眾數</a:t>
            </a:r>
            <a:endParaRPr lang="en-US" altLang="zh-TW" sz="1300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4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足球進階探討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Benito, B., Solana, J., &amp;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López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 (2014). Determinants of Spanish regions' tourism performance: a two-stage, double-bootstrap data envelopment analysis.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Tourism economics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(5), 987-1012. doi:10.5367/te.2013.0327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581891" y="1699491"/>
            <a:ext cx="8104909" cy="2410691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581890" y="4292742"/>
            <a:ext cx="8104909" cy="1932708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81890" y="2933599"/>
            <a:ext cx="2018147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觀光客到訪人數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1890" y="3257952"/>
            <a:ext cx="2018147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觀光客過夜人數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581890" y="3581572"/>
            <a:ext cx="2018147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可用床位數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35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效率與生產</a:t>
            </a:r>
            <a:r>
              <a:rPr lang="zh-TW" altLang="en-US" dirty="0"/>
              <a:t>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07836"/>
            <a:ext cx="8229600" cy="4525959"/>
          </a:xfrm>
        </p:spPr>
        <p:txBody>
          <a:bodyPr/>
          <a:lstStyle/>
          <a:p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Emrouznejad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A., &amp; Yang, G. L. (2018). A survey and analysis of the first 40 years of scholarly literature in DEA: 1978–2016.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Socio-Economic Planning Sciences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4-8. doi:10.1016/j.seps.2017.01.008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32577"/>
            <a:ext cx="5308734" cy="427647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09600" y="2817091"/>
            <a:ext cx="5061527" cy="47105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09600" y="3288145"/>
            <a:ext cx="5061527" cy="4525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09600" y="3888509"/>
            <a:ext cx="5061527" cy="4618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09600" y="4341091"/>
            <a:ext cx="5061527" cy="4433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609600" y="4812145"/>
            <a:ext cx="5061527" cy="1016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1602489"/>
            <a:ext cx="8161418" cy="452150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8" y="408682"/>
            <a:ext cx="7823201" cy="631539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532" y="383309"/>
            <a:ext cx="5638250" cy="3380458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0945" y="4017819"/>
            <a:ext cx="4331854" cy="267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0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足球進階探討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-5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Santín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D. (2014). Measuring the technical efficiency of football legends: who were Real Madrid's all‐time most efficient players?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Transactions in Operational Research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(3), 439-452. doi:10.1111/itor.12082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378691" y="1600200"/>
            <a:ext cx="7970982" cy="2521226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378691" y="4236720"/>
            <a:ext cx="7970982" cy="262128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426691" y="2417467"/>
            <a:ext cx="182418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正式球賽數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426691" y="3570791"/>
            <a:ext cx="154709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國內賽勝場數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137728" y="2045176"/>
            <a:ext cx="2870199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球員曾</a:t>
            </a:r>
            <a:r>
              <a:rPr lang="zh-TW" altLang="en-US" sz="1300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任</a:t>
            </a:r>
            <a:r>
              <a:rPr lang="zh-TW" altLang="en-US" sz="13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皇馬第一隊的賽季數</a:t>
            </a:r>
            <a:endParaRPr lang="en-US" altLang="zh-TW" sz="1300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590636" y="4836168"/>
            <a:ext cx="154709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國際賽勝場數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703781" y="5891418"/>
            <a:ext cx="154709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每位球員進球數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89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足球進階探討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-6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Rubem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P. S., &amp;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Brandão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L. C. (2015). Multiple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criteria data envelopment analysis- an application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UEFA EURO 2012.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Procedia Computer Science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186-195.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doi:10.1016/j.procs.2015.07.031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183274" cy="452595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332181" y="2322267"/>
            <a:ext cx="127000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市場價值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100944" y="2322267"/>
            <a:ext cx="127000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FUFA</a:t>
            </a:r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排名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588000" y="2330115"/>
            <a:ext cx="127000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比賽最終排名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7356763" y="2322267"/>
            <a:ext cx="1270002" cy="4924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多評準決策</a:t>
            </a:r>
            <a:endParaRPr lang="en-US" altLang="zh-TW" sz="1300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13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系統排名</a:t>
            </a:r>
            <a:endParaRPr lang="en-US" altLang="zh-TW" sz="1300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22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足球進階探討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-7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Zambom-Ferraresi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F.,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García-Cebrián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L. I.,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Lera-López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F., &amp;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Iráizoz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B. (2017). Performance evaluation in the UEFA Champions League.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Sports Economics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(5), 448-470. doi:10.1177/1527002515588135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558800" y="1600200"/>
            <a:ext cx="7689273" cy="339667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987963" y="1671422"/>
            <a:ext cx="1270002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賽前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500253" y="4169540"/>
            <a:ext cx="1482437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賽季中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92907" y="2747139"/>
            <a:ext cx="1620983" cy="2923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3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團隊與教練技術</a:t>
            </a:r>
            <a:endParaRPr lang="en-US" altLang="zh-TW" sz="1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784599" y="2912569"/>
            <a:ext cx="1237674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進攻與防守</a:t>
            </a:r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241471" y="3049820"/>
            <a:ext cx="1544782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16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進球</a:t>
            </a:r>
            <a:r>
              <a:rPr lang="en-US" altLang="zh-TW" sz="16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16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勝場</a:t>
            </a:r>
            <a:r>
              <a:rPr lang="en-US" altLang="zh-TW" sz="16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16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積分</a:t>
            </a:r>
            <a:r>
              <a:rPr lang="en-US" altLang="zh-TW" sz="16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16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排名</a:t>
            </a:r>
            <a:r>
              <a:rPr lang="en-US" altLang="zh-TW" sz="16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</a:t>
            </a:r>
            <a:r>
              <a:rPr lang="zh-TW" altLang="en-US" sz="16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對戰成績</a:t>
            </a:r>
            <a:endParaRPr lang="en-US" altLang="zh-TW" sz="1600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40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重點摘述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76927"/>
            <a:ext cx="8492836" cy="4525959"/>
          </a:xfrm>
        </p:spPr>
        <p:txBody>
          <a:bodyPr/>
          <a:lstStyle/>
          <a:p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效率</a:t>
            </a:r>
            <a:r>
              <a:rPr lang="zh-TW" alt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與生產力的</a:t>
            </a:r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研究與應用更為廣泛</a:t>
            </a:r>
            <a:endParaRPr lang="en-US" altLang="zh-TW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不同或進階模式的效率分析</a:t>
            </a:r>
            <a:endParaRPr lang="en-US" altLang="zh-TW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效率</a:t>
            </a:r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生產力的階段運用</a:t>
            </a:r>
            <a:endParaRPr lang="en-US" altLang="zh-TW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效率與生產力結合不同研究方法的進階運用</a:t>
            </a:r>
            <a:endParaRPr lang="en-US" altLang="zh-TW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運動大數據時代</a:t>
            </a:r>
            <a:endParaRPr lang="en-US" altLang="zh-TW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73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988489" y="5940475"/>
            <a:ext cx="7155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本簡報感謝國立臺灣師範大學「高等教育深耕計畫」以及教育部支持。</a:t>
            </a:r>
          </a:p>
        </p:txBody>
      </p:sp>
    </p:spTree>
    <p:extLst>
      <p:ext uri="{BB962C8B-B14F-4D97-AF65-F5344CB8AC3E}">
        <p14:creationId xmlns:p14="http://schemas.microsoft.com/office/powerpoint/2010/main" val="156859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效率</a:t>
            </a:r>
            <a:r>
              <a:rPr lang="zh-TW" altLang="en-US" dirty="0" smtClean="0"/>
              <a:t>與運動的連結？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Davenport, T. H. (2014). Analytics in sports: The new science of winning.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Institute for Analytics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1-28.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79" y="3336445"/>
            <a:ext cx="3222460" cy="155594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16" y="5331170"/>
            <a:ext cx="2702794" cy="72142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7522" y="3336445"/>
            <a:ext cx="2773920" cy="192040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935" y="5590273"/>
            <a:ext cx="2692633" cy="92464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415" y="3624347"/>
            <a:ext cx="2334662" cy="230020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20381" y="3329588"/>
            <a:ext cx="3570208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運動分析主要決策者的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需求，比起資料供應、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技術、衡量標準與分析等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是較少被考慮到的。</a:t>
            </a:r>
            <a:endParaRPr lang="zh-TW" altLang="en-US" sz="2400" i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77185" y="5221596"/>
            <a:ext cx="2954655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職業運動團隊，總地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說來，小生意。</a:t>
            </a:r>
            <a:endParaRPr lang="zh-TW" altLang="en-US" sz="2400" i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686787" y="3327152"/>
            <a:ext cx="2954655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總之，當分析不能成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為教練與運動員勝利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的處方，他們當然會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追求能夠增進勝利的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因素。</a:t>
            </a:r>
            <a:endParaRPr lang="zh-TW" altLang="en-US" sz="2400" i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688962" y="5549178"/>
            <a:ext cx="2954655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綜觀職業運動，資料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效率前緣已提供清楚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影像。</a:t>
            </a:r>
            <a:endParaRPr lang="zh-TW" altLang="en-US" sz="2400" i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763240" y="3615462"/>
            <a:ext cx="2336837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球員與團隊績效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分析的完整優勢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似乎降臨並擁抱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所有教練與球員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來提升他們的表</a:t>
            </a:r>
            <a:endParaRPr lang="en-US" altLang="zh-TW" sz="2400" i="1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現。</a:t>
            </a:r>
            <a:endParaRPr lang="zh-TW" altLang="en-US" sz="2400" i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0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效率與運動的</a:t>
            </a:r>
            <a:r>
              <a:rPr lang="zh-TW" altLang="en-US" dirty="0" smtClean="0"/>
              <a:t>連結！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58455"/>
            <a:ext cx="8686800" cy="4525959"/>
          </a:xfrm>
        </p:spPr>
        <p:txBody>
          <a:bodyPr/>
          <a:lstStyle/>
          <a:p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「效率與生產力」研究領域的概念及應用，已廣為運用在各項領域與產業之中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(Cooper,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Seiford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&amp; Tone, 1999)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；運動領域的探討與發展亦然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(Lewis, Lock, &amp; Sexton, 2009)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不但探討議題越來越廣泛、應用層面更是越來越深入，突顯運動領域對於效率與生產力的迫切發展需求。</a:t>
            </a: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棒球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(Sexton &amp; Lewis, 2003; Lewis &amp; Sexton, 2004a; Lewis &amp; Sexton, 2004b, Lewis et al., 2009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籃球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(Cooper, Ruiz, &amp;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Sirvent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2009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足球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(Haas*, 2003; Carmichael, &amp; Thomas, 2008;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Espitia-Escuer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&amp;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García-Cebrián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2008;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Guzmán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2008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高爾夫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(Fried,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Lambrinos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&amp; Tyner, 2004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美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式足球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Einolf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2004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夏季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奧林匹克運動會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參賽國家競技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表現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(Lozano, Villa, Guerrero, &amp; Cortés, 2002;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Lins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Gomes,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Soares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de Mello, &amp; </a:t>
            </a:r>
            <a:r>
              <a:rPr lang="en-US" altLang="zh-TW" sz="20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Soares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de Mello, 2003; Li, Liang, Chen, &amp; Morita, 2008; Wu, Liang, &amp; Chen, 2009; Wu, Liang, &amp; Yang, 2009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en-US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16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國際運動賽會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600200"/>
            <a:ext cx="8345055" cy="4525959"/>
          </a:xfrm>
        </p:spPr>
        <p:txBody>
          <a:bodyPr/>
          <a:lstStyle/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Lozano et al. (2002)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設定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國民生產毛額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(Gross National Product, GNP)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人口數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等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兩個投入項目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金牌、銀牌、銅牌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等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三個產出項目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，運用變動規模報酬產出模式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(VRS output-oriented DEA)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求取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Sydney Olympic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參賽國家效率。敏感度分析求取</a:t>
            </a:r>
            <a:r>
              <a:rPr lang="el-GR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α=β=2</a:t>
            </a:r>
            <a:r>
              <a:rPr lang="zh-TW" alt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r>
              <a:rPr lang="en-US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Lins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(2003)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設定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國內生產毛額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(Gross Domestic Product, GDP)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人口數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兩個投入項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產出項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經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Triangle similarity ratios for the proportional output reduction strategy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推演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zero sum gains DEA model (</a:t>
            </a:r>
            <a:r>
              <a:rPr lang="en-US" altLang="zh-TW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output = 0.5814 *gold + 0.2437 *silver + 0.1749 *bronze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，運用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VRS output-oriented DEA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求取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Sydney Olympic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參賽國家效率。</a:t>
            </a:r>
          </a:p>
          <a:p>
            <a:r>
              <a:rPr lang="en-US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Churilov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(2006)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選定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人口數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國內生產毛額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生命調整人年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(disability adjusted life expectancy, DALE)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兒童生存平等索引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(index of equality of child survival, IECS)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四項人文關懷導向指標為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投入項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金、銀、銅牌數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產出項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，結合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self-organizing maps (SOMs) in a two stage DEA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，運用分群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(clustering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VRS output-oriented DEA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求取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Sydney Olympic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參賽國家效率。</a:t>
            </a:r>
          </a:p>
          <a:p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2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國際運動賽會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332345"/>
            <a:ext cx="8686801" cy="4525959"/>
          </a:xfrm>
        </p:spPr>
        <p:txBody>
          <a:bodyPr/>
          <a:lstStyle/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 et al. (2008)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設定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兩個投入項</a:t>
            </a:r>
            <a:r>
              <a:rPr lang="en-US" altLang="zh-TW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GDP per capital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 US dollar 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人口數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三個產出項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金牌、銀牌、銅牌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，運用區域保證產出模式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(assurance region output-oriented DEA)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求取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1984-2004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六屆奧運參賽國家效率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(low income, lower middle income, upper middle income, high income)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Wu, Liang, and Chen (2009)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設定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兩個投入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項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GDP </a:t>
            </a:r>
            <a:r>
              <a:rPr lang="en-US" altLang="zh-TW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capital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、人口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數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個產出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項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金牌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、銀牌、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銅牌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求取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1984-2004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六屆奧運參賽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國家效率表現。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spearman test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得知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l-GR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α=β=1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到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l-GR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α=β=5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consistency coefficient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皆大於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0.977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。運用交互效率模式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(cross efficiency DEA)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spearman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比較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Lozano et al. (2002)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針對雪梨奧運的效率差異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α=β=2)</a:t>
            </a:r>
            <a:r>
              <a:rPr lang="zh-TW" alt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Wu et al. (2009)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設定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兩個投入項</a:t>
            </a:r>
            <a:r>
              <a:rPr lang="en-US" altLang="zh-TW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GDP per capital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、人口數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，與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三個產出項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金牌、銀牌、銅牌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，求取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雅典奧運參賽國家效率。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spearman test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得知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l-GR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α=β=4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under </a:t>
            </a:r>
            <a:r>
              <a:rPr lang="el-GR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α=β=5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consistency coefficient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為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0.998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。運用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 efficiency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spearman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clustering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求取前六屆奧運會的學習標竿。</a:t>
            </a:r>
          </a:p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Zhang, Li, </a:t>
            </a:r>
            <a:r>
              <a:rPr lang="en-US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Liu (2009)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設定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兩個投入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項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GDP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、人口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數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個產出</a:t>
            </a:r>
            <a:r>
              <a:rPr lang="zh-TW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項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金、銀、銅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以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VRS output-oriented DEA model with Lexicographic preference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區分三個產出項，求取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雅典奧運參賽國家效率。</a:t>
            </a:r>
          </a:p>
          <a:p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30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棒球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目前運用於棒球運動的績效評估、經營管理、與效率分析來達成「效率管理」目標，以美國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MLB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的研究與數據最多，運用面向更為廣泛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(Lewis, Lock, &amp; Sexton, 2009)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團隊效率角度剖析，議題包括薪資調整、營收管理、組織能力與效率相互關係、致勝因素分析等，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運用模式包括：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階段資料包絡分析法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Einolf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2004)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運用。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階段資料包絡分析法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(two-stage DEA)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之運用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(Lewis, 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Mallikarjun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&amp; Sexton, 2013; Sexton, &amp; Lewis, 2003; 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Yeh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Chen, Chuang, &amp; Lin, 2018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網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絡資料包絡分析法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(network DEA) 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之運用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(Lewis, &amp; Sexton, 2004a; Lewis, &amp; Sexton, 2004b; Lewis, Lock, &amp; Sexton, 2009; Lin, Hsu, Chen, &amp; Chen, 2016)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18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棒球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7640"/>
            <a:ext cx="8229600" cy="4525959"/>
          </a:xfrm>
        </p:spPr>
        <p:txBody>
          <a:bodyPr/>
          <a:lstStyle/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從個別選手角度探討，議題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包含：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球員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薪資與技術表現合理性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(Hadley, &amp; Ruggiero, 2006)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攻擊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技術指標建構與發展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Oukil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&amp; Amin, 2015; 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Washio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&amp; Yamada, 2013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防守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技術指標建構與發展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(Ruggiero, 2010; Chen, &amp; Johnson, 2010; Chiu, Hsiao, &amp; Wu, 2015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攻擊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與防守技術指標建構與發展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Miceli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&amp; 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Volz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2012; Lin et al, 2016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職業棒球大聯盟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(Chinese Professional Baseball League,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CPBL) 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假球事件球員效率追蹤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(Lin, &amp; Chen, 2015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MLB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棒球名人堂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(Baseball Hall of Fame) 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遴選機制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探討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Miceli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&amp; 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Volz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2012)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等，研究成果極為豐碩。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4226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足球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199" y="1600201"/>
            <a:ext cx="8511309" cy="1801416"/>
          </a:xfrm>
        </p:spPr>
        <p:txBody>
          <a:bodyPr/>
          <a:lstStyle/>
          <a:p>
            <a:r>
              <a:rPr lang="en-US" altLang="zh-TW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González-Gómez, and </a:t>
            </a:r>
            <a:r>
              <a:rPr lang="en-US" altLang="zh-TW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Picazo-Tadeo</a:t>
            </a:r>
            <a:r>
              <a:rPr lang="en-US" altLang="zh-TW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(2010) </a:t>
            </a:r>
            <a:r>
              <a:rPr lang="zh-TW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分析西班牙</a:t>
            </a:r>
            <a:r>
              <a:rPr lang="zh-TW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足球聯盟六個賽季 </a:t>
            </a:r>
            <a:r>
              <a:rPr lang="en-US" altLang="zh-TW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(2001-2002</a:t>
            </a:r>
            <a:r>
              <a:rPr lang="zh-TW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至</a:t>
            </a:r>
            <a:r>
              <a:rPr lang="en-US" altLang="zh-TW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2006-2007)</a:t>
            </a:r>
            <a:r>
              <a:rPr lang="zh-TW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，曾經</a:t>
            </a:r>
            <a:r>
              <a:rPr lang="zh-TW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進入</a:t>
            </a:r>
            <a:r>
              <a:rPr lang="en-US" altLang="zh-TW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division</a:t>
            </a:r>
            <a:r>
              <a:rPr lang="zh-TW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賽事</a:t>
            </a:r>
            <a:r>
              <a:rPr lang="zh-TW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共計</a:t>
            </a:r>
            <a:r>
              <a:rPr lang="en-US" altLang="zh-TW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zh-TW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個球團的競技</a:t>
            </a:r>
            <a:r>
              <a:rPr lang="zh-TW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效率，</a:t>
            </a:r>
            <a:r>
              <a:rPr lang="zh-TW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融入</a:t>
            </a:r>
            <a:r>
              <a:rPr lang="en-US" altLang="zh-TW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mega sport events</a:t>
            </a:r>
            <a:r>
              <a:rPr lang="zh-TW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觀點探討</a:t>
            </a:r>
            <a:r>
              <a:rPr lang="zh-TW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是否</a:t>
            </a:r>
            <a:r>
              <a:rPr lang="zh-TW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符合球迷實際的期待與支持</a:t>
            </a:r>
            <a:r>
              <a:rPr lang="zh-TW" alt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內容版面配置區 2"/>
          <p:cNvSpPr txBox="1">
            <a:spLocks/>
          </p:cNvSpPr>
          <p:nvPr/>
        </p:nvSpPr>
        <p:spPr>
          <a:xfrm>
            <a:off x="346363" y="3401616"/>
            <a:ext cx="8875018" cy="3456384"/>
          </a:xfrm>
          <a:prstGeom prst="rect">
            <a:avLst/>
          </a:prstGeom>
        </p:spPr>
        <p:txBody>
          <a:bodyPr/>
          <a:lstStyle/>
          <a:p>
            <a:pPr marL="419100" lvl="0" indent="-339725" eaLnBrk="1" fontAlgn="auto" hangingPunct="1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 charset="2"/>
              <a:buChar char="p"/>
              <a:defRPr/>
            </a:pPr>
            <a:r>
              <a:rPr lang="zh-TW" altLang="en-US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採用四個投入項：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zh-TW" altLang="zh-TW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每季球員總數</a:t>
            </a:r>
            <a:r>
              <a:rPr lang="en-US" altLang="zh-TW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(number of players in each season)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zh-TW" altLang="zh-TW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每場平均觀眾數</a:t>
            </a:r>
            <a:r>
              <a:rPr lang="en-US" altLang="zh-TW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(average number of spectators per match)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zh-TW" altLang="zh-TW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甲級聯賽出賽球季數</a:t>
            </a:r>
            <a:r>
              <a:rPr lang="en-US" altLang="zh-TW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(number of seasons played in the first division)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zh-TW" altLang="zh-TW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國內與國際賽事奪冠次數</a:t>
            </a:r>
            <a:r>
              <a:rPr lang="en-US" altLang="zh-TW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(trophies in national and international competitions)</a:t>
            </a:r>
          </a:p>
          <a:p>
            <a:pPr marL="419100" indent="-339725" eaLnBrk="1" fontAlgn="auto" hangingPunct="1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itchFamily="2" charset="2"/>
              <a:buChar char="p"/>
              <a:defRPr/>
            </a:pPr>
            <a:r>
              <a:rPr lang="zh-TW" altLang="zh-TW" sz="2600" b="1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三個產出項</a:t>
            </a:r>
            <a:r>
              <a:rPr lang="zh-TW" altLang="zh-TW" sz="26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則為：</a:t>
            </a:r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zh-TW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球季結束所得總積分數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(points obtained in the league at the end of each season)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zh-TW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國王盃進入前幾輪賽事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(number of rounds played in the King’s Cup)</a:t>
            </a:r>
          </a:p>
          <a:p>
            <a:pPr marL="342900" indent="-342900">
              <a:buFont typeface="Wingdings" pitchFamily="2" charset="2"/>
              <a:buChar char="ü"/>
              <a:defRPr/>
            </a:pPr>
            <a:r>
              <a:rPr lang="zh-TW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歐洲錦標賽出賽次數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(number of matches played in European competitions)</a:t>
            </a:r>
            <a:endParaRPr lang="zh-TW" altLang="en-US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19100" lvl="0" indent="-339725" eaLnBrk="1" fontAlgn="auto" hangingPunct="1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lang="zh-TW" altLang="en-US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19100" lvl="0" indent="-339725" eaLnBrk="1" fontAlgn="auto" hangingPunct="1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endParaRPr kumimoji="1" lang="zh-TW" alt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33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1894</TotalTime>
  <Words>2498</Words>
  <Application>Microsoft Office PowerPoint</Application>
  <PresentationFormat>如螢幕大小 (4:3)</PresentationFormat>
  <Paragraphs>178</Paragraphs>
  <Slides>24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課程名稱</vt:lpstr>
      <vt:lpstr>績效評估-效率與生產力四</vt:lpstr>
      <vt:lpstr>效率與生產力</vt:lpstr>
      <vt:lpstr>效率與運動的連結？</vt:lpstr>
      <vt:lpstr>效率與運動的連結！</vt:lpstr>
      <vt:lpstr>國際運動賽會</vt:lpstr>
      <vt:lpstr>國際運動賽會</vt:lpstr>
      <vt:lpstr>棒球</vt:lpstr>
      <vt:lpstr>棒球</vt:lpstr>
      <vt:lpstr>足球</vt:lpstr>
      <vt:lpstr>足球</vt:lpstr>
      <vt:lpstr>棒球進階探討-1</vt:lpstr>
      <vt:lpstr>棒球進階探討-2</vt:lpstr>
      <vt:lpstr>籃球進階探討-1</vt:lpstr>
      <vt:lpstr>籃球進階探討-2</vt:lpstr>
      <vt:lpstr>籃球進階探討-3</vt:lpstr>
      <vt:lpstr>足球進階探討-1</vt:lpstr>
      <vt:lpstr>足球進階探討-2</vt:lpstr>
      <vt:lpstr>足球進階探討-3</vt:lpstr>
      <vt:lpstr>足球進階探討-4</vt:lpstr>
      <vt:lpstr>足球進階探討-5</vt:lpstr>
      <vt:lpstr>足球進階探討-6</vt:lpstr>
      <vt:lpstr>足球進階探討-7</vt:lpstr>
      <vt:lpstr>重點摘述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BPC</cp:lastModifiedBy>
  <cp:revision>229</cp:revision>
  <dcterms:created xsi:type="dcterms:W3CDTF">2017-11-07T02:54:43Z</dcterms:created>
  <dcterms:modified xsi:type="dcterms:W3CDTF">2018-08-17T04:07:56Z</dcterms:modified>
</cp:coreProperties>
</file>