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4" r:id="rId2"/>
    <p:sldId id="490" r:id="rId3"/>
    <p:sldId id="351" r:id="rId4"/>
    <p:sldId id="277" r:id="rId5"/>
    <p:sldId id="338" r:id="rId6"/>
    <p:sldId id="355" r:id="rId7"/>
    <p:sldId id="481" r:id="rId8"/>
    <p:sldId id="497" r:id="rId9"/>
    <p:sldId id="495" r:id="rId10"/>
    <p:sldId id="496" r:id="rId11"/>
    <p:sldId id="494" r:id="rId12"/>
    <p:sldId id="346" r:id="rId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111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1D91-B4A0-487B-8991-58BDA70554F7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C277-A6ED-45AD-8B4E-D1A54637A9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3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E90A8-EB8D-453E-8613-27F67743D41B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A5555-C76B-4112-AAAA-E6F68C9E236F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C49F4-B0E2-4F16-8E0E-3AF303CF28DC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064500" cy="6286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03675" cy="506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67263" y="1268413"/>
            <a:ext cx="4003675" cy="506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ADD1B-A47A-4735-83F6-31185C40BE0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01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476375" y="188913"/>
            <a:ext cx="6608763" cy="5032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750" y="981075"/>
            <a:ext cx="4135438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27588" y="981075"/>
            <a:ext cx="4137025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39750" y="3397250"/>
            <a:ext cx="4135438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27588" y="3397250"/>
            <a:ext cx="4137025" cy="22637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3231F-EC29-4159-A341-4263D5A02A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43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1"/>
            <a:ext cx="8229600" cy="5643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838988"/>
            <a:ext cx="8229600" cy="5439264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C522C-8A98-41EB-9A22-1CB2CB92C3C6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31B54-BB9B-4875-A207-1D6ED0B8FA35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05B3E-3CC3-4B82-A0D8-6AC23003BF6F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A751C-6B43-4EB8-8F67-5BDDD91A7D36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2DE7-EB97-42A4-A31B-AEA80A53AAAA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56763-1A13-4EC5-8D54-5E644CEABAF3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89D2B-F5D6-4D48-B77E-1756C5408D5C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CA8848-2920-4A25-9D13-4E297CEB81D1}" type="datetime1">
              <a:rPr lang="en-US"/>
              <a:pPr lvl="0"/>
              <a:t>9/7/2018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tw.news.yahoo.com/%E4%BB%80%E9%BA%BC%E6%98%AF%E8%B6%B3%E5%BA%95%E7%AD%8B%E8%86%9C%E7%82%8E%EF%BC%9F-09333119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</a:t>
            </a:r>
            <a:r>
              <a:rPr lang="zh-TW" altLang="en-US" sz="2800" dirty="0">
                <a:solidFill>
                  <a:schemeClr val="tx1"/>
                </a:solidFill>
              </a:rPr>
              <a:t>琳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2014489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下肢常見運動傷害之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認識、預防與處理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（足部與小腿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)</a:t>
            </a:r>
            <a:endParaRPr lang="en-US" sz="3200" b="1" i="0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751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3.gait cyc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55" y="838987"/>
            <a:ext cx="8950690" cy="5034763"/>
          </a:xfrm>
        </p:spPr>
      </p:pic>
    </p:spTree>
    <p:extLst>
      <p:ext uri="{BB962C8B-B14F-4D97-AF65-F5344CB8AC3E}">
        <p14:creationId xmlns:p14="http://schemas.microsoft.com/office/powerpoint/2010/main" val="24077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335434B1-BEFD-4C03-A61A-371256046558}" type="slidenum">
              <a:rPr lang="ja-JP" altLang="en-US" sz="1000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ja-JP" sz="10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3493" name="Picture 2" descr="https://encrypted-tbn3.gstatic.com/images?q=tbn:ANd9GcQ1b5VnFZ85vn1kpsbn3IdulnuEFDdkFqIsK5sDrJZBDoMAbOtT7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807325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508000" y="101099"/>
            <a:ext cx="4745644" cy="1189037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跗骨隧道症候群</a:t>
            </a:r>
            <a:br>
              <a:rPr lang="zh-TW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Tarsal tunnel syndrome</a:t>
            </a:r>
            <a:endParaRPr lang="zh-TW" altLang="en-US" sz="36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1" name="內容版面配置區 2"/>
          <p:cNvSpPr>
            <a:spLocks noGrp="1"/>
          </p:cNvSpPr>
          <p:nvPr>
            <p:ph idx="1"/>
          </p:nvPr>
        </p:nvSpPr>
        <p:spPr>
          <a:xfrm>
            <a:off x="460375" y="1244600"/>
            <a:ext cx="8159750" cy="4991100"/>
          </a:xfrm>
        </p:spPr>
        <p:txBody>
          <a:bodyPr/>
          <a:lstStyle/>
          <a:p>
            <a:pPr eaLnBrk="1" hangingPunct="1"/>
            <a:endParaRPr lang="zh-TW" altLang="en-US" b="1" dirty="0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0930BCCC-10CF-4BFF-8459-B6C07B0E2A4C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9093" name="AutoShape 2" descr="data:image/jpg;base64,/9j/4AAQSkZJRgABAQAAAQABAAD/2wCEAAkGBhMSEBQUExQVFRUVGBUWGBUYFxgYFxodFBgWFxccGBgYHSYeGBojGhQVHy8gIycqLCwsFh4xNTAqNSYsLCkBCQoKDgwOGg8PGiwcHCQpLCksLSwpKSwsLCwsKSwsKSwpLCksKiksKiwsKSwsKS0sLCksKSwsKSw0LDUsNSkpKf/AABEIAMIBAwMBIgACEQEDEQH/xAAcAAABBQEBAQAAAAAAAAAAAAAAAwQFBgcCAQj/xABHEAABAwIEAwUFBAcFBwUBAAABAAIDBBEFEiExBkFRBxNhcZEUIjKBoSNCscFSYnKSstHwCDNjgqIVJENzwuHxFiU0o7MY/8QAGgEBAAMBAQEAAAAAAAAAAAAAAAECAwQFBv/EACsRAQEAAgECBQMCBwAAAAAAAAABAhEDEiEEIjFBYVGhsYHwExQjMnGRwf/aAAwDAQACEQMRAD8A3FCEII/HzUeyzey5e/yO7rP8Oa2l+Xrp1WK49x5xJQRCSqiiYwuDA8siddxBIH2b+jTy5Lelm3b/AAZsHJ/Rmhd65m/9SCCoeLOKC1rxRQyNeGuabN1DgCPhlFtCtigc4saXgBxAzAG4BtqAeYuofgefPhlE7rTU5/8ArbdZjj+IVeNYzLh8E76alps3euYSC7IQ1xNiM13uDQCbAC+6DakLEuzmGalxytoW1Mz4IIZHBsjr3I7qxts03kOo6KscAcJV+LU05NZM2CJzy2PO4mSVzQ62rrAfDcn9LTmUH0ovA4LBMXwbGKfhyKMiZrmzyGVrHZpGwke7csJOTNmJF+YvovezPh3Dp6ymnpK+obNEc8lNOG53gDUMc2wLd72zabgIN7XjjosRkfV8QYpUwNqX09FSOLSIyQXWc5gJAIzOcWPNzo0Da+7vsYkmjxDEqUzyyQ0xcxjJHZtRI5ocL/CbNNwNDfwQSnYXxHU1cVYaiZ8pbMMpeb2DgSQOg0GmwWoLHf7Of9zW/wDOZ/C5bEgEIQgEIuhAIQhAIQhAIXl0AoPUIuhAIQhAIQhAIQhAIQhAIQhAKqdp/DctdhksEGUyExuaHHKDke1xF+RsCpXivHvYqOWpET5u6APds+I3cG9DYC9ybaAFZh//AElCB71FKD07xv5tCDTuEsKfTUFNBIQXxRRscRtdrQDbqOXyWb4zwfilBi09fhkUdQypDs8b3NBBeQ5wILm3GZocCDzsfFSj/tF0rnBr6WoaSQPdyP3NtrgnyC1oIMb4U4TxhmMmtqoYgKqORs2R7LMBYA0ZQSb5o49s3O53Vg7EeFamhopmVUfdvfOXBpLSbBjG390kWuD6LRUIKnx9NirGRPwxsUhaXd7G+13DTLlLnNFvivqDqLLP8D4HxOsxaCtqqWChbC5r3d1lBkLDfVrXuJcdi4206rbEIMafwpi+FYjVTYbDFUw1Ti7K5zRlu5zwCC9pu0vcAQSCDrrs47OOE8VpcVnnqoo+7q2PfK9j25WvLs7QGg3ve4tqLOvc2WuoQZz2M8G1WHxVQqWBhkmBaA5rrtaCM3uk2BvpfXwC0ZUbs74+lxGor45I42CmkDWFua5BdI33rnU+5uLb7K8oBCEIKxDxB7xBOoJHobKYirbi6yjiPEXUuIzsdo0yZ2+UvvfiT6K44DiwcACVjcrGkm1qE677xNS+3kUm+qAvzVeup6XcuIWNl43EfFVjEcUs42Py5plHjOljdT1U6U3jnFTYr67AlOOD8b9ogkkvo12X0aCfxWLcbYw7K+x+Iho9b/gFovZsDFgLXu3kMsnq5zW/6Wha492dWyDFszJXX+HKPUlO8ArDLAxx3IB9VRsOqj7HVO6ujH8R/MK2cIS/YRt/wo3fxBZ8mfTyYT67/CZ3lT6EIWyoQhCAQhCAQhCAQhCAWRf2jqMewU8gGrZ8v78bz/0Ba6s37e8OkmwoCNj5C2eJxDGlxAyyNuQNbXcB8wgvWFhr4IX5W6sjcDYc2gqidlnGdXX1eIiZzXRQyARtytBbmfKALgajLGN76q8cOwubR0zXjK9sMIc3oQxoI+RusPwTil2AYniMdRTyubPJmjygC4a+RzHAnQgtk5bEWQSUXaXXyR44e9AFN/ckMaDHeYx6G2vujnfXVQFF2hY7PQvqY5Wthow0SSlrM0ji4WBzNOd1ntuBYWtfU6x2CSulosfeGOaXiF5aQbtzVJcQdNwL+hV6wnBs3BcjQLOdHLMdNTkmL7/uxgeSBtx12oVjKDCKuF4jdP3j5WAe68wmNpBvrkJL9L8x0Tai7QMZgqaCescz2eveA2DK0WYXMGYADM3SQObdxJ5qr4vC6fDcBYWktL6qLY63qIxp5tI9Cr52+RFkuFytbcRzOFgOd4XNH+g6eCBxxl2k1r6+Wjw4wxCmF56mYtDGkWvq/wB1rQSG7Ek3toEp2Sdo1ZW1c9LUmKZsbC8VETcrbhzW2OgBDsxINgfdO6oXGvCraTGKiavp6iWkmkkmY6AgA947PZziOWYtLbtPMGy0Ps24vbNUNgoMMNPRBpMk7vdOYA5bmxDyTYauc7Unkgjuwv8A+bi//Ob/APpOtiWRdiFK9tbi5c1zft2jUEah85I152I9QtdQCEIQZH264Q4CGqbsLxP+rmX8NXj0TPhTGfso37hzRf8AP6rWsbweOqp5IJRdkjS09RzBHiDYjyWacJ8EPpZDSTua/KHOa5t7Oa5xLTY7G97jl4rPLHa2NWuKeR2jWG4GtzbQ9Cn1DTFzQS22+l/z/JSUNIBtyACWNgNFM44XNFS8OxPIOW3kuDwvFY6bp9LUFIGc9Vfpiu6wvtVwF8NVFC0e7M77M9ScrLeYLh6rT8WDaehjp27MY1g8mNDfrb6rjjOj75jXBodJC9s0V9s7NQD4Hb5qu45jzZmMc24Bbex3HIg+I1B8llc5jXdxeGueOz+ndbDZT+lO1v7rW3/FW3hbR0I60sZ/1f8AdUieUswqnDhYvMspB0PvFxb/AKcqveERhtWxo+7Stb6PaPyWHNl/V45838OaYXGVY0IQuxkEIQgEIQgEIQg8c4AXOgG5UG3jrDzJ3YrabPe2Xvmb9N7X8Fnf9oLGZmNpYMz46WYnv3sFy7K5vu7i9m5nZSdTbooPDsO4Uka2PvZWvNh3kjpmE/tG3dt9AEG+A3XqoWNdoFNhMtDSd272aSNobUB92MY2zG6m+ewykm+gcDrdS3H3HkWF0ome3vHPcGxxhwaXncm9jZoGpNjuOqCzrwhZPj/bp7JVMZJSu7t9NFNbN9qHzMD2tN/dAF8p57nwUpwD2surqt1LPSuppcnesu4nM3Q2Ic0EHKcwOxF9kGhCFuug97fTflr10UDQcaU0uITYewP76Bge67QI7e5cNN9x3jeQ+ipmLdtjjUSQ4fQy1oiNnyNzZdLg5QxjjluDZxte2g5qsdmvEomxjFMQdG5gbTSymO93DKYiW3sNfsyNgg3gQtsBYWG2g08ui9cwG1wDY3HmOax539opjog6GhmfI0F0jc4yRgG187WkkWtqWtAurNU9sNLFhkFdIx4NRmDIAQXlzCWv1NhlBHxeI0ubIL6hZrwn22RVdWymmppKV8tu6L3ZmuJ+EG7WkZuWhBOl1GYt27+zV1ZTvp84hd3cAYSHPe0hrs51AB1IsL7CxvcBrqFjDP7RgdH7tBI6VuYyNEnuNa372YMLut7tFupV+wvtEppcL/2i4mOIA52mxc1zTlLNPiJdYDrmGyC0oWQn+0BYCU4bUCmLsonzaH/Rkv4Z/mtUwzEWTwRzRm7JWNkaTpo8BwuORsUDiSQNBLiABqSdgs84uxxxljqKZhJhDg7rIw6mw8LXHPUqRxvFXTvysP2bT+8RzPUdPVe0EFtt1jln9Gkx+qXwfG2VEDJozdrhf13H9cwnJqwVVoQ2mkcWANY93vsGwefvtGwvztpex63fOqLrbG7jKzVSUtSEwlq03MqbyyJatjN17WzXCzTi+Iwuc4fBJc+T7a+o187rRJHXCgMbwsTxPjO5F2no4ag+q5OX1e74G6xshHjWs+ziYNSI2tt4kAfkr9hNUDiDm/4A+j/69Fk0OIOmq6QO+Jr25/OHU/wX+auHDeJF2MEcmxAO83usPxcsN9XNhf8AP4Z+K4OnjvxP+tRQhC9J4oQhCAQhCAQhCDPcV7VKNmJTYdWxCONoH20tnRvJa11nMLdGkHR1ztyVN7SsW4eFHIymigfUOH2bqdgbkdcWc57QBbw1v05rWeIuCqKuy+1QMlLRYON2vA6ZmkOt4XsmOFdl+GUzw+KkjzDUOdmkII2I7wmx8QgoOE8BzVvC8cUrT37O8mpQ7RwFyWtN9g9uYC/6TDyVO4MiqMbrqKnqQXQ0Mdng31ax2gd+s493GfBl+RW7doXEDqLDKmoZ8bGWYd7OkIY0/IuB+SrPYVwz7Nh3fvH2tWe9JO+QXEYPndz/APOgqWOYUyq4yZFK3MxojcWnY91B3gBHTMBonWLNcOMC0GzpaZzYz4mleB/qaVqn/pSl9t9t7oe05cneXdtbLtfLe2l7Xsio4UpX1jKx0QNRG3I2S7tB7w+G+Umznakc0GS9i/G1FQUs9NVv9nmbM9zs4Ize61trgfE0sIy+l9VFcFYmyeq4gljvklp6uRlxY5XPcRcctHBbLjfZ9h9ZJ3lRSxvk0u/3muNtsxYRm+a6w/gOgg73uaaNnfR91JlBGZhFi3fQHnbfmgpXYfgsMuBvZJG1zZ3zNl5F40aASNdBtroq72l4TBh+J4RePJQQgDL7zmgtmMkl73LvjY43uTY7rZcBwCCigbBTsEcbSSG3J1cbkkuJJK6xnAoKuIxVETZYzrlcNiNiDu06nUa6oMc47xyDE8awuOheJnRSBz5GA5QM7H788rWOceQulOBMMjl4rxF0jA4xOmkZf7rjKxuYeNnHyutR4d4HoqEuNLTsjc4WLvec4je2Z5JAvbQdAndHw5TRVEtRHExs01hJIB7zrW35DYE23tqgyLsfog7/AG5TEDMS5nmHe0RkeV1SqSSV/DE8bASIa5j5AOTHxWBPh3gHqvobh/gqmo56meFrg+pdnku4kXu51mjkLuJXmD8JUNBHMIo2RxzOLpQ5xLTe4sc5IDbE6baoMOwWioJ4Ip8VxUSMiY0MooszSwNAAZlsCNre40X/AEua13/1NBJQQCkBbHJGAwFuQsjbdgFuXwkDwF+iia3hfBGuL46OGSS9wAH93fxBOS3gAnVNREkE21IFgLAADQADQAAAAcgAss8/aL44nlDRtABduucSr2w+96JXHK5sUYBFyNbf91nOL4y6R1idN1nIvS+I4695NtLk6qy4NXl7G5viG6pWH0xkN9bBXKnoe7azLcu3Pj4W5LTHLVUym0pIE2c65XftQLU2jm1UXPvp18PDbjssGJpPFbX+v6/kpBrrpOaPRUzm3TwZdGWlCxCg7rEophoyTMHdA7KfS4U32aHva2ol6yxMB/Yu4/VwS+LYf3sbmbHdp6Eaj6/il+y2kDBED8cktRI8dMmZv0OQfMLDGeeX9Hd4jX8K39fs1VCEL0HzQQhCAQhCAQhCAQhCDiaFr2lrgHNIsWkAgg8iDoV01oAAAsBoANtF6hAIQhAIQhAIRdRWN8Qx0wGa7nnZgte3U9Aot0JVCzvEePqg37trIx5F5+ZNh9FEP7R61muaN36pYLf6SCq9cW6auGOcZOjkcyNrTlJBc6+43sB08Sq3V18k7gZXFx5DQNHkBp802grRN7zrAye9bkC7X01Th9A7lsFjlla0k0UjYAd7KWoKgCxOoChjA8jQE+QumM1aW3vcWVUrJjVIyfUSDplB1WfY5hvd1AYBpYG/W9/5JStxR2liQQbgg/UJrW4w+WRj36ua3KT+lYkg266/RXkVqxYThtmjXc2vyU1E0egtc81XMNrXaAW1Fl3iWMZARf6qEl8RrAyUe9o7fXZx/I/1ulo5Oar2CsFQJZZB9ky4H6zrdf1RY+ZCUwHEs7SL3yn52WHJNV73g95cPf8AcW6nmS8r9FERz2TvvrhbYXccfLj05bIzO1TGnrXUlU2oZct1Dm30Oa2ceBdZpv1aE9kF0i6lD2OaeY/oqk3MnVnZnxXGtSo6tssbZGG7XAEHzSyz7szxCRsktM83DRnaOliA63gczT/5Wgrsl3Hz1mroIQhSgIQhAIQhAIQhALh8ll0Ug9RQjNO487eSZS36n1Kelt12aMLKrxEOfINQ9w+ZP46KKxDFXt1lc5zOo5ebRoQrMaQC6g8ZgbkeCPunTyWdtX7Mq4nrxHiVMylqXjvHxF2R7wG53gXFjbUX08PFaZNGHuLnAFx5kAn1WF46BBiEcgGhdHJ6Osfwut4oIzJGHBTn6QxNKjDI3j3mDzGh9QqPxNhhhd1Y6+V35HxWkPityUdieHtljLHi4PqDyI8VSXS1jOMHxTXu3Gzhq09QNx5j8PJWiOrcbOB1b9R49VR+LsFlpXte3UA5mP5G3I9Da9wprBMXEsbXDnuOhG4+X8lpZ7qRf8I4iAygtBPPkvceENQwi2UnQOIvY9Rzt1VRE+XUJKfFX9Sq6TtAVwfFI5kgs5p+nIg8wRqCkDLr8lKYviDJW2c272ts13Mc7HqL9VWH1n0WkVWnDai1vD81CY7K+aZlPBcySuDR5HfyHU9AV7NigiiufPz6BT3BeHezwOrp/wC+nBELT9yP9LwzcvAfrKPTuvhj15SHvEQjoqJlNGb5G6nm4nUk+ZJKz3hfEJBVgNuQQ7N0AbdxJPK2vqpTFqmWsnbDEC+SR1mtHMnqdgANSToACVYcI4UgheafP3jmhrq2Zugtu2CM9Cee5tfTQDLXa2vY6vPhhh7d7+/lIUlYHW1BBFweoUlHIqlNiUbKx8cbQyM+8xg2byLR+Pqp2Cr0VeK99NPF4eXq/wBpPvEtA8KM9oXramy6pi8fPlsmly4XniZM64aHyNaA/mcuzb/O/wAlb1j0tTmaQdQU0puMaumORkxc0aZXgPHhvqPkVe9nLO7bELL6PtamFu8hjd+yXMP1zK44ZxeyVgc+OSK/6QB/hN/oo6oaqfQm9NiEcnwPa7wB19N04VkBCEIBCEIPHLhzF2UnM/RRQkZraJcDRNIGa3TgSe9l+azqziUX0uoTFKc5hrob/XcKdexR+LQEtuOWvqsq0j547R6Tu5Gt5tc9vy0IWz9mGJCejaTuQ0/TX6rOe13Db/aAbZXfL4Xfl6KT7FcYtEGX2c5pHmcw/iV73xV92rV9MMhIUNbkVYI5g4uCgqnR5H9arJeIDiHCmyxOif8AC4aHm0jYjyKyzh5jqWskpZfvatPLMNQR4Obf0C2+anEjLbHkVmfaLw+SM4H2sYzNcN9NSPzHir432RlPcVEqj6yrURg2O942zviG/j4hL4hOMqvpXZpX4ibFoOp3I/BMGPaPiPimc1Z72gJvoANynsNPHAQ+pGd4sRTA6dftnDYfqDU87K8iu07w1hbXObWVY/3ZhvDEbfbvb1B/4QI1J0NrC+qWxjH5q2YtjBe48hs0ba8mtHio6LEfanGarlMcI0s23ePI2ZG34WNAsLmwGwudrRgUU1TDlpGNoqQfFUu+I9e7v70j/wDEO3LLzpy8mHHjvK6i+G99kfhzH0T5IKciWvmaGvePgpo93Xd+kTa/7IHguq2vbSwmnidfLd8srt3udu53MknQNGvLqV1iGPwU7fY8NY6WR5sXgZpJHHmSNXH6DwTSOkZQFstY5slSDmjpmkOZG7k+V2znjkBoFx4283ezWP3r2uLknHPL/d9fafN+UpQ8OmOnDZB/vVZY+9/wWAhwc7oQACfE2XTrxSOjcblpsHDZw5OHmLFV7D+LJDUSSSnMXb9AOVugBTyrx4TPaQBtYEeOo/rxXTjhZe7i5PE9W8Z6fm/VLtqF0JlGsmSglXTHm27PvaLJrikdwHjyP4gry6cQtBBa7Zwt/XkUveInamFDK1ssZdtcA/Na5HSggarFapjmOc1w1B1H8vDmtZwPEe8poncywXPiND+C5s43xqXfhDXNOuvI7G/5LvA8dIk9nmPv7Mcd3WF7H9aw3529Wbawt8fHZV/Ga3JUQSfozMcT4aX+hKjC6plNtOQhC6mIQhCDxybSPTh+yZyFRQ5iISFe8AX5rkVQHRRlfVhzw0a30WdXjxuLFpvfT+vqvariCMRnUa7priNbHFHbKC5Z/iuLkk7Dw5LPS6R4jcyop3NJ1bcHxDtD+KzfgnEHU1U+EmxJ0P6zL/iPwU87Ezrr8gqjxE4MqI5W6E2cfNhA/C3or4z2Vt9264bxIRuW3O+lvRKV2NMJ5662WX0vEzH6g76oqeKGtvqqdK22jHHGM1vsoTiXimCRoAvmvv5LPK3i8HQLikw+WUGWQ9zDuZpPdaf2Li7z4NBPgrTBW5IniGoj9pLoRk5nXTNzI6ePmUv3Li1rqh3csOoFi6Zw/UiuNP1nFrfEpOor4Ynf7q1xI/48ti+/WOP4Y/M5neLUzjmfI4N957nEANHxPc42F7avcSedytdaiheTEw27adndA6F5OaZ3m+wyj9VgaOt0lBhj3akWHV2gXv8AtF0ZLWsDCDY3HvAjQ3v4pGTEXON3e8fHX6bLO3kvpqfdfyT5S9KyFpu4GZw5fc/lZPcV4hlns2acRRCwEcepAHINHh1sFVpapztz8th6JJU/l8Ll1Zea/K38W+k7RZjxk2njMdDH3OYWfM6zp3+bvujwFh4KtSTue4lxJJ3JNyV5ZC3Vue5o/oJQ1kjydbBrR1JSFNVFvkm6EUXTCcTEjdfiGh/IqTaVQaGrcxwLeX1HQq6UlRmaD11VpVakotU5iTWA31T5gUjjFsNM0eZg+0Zy5uaNx+0OX/hWfhWQCkiJ6H+IqIgdbVPad+S+W2VxuR0cdyOgP436rLkx3F8Kmp5tLgXCpuPVRJsdNVMT1JA52KrWJPLiso0rccFqjLTQyHd8bHHzLQT9V6mXBh/9vpv+W1C6YxTSEIQcybJjOU9l2UfO/RRRH1J5qvV+LFhJB12UtidRYKjYtVlx3VdLbNMVxt7idVXKzEifFSk7RZR8sTbaaKqUcZbi+oUHjMl3N1vofxUpiNUwfeBPS6hcTgljfaaN8bv0Xtcw+jgFMRXWGyQtcHSte8A6sact9Obt9+i7NRHmLgwWOzZHOeR4e7b6qPXhKtpCSjxxzDeNkTCNiGAkeRdcppV10krs0j3Pd1cST8r7JBCkF08wW/tMFt++ht5942yQpaR8rwyNjnvdsxjS5x8mjVbH2Zdjksc0dVXAM7sh8cF7uzDVrpCNBY65RfUC9rWIZ52jYE6kxOpjI0dI6Vh5Fkzi9vpct82lVpfV3F3AdJiTWioaczL5JGHK9t9xexBHgQQvnPjvg1+G1boXEuYRnikt8TD15ZgdCPI7EIK81tzYJ5QUJdJq3Qb/AJJkCpA4w7JlG/X+SgKVlLCw63B6A/1ZR0hbf3b28VyTdesbcoPGsJ2SraUqRoaYv90BTtJgjdMxJPRv8yotTpF4TgpeegG5/rcq0Oo7NAb90WHyTiClAAA0A2CWbCqdS2kZT1Nj+IUtBKOSZYjhBeMzLB466B1vwPioKHGjGSDcEaEW1C1mW2dmlza9LNlPqqnBxAT19FY6IPLQXac/FLdEiTEwy66lQ+IAAXPyRU1Jb1UNWVxc7yWDVuPArr4dT/sfg4hep1w3RmGjgjO7Y2A+dgXfUlC3jJJoQhSOJBoo+emO5IaOpUkQk/Zm3uRfz1QU3F6ORwPdh0g6tY5VafhKrldZsLx4us0erlsCEGVw9k1S4XfURMPQMc/63amjuw6eR32la1rOjIjmP7zrD6rX0KNDNB2B0GaM56ghvxgvbaTnr7vu/wCW2nqtDq8OilZkljZIz9F7Q5vo4EJwhSKyezXDL39ip/3B+Cf03CFFGC1lJTtDhlIEMeoO4Omo81LoQUyu7HsKlNzTBh/w3vYP3WusPRd0vZHhUY0pGO8Xue/+JxVwQgYYXgVPTC0EMUQO+RjW38yBc/NP0IQCg+L+EYMRpzDMPFkg+JjuTm/gRsQpxCD5t4i7FsQpjeNgqWfpRfH843a/ulyp1bgdRD/ewTR/txvb9SF9hIso0Pi8FOqaPqvrGu4Uopye9pYHk6kuiYT62uouXsvwt29HEP2czf4SE0lguGtDRrud9fopqnc3ktRrexvD3g5GywnkWSuNvlJmCp+L9kVXTgvgkFS0fdt3ctvAE5Xeo8lS41MqMif4p3Hp4qEhkLXFjw5j27seC1w/ynVStPJ6rOxc8tdJTYJE92ZzLu018krHIAu/aCd/+6hJIU0bBo1o+QXE0n9dE4Ml00qZOiCPrptN13whgpq62OMC7QQ+Q8gxpBPro3/Mo/EKgN33Wv8AZlwwaWlzyNtNPZzgd2t+409NCSfF3gtMYpauFl6hC1UCEIQCEIQCEIQCEIQCEIQCEIQCEIQCEIQCY41ROmgfGx2RzhYO6J8hBVavhWR74Xsc2IxuJIa5xBZIAyaPUfeHvA/dcGnreGPZ3UexiISsbIaT2aSzn5JHNAMTibXblfnN7EkOsVoaEFdwzA5opy53dPaZqiUyHMZcsv8AdMbyaGA5NyMrRYA7Q1RwRUvuWPZT3fK60cj3BueSneHtuxtnFsL2Ef4jjc5iFe0IKnw5wtPTyQOfI1wjZUtcA52nfGAsDbjUDuXm5trJpzVsQhBE4/wxBWMyzMBdb3ZBYSM8Wu/LY8wsgrqJ1NO+CX4mHR1rZ2n4XDzH1BHJbqqvxrwS2ua1zXd3MwENfa4IOuV43tfUEbXO97KuU2mXTMRKAN0p3wsmWJ4DXU5Ikp5bD7zGmVh8Q5l/rYqAnx8N0JIPTY+m6y6V9rDLWAbFRtdilkwo5KqoNqenml5XbG4i/i61h8yrxwn2NzySCXESGMGvs7XZnO8Hubo1vUNJJ6hWmKLXHZhwaaqYVczbwRn7MHaR7Tv4taR8zpyK2lJ09O2NgYxoa1oAa1oAAA2AA2CUWkmlAhCFIEIQgEIQgEIQgEIQgEIQgEIQgEIQgEIQgEIQgEIQgEIQgEIQgEIQg8XmUdEIQeheoQgEIQgEIQ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endParaRPr lang="zh-TW" altLang="en-US"/>
          </a:p>
        </p:txBody>
      </p:sp>
      <p:sp>
        <p:nvSpPr>
          <p:cNvPr id="89094" name="AutoShape 4" descr="data:image/jpg;base64,/9j/4AAQSkZJRgABAQAAAQABAAD/2wCEAAkGBhMSEBQUExQVFRUVGBUWGBUYFxgYFxodFBgWFxccGBgYHSYeGBojGhQVHy8gIycqLCwsFh4xNTAqNSYsLCkBCQoKDgwOGg8PGiwcHCQpLCksLSwpKSwsLCwsKSwsKSwpLCksKiksKiwsKSwsKS0sLCksKSwsKSw0LDUsNSkpKf/AABEIAMIBAwMBIgACEQEDEQH/xAAcAAABBQEBAQAAAAAAAAAAAAAAAwQFBgcCAQj/xABHEAABAwIEAwUFBAcFBwUBAAABAAIDBBEFEiExBkFRBxNhcZEUIjKBoSNCscFSYnKSstHwCDNjgqIVJENzwuHxFiU0o7MY/8QAGgEBAAMBAQEAAAAAAAAAAAAAAAECAwQFBv/EACsRAQEAAgECBQMCBwAAAAAAAAABAhEDEiEEIjFBYVGhsYHwExQjMnGRwf/aAAwDAQACEQMRAD8A3FCEII/HzUeyzey5e/yO7rP8Oa2l+Xrp1WK49x5xJQRCSqiiYwuDA8siddxBIH2b+jTy5Lelm3b/AAZsHJ/Rmhd65m/9SCCoeLOKC1rxRQyNeGuabN1DgCPhlFtCtigc4saXgBxAzAG4BtqAeYuofgefPhlE7rTU5/8ArbdZjj+IVeNYzLh8E76alps3euYSC7IQ1xNiM13uDQCbAC+6DakLEuzmGalxytoW1Mz4IIZHBsjr3I7qxts03kOo6KscAcJV+LU05NZM2CJzy2PO4mSVzQ62rrAfDcn9LTmUH0ovA4LBMXwbGKfhyKMiZrmzyGVrHZpGwke7csJOTNmJF+YvovezPh3Dp6ymnpK+obNEc8lNOG53gDUMc2wLd72zabgIN7XjjosRkfV8QYpUwNqX09FSOLSIyQXWc5gJAIzOcWPNzo0Da+7vsYkmjxDEqUzyyQ0xcxjJHZtRI5ocL/CbNNwNDfwQSnYXxHU1cVYaiZ8pbMMpeb2DgSQOg0GmwWoLHf7Of9zW/wDOZ/C5bEgEIQgEIuhAIQhAIQhAIXl0AoPUIuhAIQhAIQhAIQhAIQhAIQhAKqdp/DctdhksEGUyExuaHHKDke1xF+RsCpXivHvYqOWpET5u6APds+I3cG9DYC9ybaAFZh//AElCB71FKD07xv5tCDTuEsKfTUFNBIQXxRRscRtdrQDbqOXyWb4zwfilBi09fhkUdQypDs8b3NBBeQ5wILm3GZocCDzsfFSj/tF0rnBr6WoaSQPdyP3NtrgnyC1oIMb4U4TxhmMmtqoYgKqORs2R7LMBYA0ZQSb5o49s3O53Vg7EeFamhopmVUfdvfOXBpLSbBjG390kWuD6LRUIKnx9NirGRPwxsUhaXd7G+13DTLlLnNFvivqDqLLP8D4HxOsxaCtqqWChbC5r3d1lBkLDfVrXuJcdi4206rbEIMafwpi+FYjVTYbDFUw1Ti7K5zRlu5zwCC9pu0vcAQSCDrrs47OOE8VpcVnnqoo+7q2PfK9j25WvLs7QGg3ve4tqLOvc2WuoQZz2M8G1WHxVQqWBhkmBaA5rrtaCM3uk2BvpfXwC0ZUbs74+lxGor45I42CmkDWFua5BdI33rnU+5uLb7K8oBCEIKxDxB7xBOoJHobKYirbi6yjiPEXUuIzsdo0yZ2+UvvfiT6K44DiwcACVjcrGkm1qE677xNS+3kUm+qAvzVeup6XcuIWNl43EfFVjEcUs42Py5plHjOljdT1U6U3jnFTYr67AlOOD8b9ogkkvo12X0aCfxWLcbYw7K+x+Iho9b/gFovZsDFgLXu3kMsnq5zW/6Wha492dWyDFszJXX+HKPUlO8ArDLAxx3IB9VRsOqj7HVO6ujH8R/MK2cIS/YRt/wo3fxBZ8mfTyYT67/CZ3lT6EIWyoQhCAQhCAQhCAQhCAWRf2jqMewU8gGrZ8v78bz/0Ba6s37e8OkmwoCNj5C2eJxDGlxAyyNuQNbXcB8wgvWFhr4IX5W6sjcDYc2gqidlnGdXX1eIiZzXRQyARtytBbmfKALgajLGN76q8cOwubR0zXjK9sMIc3oQxoI+RusPwTil2AYniMdRTyubPJmjygC4a+RzHAnQgtk5bEWQSUXaXXyR44e9AFN/ckMaDHeYx6G2vujnfXVQFF2hY7PQvqY5Wthow0SSlrM0ji4WBzNOd1ntuBYWtfU6x2CSulosfeGOaXiF5aQbtzVJcQdNwL+hV6wnBs3BcjQLOdHLMdNTkmL7/uxgeSBtx12oVjKDCKuF4jdP3j5WAe68wmNpBvrkJL9L8x0Tai7QMZgqaCescz2eveA2DK0WYXMGYADM3SQObdxJ5qr4vC6fDcBYWktL6qLY63qIxp5tI9Cr52+RFkuFytbcRzOFgOd4XNH+g6eCBxxl2k1r6+Wjw4wxCmF56mYtDGkWvq/wB1rQSG7Ek3toEp2Sdo1ZW1c9LUmKZsbC8VETcrbhzW2OgBDsxINgfdO6oXGvCraTGKiavp6iWkmkkmY6AgA947PZziOWYtLbtPMGy0Ps24vbNUNgoMMNPRBpMk7vdOYA5bmxDyTYauc7Unkgjuwv8A+bi//Ob/APpOtiWRdiFK9tbi5c1zft2jUEah85I152I9QtdQCEIQZH264Q4CGqbsLxP+rmX8NXj0TPhTGfso37hzRf8AP6rWsbweOqp5IJRdkjS09RzBHiDYjyWacJ8EPpZDSTua/KHOa5t7Oa5xLTY7G97jl4rPLHa2NWuKeR2jWG4GtzbQ9Cn1DTFzQS22+l/z/JSUNIBtyACWNgNFM44XNFS8OxPIOW3kuDwvFY6bp9LUFIGc9Vfpiu6wvtVwF8NVFC0e7M77M9ScrLeYLh6rT8WDaehjp27MY1g8mNDfrb6rjjOj75jXBodJC9s0V9s7NQD4Hb5qu45jzZmMc24Bbex3HIg+I1B8llc5jXdxeGueOz+ndbDZT+lO1v7rW3/FW3hbR0I60sZ/1f8AdUieUswqnDhYvMspB0PvFxb/AKcqveERhtWxo+7Stb6PaPyWHNl/V45838OaYXGVY0IQuxkEIQgEIQgEIQg8c4AXOgG5UG3jrDzJ3YrabPe2Xvmb9N7X8Fnf9oLGZmNpYMz46WYnv3sFy7K5vu7i9m5nZSdTbooPDsO4Uka2PvZWvNh3kjpmE/tG3dt9AEG+A3XqoWNdoFNhMtDSd272aSNobUB92MY2zG6m+ewykm+gcDrdS3H3HkWF0ome3vHPcGxxhwaXncm9jZoGpNjuOqCzrwhZPj/bp7JVMZJSu7t9NFNbN9qHzMD2tN/dAF8p57nwUpwD2surqt1LPSuppcnesu4nM3Q2Ic0EHKcwOxF9kGhCFuug97fTflr10UDQcaU0uITYewP76Bge67QI7e5cNN9x3jeQ+ipmLdtjjUSQ4fQy1oiNnyNzZdLg5QxjjluDZxte2g5qsdmvEomxjFMQdG5gbTSymO93DKYiW3sNfsyNgg3gQtsBYWG2g08ui9cwG1wDY3HmOax539opjog6GhmfI0F0jc4yRgG187WkkWtqWtAurNU9sNLFhkFdIx4NRmDIAQXlzCWv1NhlBHxeI0ubIL6hZrwn22RVdWymmppKV8tu6L3ZmuJ+EG7WkZuWhBOl1GYt27+zV1ZTvp84hd3cAYSHPe0hrs51AB1IsL7CxvcBrqFjDP7RgdH7tBI6VuYyNEnuNa372YMLut7tFupV+wvtEppcL/2i4mOIA52mxc1zTlLNPiJdYDrmGyC0oWQn+0BYCU4bUCmLsonzaH/Rkv4Z/mtUwzEWTwRzRm7JWNkaTpo8BwuORsUDiSQNBLiABqSdgs84uxxxljqKZhJhDg7rIw6mw8LXHPUqRxvFXTvysP2bT+8RzPUdPVe0EFtt1jln9Gkx+qXwfG2VEDJozdrhf13H9cwnJqwVVoQ2mkcWANY93vsGwefvtGwvztpex63fOqLrbG7jKzVSUtSEwlq03MqbyyJatjN17WzXCzTi+Iwuc4fBJc+T7a+o187rRJHXCgMbwsTxPjO5F2no4ag+q5OX1e74G6xshHjWs+ziYNSI2tt4kAfkr9hNUDiDm/4A+j/69Fk0OIOmq6QO+Jr25/OHU/wX+auHDeJF2MEcmxAO83usPxcsN9XNhf8AP4Z+K4OnjvxP+tRQhC9J4oQhCAQhCAQhCDPcV7VKNmJTYdWxCONoH20tnRvJa11nMLdGkHR1ztyVN7SsW4eFHIymigfUOH2bqdgbkdcWc57QBbw1v05rWeIuCqKuy+1QMlLRYON2vA6ZmkOt4XsmOFdl+GUzw+KkjzDUOdmkII2I7wmx8QgoOE8BzVvC8cUrT37O8mpQ7RwFyWtN9g9uYC/6TDyVO4MiqMbrqKnqQXQ0Mdng31ax2gd+s493GfBl+RW7doXEDqLDKmoZ8bGWYd7OkIY0/IuB+SrPYVwz7Nh3fvH2tWe9JO+QXEYPndz/APOgqWOYUyq4yZFK3MxojcWnY91B3gBHTMBonWLNcOMC0GzpaZzYz4mleB/qaVqn/pSl9t9t7oe05cneXdtbLtfLe2l7Xsio4UpX1jKx0QNRG3I2S7tB7w+G+Umznakc0GS9i/G1FQUs9NVv9nmbM9zs4Ize61trgfE0sIy+l9VFcFYmyeq4gljvklp6uRlxY5XPcRcctHBbLjfZ9h9ZJ3lRSxvk0u/3muNtsxYRm+a6w/gOgg73uaaNnfR91JlBGZhFi3fQHnbfmgpXYfgsMuBvZJG1zZ3zNl5F40aASNdBtroq72l4TBh+J4RePJQQgDL7zmgtmMkl73LvjY43uTY7rZcBwCCigbBTsEcbSSG3J1cbkkuJJK6xnAoKuIxVETZYzrlcNiNiDu06nUa6oMc47xyDE8awuOheJnRSBz5GA5QM7H788rWOceQulOBMMjl4rxF0jA4xOmkZf7rjKxuYeNnHyutR4d4HoqEuNLTsjc4WLvec4je2Z5JAvbQdAndHw5TRVEtRHExs01hJIB7zrW35DYE23tqgyLsfog7/AG5TEDMS5nmHe0RkeV1SqSSV/DE8bASIa5j5AOTHxWBPh3gHqvobh/gqmo56meFrg+pdnku4kXu51mjkLuJXmD8JUNBHMIo2RxzOLpQ5xLTe4sc5IDbE6baoMOwWioJ4Ip8VxUSMiY0MooszSwNAAZlsCNre40X/AEua13/1NBJQQCkBbHJGAwFuQsjbdgFuXwkDwF+iia3hfBGuL46OGSS9wAH93fxBOS3gAnVNREkE21IFgLAADQADQAAAAcgAss8/aL44nlDRtABduucSr2w+96JXHK5sUYBFyNbf91nOL4y6R1idN1nIvS+I4695NtLk6qy4NXl7G5viG6pWH0xkN9bBXKnoe7azLcu3Pj4W5LTHLVUym0pIE2c65XftQLU2jm1UXPvp18PDbjssGJpPFbX+v6/kpBrrpOaPRUzm3TwZdGWlCxCg7rEophoyTMHdA7KfS4U32aHva2ol6yxMB/Yu4/VwS+LYf3sbmbHdp6Eaj6/il+y2kDBED8cktRI8dMmZv0OQfMLDGeeX9Hd4jX8K39fs1VCEL0HzQQhCAQhCAQhCAQhCDiaFr2lrgHNIsWkAgg8iDoV01oAAAsBoANtF6hAIQhAIQhAIRdRWN8Qx0wGa7nnZgte3U9Aot0JVCzvEePqg37trIx5F5+ZNh9FEP7R61muaN36pYLf6SCq9cW6auGOcZOjkcyNrTlJBc6+43sB08Sq3V18k7gZXFx5DQNHkBp802grRN7zrAye9bkC7X01Th9A7lsFjlla0k0UjYAd7KWoKgCxOoChjA8jQE+QumM1aW3vcWVUrJjVIyfUSDplB1WfY5hvd1AYBpYG/W9/5JStxR2liQQbgg/UJrW4w+WRj36ua3KT+lYkg266/RXkVqxYThtmjXc2vyU1E0egtc81XMNrXaAW1Fl3iWMZARf6qEl8RrAyUe9o7fXZx/I/1ulo5Oar2CsFQJZZB9ky4H6zrdf1RY+ZCUwHEs7SL3yn52WHJNV73g95cPf8AcW6nmS8r9FERz2TvvrhbYXccfLj05bIzO1TGnrXUlU2oZct1Dm30Oa2ceBdZpv1aE9kF0i6lD2OaeY/oqk3MnVnZnxXGtSo6tssbZGG7XAEHzSyz7szxCRsktM83DRnaOliA63gczT/5Wgrsl3Hz1mroIQhSgIQhAIQhAIQhALh8ll0Ug9RQjNO487eSZS36n1Kelt12aMLKrxEOfINQ9w+ZP46KKxDFXt1lc5zOo5ebRoQrMaQC6g8ZgbkeCPunTyWdtX7Mq4nrxHiVMylqXjvHxF2R7wG53gXFjbUX08PFaZNGHuLnAFx5kAn1WF46BBiEcgGhdHJ6Osfwut4oIzJGHBTn6QxNKjDI3j3mDzGh9QqPxNhhhd1Y6+V35HxWkPityUdieHtljLHi4PqDyI8VSXS1jOMHxTXu3Gzhq09QNx5j8PJWiOrcbOB1b9R49VR+LsFlpXte3UA5mP5G3I9Da9wprBMXEsbXDnuOhG4+X8lpZ7qRf8I4iAygtBPPkvceENQwi2UnQOIvY9Rzt1VRE+XUJKfFX9Sq6TtAVwfFI5kgs5p+nIg8wRqCkDLr8lKYviDJW2c272ts13Mc7HqL9VWH1n0WkVWnDai1vD81CY7K+aZlPBcySuDR5HfyHU9AV7NigiiufPz6BT3BeHezwOrp/wC+nBELT9yP9LwzcvAfrKPTuvhj15SHvEQjoqJlNGb5G6nm4nUk+ZJKz3hfEJBVgNuQQ7N0AbdxJPK2vqpTFqmWsnbDEC+SR1mtHMnqdgANSToACVYcI4UgheafP3jmhrq2Zugtu2CM9Cee5tfTQDLXa2vY6vPhhh7d7+/lIUlYHW1BBFweoUlHIqlNiUbKx8cbQyM+8xg2byLR+Pqp2Cr0VeK99NPF4eXq/wBpPvEtA8KM9oXramy6pi8fPlsmly4XniZM64aHyNaA/mcuzb/O/wAlb1j0tTmaQdQU0puMaumORkxc0aZXgPHhvqPkVe9nLO7bELL6PtamFu8hjd+yXMP1zK44ZxeyVgc+OSK/6QB/hN/oo6oaqfQm9NiEcnwPa7wB19N04VkBCEIBCEIPHLhzF2UnM/RRQkZraJcDRNIGa3TgSe9l+azqziUX0uoTFKc5hrob/XcKdexR+LQEtuOWvqsq0j547R6Tu5Gt5tc9vy0IWz9mGJCejaTuQ0/TX6rOe13Db/aAbZXfL4Xfl6KT7FcYtEGX2c5pHmcw/iV73xV92rV9MMhIUNbkVYI5g4uCgqnR5H9arJeIDiHCmyxOif8AC4aHm0jYjyKyzh5jqWskpZfvatPLMNQR4Obf0C2+anEjLbHkVmfaLw+SM4H2sYzNcN9NSPzHir432RlPcVEqj6yrURg2O942zviG/j4hL4hOMqvpXZpX4ibFoOp3I/BMGPaPiPimc1Z72gJvoANynsNPHAQ+pGd4sRTA6dftnDYfqDU87K8iu07w1hbXObWVY/3ZhvDEbfbvb1B/4QI1J0NrC+qWxjH5q2YtjBe48hs0ba8mtHio6LEfanGarlMcI0s23ePI2ZG34WNAsLmwGwudrRgUU1TDlpGNoqQfFUu+I9e7v70j/wDEO3LLzpy8mHHjvK6i+G99kfhzH0T5IKciWvmaGvePgpo93Xd+kTa/7IHguq2vbSwmnidfLd8srt3udu53MknQNGvLqV1iGPwU7fY8NY6WR5sXgZpJHHmSNXH6DwTSOkZQFstY5slSDmjpmkOZG7k+V2znjkBoFx4283ezWP3r2uLknHPL/d9fafN+UpQ8OmOnDZB/vVZY+9/wWAhwc7oQACfE2XTrxSOjcblpsHDZw5OHmLFV7D+LJDUSSSnMXb9AOVugBTyrx4TPaQBtYEeOo/rxXTjhZe7i5PE9W8Z6fm/VLtqF0JlGsmSglXTHm27PvaLJrikdwHjyP4gry6cQtBBa7Zwt/XkUveInamFDK1ssZdtcA/Na5HSggarFapjmOc1w1B1H8vDmtZwPEe8poncywXPiND+C5s43xqXfhDXNOuvI7G/5LvA8dIk9nmPv7Mcd3WF7H9aw3529Wbawt8fHZV/Ga3JUQSfozMcT4aX+hKjC6plNtOQhC6mIQhCDxybSPTh+yZyFRQ5iISFe8AX5rkVQHRRlfVhzw0a30WdXjxuLFpvfT+vqvariCMRnUa7priNbHFHbKC5Z/iuLkk7Dw5LPS6R4jcyop3NJ1bcHxDtD+KzfgnEHU1U+EmxJ0P6zL/iPwU87Ezrr8gqjxE4MqI5W6E2cfNhA/C3or4z2Vt9264bxIRuW3O+lvRKV2NMJ5662WX0vEzH6g76oqeKGtvqqdK22jHHGM1vsoTiXimCRoAvmvv5LPK3i8HQLikw+WUGWQ9zDuZpPdaf2Li7z4NBPgrTBW5IniGoj9pLoRk5nXTNzI6ePmUv3Li1rqh3csOoFi6Zw/UiuNP1nFrfEpOor4Ynf7q1xI/48ti+/WOP4Y/M5neLUzjmfI4N957nEANHxPc42F7avcSedytdaiheTEw27adndA6F5OaZ3m+wyj9VgaOt0lBhj3akWHV2gXv8AtF0ZLWsDCDY3HvAjQ3v4pGTEXON3e8fHX6bLO3kvpqfdfyT5S9KyFpu4GZw5fc/lZPcV4hlns2acRRCwEcepAHINHh1sFVpapztz8th6JJU/l8Ll1Zea/K38W+k7RZjxk2njMdDH3OYWfM6zp3+bvujwFh4KtSTue4lxJJ3JNyV5ZC3Vue5o/oJQ1kjydbBrR1JSFNVFvkm6EUXTCcTEjdfiGh/IqTaVQaGrcxwLeX1HQq6UlRmaD11VpVakotU5iTWA31T5gUjjFsNM0eZg+0Zy5uaNx+0OX/hWfhWQCkiJ6H+IqIgdbVPad+S+W2VxuR0cdyOgP436rLkx3F8Kmp5tLgXCpuPVRJsdNVMT1JA52KrWJPLiso0rccFqjLTQyHd8bHHzLQT9V6mXBh/9vpv+W1C6YxTSEIQcybJjOU9l2UfO/RRRH1J5qvV+LFhJB12UtidRYKjYtVlx3VdLbNMVxt7idVXKzEifFSk7RZR8sTbaaKqUcZbi+oUHjMl3N1vofxUpiNUwfeBPS6hcTgljfaaN8bv0Xtcw+jgFMRXWGyQtcHSte8A6sact9Obt9+i7NRHmLgwWOzZHOeR4e7b6qPXhKtpCSjxxzDeNkTCNiGAkeRdcppV10krs0j3Pd1cST8r7JBCkF08wW/tMFt++ht5942yQpaR8rwyNjnvdsxjS5x8mjVbH2Zdjksc0dVXAM7sh8cF7uzDVrpCNBY65RfUC9rWIZ52jYE6kxOpjI0dI6Vh5Fkzi9vpct82lVpfV3F3AdJiTWioaczL5JGHK9t9xexBHgQQvnPjvg1+G1boXEuYRnikt8TD15ZgdCPI7EIK81tzYJ5QUJdJq3Qb/AJJkCpA4w7JlG/X+SgKVlLCw63B6A/1ZR0hbf3b28VyTdesbcoPGsJ2SraUqRoaYv90BTtJgjdMxJPRv8yotTpF4TgpeegG5/rcq0Oo7NAb90WHyTiClAAA0A2CWbCqdS2kZT1Nj+IUtBKOSZYjhBeMzLB466B1vwPioKHGjGSDcEaEW1C1mW2dmlza9LNlPqqnBxAT19FY6IPLQXac/FLdEiTEwy66lQ+IAAXPyRU1Jb1UNWVxc7yWDVuPArr4dT/sfg4hep1w3RmGjgjO7Y2A+dgXfUlC3jJJoQhSOJBoo+emO5IaOpUkQk/Zm3uRfz1QU3F6ORwPdh0g6tY5VafhKrldZsLx4us0erlsCEGVw9k1S4XfURMPQMc/63amjuw6eR32la1rOjIjmP7zrD6rX0KNDNB2B0GaM56ghvxgvbaTnr7vu/wCW2nqtDq8OilZkljZIz9F7Q5vo4EJwhSKyezXDL39ip/3B+Cf03CFFGC1lJTtDhlIEMeoO4Omo81LoQUyu7HsKlNzTBh/w3vYP3WusPRd0vZHhUY0pGO8Xue/+JxVwQgYYXgVPTC0EMUQO+RjW38yBc/NP0IQCg+L+EYMRpzDMPFkg+JjuTm/gRsQpxCD5t4i7FsQpjeNgqWfpRfH843a/ulyp1bgdRD/ewTR/txvb9SF9hIso0Pi8FOqaPqvrGu4Uopye9pYHk6kuiYT62uouXsvwt29HEP2czf4SE0lguGtDRrud9fopqnc3ktRrexvD3g5GywnkWSuNvlJmCp+L9kVXTgvgkFS0fdt3ctvAE5Xeo8lS41MqMif4p3Hp4qEhkLXFjw5j27seC1w/ynVStPJ6rOxc8tdJTYJE92ZzLu018krHIAu/aCd/+6hJIU0bBo1o+QXE0n9dE4Ml00qZOiCPrptN13whgpq62OMC7QQ+Q8gxpBPro3/Mo/EKgN33Wv8AZlwwaWlzyNtNPZzgd2t+409NCSfF3gtMYpauFl6hC1UCEIQCEIQCEIQCEIQCEIQCEIQCEIQCEIQCY41ROmgfGx2RzhYO6J8hBVavhWR74Xsc2IxuJIa5xBZIAyaPUfeHvA/dcGnreGPZ3UexiISsbIaT2aSzn5JHNAMTibXblfnN7EkOsVoaEFdwzA5opy53dPaZqiUyHMZcsv8AdMbyaGA5NyMrRYA7Q1RwRUvuWPZT3fK60cj3BueSneHtuxtnFsL2Ef4jjc5iFe0IKnw5wtPTyQOfI1wjZUtcA52nfGAsDbjUDuXm5trJpzVsQhBE4/wxBWMyzMBdb3ZBYSM8Wu/LY8wsgrqJ1NO+CX4mHR1rZ2n4XDzH1BHJbqqvxrwS2ua1zXd3MwENfa4IOuV43tfUEbXO97KuU2mXTMRKAN0p3wsmWJ4DXU5Ikp5bD7zGmVh8Q5l/rYqAnx8N0JIPTY+m6y6V9rDLWAbFRtdilkwo5KqoNqenml5XbG4i/i61h8yrxwn2NzySCXESGMGvs7XZnO8Hubo1vUNJJ6hWmKLXHZhwaaqYVczbwRn7MHaR7Tv4taR8zpyK2lJ09O2NgYxoa1oAa1oAAA2AA2CUWkmlAhCFIEIQgEIQgEIQgEIQgEIQgEIQgEIQgEIQgEIQgEIQgEIQgEIQgEIQg8XmUdEIQeheoQgEIQgEIQ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endParaRPr lang="zh-TW" altLang="en-US"/>
          </a:p>
        </p:txBody>
      </p:sp>
      <p:pic>
        <p:nvPicPr>
          <p:cNvPr id="89096" name="Picture 8" descr="http://solecontrolorthotics.com/images/tarsal_tunnel_intr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492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7258" r="18166" b="11326"/>
          <a:stretch/>
        </p:blipFill>
        <p:spPr>
          <a:xfrm>
            <a:off x="13085" y="1330016"/>
            <a:ext cx="4400800" cy="3399258"/>
          </a:xfrm>
          <a:prstGeom prst="rect">
            <a:avLst/>
          </a:prstGeom>
        </p:spPr>
      </p:pic>
      <p:pic>
        <p:nvPicPr>
          <p:cNvPr id="11" name="Picture 2" descr="ãèæ·±ç¥ç¶æè¦ºå±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59" y="3053073"/>
            <a:ext cx="4206240" cy="34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 descr="ãè½å° è¶³é¨åä½åæ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/>
          <a:stretch/>
        </p:blipFill>
        <p:spPr bwMode="auto">
          <a:xfrm>
            <a:off x="-16550" y="855660"/>
            <a:ext cx="9160550" cy="60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http://pic.pimg.tw/belongnews/5a0d85f9a290b4e98861c42713bc74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0946" cy="184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1118681" y="4792493"/>
            <a:ext cx="651753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2451370" y="4792493"/>
            <a:ext cx="648511" cy="32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6901775" y="5606374"/>
            <a:ext cx="651753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5226051" y="5603132"/>
            <a:ext cx="648511" cy="32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7817" r="16586" b="13821"/>
          <a:stretch>
            <a:fillRect/>
          </a:stretch>
        </p:blipFill>
        <p:spPr bwMode="auto">
          <a:xfrm>
            <a:off x="5739897" y="0"/>
            <a:ext cx="3461207" cy="27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6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89BEB6E-400D-4531-8B3D-3AF931A0C208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21" name="Picture 5" descr="r0_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246" y="24912"/>
            <a:ext cx="8398120" cy="67847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924801" y="3969208"/>
            <a:ext cx="3601423" cy="2715916"/>
            <a:chOff x="2924801" y="3969208"/>
            <a:chExt cx="3601423" cy="2715916"/>
          </a:xfrm>
        </p:grpSpPr>
        <p:pic>
          <p:nvPicPr>
            <p:cNvPr id="6" name="Picture 4" descr="Flat Fee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3" r="36202"/>
            <a:stretch/>
          </p:blipFill>
          <p:spPr bwMode="auto">
            <a:xfrm>
              <a:off x="5392559" y="4031977"/>
              <a:ext cx="1133665" cy="253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Flat Fee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332"/>
            <a:stretch/>
          </p:blipFill>
          <p:spPr bwMode="auto">
            <a:xfrm>
              <a:off x="4194023" y="4031977"/>
              <a:ext cx="1171557" cy="26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Flat Fee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25"/>
            <a:stretch/>
          </p:blipFill>
          <p:spPr bwMode="auto">
            <a:xfrm>
              <a:off x="2924801" y="3969208"/>
              <a:ext cx="1216786" cy="26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字方塊 2"/>
          <p:cNvSpPr txBox="1"/>
          <p:nvPr/>
        </p:nvSpPr>
        <p:spPr>
          <a:xfrm>
            <a:off x="787651" y="1566250"/>
            <a:ext cx="1222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扁平足</a:t>
            </a:r>
            <a:endParaRPr lang="en-US" altLang="zh-TW" dirty="0"/>
          </a:p>
          <a:p>
            <a:r>
              <a:rPr lang="zh-TW" altLang="en-US" dirty="0" smtClean="0"/>
              <a:t>旋前足</a:t>
            </a:r>
            <a:endParaRPr lang="en-US" altLang="zh-TW" dirty="0" smtClean="0"/>
          </a:p>
          <a:p>
            <a:r>
              <a:rPr lang="zh-TW" altLang="en-US" dirty="0" smtClean="0"/>
              <a:t>跟骨外</a:t>
            </a:r>
            <a:r>
              <a:rPr lang="zh-TW" altLang="en-US" dirty="0"/>
              <a:t>翻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502306" y="1704749"/>
            <a:ext cx="1184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高足弓</a:t>
            </a:r>
          </a:p>
          <a:p>
            <a:r>
              <a:rPr lang="zh-TW" altLang="en-US" dirty="0" smtClean="0"/>
              <a:t>旋後足</a:t>
            </a:r>
            <a:endParaRPr lang="en-US" altLang="zh-TW" dirty="0" smtClean="0"/>
          </a:p>
          <a:p>
            <a:r>
              <a:rPr lang="zh-TW" altLang="en-US" dirty="0" smtClean="0"/>
              <a:t>跟骨內翻</a:t>
            </a:r>
            <a:endParaRPr lang="en-US" altLang="zh-TW" dirty="0" smtClean="0"/>
          </a:p>
        </p:txBody>
      </p:sp>
      <p:cxnSp>
        <p:nvCxnSpPr>
          <p:cNvPr id="9" name="直線接點 8"/>
          <p:cNvCxnSpPr/>
          <p:nvPr/>
        </p:nvCxnSpPr>
        <p:spPr>
          <a:xfrm>
            <a:off x="1176950" y="5205743"/>
            <a:ext cx="0" cy="16039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8255251" y="5117580"/>
            <a:ext cx="0" cy="16039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36EF5621-7589-4C15-A143-0C431784FD00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77" y="57949"/>
            <a:ext cx="8064500" cy="6286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足弓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890" y="826718"/>
            <a:ext cx="6100177" cy="5229596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dirty="0" smtClean="0">
                <a:solidFill>
                  <a:schemeClr val="tx1"/>
                </a:solidFill>
              </a:rPr>
              <a:t>內側比外側高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2800" dirty="0" smtClean="0">
                <a:solidFill>
                  <a:schemeClr val="tx1"/>
                </a:solidFill>
              </a:rPr>
              <a:t>主要結構為骨骼、韌帶、肌肉</a:t>
            </a:r>
          </a:p>
          <a:p>
            <a:pPr lvl="1">
              <a:lnSpc>
                <a:spcPct val="120000"/>
              </a:lnSpc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骨骼：舟狀骨、楔形骨、骰骨</a:t>
            </a:r>
            <a:endParaRPr lang="en-US" altLang="zh-TW" dirty="0" smtClean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20000"/>
              </a:lnSpc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韌帶：跟舟韌帶</a:t>
            </a:r>
            <a:endParaRPr lang="en-US" altLang="zh-TW" dirty="0" smtClean="0">
              <a:solidFill>
                <a:schemeClr val="tx1"/>
              </a:solidFill>
              <a:latin typeface="+mn-lt"/>
            </a:endParaRP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　　　　跟蹠韌帶</a:t>
            </a: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　　　　跟骰韌帶</a:t>
            </a:r>
          </a:p>
          <a:p>
            <a:pPr lvl="1">
              <a:lnSpc>
                <a:spcPct val="120000"/>
              </a:lnSpc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肌肉：</a:t>
            </a:r>
            <a:r>
              <a:rPr lang="zh-TW" altLang="en-US" dirty="0">
                <a:solidFill>
                  <a:schemeClr val="tx1"/>
                </a:solidFill>
              </a:rPr>
              <a:t>足底肌肉（小且短</a:t>
            </a:r>
            <a:r>
              <a:rPr lang="zh-TW" altLang="en-US" dirty="0" smtClean="0">
                <a:solidFill>
                  <a:schemeClr val="tx1"/>
                </a:solidFill>
              </a:rPr>
              <a:t>）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　　　　足</a:t>
            </a:r>
            <a:r>
              <a:rPr lang="zh-TW" altLang="en-US" dirty="0">
                <a:solidFill>
                  <a:schemeClr val="tx1"/>
                </a:solidFill>
                <a:latin typeface="+mn-lt"/>
              </a:rPr>
              <a:t>底筋膜</a:t>
            </a:r>
            <a:endParaRPr lang="en-US" altLang="zh-TW" dirty="0" smtClean="0">
              <a:solidFill>
                <a:schemeClr val="tx1"/>
              </a:solidFill>
              <a:latin typeface="+mn-lt"/>
            </a:endParaRPr>
          </a:p>
          <a:p>
            <a:pPr marL="457200" lvl="1" indent="0" eaLnBrk="1" hangingPunct="1">
              <a:lnSpc>
                <a:spcPct val="120000"/>
              </a:lnSpc>
              <a:buNone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　　　　脛後肌、脛前肌</a:t>
            </a:r>
            <a:endParaRPr lang="en-US" altLang="zh-TW" dirty="0" smtClean="0">
              <a:solidFill>
                <a:schemeClr val="tx1"/>
              </a:solidFill>
              <a:latin typeface="+mn-lt"/>
            </a:endParaRPr>
          </a:p>
          <a:p>
            <a:pPr lvl="1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+mn-lt"/>
              </a:rPr>
              <a:t>			</a:t>
            </a:r>
            <a:r>
              <a:rPr lang="zh-TW" altLang="en-US" dirty="0" smtClean="0">
                <a:solidFill>
                  <a:schemeClr val="tx1"/>
                </a:solidFill>
                <a:latin typeface="+mn-lt"/>
              </a:rPr>
              <a:t>、</a:t>
            </a:r>
            <a:endParaRPr lang="en-US" altLang="zh-TW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21" descr="http://pic.pimg.tw/belongnews/5a0d85f9a290b4e98861c42713bc74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0"/>
            <a:ext cx="37242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r="21008" b="9869"/>
          <a:stretch>
            <a:fillRect/>
          </a:stretch>
        </p:blipFill>
        <p:spPr>
          <a:xfrm>
            <a:off x="5883275" y="0"/>
            <a:ext cx="3260725" cy="6858000"/>
          </a:xfrm>
          <a:noFill/>
        </p:spPr>
      </p:pic>
      <p:sp>
        <p:nvSpPr>
          <p:cNvPr id="8" name="手繪多邊形 7"/>
          <p:cNvSpPr/>
          <p:nvPr/>
        </p:nvSpPr>
        <p:spPr>
          <a:xfrm>
            <a:off x="6986326" y="3988931"/>
            <a:ext cx="601249" cy="1014608"/>
          </a:xfrm>
          <a:custGeom>
            <a:avLst/>
            <a:gdLst>
              <a:gd name="connsiteX0" fmla="*/ 0 w 601249"/>
              <a:gd name="connsiteY0" fmla="*/ 951978 h 1014608"/>
              <a:gd name="connsiteX1" fmla="*/ 12526 w 601249"/>
              <a:gd name="connsiteY1" fmla="*/ 300624 h 1014608"/>
              <a:gd name="connsiteX2" fmla="*/ 212943 w 601249"/>
              <a:gd name="connsiteY2" fmla="*/ 0 h 1014608"/>
              <a:gd name="connsiteX3" fmla="*/ 425885 w 601249"/>
              <a:gd name="connsiteY3" fmla="*/ 62630 h 1014608"/>
              <a:gd name="connsiteX4" fmla="*/ 601249 w 601249"/>
              <a:gd name="connsiteY4" fmla="*/ 363255 h 1014608"/>
              <a:gd name="connsiteX5" fmla="*/ 350729 w 601249"/>
              <a:gd name="connsiteY5" fmla="*/ 1014608 h 1014608"/>
              <a:gd name="connsiteX6" fmla="*/ 0 w 601249"/>
              <a:gd name="connsiteY6" fmla="*/ 951978 h 101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249" h="1014608">
                <a:moveTo>
                  <a:pt x="0" y="951978"/>
                </a:moveTo>
                <a:lnTo>
                  <a:pt x="12526" y="300624"/>
                </a:lnTo>
                <a:lnTo>
                  <a:pt x="212943" y="0"/>
                </a:lnTo>
                <a:lnTo>
                  <a:pt x="425885" y="62630"/>
                </a:lnTo>
                <a:lnTo>
                  <a:pt x="601249" y="363255"/>
                </a:lnTo>
                <a:lnTo>
                  <a:pt x="350729" y="1014608"/>
                </a:lnTo>
                <a:lnTo>
                  <a:pt x="0" y="951978"/>
                </a:lnTo>
                <a:close/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7662732" y="4226925"/>
            <a:ext cx="563671" cy="676406"/>
          </a:xfrm>
          <a:custGeom>
            <a:avLst/>
            <a:gdLst>
              <a:gd name="connsiteX0" fmla="*/ 0 w 563671"/>
              <a:gd name="connsiteY0" fmla="*/ 388307 h 676406"/>
              <a:gd name="connsiteX1" fmla="*/ 250520 w 563671"/>
              <a:gd name="connsiteY1" fmla="*/ 0 h 676406"/>
              <a:gd name="connsiteX2" fmla="*/ 563671 w 563671"/>
              <a:gd name="connsiteY2" fmla="*/ 87683 h 676406"/>
              <a:gd name="connsiteX3" fmla="*/ 413358 w 563671"/>
              <a:gd name="connsiteY3" fmla="*/ 676406 h 676406"/>
              <a:gd name="connsiteX4" fmla="*/ 0 w 563671"/>
              <a:gd name="connsiteY4" fmla="*/ 388307 h 6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1" h="676406">
                <a:moveTo>
                  <a:pt x="0" y="388307"/>
                </a:moveTo>
                <a:lnTo>
                  <a:pt x="250520" y="0"/>
                </a:lnTo>
                <a:lnTo>
                  <a:pt x="563671" y="87683"/>
                </a:lnTo>
                <a:lnTo>
                  <a:pt x="413358" y="676406"/>
                </a:lnTo>
                <a:lnTo>
                  <a:pt x="0" y="388307"/>
                </a:lnTo>
                <a:close/>
              </a:path>
            </a:pathLst>
          </a:cu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9" r="29395" b="12653"/>
          <a:stretch>
            <a:fillRect/>
          </a:stretch>
        </p:blipFill>
        <p:spPr bwMode="auto">
          <a:xfrm>
            <a:off x="6038719" y="-1379"/>
            <a:ext cx="3085361" cy="670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手繪多邊形 10"/>
          <p:cNvSpPr/>
          <p:nvPr/>
        </p:nvSpPr>
        <p:spPr>
          <a:xfrm>
            <a:off x="6948965" y="3056909"/>
            <a:ext cx="865366" cy="2280834"/>
          </a:xfrm>
          <a:custGeom>
            <a:avLst/>
            <a:gdLst>
              <a:gd name="connsiteX0" fmla="*/ 0 w 851770"/>
              <a:gd name="connsiteY0" fmla="*/ 2317315 h 2367419"/>
              <a:gd name="connsiteX1" fmla="*/ 100208 w 851770"/>
              <a:gd name="connsiteY1" fmla="*/ 488515 h 2367419"/>
              <a:gd name="connsiteX2" fmla="*/ 501041 w 851770"/>
              <a:gd name="connsiteY2" fmla="*/ 0 h 2367419"/>
              <a:gd name="connsiteX3" fmla="*/ 851770 w 851770"/>
              <a:gd name="connsiteY3" fmla="*/ 137786 h 2367419"/>
              <a:gd name="connsiteX4" fmla="*/ 400833 w 851770"/>
              <a:gd name="connsiteY4" fmla="*/ 1227550 h 2367419"/>
              <a:gd name="connsiteX5" fmla="*/ 338203 w 851770"/>
              <a:gd name="connsiteY5" fmla="*/ 2329841 h 2367419"/>
              <a:gd name="connsiteX6" fmla="*/ 37578 w 851770"/>
              <a:gd name="connsiteY6" fmla="*/ 2367419 h 2367419"/>
              <a:gd name="connsiteX7" fmla="*/ 37578 w 851770"/>
              <a:gd name="connsiteY7" fmla="*/ 2367419 h 236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770" h="2367419">
                <a:moveTo>
                  <a:pt x="0" y="2317315"/>
                </a:moveTo>
                <a:lnTo>
                  <a:pt x="100208" y="488515"/>
                </a:lnTo>
                <a:lnTo>
                  <a:pt x="501041" y="0"/>
                </a:lnTo>
                <a:lnTo>
                  <a:pt x="851770" y="137786"/>
                </a:lnTo>
                <a:lnTo>
                  <a:pt x="400833" y="1227550"/>
                </a:lnTo>
                <a:lnTo>
                  <a:pt x="338203" y="2329841"/>
                </a:lnTo>
                <a:lnTo>
                  <a:pt x="37578" y="2367419"/>
                </a:lnTo>
                <a:lnTo>
                  <a:pt x="37578" y="2367419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r="31099" b="12074"/>
          <a:stretch>
            <a:fillRect/>
          </a:stretch>
        </p:blipFill>
        <p:spPr bwMode="auto">
          <a:xfrm>
            <a:off x="6310868" y="-94457"/>
            <a:ext cx="2735262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r="29546" b="14830"/>
          <a:stretch>
            <a:fillRect/>
          </a:stretch>
        </p:blipFill>
        <p:spPr bwMode="auto">
          <a:xfrm>
            <a:off x="6158458" y="-112386"/>
            <a:ext cx="2887672" cy="69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r="30038" b="11769"/>
          <a:stretch>
            <a:fillRect/>
          </a:stretch>
        </p:blipFill>
        <p:spPr bwMode="auto">
          <a:xfrm>
            <a:off x="6018799" y="-37478"/>
            <a:ext cx="2800284" cy="69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>
          <a:xfrm>
            <a:off x="4951275" y="1268413"/>
            <a:ext cx="4003675" cy="5064125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7" name="Picture 6" descr="ãtibialis anteriorãçåçæå°çµæ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4"/>
          <a:stretch/>
        </p:blipFill>
        <p:spPr bwMode="auto">
          <a:xfrm>
            <a:off x="5118600" y="-1134669"/>
            <a:ext cx="2129167" cy="80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ç¸éåç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9"/>
          <a:stretch/>
        </p:blipFill>
        <p:spPr bwMode="auto">
          <a:xfrm>
            <a:off x="7176296" y="-1134669"/>
            <a:ext cx="2192040" cy="83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編號版面配置區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BD39D068-0773-4349-9165-CDE1614AB425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43887" cy="6286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扁平</a:t>
            </a:r>
            <a:r>
              <a:rPr lang="zh-TW" altLang="en-US" dirty="0"/>
              <a:t>足</a:t>
            </a:r>
            <a:endParaRPr lang="en-US" altLang="zh-TW" sz="3300" dirty="0" smtClean="0"/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49" y="1196975"/>
            <a:ext cx="4695825" cy="5219700"/>
          </a:xfrm>
        </p:spPr>
        <p:txBody>
          <a:bodyPr/>
          <a:lstStyle/>
          <a:p>
            <a:pPr marL="457200" indent="-457200" eaLnBrk="1" hangingPunct="1">
              <a:lnSpc>
                <a:spcPct val="140000"/>
              </a:lnSpc>
              <a:tabLst/>
            </a:pPr>
            <a:r>
              <a:rPr lang="zh-TW" altLang="en-US" sz="2800" dirty="0" smtClean="0"/>
              <a:t>重量作用於內側比例增加，足底筋膜張力增加</a:t>
            </a:r>
            <a:r>
              <a:rPr lang="en-US" altLang="zh-TW" sz="2800" dirty="0" smtClean="0"/>
              <a:t>2-3</a:t>
            </a:r>
            <a:r>
              <a:rPr lang="zh-TW" altLang="en-US" sz="2800" dirty="0" smtClean="0"/>
              <a:t>倍</a:t>
            </a:r>
            <a:endParaRPr lang="en-US" altLang="zh-TW" sz="2800" dirty="0" smtClean="0"/>
          </a:p>
          <a:p>
            <a:pPr marL="457200" indent="-457200">
              <a:lnSpc>
                <a:spcPct val="140000"/>
              </a:lnSpc>
            </a:pPr>
            <a:r>
              <a:rPr lang="zh-TW" altLang="en-US" sz="2800" dirty="0"/>
              <a:t>常有足弓疲勞、足跟疼痛</a:t>
            </a:r>
          </a:p>
          <a:p>
            <a:pPr marL="457200" indent="-457200">
              <a:lnSpc>
                <a:spcPct val="140000"/>
              </a:lnSpc>
            </a:pPr>
            <a:r>
              <a:rPr lang="zh-TW" altLang="en-US" sz="2800" dirty="0"/>
              <a:t>足弓變弱可能扭傷踝關節。</a:t>
            </a:r>
          </a:p>
          <a:p>
            <a:pPr marL="457200" indent="-457200">
              <a:lnSpc>
                <a:spcPct val="140000"/>
              </a:lnSpc>
            </a:pPr>
            <a:r>
              <a:rPr lang="zh-TW" altLang="en-US" sz="2800" dirty="0"/>
              <a:t>因重量分佈改變而造成其它部位之</a:t>
            </a:r>
            <a:r>
              <a:rPr lang="zh-TW" altLang="en-US" sz="2800" dirty="0">
                <a:solidFill>
                  <a:srgbClr val="C00000"/>
                </a:solidFill>
              </a:rPr>
              <a:t>異常磨擦</a:t>
            </a:r>
            <a:r>
              <a:rPr lang="zh-TW" altLang="en-US" sz="2800" dirty="0"/>
              <a:t>。</a:t>
            </a:r>
          </a:p>
          <a:p>
            <a:pPr marL="457200" indent="-457200" eaLnBrk="1" hangingPunct="1">
              <a:lnSpc>
                <a:spcPct val="140000"/>
              </a:lnSpc>
              <a:tabLst/>
            </a:pPr>
            <a:endParaRPr lang="zh-TW" altLang="en-US" sz="2800" dirty="0" smtClean="0"/>
          </a:p>
        </p:txBody>
      </p:sp>
      <p:pic>
        <p:nvPicPr>
          <p:cNvPr id="86021" name="Picture 4" descr="flat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89050"/>
            <a:ext cx="4057650" cy="235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17258" r="18166" b="11326"/>
          <a:stretch/>
        </p:blipFill>
        <p:spPr>
          <a:xfrm>
            <a:off x="5133699" y="3724275"/>
            <a:ext cx="4010301" cy="30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9CBA6657-61A2-46CB-A4B8-AAE29CC673B6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2369" y="1186410"/>
            <a:ext cx="8648700" cy="5113668"/>
          </a:xfrm>
        </p:spPr>
        <p:txBody>
          <a:bodyPr/>
          <a:lstStyle/>
          <a:p>
            <a:r>
              <a:rPr lang="zh-TW" altLang="en-US" sz="2800" dirty="0" smtClean="0">
                <a:solidFill>
                  <a:schemeClr val="tx1"/>
                </a:solidFill>
              </a:rPr>
              <a:t>過度</a:t>
            </a:r>
            <a:r>
              <a:rPr lang="zh-TW" altLang="en-US" sz="2800" dirty="0">
                <a:solidFill>
                  <a:schemeClr val="tx1"/>
                </a:solidFill>
              </a:rPr>
              <a:t>刺激足底組織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r>
              <a:rPr lang="zh-TW" altLang="en-US" sz="2800" dirty="0" smtClean="0">
                <a:solidFill>
                  <a:schemeClr val="tx1"/>
                </a:solidFill>
              </a:rPr>
              <a:t>  使足底筋膜發炎、退化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訓練因素</a:t>
            </a:r>
            <a:endParaRPr lang="en-US" altLang="zh-TW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過度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訓練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（突然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跑步距離拉長）</a:t>
            </a:r>
            <a:endParaRPr lang="en-US" altLang="zh-TW" dirty="0">
              <a:solidFill>
                <a:srgbClr val="444444"/>
              </a:solidFill>
              <a:latin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在過硬的地面跑步</a:t>
            </a:r>
            <a:endParaRPr lang="en-US" altLang="zh-TW" dirty="0" smtClean="0">
              <a:solidFill>
                <a:srgbClr val="444444"/>
              </a:solidFill>
              <a:latin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穿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不適合的鞋子走路或運動</a:t>
            </a:r>
            <a:endParaRPr lang="en-US" altLang="zh-TW" dirty="0">
              <a:solidFill>
                <a:srgbClr val="444444"/>
              </a:solidFill>
              <a:latin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體能因素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1"/>
            <a:r>
              <a:rPr lang="zh-TW" altLang="en-US" dirty="0" smtClean="0">
                <a:solidFill>
                  <a:schemeClr val="tx1"/>
                </a:solidFill>
              </a:rPr>
              <a:t>足底肌力不足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lvl="1"/>
            <a:r>
              <a:rPr lang="en-US" altLang="zh-TW" dirty="0" smtClean="0">
                <a:solidFill>
                  <a:schemeClr val="tx1"/>
                </a:solidFill>
              </a:rPr>
              <a:t>70</a:t>
            </a:r>
            <a:r>
              <a:rPr lang="en-US" altLang="zh-TW" dirty="0">
                <a:solidFill>
                  <a:schemeClr val="tx1"/>
                </a:solidFill>
              </a:rPr>
              <a:t>%</a:t>
            </a:r>
            <a:r>
              <a:rPr lang="zh-TW" altLang="en-US" dirty="0">
                <a:solidFill>
                  <a:schemeClr val="tx1"/>
                </a:solidFill>
              </a:rPr>
              <a:t>缺乏小腿肌群柔軟</a:t>
            </a:r>
            <a:r>
              <a:rPr lang="zh-TW" altLang="en-US" dirty="0" smtClean="0">
                <a:solidFill>
                  <a:schemeClr val="tx1"/>
                </a:solidFill>
              </a:rPr>
              <a:t>度（踝關節背屈</a:t>
            </a:r>
            <a:r>
              <a:rPr lang="zh-TW" altLang="en-US" sz="2400" dirty="0" smtClean="0">
                <a:solidFill>
                  <a:schemeClr val="tx1"/>
                </a:solidFill>
              </a:rPr>
              <a:t>角度受限）</a:t>
            </a:r>
            <a:endParaRPr lang="zh-TW" altLang="en-US" sz="2400" dirty="0">
              <a:solidFill>
                <a:schemeClr val="tx1"/>
              </a:solidFill>
            </a:endParaRPr>
          </a:p>
          <a:p>
            <a:pPr lvl="2"/>
            <a:r>
              <a:rPr lang="zh-TW" altLang="en-US" sz="2000" dirty="0">
                <a:solidFill>
                  <a:schemeClr val="tx1"/>
                </a:solidFill>
              </a:rPr>
              <a:t>當重量落於大腳趾上，足底筋膜的張力增加</a:t>
            </a:r>
            <a:r>
              <a:rPr lang="en-US" altLang="zh-TW" sz="2000" dirty="0">
                <a:solidFill>
                  <a:schemeClr val="tx1"/>
                </a:solidFill>
              </a:rPr>
              <a:t>2-3</a:t>
            </a:r>
            <a:r>
              <a:rPr lang="zh-TW" altLang="en-US" sz="2000" dirty="0">
                <a:solidFill>
                  <a:schemeClr val="tx1"/>
                </a:solidFill>
              </a:rPr>
              <a:t>倍</a:t>
            </a:r>
          </a:p>
          <a:p>
            <a:pPr eaLnBrk="1" hangingPunct="1"/>
            <a:endParaRPr lang="zh-TW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15269"/>
            <a:ext cx="5834063" cy="514350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足底筋膜</a:t>
            </a:r>
            <a:r>
              <a:rPr lang="zh-TW" altLang="en-US" dirty="0"/>
              <a:t>炎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198683"/>
              </p:ext>
            </p:extLst>
          </p:nvPr>
        </p:nvGraphicFramePr>
        <p:xfrm>
          <a:off x="5948127" y="2277568"/>
          <a:ext cx="3195873" cy="31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PhotoImpact" r:id="rId3" imgW="2780952" imgH="2733333" progId="PI3.Image">
                  <p:embed/>
                </p:oleObj>
              </mc:Choice>
              <mc:Fallback>
                <p:oleObj name="PhotoImpact" r:id="rId3" imgW="2780952" imgH="2733333" progId="PI3.Image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4000"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127" y="2277568"/>
                        <a:ext cx="3195873" cy="31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ãè½å° è¶³é¨åä½åæ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 bwMode="auto">
          <a:xfrm>
            <a:off x="5740953" y="0"/>
            <a:ext cx="3403047" cy="22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 descr="ãè¶³é¨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40" y="-85957"/>
            <a:ext cx="6332336" cy="32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è¶³åºç­èç,å¨äººç©çæ²»ç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01696" y="-70503"/>
            <a:ext cx="2764598" cy="38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elplantarfasci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/>
          <a:stretch/>
        </p:blipFill>
        <p:spPr bwMode="auto">
          <a:xfrm>
            <a:off x="2785110" y="3307503"/>
            <a:ext cx="1675607" cy="35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eel-spu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0"/>
          <a:stretch/>
        </p:blipFill>
        <p:spPr bwMode="auto">
          <a:xfrm>
            <a:off x="4481230" y="3307503"/>
            <a:ext cx="1943100" cy="355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:\防護學\1\跟骨骨刺形成圖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20" y="3747579"/>
            <a:ext cx="2740180" cy="211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5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93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fld id="{D532E1CB-6191-4A09-8FF1-2699B93D123C}" type="slidenum">
              <a:rPr lang="ja-JP" altLang="en-US" sz="1000">
                <a:solidFill>
                  <a:schemeClr val="bg1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ja-JP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9333" name="Picture 2" descr="https://s2.yimg.com/bt/api/res/1.2/knyuGl2ztKumoaG.9NTgIg--/YXBwaWQ9eW5ld3M7cT04NTt3PTYzMA--/http:/l.yimg.com/os/publish-images/news/2015-04-23/ddb31020-e99b-11e4-94c7-69c0df6992dc_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ower g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1"/>
          <a:stretch>
            <a:fillRect/>
          </a:stretch>
        </p:blipFill>
        <p:spPr bwMode="auto">
          <a:xfrm>
            <a:off x="87954" y="1239860"/>
            <a:ext cx="2305050" cy="34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towel sco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4" y="1239859"/>
            <a:ext cx="3388038" cy="19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脛後肌肌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82" y="1239859"/>
            <a:ext cx="329571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65C260D-E226-408B-B9BF-E9846E12CD49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199" y="250030"/>
            <a:ext cx="8229600" cy="564346"/>
          </a:xfrm>
        </p:spPr>
        <p:txBody>
          <a:bodyPr/>
          <a:lstStyle/>
          <a:p>
            <a:r>
              <a:rPr lang="zh-TW" altLang="en-US" dirty="0" smtClean="0"/>
              <a:t>足部功能不良不容小覷</a:t>
            </a:r>
            <a:endParaRPr lang="zh-TW" altLang="en-US" dirty="0"/>
          </a:p>
        </p:txBody>
      </p:sp>
      <p:pic>
        <p:nvPicPr>
          <p:cNvPr id="31749" name="Picture 5" descr="r0_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84" y="838987"/>
            <a:ext cx="2960050" cy="60520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-455" r="10285" b="455"/>
          <a:stretch/>
        </p:blipFill>
        <p:spPr bwMode="auto">
          <a:xfrm>
            <a:off x="3573248" y="814376"/>
            <a:ext cx="5383465" cy="604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741</TotalTime>
  <Words>222</Words>
  <Application>Microsoft Office PowerPoint</Application>
  <PresentationFormat>如螢幕大小 (4:3)</PresentationFormat>
  <Paragraphs>50</Paragraphs>
  <Slides>12</Slides>
  <Notes>0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4" baseType="lpstr">
      <vt:lpstr>課程名稱</vt:lpstr>
      <vt:lpstr>PhotoImpact</vt:lpstr>
      <vt:lpstr>運動傷害與急救</vt:lpstr>
      <vt:lpstr>PowerPoint 簡報</vt:lpstr>
      <vt:lpstr>PowerPoint 簡報</vt:lpstr>
      <vt:lpstr>足弓</vt:lpstr>
      <vt:lpstr>扁平足</vt:lpstr>
      <vt:lpstr>足底筋膜炎</vt:lpstr>
      <vt:lpstr>PowerPoint 簡報</vt:lpstr>
      <vt:lpstr>PowerPoint 簡報</vt:lpstr>
      <vt:lpstr>足部功能不良不容小覷</vt:lpstr>
      <vt:lpstr>PowerPoint 簡報</vt:lpstr>
      <vt:lpstr>PowerPoint 簡報</vt:lpstr>
      <vt:lpstr>跗骨隧道症候群 Tarsal tunnel syndrome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BPC</cp:lastModifiedBy>
  <cp:revision>73</cp:revision>
  <dcterms:created xsi:type="dcterms:W3CDTF">2017-11-07T02:54:43Z</dcterms:created>
  <dcterms:modified xsi:type="dcterms:W3CDTF">2018-09-07T02:02:33Z</dcterms:modified>
</cp:coreProperties>
</file>