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3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diagrams/data2.xml" ContentType="application/vnd.openxmlformats-officedocument.drawingml.diagramData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56" r:id="rId2"/>
    <p:sldId id="261" r:id="rId3"/>
    <p:sldId id="258" r:id="rId4"/>
    <p:sldId id="259" r:id="rId5"/>
    <p:sldId id="264" r:id="rId6"/>
    <p:sldId id="265" r:id="rId7"/>
    <p:sldId id="266" r:id="rId8"/>
    <p:sldId id="267" r:id="rId9"/>
    <p:sldId id="273" r:id="rId10"/>
    <p:sldId id="274" r:id="rId11"/>
    <p:sldId id="268" r:id="rId12"/>
    <p:sldId id="269" r:id="rId13"/>
    <p:sldId id="270" r:id="rId14"/>
    <p:sldId id="271" r:id="rId15"/>
    <p:sldId id="263" r:id="rId16"/>
    <p:sldId id="272" r:id="rId17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中等深淺樣式 2 - 輔色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4" d="100"/>
          <a:sy n="64" d="100"/>
        </p:scale>
        <p:origin x="1340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iagrams/_rels/data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0.png"/><Relationship Id="rId1" Type="http://schemas.openxmlformats.org/officeDocument/2006/relationships/image" Target="../media/image30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6C75E59-9836-4CB5-85C8-7E401C8BD2EB}" type="doc">
      <dgm:prSet loTypeId="urn:microsoft.com/office/officeart/2005/8/layout/vList2" loCatId="list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zh-TW" altLang="en-US"/>
        </a:p>
      </dgm:t>
    </dgm:pt>
    <dgm:pt modelId="{8D13F974-C727-4F48-8192-A6C2E4D0BAD8}">
      <dgm:prSet phldrT="[文字]" custT="1"/>
      <dgm:spPr/>
      <dgm:t>
        <a:bodyPr/>
        <a:lstStyle/>
        <a:p>
          <a:pPr>
            <a:lnSpc>
              <a:spcPct val="150000"/>
            </a:lnSpc>
          </a:pPr>
          <a:r>
            <a:rPr lang="zh-TW" altLang="en-US" sz="2400" b="1" dirty="0" smtClean="0">
              <a:latin typeface="Times New Roman" panose="02020603050405020304" pitchFamily="18" charset="0"/>
              <a:ea typeface="微軟正黑體" panose="020B0604030504040204" pitchFamily="34" charset="-120"/>
              <a:cs typeface="Times New Roman" panose="02020603050405020304" pitchFamily="18" charset="0"/>
            </a:rPr>
            <a:t>虛無假設</a:t>
          </a:r>
          <a:r>
            <a:rPr lang="en-US" altLang="zh-TW" sz="2400" b="1" dirty="0" smtClean="0">
              <a:latin typeface="Times New Roman" panose="02020603050405020304" pitchFamily="18" charset="0"/>
              <a:ea typeface="微軟正黑體" panose="020B0604030504040204" pitchFamily="34" charset="-120"/>
              <a:cs typeface="Times New Roman" panose="02020603050405020304" pitchFamily="18" charset="0"/>
            </a:rPr>
            <a:t>(Null Hypothesis)</a:t>
          </a:r>
          <a:endParaRPr lang="zh-TW" altLang="en-US" sz="2400" b="1" dirty="0">
            <a:latin typeface="Times New Roman" panose="02020603050405020304" pitchFamily="18" charset="0"/>
            <a:ea typeface="微軟正黑體" panose="020B0604030504040204" pitchFamily="34" charset="-120"/>
            <a:cs typeface="Times New Roman" panose="02020603050405020304" pitchFamily="18" charset="0"/>
          </a:endParaRPr>
        </a:p>
      </dgm:t>
    </dgm:pt>
    <dgm:pt modelId="{1E503787-2278-4635-818A-DD169364DF8B}" type="parTrans" cxnId="{487E0449-BA09-46DC-8526-C24D4E612F3F}">
      <dgm:prSet/>
      <dgm:spPr/>
      <dgm:t>
        <a:bodyPr/>
        <a:lstStyle/>
        <a:p>
          <a:pPr>
            <a:lnSpc>
              <a:spcPct val="150000"/>
            </a:lnSpc>
          </a:pPr>
          <a:endParaRPr lang="zh-TW" altLang="en-US" sz="2400" b="1"/>
        </a:p>
      </dgm:t>
    </dgm:pt>
    <dgm:pt modelId="{25D11701-C05B-4803-BDC7-60E3026D4944}" type="sibTrans" cxnId="{487E0449-BA09-46DC-8526-C24D4E612F3F}">
      <dgm:prSet/>
      <dgm:spPr/>
      <dgm:t>
        <a:bodyPr/>
        <a:lstStyle/>
        <a:p>
          <a:pPr>
            <a:lnSpc>
              <a:spcPct val="150000"/>
            </a:lnSpc>
          </a:pPr>
          <a:endParaRPr lang="zh-TW" altLang="en-US" sz="2400" b="1"/>
        </a:p>
      </dgm:t>
    </dgm:pt>
    <mc:AlternateContent xmlns:mc="http://schemas.openxmlformats.org/markup-compatibility/2006" xmlns:a14="http://schemas.microsoft.com/office/drawing/2010/main">
      <mc:Choice Requires="a14">
        <dgm:pt modelId="{E073D2CB-3C50-49FE-A05B-CF7C63D92C5E}">
          <dgm:prSet phldrT="[文字]" custT="1"/>
          <dgm:spPr/>
          <dgm:t>
            <a:bodyPr/>
            <a:lstStyle/>
            <a:p>
              <a:pPr>
                <a:lnSpc>
                  <a:spcPct val="150000"/>
                </a:lnSpc>
              </a:pPr>
              <a:r>
                <a:rPr lang="zh-TW" altLang="en-US" sz="2400" b="1" dirty="0" smtClean="0"/>
                <a:t>以</a:t>
              </a:r>
              <a14:m>
                <m:oMath xmlns:m="http://schemas.openxmlformats.org/officeDocument/2006/math">
                  <m:sSub>
                    <m:sSubPr>
                      <m:ctrlPr>
                        <a:rPr lang="en-US" altLang="zh-TW" sz="2400" b="1" i="1" smtClean="0">
                          <a:latin typeface="Cambria Math" panose="02040503050406030204" pitchFamily="18" charset="0"/>
                        </a:rPr>
                      </m:ctrlPr>
                    </m:sSubPr>
                    <m:e>
                      <m:r>
                        <a:rPr lang="en-US" altLang="zh-TW" sz="2400" b="1" i="1" smtClean="0">
                          <a:latin typeface="Cambria Math" panose="02040503050406030204" pitchFamily="18" charset="0"/>
                        </a:rPr>
                        <m:t>𝑯</m:t>
                      </m:r>
                    </m:e>
                    <m:sub>
                      <m:r>
                        <a:rPr lang="en-US" altLang="zh-TW" sz="2400" b="1" i="1" smtClean="0">
                          <a:latin typeface="Cambria Math" panose="02040503050406030204" pitchFamily="18" charset="0"/>
                        </a:rPr>
                        <m:t>𝟎</m:t>
                      </m:r>
                    </m:sub>
                  </m:sSub>
                  <m:r>
                    <a:rPr lang="zh-TW" altLang="en-US" sz="2400" b="1" i="1" smtClean="0">
                      <a:latin typeface="Cambria Math" panose="02040503050406030204" pitchFamily="18" charset="0"/>
                    </a:rPr>
                    <m:t>表示</m:t>
                  </m:r>
                </m:oMath>
              </a14:m>
              <a:endParaRPr lang="zh-TW" altLang="en-US" sz="2400" b="1" dirty="0"/>
            </a:p>
          </dgm:t>
        </dgm:pt>
      </mc:Choice>
      <mc:Fallback xmlns="">
        <dgm:pt modelId="{E073D2CB-3C50-49FE-A05B-CF7C63D92C5E}">
          <dgm:prSet phldrT="[文字]" custT="1"/>
          <dgm:spPr/>
          <dgm:t>
            <a:bodyPr/>
            <a:lstStyle/>
            <a:p>
              <a:pPr>
                <a:lnSpc>
                  <a:spcPct val="150000"/>
                </a:lnSpc>
              </a:pPr>
              <a:r>
                <a:rPr lang="zh-TW" altLang="en-US" sz="2400" b="1" dirty="0" smtClean="0"/>
                <a:t>以</a:t>
              </a:r>
              <a:r>
                <a:rPr lang="en-US" altLang="zh-TW" sz="2400" b="1" i="0" smtClean="0">
                  <a:latin typeface="Cambria Math" panose="02040503050406030204" pitchFamily="18" charset="0"/>
                </a:rPr>
                <a:t>𝑯_𝟎</a:t>
              </a:r>
              <a:r>
                <a:rPr lang="zh-TW" altLang="en-US" sz="2400" b="1" i="0" smtClean="0">
                  <a:latin typeface="Cambria Math" panose="02040503050406030204" pitchFamily="18" charset="0"/>
                </a:rPr>
                <a:t> 表示</a:t>
              </a:r>
              <a:endParaRPr lang="zh-TW" altLang="en-US" sz="2400" b="1" dirty="0"/>
            </a:p>
          </dgm:t>
        </dgm:pt>
      </mc:Fallback>
    </mc:AlternateContent>
    <dgm:pt modelId="{5B063F60-1EE3-4ED0-A31E-64C43E399C3B}" type="parTrans" cxnId="{29FCE2DB-CA87-47D0-92A2-2BCAF7333DDC}">
      <dgm:prSet/>
      <dgm:spPr/>
      <dgm:t>
        <a:bodyPr/>
        <a:lstStyle/>
        <a:p>
          <a:pPr>
            <a:lnSpc>
              <a:spcPct val="150000"/>
            </a:lnSpc>
          </a:pPr>
          <a:endParaRPr lang="zh-TW" altLang="en-US" sz="2400" b="1"/>
        </a:p>
      </dgm:t>
    </dgm:pt>
    <dgm:pt modelId="{B9659272-1BF2-43E8-BE34-282805ED0641}" type="sibTrans" cxnId="{29FCE2DB-CA87-47D0-92A2-2BCAF7333DDC}">
      <dgm:prSet/>
      <dgm:spPr/>
      <dgm:t>
        <a:bodyPr/>
        <a:lstStyle/>
        <a:p>
          <a:pPr>
            <a:lnSpc>
              <a:spcPct val="150000"/>
            </a:lnSpc>
          </a:pPr>
          <a:endParaRPr lang="zh-TW" altLang="en-US" sz="2400" b="1"/>
        </a:p>
      </dgm:t>
    </dgm:pt>
    <dgm:pt modelId="{E7683684-1E23-4709-AF18-032A3ACD01E2}">
      <dgm:prSet phldrT="[文字]" custT="1"/>
      <dgm:spPr/>
      <dgm:t>
        <a:bodyPr/>
        <a:lstStyle/>
        <a:p>
          <a:pPr>
            <a:lnSpc>
              <a:spcPct val="150000"/>
            </a:lnSpc>
          </a:pPr>
          <a:r>
            <a:rPr lang="zh-TW" altLang="en-US" sz="2400" b="1" dirty="0" smtClean="0"/>
            <a:t>對立假設</a:t>
          </a:r>
          <a:r>
            <a:rPr lang="en-US" altLang="zh-TW" sz="2400" b="1" dirty="0" smtClean="0"/>
            <a:t>(Alternative Hypothesis)</a:t>
          </a:r>
          <a:endParaRPr lang="zh-TW" altLang="en-US" sz="2400" b="1" dirty="0"/>
        </a:p>
      </dgm:t>
    </dgm:pt>
    <dgm:pt modelId="{F68CC689-9044-4DE8-95FF-C275FAD96A43}" type="parTrans" cxnId="{8933AB46-34B1-47E5-85AB-B0709683A558}">
      <dgm:prSet/>
      <dgm:spPr/>
      <dgm:t>
        <a:bodyPr/>
        <a:lstStyle/>
        <a:p>
          <a:pPr>
            <a:lnSpc>
              <a:spcPct val="150000"/>
            </a:lnSpc>
          </a:pPr>
          <a:endParaRPr lang="zh-TW" altLang="en-US" sz="2400" b="1"/>
        </a:p>
      </dgm:t>
    </dgm:pt>
    <dgm:pt modelId="{AD5F2223-83B7-4D38-938D-32A76D90503A}" type="sibTrans" cxnId="{8933AB46-34B1-47E5-85AB-B0709683A558}">
      <dgm:prSet/>
      <dgm:spPr/>
      <dgm:t>
        <a:bodyPr/>
        <a:lstStyle/>
        <a:p>
          <a:pPr>
            <a:lnSpc>
              <a:spcPct val="150000"/>
            </a:lnSpc>
          </a:pPr>
          <a:endParaRPr lang="zh-TW" altLang="en-US" sz="2400" b="1"/>
        </a:p>
      </dgm:t>
    </dgm:pt>
    <mc:AlternateContent xmlns:mc="http://schemas.openxmlformats.org/markup-compatibility/2006" xmlns:a14="http://schemas.microsoft.com/office/drawing/2010/main">
      <mc:Choice Requires="a14">
        <dgm:pt modelId="{A668AE34-E3A8-4669-8298-D00F4E46C7DB}">
          <dgm:prSet phldrT="[文字]" custT="1"/>
          <dgm:spPr/>
          <dgm:t>
            <a:bodyPr/>
            <a:lstStyle/>
            <a:p>
              <a:pPr>
                <a:lnSpc>
                  <a:spcPct val="150000"/>
                </a:lnSpc>
              </a:pPr>
              <a:r>
                <a:rPr lang="zh-TW" altLang="en-US" sz="2400" b="1" dirty="0" smtClean="0"/>
                <a:t>以</a:t>
              </a:r>
              <a14:m>
                <m:oMath xmlns:m="http://schemas.openxmlformats.org/officeDocument/2006/math">
                  <m:sSub>
                    <m:sSubPr>
                      <m:ctrlPr>
                        <a:rPr lang="en-US" altLang="zh-TW" sz="2400" b="1" i="1" smtClean="0">
                          <a:latin typeface="Cambria Math" panose="02040503050406030204" pitchFamily="18" charset="0"/>
                        </a:rPr>
                      </m:ctrlPr>
                    </m:sSubPr>
                    <m:e>
                      <m:r>
                        <a:rPr lang="en-US" altLang="zh-TW" sz="2400" b="1" i="1" smtClean="0">
                          <a:latin typeface="Cambria Math" panose="02040503050406030204" pitchFamily="18" charset="0"/>
                        </a:rPr>
                        <m:t>𝑯</m:t>
                      </m:r>
                    </m:e>
                    <m:sub>
                      <m:r>
                        <a:rPr lang="en-US" altLang="zh-TW" sz="2400" b="1" i="1" smtClean="0">
                          <a:latin typeface="Cambria Math" panose="02040503050406030204" pitchFamily="18" charset="0"/>
                        </a:rPr>
                        <m:t>𝟏</m:t>
                      </m:r>
                    </m:sub>
                  </m:sSub>
                  <m:r>
                    <a:rPr lang="zh-TW" altLang="en-US" sz="2400" b="1" i="1" smtClean="0">
                      <a:latin typeface="Cambria Math" panose="02040503050406030204" pitchFamily="18" charset="0"/>
                    </a:rPr>
                    <m:t>表示</m:t>
                  </m:r>
                </m:oMath>
              </a14:m>
              <a:endParaRPr lang="zh-TW" altLang="en-US" sz="2400" b="1" dirty="0"/>
            </a:p>
          </dgm:t>
        </dgm:pt>
      </mc:Choice>
      <mc:Fallback xmlns="">
        <dgm:pt modelId="{A668AE34-E3A8-4669-8298-D00F4E46C7DB}">
          <dgm:prSet phldrT="[文字]" custT="1"/>
          <dgm:spPr/>
          <dgm:t>
            <a:bodyPr/>
            <a:lstStyle/>
            <a:p>
              <a:pPr>
                <a:lnSpc>
                  <a:spcPct val="150000"/>
                </a:lnSpc>
              </a:pPr>
              <a:r>
                <a:rPr lang="zh-TW" altLang="en-US" sz="2400" b="1" dirty="0" smtClean="0"/>
                <a:t>以</a:t>
              </a:r>
              <a:r>
                <a:rPr lang="en-US" altLang="zh-TW" sz="2400" b="1" i="0" smtClean="0">
                  <a:latin typeface="Cambria Math" panose="02040503050406030204" pitchFamily="18" charset="0"/>
                </a:rPr>
                <a:t>𝑯</a:t>
              </a:r>
              <a:r>
                <a:rPr lang="en-US" altLang="zh-TW" sz="2400" b="1" i="0" smtClean="0">
                  <a:latin typeface="Cambria Math" panose="02040503050406030204" pitchFamily="18" charset="0"/>
                </a:rPr>
                <a:t>_𝟏</a:t>
              </a:r>
              <a:r>
                <a:rPr lang="zh-TW" altLang="en-US" sz="2400" b="1" i="0" smtClean="0">
                  <a:latin typeface="Cambria Math" panose="02040503050406030204" pitchFamily="18" charset="0"/>
                </a:rPr>
                <a:t> </a:t>
              </a:r>
              <a:r>
                <a:rPr lang="zh-TW" altLang="en-US" sz="2400" b="1" i="0" smtClean="0">
                  <a:latin typeface="Cambria Math" panose="02040503050406030204" pitchFamily="18" charset="0"/>
                </a:rPr>
                <a:t>表示</a:t>
              </a:r>
              <a:endParaRPr lang="zh-TW" altLang="en-US" sz="2400" b="1" dirty="0"/>
            </a:p>
          </dgm:t>
        </dgm:pt>
      </mc:Fallback>
    </mc:AlternateContent>
    <dgm:pt modelId="{26DF8DBA-B164-4FF1-9C23-2C4954C99905}" type="parTrans" cxnId="{F2019013-1B68-401A-A5E5-D0B197FA0C12}">
      <dgm:prSet/>
      <dgm:spPr/>
      <dgm:t>
        <a:bodyPr/>
        <a:lstStyle/>
        <a:p>
          <a:pPr>
            <a:lnSpc>
              <a:spcPct val="150000"/>
            </a:lnSpc>
          </a:pPr>
          <a:endParaRPr lang="zh-TW" altLang="en-US" sz="2400" b="1"/>
        </a:p>
      </dgm:t>
    </dgm:pt>
    <dgm:pt modelId="{A40396F4-1558-4952-A74F-EB04B0A73F0D}" type="sibTrans" cxnId="{F2019013-1B68-401A-A5E5-D0B197FA0C12}">
      <dgm:prSet/>
      <dgm:spPr/>
      <dgm:t>
        <a:bodyPr/>
        <a:lstStyle/>
        <a:p>
          <a:pPr>
            <a:lnSpc>
              <a:spcPct val="150000"/>
            </a:lnSpc>
          </a:pPr>
          <a:endParaRPr lang="zh-TW" altLang="en-US" sz="2400" b="1"/>
        </a:p>
      </dgm:t>
    </dgm:pt>
    <dgm:pt modelId="{D8CA5FDE-0850-4147-9AE9-1EFFE9CF5CD6}" type="pres">
      <dgm:prSet presAssocID="{76C75E59-9836-4CB5-85C8-7E401C8BD2EB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9375C3B7-B998-44E7-B09F-6E53DC7BD0B0}" type="pres">
      <dgm:prSet presAssocID="{8D13F974-C727-4F48-8192-A6C2E4D0BAD8}" presName="parentText" presStyleLbl="node1" presStyleIdx="0" presStyleCnt="2" custScaleY="63739">
        <dgm:presLayoutVars>
          <dgm:chMax val="0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E3268E69-2F8E-4D50-9736-DC7212EB8A72}" type="pres">
      <dgm:prSet presAssocID="{8D13F974-C727-4F48-8192-A6C2E4D0BAD8}" presName="childText" presStyleLbl="revTx" presStyleIdx="0" presStyleCnt="2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D3F941BF-0678-42D3-AC37-9A572E8D0954}" type="pres">
      <dgm:prSet presAssocID="{E7683684-1E23-4709-AF18-032A3ACD01E2}" presName="parentText" presStyleLbl="node1" presStyleIdx="1" presStyleCnt="2" custScaleY="75345">
        <dgm:presLayoutVars>
          <dgm:chMax val="0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87A8FA7C-ED32-42C7-922D-E6033D86FA99}" type="pres">
      <dgm:prSet presAssocID="{E7683684-1E23-4709-AF18-032A3ACD01E2}" presName="childText" presStyleLbl="revTx" presStyleIdx="1" presStyleCnt="2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487E0449-BA09-46DC-8526-C24D4E612F3F}" srcId="{76C75E59-9836-4CB5-85C8-7E401C8BD2EB}" destId="{8D13F974-C727-4F48-8192-A6C2E4D0BAD8}" srcOrd="0" destOrd="0" parTransId="{1E503787-2278-4635-818A-DD169364DF8B}" sibTransId="{25D11701-C05B-4803-BDC7-60E3026D4944}"/>
    <dgm:cxn modelId="{29FCE2DB-CA87-47D0-92A2-2BCAF7333DDC}" srcId="{8D13F974-C727-4F48-8192-A6C2E4D0BAD8}" destId="{E073D2CB-3C50-49FE-A05B-CF7C63D92C5E}" srcOrd="0" destOrd="0" parTransId="{5B063F60-1EE3-4ED0-A31E-64C43E399C3B}" sibTransId="{B9659272-1BF2-43E8-BE34-282805ED0641}"/>
    <dgm:cxn modelId="{3A4FFD6B-6147-4B97-820F-0E94ADEEC274}" type="presOf" srcId="{8D13F974-C727-4F48-8192-A6C2E4D0BAD8}" destId="{9375C3B7-B998-44E7-B09F-6E53DC7BD0B0}" srcOrd="0" destOrd="0" presId="urn:microsoft.com/office/officeart/2005/8/layout/vList2"/>
    <dgm:cxn modelId="{655837EE-2075-4DC4-8FE3-0D091F506B7D}" type="presOf" srcId="{A668AE34-E3A8-4669-8298-D00F4E46C7DB}" destId="{87A8FA7C-ED32-42C7-922D-E6033D86FA99}" srcOrd="0" destOrd="0" presId="urn:microsoft.com/office/officeart/2005/8/layout/vList2"/>
    <dgm:cxn modelId="{8933AB46-34B1-47E5-85AB-B0709683A558}" srcId="{76C75E59-9836-4CB5-85C8-7E401C8BD2EB}" destId="{E7683684-1E23-4709-AF18-032A3ACD01E2}" srcOrd="1" destOrd="0" parTransId="{F68CC689-9044-4DE8-95FF-C275FAD96A43}" sibTransId="{AD5F2223-83B7-4D38-938D-32A76D90503A}"/>
    <dgm:cxn modelId="{F2019013-1B68-401A-A5E5-D0B197FA0C12}" srcId="{E7683684-1E23-4709-AF18-032A3ACD01E2}" destId="{A668AE34-E3A8-4669-8298-D00F4E46C7DB}" srcOrd="0" destOrd="0" parTransId="{26DF8DBA-B164-4FF1-9C23-2C4954C99905}" sibTransId="{A40396F4-1558-4952-A74F-EB04B0A73F0D}"/>
    <dgm:cxn modelId="{5417A43F-1349-4709-AA00-D3D29E1952F1}" type="presOf" srcId="{E073D2CB-3C50-49FE-A05B-CF7C63D92C5E}" destId="{E3268E69-2F8E-4D50-9736-DC7212EB8A72}" srcOrd="0" destOrd="0" presId="urn:microsoft.com/office/officeart/2005/8/layout/vList2"/>
    <dgm:cxn modelId="{E40701FA-AAD8-4835-AEBF-643F2E63660A}" type="presOf" srcId="{E7683684-1E23-4709-AF18-032A3ACD01E2}" destId="{D3F941BF-0678-42D3-AC37-9A572E8D0954}" srcOrd="0" destOrd="0" presId="urn:microsoft.com/office/officeart/2005/8/layout/vList2"/>
    <dgm:cxn modelId="{C0418CF5-7922-4C77-85E4-72F4F751A908}" type="presOf" srcId="{76C75E59-9836-4CB5-85C8-7E401C8BD2EB}" destId="{D8CA5FDE-0850-4147-9AE9-1EFFE9CF5CD6}" srcOrd="0" destOrd="0" presId="urn:microsoft.com/office/officeart/2005/8/layout/vList2"/>
    <dgm:cxn modelId="{5D7A5C34-5502-4C57-AAFE-F716F588B929}" type="presParOf" srcId="{D8CA5FDE-0850-4147-9AE9-1EFFE9CF5CD6}" destId="{9375C3B7-B998-44E7-B09F-6E53DC7BD0B0}" srcOrd="0" destOrd="0" presId="urn:microsoft.com/office/officeart/2005/8/layout/vList2"/>
    <dgm:cxn modelId="{90B8ABDD-A63A-4A36-A06D-CF48BE71E9C7}" type="presParOf" srcId="{D8CA5FDE-0850-4147-9AE9-1EFFE9CF5CD6}" destId="{E3268E69-2F8E-4D50-9736-DC7212EB8A72}" srcOrd="1" destOrd="0" presId="urn:microsoft.com/office/officeart/2005/8/layout/vList2"/>
    <dgm:cxn modelId="{F08E8969-996E-4659-84F4-03B4EC84A3F5}" type="presParOf" srcId="{D8CA5FDE-0850-4147-9AE9-1EFFE9CF5CD6}" destId="{D3F941BF-0678-42D3-AC37-9A572E8D0954}" srcOrd="2" destOrd="0" presId="urn:microsoft.com/office/officeart/2005/8/layout/vList2"/>
    <dgm:cxn modelId="{C5D29AE6-1599-4368-937E-FDF982AC4520}" type="presParOf" srcId="{D8CA5FDE-0850-4147-9AE9-1EFFE9CF5CD6}" destId="{87A8FA7C-ED32-42C7-922D-E6033D86FA99}" srcOrd="3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6C75E59-9836-4CB5-85C8-7E401C8BD2EB}" type="doc">
      <dgm:prSet loTypeId="urn:microsoft.com/office/officeart/2005/8/layout/vList2" loCatId="list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zh-TW" altLang="en-US"/>
        </a:p>
      </dgm:t>
    </dgm:pt>
    <dgm:pt modelId="{8D13F974-C727-4F48-8192-A6C2E4D0BAD8}">
      <dgm:prSet phldrT="[文字]" custT="1"/>
      <dgm:spPr/>
      <dgm:t>
        <a:bodyPr/>
        <a:lstStyle/>
        <a:p>
          <a:pPr>
            <a:lnSpc>
              <a:spcPct val="150000"/>
            </a:lnSpc>
          </a:pPr>
          <a:r>
            <a:rPr lang="zh-TW" altLang="en-US" sz="2400" b="1" dirty="0" smtClean="0">
              <a:latin typeface="Times New Roman" panose="02020603050405020304" pitchFamily="18" charset="0"/>
              <a:ea typeface="微軟正黑體" panose="020B0604030504040204" pitchFamily="34" charset="-120"/>
              <a:cs typeface="Times New Roman" panose="02020603050405020304" pitchFamily="18" charset="0"/>
            </a:rPr>
            <a:t>虛無假設</a:t>
          </a:r>
          <a:r>
            <a:rPr lang="en-US" altLang="zh-TW" sz="2400" b="1" dirty="0" smtClean="0">
              <a:latin typeface="Times New Roman" panose="02020603050405020304" pitchFamily="18" charset="0"/>
              <a:ea typeface="微軟正黑體" panose="020B0604030504040204" pitchFamily="34" charset="-120"/>
              <a:cs typeface="Times New Roman" panose="02020603050405020304" pitchFamily="18" charset="0"/>
            </a:rPr>
            <a:t>(Null Hypothesis)</a:t>
          </a:r>
          <a:endParaRPr lang="zh-TW" altLang="en-US" sz="2400" b="1" dirty="0">
            <a:latin typeface="Times New Roman" panose="02020603050405020304" pitchFamily="18" charset="0"/>
            <a:ea typeface="微軟正黑體" panose="020B0604030504040204" pitchFamily="34" charset="-120"/>
            <a:cs typeface="Times New Roman" panose="02020603050405020304" pitchFamily="18" charset="0"/>
          </a:endParaRPr>
        </a:p>
      </dgm:t>
    </dgm:pt>
    <dgm:pt modelId="{1E503787-2278-4635-818A-DD169364DF8B}" type="parTrans" cxnId="{487E0449-BA09-46DC-8526-C24D4E612F3F}">
      <dgm:prSet/>
      <dgm:spPr/>
      <dgm:t>
        <a:bodyPr/>
        <a:lstStyle/>
        <a:p>
          <a:pPr>
            <a:lnSpc>
              <a:spcPct val="150000"/>
            </a:lnSpc>
          </a:pPr>
          <a:endParaRPr lang="zh-TW" altLang="en-US" sz="2400" b="1"/>
        </a:p>
      </dgm:t>
    </dgm:pt>
    <dgm:pt modelId="{25D11701-C05B-4803-BDC7-60E3026D4944}" type="sibTrans" cxnId="{487E0449-BA09-46DC-8526-C24D4E612F3F}">
      <dgm:prSet/>
      <dgm:spPr/>
      <dgm:t>
        <a:bodyPr/>
        <a:lstStyle/>
        <a:p>
          <a:pPr>
            <a:lnSpc>
              <a:spcPct val="150000"/>
            </a:lnSpc>
          </a:pPr>
          <a:endParaRPr lang="zh-TW" altLang="en-US" sz="2400" b="1"/>
        </a:p>
      </dgm:t>
    </dgm:pt>
    <dgm:pt modelId="{E073D2CB-3C50-49FE-A05B-CF7C63D92C5E}">
      <dgm:prSet phldrT="[文字]" custT="1"/>
      <dgm:spPr>
        <a:blipFill>
          <a:blip xmlns:r="http://schemas.openxmlformats.org/officeDocument/2006/relationships" r:embed="rId1"/>
          <a:stretch>
            <a:fillRect l="-941"/>
          </a:stretch>
        </a:blipFill>
      </dgm:spPr>
      <dgm:t>
        <a:bodyPr/>
        <a:lstStyle/>
        <a:p>
          <a:r>
            <a:rPr lang="zh-TW" altLang="en-US">
              <a:noFill/>
            </a:rPr>
            <a:t> </a:t>
          </a:r>
        </a:p>
      </dgm:t>
    </dgm:pt>
    <dgm:pt modelId="{5B063F60-1EE3-4ED0-A31E-64C43E399C3B}" type="parTrans" cxnId="{29FCE2DB-CA87-47D0-92A2-2BCAF7333DDC}">
      <dgm:prSet/>
      <dgm:spPr/>
      <dgm:t>
        <a:bodyPr/>
        <a:lstStyle/>
        <a:p>
          <a:pPr>
            <a:lnSpc>
              <a:spcPct val="150000"/>
            </a:lnSpc>
          </a:pPr>
          <a:endParaRPr lang="zh-TW" altLang="en-US" sz="2400" b="1"/>
        </a:p>
      </dgm:t>
    </dgm:pt>
    <dgm:pt modelId="{B9659272-1BF2-43E8-BE34-282805ED0641}" type="sibTrans" cxnId="{29FCE2DB-CA87-47D0-92A2-2BCAF7333DDC}">
      <dgm:prSet/>
      <dgm:spPr/>
      <dgm:t>
        <a:bodyPr/>
        <a:lstStyle/>
        <a:p>
          <a:pPr>
            <a:lnSpc>
              <a:spcPct val="150000"/>
            </a:lnSpc>
          </a:pPr>
          <a:endParaRPr lang="zh-TW" altLang="en-US" sz="2400" b="1"/>
        </a:p>
      </dgm:t>
    </dgm:pt>
    <dgm:pt modelId="{E7683684-1E23-4709-AF18-032A3ACD01E2}">
      <dgm:prSet phldrT="[文字]" custT="1"/>
      <dgm:spPr/>
      <dgm:t>
        <a:bodyPr/>
        <a:lstStyle/>
        <a:p>
          <a:pPr>
            <a:lnSpc>
              <a:spcPct val="150000"/>
            </a:lnSpc>
          </a:pPr>
          <a:r>
            <a:rPr lang="zh-TW" altLang="en-US" sz="2400" b="1" dirty="0" smtClean="0"/>
            <a:t>對立假設</a:t>
          </a:r>
          <a:r>
            <a:rPr lang="en-US" altLang="zh-TW" sz="2400" b="1" dirty="0" smtClean="0"/>
            <a:t>(Alternative Hypothesis)</a:t>
          </a:r>
          <a:endParaRPr lang="zh-TW" altLang="en-US" sz="2400" b="1" dirty="0"/>
        </a:p>
      </dgm:t>
    </dgm:pt>
    <dgm:pt modelId="{F68CC689-9044-4DE8-95FF-C275FAD96A43}" type="parTrans" cxnId="{8933AB46-34B1-47E5-85AB-B0709683A558}">
      <dgm:prSet/>
      <dgm:spPr/>
      <dgm:t>
        <a:bodyPr/>
        <a:lstStyle/>
        <a:p>
          <a:pPr>
            <a:lnSpc>
              <a:spcPct val="150000"/>
            </a:lnSpc>
          </a:pPr>
          <a:endParaRPr lang="zh-TW" altLang="en-US" sz="2400" b="1"/>
        </a:p>
      </dgm:t>
    </dgm:pt>
    <dgm:pt modelId="{AD5F2223-83B7-4D38-938D-32A76D90503A}" type="sibTrans" cxnId="{8933AB46-34B1-47E5-85AB-B0709683A558}">
      <dgm:prSet/>
      <dgm:spPr/>
      <dgm:t>
        <a:bodyPr/>
        <a:lstStyle/>
        <a:p>
          <a:pPr>
            <a:lnSpc>
              <a:spcPct val="150000"/>
            </a:lnSpc>
          </a:pPr>
          <a:endParaRPr lang="zh-TW" altLang="en-US" sz="2400" b="1"/>
        </a:p>
      </dgm:t>
    </dgm:pt>
    <dgm:pt modelId="{A668AE34-E3A8-4669-8298-D00F4E46C7DB}">
      <dgm:prSet phldrT="[文字]" custT="1"/>
      <dgm:spPr>
        <a:blipFill>
          <a:blip xmlns:r="http://schemas.openxmlformats.org/officeDocument/2006/relationships" r:embed="rId2"/>
          <a:stretch>
            <a:fillRect l="-941"/>
          </a:stretch>
        </a:blipFill>
      </dgm:spPr>
      <dgm:t>
        <a:bodyPr/>
        <a:lstStyle/>
        <a:p>
          <a:r>
            <a:rPr lang="zh-TW" altLang="en-US">
              <a:noFill/>
            </a:rPr>
            <a:t> </a:t>
          </a:r>
        </a:p>
      </dgm:t>
    </dgm:pt>
    <dgm:pt modelId="{26DF8DBA-B164-4FF1-9C23-2C4954C99905}" type="parTrans" cxnId="{F2019013-1B68-401A-A5E5-D0B197FA0C12}">
      <dgm:prSet/>
      <dgm:spPr/>
      <dgm:t>
        <a:bodyPr/>
        <a:lstStyle/>
        <a:p>
          <a:pPr>
            <a:lnSpc>
              <a:spcPct val="150000"/>
            </a:lnSpc>
          </a:pPr>
          <a:endParaRPr lang="zh-TW" altLang="en-US" sz="2400" b="1"/>
        </a:p>
      </dgm:t>
    </dgm:pt>
    <dgm:pt modelId="{A40396F4-1558-4952-A74F-EB04B0A73F0D}" type="sibTrans" cxnId="{F2019013-1B68-401A-A5E5-D0B197FA0C12}">
      <dgm:prSet/>
      <dgm:spPr/>
      <dgm:t>
        <a:bodyPr/>
        <a:lstStyle/>
        <a:p>
          <a:pPr>
            <a:lnSpc>
              <a:spcPct val="150000"/>
            </a:lnSpc>
          </a:pPr>
          <a:endParaRPr lang="zh-TW" altLang="en-US" sz="2400" b="1"/>
        </a:p>
      </dgm:t>
    </dgm:pt>
    <dgm:pt modelId="{D8CA5FDE-0850-4147-9AE9-1EFFE9CF5CD6}" type="pres">
      <dgm:prSet presAssocID="{76C75E59-9836-4CB5-85C8-7E401C8BD2EB}" presName="linear" presStyleCnt="0">
        <dgm:presLayoutVars>
          <dgm:animLvl val="lvl"/>
          <dgm:resizeHandles val="exact"/>
        </dgm:presLayoutVars>
      </dgm:prSet>
      <dgm:spPr/>
    </dgm:pt>
    <dgm:pt modelId="{9375C3B7-B998-44E7-B09F-6E53DC7BD0B0}" type="pres">
      <dgm:prSet presAssocID="{8D13F974-C727-4F48-8192-A6C2E4D0BAD8}" presName="parentText" presStyleLbl="node1" presStyleIdx="0" presStyleCnt="2" custScaleY="63739">
        <dgm:presLayoutVars>
          <dgm:chMax val="0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E3268E69-2F8E-4D50-9736-DC7212EB8A72}" type="pres">
      <dgm:prSet presAssocID="{8D13F974-C727-4F48-8192-A6C2E4D0BAD8}" presName="childText" presStyleLbl="revTx" presStyleIdx="0" presStyleCnt="2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D3F941BF-0678-42D3-AC37-9A572E8D0954}" type="pres">
      <dgm:prSet presAssocID="{E7683684-1E23-4709-AF18-032A3ACD01E2}" presName="parentText" presStyleLbl="node1" presStyleIdx="1" presStyleCnt="2" custScaleY="75345">
        <dgm:presLayoutVars>
          <dgm:chMax val="0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87A8FA7C-ED32-42C7-922D-E6033D86FA99}" type="pres">
      <dgm:prSet presAssocID="{E7683684-1E23-4709-AF18-032A3ACD01E2}" presName="childText" presStyleLbl="revTx" presStyleIdx="1" presStyleCnt="2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487E0449-BA09-46DC-8526-C24D4E612F3F}" srcId="{76C75E59-9836-4CB5-85C8-7E401C8BD2EB}" destId="{8D13F974-C727-4F48-8192-A6C2E4D0BAD8}" srcOrd="0" destOrd="0" parTransId="{1E503787-2278-4635-818A-DD169364DF8B}" sibTransId="{25D11701-C05B-4803-BDC7-60E3026D4944}"/>
    <dgm:cxn modelId="{8933AB46-34B1-47E5-85AB-B0709683A558}" srcId="{76C75E59-9836-4CB5-85C8-7E401C8BD2EB}" destId="{E7683684-1E23-4709-AF18-032A3ACD01E2}" srcOrd="1" destOrd="0" parTransId="{F68CC689-9044-4DE8-95FF-C275FAD96A43}" sibTransId="{AD5F2223-83B7-4D38-938D-32A76D90503A}"/>
    <dgm:cxn modelId="{3A4FFD6B-6147-4B97-820F-0E94ADEEC274}" type="presOf" srcId="{8D13F974-C727-4F48-8192-A6C2E4D0BAD8}" destId="{9375C3B7-B998-44E7-B09F-6E53DC7BD0B0}" srcOrd="0" destOrd="0" presId="urn:microsoft.com/office/officeart/2005/8/layout/vList2"/>
    <dgm:cxn modelId="{655837EE-2075-4DC4-8FE3-0D091F506B7D}" type="presOf" srcId="{A668AE34-E3A8-4669-8298-D00F4E46C7DB}" destId="{87A8FA7C-ED32-42C7-922D-E6033D86FA99}" srcOrd="0" destOrd="0" presId="urn:microsoft.com/office/officeart/2005/8/layout/vList2"/>
    <dgm:cxn modelId="{29FCE2DB-CA87-47D0-92A2-2BCAF7333DDC}" srcId="{8D13F974-C727-4F48-8192-A6C2E4D0BAD8}" destId="{E073D2CB-3C50-49FE-A05B-CF7C63D92C5E}" srcOrd="0" destOrd="0" parTransId="{5B063F60-1EE3-4ED0-A31E-64C43E399C3B}" sibTransId="{B9659272-1BF2-43E8-BE34-282805ED0641}"/>
    <dgm:cxn modelId="{E40701FA-AAD8-4835-AEBF-643F2E63660A}" type="presOf" srcId="{E7683684-1E23-4709-AF18-032A3ACD01E2}" destId="{D3F941BF-0678-42D3-AC37-9A572E8D0954}" srcOrd="0" destOrd="0" presId="urn:microsoft.com/office/officeart/2005/8/layout/vList2"/>
    <dgm:cxn modelId="{5417A43F-1349-4709-AA00-D3D29E1952F1}" type="presOf" srcId="{E073D2CB-3C50-49FE-A05B-CF7C63D92C5E}" destId="{E3268E69-2F8E-4D50-9736-DC7212EB8A72}" srcOrd="0" destOrd="0" presId="urn:microsoft.com/office/officeart/2005/8/layout/vList2"/>
    <dgm:cxn modelId="{C0418CF5-7922-4C77-85E4-72F4F751A908}" type="presOf" srcId="{76C75E59-9836-4CB5-85C8-7E401C8BD2EB}" destId="{D8CA5FDE-0850-4147-9AE9-1EFFE9CF5CD6}" srcOrd="0" destOrd="0" presId="urn:microsoft.com/office/officeart/2005/8/layout/vList2"/>
    <dgm:cxn modelId="{F2019013-1B68-401A-A5E5-D0B197FA0C12}" srcId="{E7683684-1E23-4709-AF18-032A3ACD01E2}" destId="{A668AE34-E3A8-4669-8298-D00F4E46C7DB}" srcOrd="0" destOrd="0" parTransId="{26DF8DBA-B164-4FF1-9C23-2C4954C99905}" sibTransId="{A40396F4-1558-4952-A74F-EB04B0A73F0D}"/>
    <dgm:cxn modelId="{5D7A5C34-5502-4C57-AAFE-F716F588B929}" type="presParOf" srcId="{D8CA5FDE-0850-4147-9AE9-1EFFE9CF5CD6}" destId="{9375C3B7-B998-44E7-B09F-6E53DC7BD0B0}" srcOrd="0" destOrd="0" presId="urn:microsoft.com/office/officeart/2005/8/layout/vList2"/>
    <dgm:cxn modelId="{90B8ABDD-A63A-4A36-A06D-CF48BE71E9C7}" type="presParOf" srcId="{D8CA5FDE-0850-4147-9AE9-1EFFE9CF5CD6}" destId="{E3268E69-2F8E-4D50-9736-DC7212EB8A72}" srcOrd="1" destOrd="0" presId="urn:microsoft.com/office/officeart/2005/8/layout/vList2"/>
    <dgm:cxn modelId="{F08E8969-996E-4659-84F4-03B4EC84A3F5}" type="presParOf" srcId="{D8CA5FDE-0850-4147-9AE9-1EFFE9CF5CD6}" destId="{D3F941BF-0678-42D3-AC37-9A572E8D0954}" srcOrd="2" destOrd="0" presId="urn:microsoft.com/office/officeart/2005/8/layout/vList2"/>
    <dgm:cxn modelId="{C5D29AE6-1599-4368-937E-FDF982AC4520}" type="presParOf" srcId="{D8CA5FDE-0850-4147-9AE9-1EFFE9CF5CD6}" destId="{87A8FA7C-ED32-42C7-922D-E6033D86FA99}" srcOrd="3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DDB80A55-E4F2-4775-AA8C-92FCAF13E094}" type="doc">
      <dgm:prSet loTypeId="urn:microsoft.com/office/officeart/2005/8/layout/lProcess2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zh-TW" altLang="en-US"/>
        </a:p>
      </dgm:t>
    </dgm:pt>
    <dgm:pt modelId="{DF8E29E2-44F6-4529-BD8C-2E876E1337B4}">
      <dgm:prSet phldrT="[文字]" custT="1"/>
      <dgm:spPr/>
      <dgm:t>
        <a:bodyPr/>
        <a:lstStyle/>
        <a:p>
          <a:r>
            <a:rPr lang="zh-TW" altLang="en-US" sz="240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睡眠足８小時運動表現較佳</a:t>
          </a:r>
          <a:endParaRPr lang="zh-TW" altLang="en-US" sz="2400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89E881F0-82CB-4A46-8951-4CF094984DBE}" type="parTrans" cxnId="{64CA3A24-7350-4EF2-B159-A340C849F886}">
      <dgm:prSet/>
      <dgm:spPr/>
      <dgm:t>
        <a:bodyPr/>
        <a:lstStyle/>
        <a:p>
          <a:endParaRPr lang="zh-TW" altLang="en-US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664A537D-9900-4144-9329-73F9C73D45B1}" type="sibTrans" cxnId="{64CA3A24-7350-4EF2-B159-A340C849F886}">
      <dgm:prSet/>
      <dgm:spPr/>
      <dgm:t>
        <a:bodyPr/>
        <a:lstStyle/>
        <a:p>
          <a:endParaRPr lang="zh-TW" altLang="en-US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592FE00D-003C-4C07-A84E-B69EE4D8BA5A}">
      <dgm:prSet phldrT="[文字]"/>
      <dgm:spPr/>
      <dgm:t>
        <a:bodyPr/>
        <a:lstStyle/>
        <a:p>
          <a:endParaRPr lang="en-US" altLang="zh-TW" dirty="0" smtClean="0">
            <a:latin typeface="微軟正黑體" panose="020B0604030504040204" pitchFamily="34" charset="-120"/>
            <a:ea typeface="微軟正黑體" panose="020B0604030504040204" pitchFamily="34" charset="-120"/>
          </a:endParaRPr>
        </a:p>
        <a:p>
          <a:endParaRPr lang="en-US" altLang="zh-TW" dirty="0" smtClean="0">
            <a:latin typeface="微軟正黑體" panose="020B0604030504040204" pitchFamily="34" charset="-120"/>
            <a:ea typeface="微軟正黑體" panose="020B0604030504040204" pitchFamily="34" charset="-120"/>
          </a:endParaRPr>
        </a:p>
        <a:p>
          <a:endParaRPr lang="zh-TW" altLang="en-US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EBA1D45F-0DE9-49ED-8886-F9443BC67258}" type="parTrans" cxnId="{752ABF2B-422E-494D-9F49-F26BC7A1C81B}">
      <dgm:prSet/>
      <dgm:spPr/>
      <dgm:t>
        <a:bodyPr/>
        <a:lstStyle/>
        <a:p>
          <a:endParaRPr lang="zh-TW" altLang="en-US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95D2DEF7-D7DB-47DF-A890-3E741B8E12DE}" type="sibTrans" cxnId="{752ABF2B-422E-494D-9F49-F26BC7A1C81B}">
      <dgm:prSet/>
      <dgm:spPr/>
      <dgm:t>
        <a:bodyPr/>
        <a:lstStyle/>
        <a:p>
          <a:endParaRPr lang="zh-TW" altLang="en-US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AB961928-1354-451F-AF4A-7D6716DEE15D}">
      <dgm:prSet phldrT="[文字]"/>
      <dgm:spPr/>
      <dgm:t>
        <a:bodyPr/>
        <a:lstStyle/>
        <a:p>
          <a:endParaRPr lang="en-US" altLang="zh-TW" dirty="0" smtClean="0">
            <a:latin typeface="微軟正黑體" panose="020B0604030504040204" pitchFamily="34" charset="-120"/>
            <a:ea typeface="微軟正黑體" panose="020B0604030504040204" pitchFamily="34" charset="-120"/>
          </a:endParaRPr>
        </a:p>
        <a:p>
          <a:endParaRPr lang="en-US" altLang="zh-TW" dirty="0" smtClean="0">
            <a:latin typeface="微軟正黑體" panose="020B0604030504040204" pitchFamily="34" charset="-120"/>
            <a:ea typeface="微軟正黑體" panose="020B0604030504040204" pitchFamily="34" charset="-120"/>
          </a:endParaRPr>
        </a:p>
        <a:p>
          <a:endParaRPr lang="zh-TW" altLang="en-US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A565B28D-5452-453B-8D1D-F4C4D4CEF6AC}" type="parTrans" cxnId="{3CF0A9DD-EFB0-431E-A45C-442405BD40E5}">
      <dgm:prSet/>
      <dgm:spPr/>
      <dgm:t>
        <a:bodyPr/>
        <a:lstStyle/>
        <a:p>
          <a:endParaRPr lang="zh-TW" altLang="en-US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03A2BF74-B963-43A7-AB38-772E46CD0F13}" type="sibTrans" cxnId="{3CF0A9DD-EFB0-431E-A45C-442405BD40E5}">
      <dgm:prSet/>
      <dgm:spPr/>
      <dgm:t>
        <a:bodyPr/>
        <a:lstStyle/>
        <a:p>
          <a:endParaRPr lang="zh-TW" altLang="en-US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AEB038C7-37D7-4968-9CCF-848CE3BF5CD4}">
      <dgm:prSet phldrT="[文字]" custT="1"/>
      <dgm:spPr/>
      <dgm:t>
        <a:bodyPr/>
        <a:lstStyle/>
        <a:p>
          <a:r>
            <a:rPr lang="zh-TW" altLang="en-US" sz="240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睡眠足８小時與未足８小時在運動表現上有所不同</a:t>
          </a:r>
          <a:endParaRPr lang="zh-TW" altLang="en-US" sz="2400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3373C0A6-E59B-4885-B345-264DBE146C4D}" type="parTrans" cxnId="{EDBD5CD6-3A36-4236-A41C-4B684A0CBAEE}">
      <dgm:prSet/>
      <dgm:spPr/>
      <dgm:t>
        <a:bodyPr/>
        <a:lstStyle/>
        <a:p>
          <a:endParaRPr lang="zh-TW" altLang="en-US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6ADCD5A5-7972-4929-BD2D-64DB3D5DDC6A}" type="sibTrans" cxnId="{EDBD5CD6-3A36-4236-A41C-4B684A0CBAEE}">
      <dgm:prSet/>
      <dgm:spPr/>
      <dgm:t>
        <a:bodyPr/>
        <a:lstStyle/>
        <a:p>
          <a:endParaRPr lang="zh-TW" altLang="en-US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6831E357-3167-4137-886A-E9C0B362230B}">
      <dgm:prSet phldrT="[文字]"/>
      <dgm:spPr/>
      <dgm:t>
        <a:bodyPr/>
        <a:lstStyle/>
        <a:p>
          <a:endParaRPr lang="en-US" altLang="zh-TW" dirty="0" smtClean="0">
            <a:latin typeface="微軟正黑體" panose="020B0604030504040204" pitchFamily="34" charset="-120"/>
            <a:ea typeface="微軟正黑體" panose="020B0604030504040204" pitchFamily="34" charset="-120"/>
          </a:endParaRPr>
        </a:p>
        <a:p>
          <a:endParaRPr lang="en-US" altLang="zh-TW" dirty="0" smtClean="0">
            <a:latin typeface="微軟正黑體" panose="020B0604030504040204" pitchFamily="34" charset="-120"/>
            <a:ea typeface="微軟正黑體" panose="020B0604030504040204" pitchFamily="34" charset="-120"/>
          </a:endParaRPr>
        </a:p>
        <a:p>
          <a:endParaRPr lang="zh-TW" altLang="en-US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F72D0819-9DD6-48F9-8633-904F08A166F2}" type="parTrans" cxnId="{B87D2F50-C4E1-43F9-821C-A3CE75773711}">
      <dgm:prSet/>
      <dgm:spPr/>
      <dgm:t>
        <a:bodyPr/>
        <a:lstStyle/>
        <a:p>
          <a:endParaRPr lang="zh-TW" altLang="en-US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963B3FEE-91AE-4F2A-8447-8AF3B9B2163E}" type="sibTrans" cxnId="{B87D2F50-C4E1-43F9-821C-A3CE75773711}">
      <dgm:prSet/>
      <dgm:spPr/>
      <dgm:t>
        <a:bodyPr/>
        <a:lstStyle/>
        <a:p>
          <a:endParaRPr lang="zh-TW" altLang="en-US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A87A85B8-1BFA-447D-A334-1D763CC9D424}">
      <dgm:prSet phldrT="[文字]"/>
      <dgm:spPr/>
      <dgm:t>
        <a:bodyPr/>
        <a:lstStyle/>
        <a:p>
          <a:endParaRPr lang="en-US" altLang="zh-TW" dirty="0" smtClean="0">
            <a:latin typeface="微軟正黑體" panose="020B0604030504040204" pitchFamily="34" charset="-120"/>
            <a:ea typeface="微軟正黑體" panose="020B0604030504040204" pitchFamily="34" charset="-120"/>
          </a:endParaRPr>
        </a:p>
        <a:p>
          <a:endParaRPr lang="en-US" altLang="zh-TW" dirty="0" smtClean="0">
            <a:latin typeface="微軟正黑體" panose="020B0604030504040204" pitchFamily="34" charset="-120"/>
            <a:ea typeface="微軟正黑體" panose="020B0604030504040204" pitchFamily="34" charset="-120"/>
          </a:endParaRPr>
        </a:p>
        <a:p>
          <a:endParaRPr lang="zh-TW" altLang="en-US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49CB214E-8182-42ED-BB12-FC15D67D4387}" type="parTrans" cxnId="{FFB79776-9027-4648-8392-CEFB1D69F086}">
      <dgm:prSet/>
      <dgm:spPr/>
      <dgm:t>
        <a:bodyPr/>
        <a:lstStyle/>
        <a:p>
          <a:endParaRPr lang="zh-TW" altLang="en-US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38F31858-C5A5-4A6F-8EF9-430D7B2CBBE5}" type="sibTrans" cxnId="{FFB79776-9027-4648-8392-CEFB1D69F086}">
      <dgm:prSet/>
      <dgm:spPr/>
      <dgm:t>
        <a:bodyPr/>
        <a:lstStyle/>
        <a:p>
          <a:endParaRPr lang="zh-TW" altLang="en-US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96DE07AA-615B-4DCA-B908-5BC60196D2EE}" type="pres">
      <dgm:prSet presAssocID="{DDB80A55-E4F2-4775-AA8C-92FCAF13E094}" presName="theList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EDFBEF81-15B4-424C-8FB2-58D023003DCF}" type="pres">
      <dgm:prSet presAssocID="{DF8E29E2-44F6-4529-BD8C-2E876E1337B4}" presName="compNode" presStyleCnt="0"/>
      <dgm:spPr/>
    </dgm:pt>
    <dgm:pt modelId="{C418FF67-7861-41AF-ABAC-59789D782C39}" type="pres">
      <dgm:prSet presAssocID="{DF8E29E2-44F6-4529-BD8C-2E876E1337B4}" presName="aNode" presStyleLbl="bgShp" presStyleIdx="0" presStyleCnt="2"/>
      <dgm:spPr/>
      <dgm:t>
        <a:bodyPr/>
        <a:lstStyle/>
        <a:p>
          <a:endParaRPr lang="zh-TW" altLang="en-US"/>
        </a:p>
      </dgm:t>
    </dgm:pt>
    <dgm:pt modelId="{E1DF9AC7-B3C7-49E5-9FCC-51131C8F145C}" type="pres">
      <dgm:prSet presAssocID="{DF8E29E2-44F6-4529-BD8C-2E876E1337B4}" presName="textNode" presStyleLbl="bgShp" presStyleIdx="0" presStyleCnt="2"/>
      <dgm:spPr/>
      <dgm:t>
        <a:bodyPr/>
        <a:lstStyle/>
        <a:p>
          <a:endParaRPr lang="zh-TW" altLang="en-US"/>
        </a:p>
      </dgm:t>
    </dgm:pt>
    <dgm:pt modelId="{A771B0B5-3EBF-49DE-985F-FE1ED7CD091F}" type="pres">
      <dgm:prSet presAssocID="{DF8E29E2-44F6-4529-BD8C-2E876E1337B4}" presName="compChildNode" presStyleCnt="0"/>
      <dgm:spPr/>
    </dgm:pt>
    <dgm:pt modelId="{E4C21E7E-622D-4924-B189-9DB1577A11DB}" type="pres">
      <dgm:prSet presAssocID="{DF8E29E2-44F6-4529-BD8C-2E876E1337B4}" presName="theInnerList" presStyleCnt="0"/>
      <dgm:spPr/>
    </dgm:pt>
    <dgm:pt modelId="{DD1A04F7-EE97-4A39-A01D-E73EDB809351}" type="pres">
      <dgm:prSet presAssocID="{592FE00D-003C-4C07-A84E-B69EE4D8BA5A}" presName="childNode" presStyleLbl="node1" presStyleIdx="0" presStyleCnt="4" custScaleY="146627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C48A7444-91B2-4C46-ACCC-620CFF55AD1E}" type="pres">
      <dgm:prSet presAssocID="{592FE00D-003C-4C07-A84E-B69EE4D8BA5A}" presName="aSpace2" presStyleCnt="0"/>
      <dgm:spPr/>
    </dgm:pt>
    <dgm:pt modelId="{EEED3E8E-93EA-4D97-AEB5-1972A8FB6AE2}" type="pres">
      <dgm:prSet presAssocID="{AB961928-1354-451F-AF4A-7D6716DEE15D}" presName="childNode" presStyleLbl="node1" presStyleIdx="1" presStyleCnt="4" custScaleY="164967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1BCE255E-92FB-4F30-B3F5-AC6F24FA6450}" type="pres">
      <dgm:prSet presAssocID="{DF8E29E2-44F6-4529-BD8C-2E876E1337B4}" presName="aSpace" presStyleCnt="0"/>
      <dgm:spPr/>
    </dgm:pt>
    <dgm:pt modelId="{96B55D19-FC23-4BFB-9F0B-AFF7532BD5B3}" type="pres">
      <dgm:prSet presAssocID="{AEB038C7-37D7-4968-9CCF-848CE3BF5CD4}" presName="compNode" presStyleCnt="0"/>
      <dgm:spPr/>
    </dgm:pt>
    <dgm:pt modelId="{7066BED7-54DA-47C5-B381-5569CC88CD59}" type="pres">
      <dgm:prSet presAssocID="{AEB038C7-37D7-4968-9CCF-848CE3BF5CD4}" presName="aNode" presStyleLbl="bgShp" presStyleIdx="1" presStyleCnt="2"/>
      <dgm:spPr/>
      <dgm:t>
        <a:bodyPr/>
        <a:lstStyle/>
        <a:p>
          <a:endParaRPr lang="zh-TW" altLang="en-US"/>
        </a:p>
      </dgm:t>
    </dgm:pt>
    <dgm:pt modelId="{D1DA2DC3-8F38-4BD6-8292-1F2664333973}" type="pres">
      <dgm:prSet presAssocID="{AEB038C7-37D7-4968-9CCF-848CE3BF5CD4}" presName="textNode" presStyleLbl="bgShp" presStyleIdx="1" presStyleCnt="2"/>
      <dgm:spPr/>
      <dgm:t>
        <a:bodyPr/>
        <a:lstStyle/>
        <a:p>
          <a:endParaRPr lang="zh-TW" altLang="en-US"/>
        </a:p>
      </dgm:t>
    </dgm:pt>
    <dgm:pt modelId="{34047CC4-846C-4900-BB58-2DA6A4B4BE62}" type="pres">
      <dgm:prSet presAssocID="{AEB038C7-37D7-4968-9CCF-848CE3BF5CD4}" presName="compChildNode" presStyleCnt="0"/>
      <dgm:spPr/>
    </dgm:pt>
    <dgm:pt modelId="{43B189EE-4ED0-408E-8688-A30DB7086C72}" type="pres">
      <dgm:prSet presAssocID="{AEB038C7-37D7-4968-9CCF-848CE3BF5CD4}" presName="theInnerList" presStyleCnt="0"/>
      <dgm:spPr/>
    </dgm:pt>
    <dgm:pt modelId="{856FA18E-FD3D-45DE-9A32-64783A928BA4}" type="pres">
      <dgm:prSet presAssocID="{6831E357-3167-4137-886A-E9C0B362230B}" presName="childNode" presStyleLbl="node1" presStyleIdx="2" presStyleCnt="4" custScaleY="150900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72921CEB-56E0-4176-91FC-7EF617E0386E}" type="pres">
      <dgm:prSet presAssocID="{6831E357-3167-4137-886A-E9C0B362230B}" presName="aSpace2" presStyleCnt="0"/>
      <dgm:spPr/>
    </dgm:pt>
    <dgm:pt modelId="{CBDC2C67-5472-49CF-B736-32E7FBEF1DEC}" type="pres">
      <dgm:prSet presAssocID="{A87A85B8-1BFA-447D-A334-1D763CC9D424}" presName="childNode" presStyleLbl="node1" presStyleIdx="3" presStyleCnt="4" custScaleY="173275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18C75B5F-F015-43D2-AECA-A8666DF54E99}" type="presOf" srcId="{6831E357-3167-4137-886A-E9C0B362230B}" destId="{856FA18E-FD3D-45DE-9A32-64783A928BA4}" srcOrd="0" destOrd="0" presId="urn:microsoft.com/office/officeart/2005/8/layout/lProcess2"/>
    <dgm:cxn modelId="{B87D2F50-C4E1-43F9-821C-A3CE75773711}" srcId="{AEB038C7-37D7-4968-9CCF-848CE3BF5CD4}" destId="{6831E357-3167-4137-886A-E9C0B362230B}" srcOrd="0" destOrd="0" parTransId="{F72D0819-9DD6-48F9-8633-904F08A166F2}" sibTransId="{963B3FEE-91AE-4F2A-8447-8AF3B9B2163E}"/>
    <dgm:cxn modelId="{EDBD5CD6-3A36-4236-A41C-4B684A0CBAEE}" srcId="{DDB80A55-E4F2-4775-AA8C-92FCAF13E094}" destId="{AEB038C7-37D7-4968-9CCF-848CE3BF5CD4}" srcOrd="1" destOrd="0" parTransId="{3373C0A6-E59B-4885-B345-264DBE146C4D}" sibTransId="{6ADCD5A5-7972-4929-BD2D-64DB3D5DDC6A}"/>
    <dgm:cxn modelId="{752ABF2B-422E-494D-9F49-F26BC7A1C81B}" srcId="{DF8E29E2-44F6-4529-BD8C-2E876E1337B4}" destId="{592FE00D-003C-4C07-A84E-B69EE4D8BA5A}" srcOrd="0" destOrd="0" parTransId="{EBA1D45F-0DE9-49ED-8886-F9443BC67258}" sibTransId="{95D2DEF7-D7DB-47DF-A890-3E741B8E12DE}"/>
    <dgm:cxn modelId="{FFB79776-9027-4648-8392-CEFB1D69F086}" srcId="{AEB038C7-37D7-4968-9CCF-848CE3BF5CD4}" destId="{A87A85B8-1BFA-447D-A334-1D763CC9D424}" srcOrd="1" destOrd="0" parTransId="{49CB214E-8182-42ED-BB12-FC15D67D4387}" sibTransId="{38F31858-C5A5-4A6F-8EF9-430D7B2CBBE5}"/>
    <dgm:cxn modelId="{64CA3A24-7350-4EF2-B159-A340C849F886}" srcId="{DDB80A55-E4F2-4775-AA8C-92FCAF13E094}" destId="{DF8E29E2-44F6-4529-BD8C-2E876E1337B4}" srcOrd="0" destOrd="0" parTransId="{89E881F0-82CB-4A46-8951-4CF094984DBE}" sibTransId="{664A537D-9900-4144-9329-73F9C73D45B1}"/>
    <dgm:cxn modelId="{3CF0A9DD-EFB0-431E-A45C-442405BD40E5}" srcId="{DF8E29E2-44F6-4529-BD8C-2E876E1337B4}" destId="{AB961928-1354-451F-AF4A-7D6716DEE15D}" srcOrd="1" destOrd="0" parTransId="{A565B28D-5452-453B-8D1D-F4C4D4CEF6AC}" sibTransId="{03A2BF74-B963-43A7-AB38-772E46CD0F13}"/>
    <dgm:cxn modelId="{4A9BC72F-A3E8-4F2D-B5FC-A72A25D4F35F}" type="presOf" srcId="{AEB038C7-37D7-4968-9CCF-848CE3BF5CD4}" destId="{7066BED7-54DA-47C5-B381-5569CC88CD59}" srcOrd="0" destOrd="0" presId="urn:microsoft.com/office/officeart/2005/8/layout/lProcess2"/>
    <dgm:cxn modelId="{0A9C1426-F7BD-41D5-8CB3-0332405DBC09}" type="presOf" srcId="{592FE00D-003C-4C07-A84E-B69EE4D8BA5A}" destId="{DD1A04F7-EE97-4A39-A01D-E73EDB809351}" srcOrd="0" destOrd="0" presId="urn:microsoft.com/office/officeart/2005/8/layout/lProcess2"/>
    <dgm:cxn modelId="{EFF127C2-30D6-4907-918B-724CAAB34D24}" type="presOf" srcId="{DF8E29E2-44F6-4529-BD8C-2E876E1337B4}" destId="{E1DF9AC7-B3C7-49E5-9FCC-51131C8F145C}" srcOrd="1" destOrd="0" presId="urn:microsoft.com/office/officeart/2005/8/layout/lProcess2"/>
    <dgm:cxn modelId="{8E6F106C-398A-4C5A-B7F0-226519CB9288}" type="presOf" srcId="{DF8E29E2-44F6-4529-BD8C-2E876E1337B4}" destId="{C418FF67-7861-41AF-ABAC-59789D782C39}" srcOrd="0" destOrd="0" presId="urn:microsoft.com/office/officeart/2005/8/layout/lProcess2"/>
    <dgm:cxn modelId="{77D7D0EE-31D6-4E9E-83B1-E4AFEAEE04D4}" type="presOf" srcId="{DDB80A55-E4F2-4775-AA8C-92FCAF13E094}" destId="{96DE07AA-615B-4DCA-B908-5BC60196D2EE}" srcOrd="0" destOrd="0" presId="urn:microsoft.com/office/officeart/2005/8/layout/lProcess2"/>
    <dgm:cxn modelId="{2E974D56-DA31-41AD-85B9-1EDBF1616E71}" type="presOf" srcId="{AEB038C7-37D7-4968-9CCF-848CE3BF5CD4}" destId="{D1DA2DC3-8F38-4BD6-8292-1F2664333973}" srcOrd="1" destOrd="0" presId="urn:microsoft.com/office/officeart/2005/8/layout/lProcess2"/>
    <dgm:cxn modelId="{CB85E906-7F99-4883-9C84-5AA3F7F25440}" type="presOf" srcId="{AB961928-1354-451F-AF4A-7D6716DEE15D}" destId="{EEED3E8E-93EA-4D97-AEB5-1972A8FB6AE2}" srcOrd="0" destOrd="0" presId="urn:microsoft.com/office/officeart/2005/8/layout/lProcess2"/>
    <dgm:cxn modelId="{E8BC93BF-19CB-4EB1-BF63-D9948BABB417}" type="presOf" srcId="{A87A85B8-1BFA-447D-A334-1D763CC9D424}" destId="{CBDC2C67-5472-49CF-B736-32E7FBEF1DEC}" srcOrd="0" destOrd="0" presId="urn:microsoft.com/office/officeart/2005/8/layout/lProcess2"/>
    <dgm:cxn modelId="{6A238C67-D73C-4187-89AE-C534E0375668}" type="presParOf" srcId="{96DE07AA-615B-4DCA-B908-5BC60196D2EE}" destId="{EDFBEF81-15B4-424C-8FB2-58D023003DCF}" srcOrd="0" destOrd="0" presId="urn:microsoft.com/office/officeart/2005/8/layout/lProcess2"/>
    <dgm:cxn modelId="{3853E859-8BB4-4A83-ACFC-211263DC8F55}" type="presParOf" srcId="{EDFBEF81-15B4-424C-8FB2-58D023003DCF}" destId="{C418FF67-7861-41AF-ABAC-59789D782C39}" srcOrd="0" destOrd="0" presId="urn:microsoft.com/office/officeart/2005/8/layout/lProcess2"/>
    <dgm:cxn modelId="{1025B8D1-8EF8-402B-8766-345D355E04FF}" type="presParOf" srcId="{EDFBEF81-15B4-424C-8FB2-58D023003DCF}" destId="{E1DF9AC7-B3C7-49E5-9FCC-51131C8F145C}" srcOrd="1" destOrd="0" presId="urn:microsoft.com/office/officeart/2005/8/layout/lProcess2"/>
    <dgm:cxn modelId="{7F8D186E-ECA6-49B3-A4F7-AB7494AFF87A}" type="presParOf" srcId="{EDFBEF81-15B4-424C-8FB2-58D023003DCF}" destId="{A771B0B5-3EBF-49DE-985F-FE1ED7CD091F}" srcOrd="2" destOrd="0" presId="urn:microsoft.com/office/officeart/2005/8/layout/lProcess2"/>
    <dgm:cxn modelId="{35466BBF-DDD2-46CB-949F-2F064A82F79F}" type="presParOf" srcId="{A771B0B5-3EBF-49DE-985F-FE1ED7CD091F}" destId="{E4C21E7E-622D-4924-B189-9DB1577A11DB}" srcOrd="0" destOrd="0" presId="urn:microsoft.com/office/officeart/2005/8/layout/lProcess2"/>
    <dgm:cxn modelId="{BA20A2BB-FF11-4C73-9055-90D7AF37FDCA}" type="presParOf" srcId="{E4C21E7E-622D-4924-B189-9DB1577A11DB}" destId="{DD1A04F7-EE97-4A39-A01D-E73EDB809351}" srcOrd="0" destOrd="0" presId="urn:microsoft.com/office/officeart/2005/8/layout/lProcess2"/>
    <dgm:cxn modelId="{4C80F157-49C0-41FD-9332-95E314A90B8C}" type="presParOf" srcId="{E4C21E7E-622D-4924-B189-9DB1577A11DB}" destId="{C48A7444-91B2-4C46-ACCC-620CFF55AD1E}" srcOrd="1" destOrd="0" presId="urn:microsoft.com/office/officeart/2005/8/layout/lProcess2"/>
    <dgm:cxn modelId="{13880641-7847-48AD-AEC0-78CA1BE88B89}" type="presParOf" srcId="{E4C21E7E-622D-4924-B189-9DB1577A11DB}" destId="{EEED3E8E-93EA-4D97-AEB5-1972A8FB6AE2}" srcOrd="2" destOrd="0" presId="urn:microsoft.com/office/officeart/2005/8/layout/lProcess2"/>
    <dgm:cxn modelId="{D73684A0-D9DD-40E2-A147-CC7047DB7CD2}" type="presParOf" srcId="{96DE07AA-615B-4DCA-B908-5BC60196D2EE}" destId="{1BCE255E-92FB-4F30-B3F5-AC6F24FA6450}" srcOrd="1" destOrd="0" presId="urn:microsoft.com/office/officeart/2005/8/layout/lProcess2"/>
    <dgm:cxn modelId="{741F3633-A576-4572-B48F-174D4B063FAA}" type="presParOf" srcId="{96DE07AA-615B-4DCA-B908-5BC60196D2EE}" destId="{96B55D19-FC23-4BFB-9F0B-AFF7532BD5B3}" srcOrd="2" destOrd="0" presId="urn:microsoft.com/office/officeart/2005/8/layout/lProcess2"/>
    <dgm:cxn modelId="{A70B07C4-44A6-42B3-98C9-C4927F265DDC}" type="presParOf" srcId="{96B55D19-FC23-4BFB-9F0B-AFF7532BD5B3}" destId="{7066BED7-54DA-47C5-B381-5569CC88CD59}" srcOrd="0" destOrd="0" presId="urn:microsoft.com/office/officeart/2005/8/layout/lProcess2"/>
    <dgm:cxn modelId="{7353375E-FE20-4935-B0C8-E8D9AF39B331}" type="presParOf" srcId="{96B55D19-FC23-4BFB-9F0B-AFF7532BD5B3}" destId="{D1DA2DC3-8F38-4BD6-8292-1F2664333973}" srcOrd="1" destOrd="0" presId="urn:microsoft.com/office/officeart/2005/8/layout/lProcess2"/>
    <dgm:cxn modelId="{ECC60378-2D5B-49FF-A844-F98F0E83487B}" type="presParOf" srcId="{96B55D19-FC23-4BFB-9F0B-AFF7532BD5B3}" destId="{34047CC4-846C-4900-BB58-2DA6A4B4BE62}" srcOrd="2" destOrd="0" presId="urn:microsoft.com/office/officeart/2005/8/layout/lProcess2"/>
    <dgm:cxn modelId="{EC04C152-7146-4D0E-9A4D-7DB097475ACB}" type="presParOf" srcId="{34047CC4-846C-4900-BB58-2DA6A4B4BE62}" destId="{43B189EE-4ED0-408E-8688-A30DB7086C72}" srcOrd="0" destOrd="0" presId="urn:microsoft.com/office/officeart/2005/8/layout/lProcess2"/>
    <dgm:cxn modelId="{C042380A-8637-49F1-BA01-0B3BE502A155}" type="presParOf" srcId="{43B189EE-4ED0-408E-8688-A30DB7086C72}" destId="{856FA18E-FD3D-45DE-9A32-64783A928BA4}" srcOrd="0" destOrd="0" presId="urn:microsoft.com/office/officeart/2005/8/layout/lProcess2"/>
    <dgm:cxn modelId="{BACADBBC-27FC-4FE1-B4F4-4F98E6B6AB27}" type="presParOf" srcId="{43B189EE-4ED0-408E-8688-A30DB7086C72}" destId="{72921CEB-56E0-4176-91FC-7EF617E0386E}" srcOrd="1" destOrd="0" presId="urn:microsoft.com/office/officeart/2005/8/layout/lProcess2"/>
    <dgm:cxn modelId="{A16AAA4E-9C07-470B-BED2-255A2BBC7AC8}" type="presParOf" srcId="{43B189EE-4ED0-408E-8688-A30DB7086C72}" destId="{CBDC2C67-5472-49CF-B736-32E7FBEF1DEC}" srcOrd="2" destOrd="0" presId="urn:microsoft.com/office/officeart/2005/8/layout/lProcess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375C3B7-B998-44E7-B09F-6E53DC7BD0B0}">
      <dsp:nvSpPr>
        <dsp:cNvPr id="0" name=""/>
        <dsp:cNvSpPr/>
      </dsp:nvSpPr>
      <dsp:spPr>
        <a:xfrm>
          <a:off x="0" y="8383"/>
          <a:ext cx="4533900" cy="715916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>
            <a:lnSpc>
              <a:spcPct val="15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400" b="1" kern="1200" dirty="0" smtClean="0">
              <a:latin typeface="Times New Roman" panose="02020603050405020304" pitchFamily="18" charset="0"/>
              <a:ea typeface="微軟正黑體" panose="020B0604030504040204" pitchFamily="34" charset="-120"/>
              <a:cs typeface="Times New Roman" panose="02020603050405020304" pitchFamily="18" charset="0"/>
            </a:rPr>
            <a:t>虛無假設</a:t>
          </a:r>
          <a:r>
            <a:rPr lang="en-US" altLang="zh-TW" sz="2400" b="1" kern="1200" dirty="0" smtClean="0">
              <a:latin typeface="Times New Roman" panose="02020603050405020304" pitchFamily="18" charset="0"/>
              <a:ea typeface="微軟正黑體" panose="020B0604030504040204" pitchFamily="34" charset="-120"/>
              <a:cs typeface="Times New Roman" panose="02020603050405020304" pitchFamily="18" charset="0"/>
            </a:rPr>
            <a:t>(Null Hypothesis)</a:t>
          </a:r>
          <a:endParaRPr lang="zh-TW" altLang="en-US" sz="2400" b="1" kern="1200" dirty="0">
            <a:latin typeface="Times New Roman" panose="02020603050405020304" pitchFamily="18" charset="0"/>
            <a:ea typeface="微軟正黑體" panose="020B0604030504040204" pitchFamily="34" charset="-120"/>
            <a:cs typeface="Times New Roman" panose="02020603050405020304" pitchFamily="18" charset="0"/>
          </a:endParaRPr>
        </a:p>
      </dsp:txBody>
      <dsp:txXfrm>
        <a:off x="34948" y="43331"/>
        <a:ext cx="4464004" cy="646020"/>
      </dsp:txXfrm>
    </dsp:sp>
    <dsp:sp modelId="{E3268E69-2F8E-4D50-9736-DC7212EB8A72}">
      <dsp:nvSpPr>
        <dsp:cNvPr id="0" name=""/>
        <dsp:cNvSpPr/>
      </dsp:nvSpPr>
      <dsp:spPr>
        <a:xfrm>
          <a:off x="0" y="724300"/>
          <a:ext cx="4533900" cy="9936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3951" tIns="30480" rIns="170688" bIns="30480" numCol="1" spcCol="1270" anchor="t" anchorCtr="0">
          <a:noAutofit/>
        </a:bodyPr>
        <a:lstStyle/>
        <a:p>
          <a:pPr marL="228600" lvl="1" indent="-228600" algn="l" defTabSz="1066800">
            <a:lnSpc>
              <a:spcPct val="15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zh-TW" altLang="en-US" sz="2400" b="1" kern="1200" dirty="0" smtClean="0"/>
            <a:t>以</a:t>
          </a:r>
          <a14:m xmlns:a14="http://schemas.microsoft.com/office/drawing/2010/main">
            <m:oMath xmlns:m="http://schemas.openxmlformats.org/officeDocument/2006/math">
              <m:sSub>
                <m:sSubPr>
                  <m:ctrlPr>
                    <a:rPr lang="en-US" altLang="zh-TW" sz="2400" b="1" i="1" kern="1200" smtClean="0">
                      <a:latin typeface="Cambria Math" panose="02040503050406030204" pitchFamily="18" charset="0"/>
                    </a:rPr>
                  </m:ctrlPr>
                </m:sSubPr>
                <m:e>
                  <m:r>
                    <a:rPr lang="en-US" altLang="zh-TW" sz="2400" b="1" i="1" kern="1200" smtClean="0">
                      <a:latin typeface="Cambria Math" panose="02040503050406030204" pitchFamily="18" charset="0"/>
                    </a:rPr>
                    <m:t>𝑯</m:t>
                  </m:r>
                </m:e>
                <m:sub>
                  <m:r>
                    <a:rPr lang="en-US" altLang="zh-TW" sz="2400" b="1" i="1" kern="1200" smtClean="0">
                      <a:latin typeface="Cambria Math" panose="02040503050406030204" pitchFamily="18" charset="0"/>
                    </a:rPr>
                    <m:t>𝟎</m:t>
                  </m:r>
                </m:sub>
              </m:sSub>
              <m:r>
                <a:rPr lang="zh-TW" altLang="en-US" sz="2400" b="1" i="1" kern="1200" smtClean="0">
                  <a:latin typeface="Cambria Math" panose="02040503050406030204" pitchFamily="18" charset="0"/>
                </a:rPr>
                <m:t>表示</m:t>
              </m:r>
            </m:oMath>
          </a14:m>
          <a:endParaRPr lang="zh-TW" altLang="en-US" sz="2400" b="1" kern="1200" dirty="0"/>
        </a:p>
      </dsp:txBody>
      <dsp:txXfrm>
        <a:off x="0" y="724300"/>
        <a:ext cx="4533900" cy="993600"/>
      </dsp:txXfrm>
    </dsp:sp>
    <dsp:sp modelId="{D3F941BF-0678-42D3-AC37-9A572E8D0954}">
      <dsp:nvSpPr>
        <dsp:cNvPr id="0" name=""/>
        <dsp:cNvSpPr/>
      </dsp:nvSpPr>
      <dsp:spPr>
        <a:xfrm>
          <a:off x="0" y="1717900"/>
          <a:ext cx="4533900" cy="846275"/>
        </a:xfrm>
        <a:prstGeom prst="roundRect">
          <a:avLst/>
        </a:prstGeom>
        <a:solidFill>
          <a:schemeClr val="accent4">
            <a:hueOff val="10395692"/>
            <a:satOff val="-47968"/>
            <a:lumOff val="176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>
            <a:lnSpc>
              <a:spcPct val="15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400" b="1" kern="1200" dirty="0" smtClean="0"/>
            <a:t>對立假設</a:t>
          </a:r>
          <a:r>
            <a:rPr lang="en-US" altLang="zh-TW" sz="2400" b="1" kern="1200" dirty="0" smtClean="0"/>
            <a:t>(Alternative Hypothesis)</a:t>
          </a:r>
          <a:endParaRPr lang="zh-TW" altLang="en-US" sz="2400" b="1" kern="1200" dirty="0"/>
        </a:p>
      </dsp:txBody>
      <dsp:txXfrm>
        <a:off x="41312" y="1759212"/>
        <a:ext cx="4451276" cy="763651"/>
      </dsp:txXfrm>
    </dsp:sp>
    <dsp:sp modelId="{87A8FA7C-ED32-42C7-922D-E6033D86FA99}">
      <dsp:nvSpPr>
        <dsp:cNvPr id="0" name=""/>
        <dsp:cNvSpPr/>
      </dsp:nvSpPr>
      <dsp:spPr>
        <a:xfrm>
          <a:off x="0" y="2564175"/>
          <a:ext cx="4533900" cy="9936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3951" tIns="30480" rIns="170688" bIns="30480" numCol="1" spcCol="1270" anchor="t" anchorCtr="0">
          <a:noAutofit/>
        </a:bodyPr>
        <a:lstStyle/>
        <a:p>
          <a:pPr marL="228600" lvl="1" indent="-228600" algn="l" defTabSz="1066800">
            <a:lnSpc>
              <a:spcPct val="15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zh-TW" altLang="en-US" sz="2400" b="1" kern="1200" dirty="0" smtClean="0"/>
            <a:t>以</a:t>
          </a:r>
          <a14:m xmlns:a14="http://schemas.microsoft.com/office/drawing/2010/main">
            <m:oMath xmlns:m="http://schemas.openxmlformats.org/officeDocument/2006/math">
              <m:sSub>
                <m:sSubPr>
                  <m:ctrlPr>
                    <a:rPr lang="en-US" altLang="zh-TW" sz="2400" b="1" i="1" kern="1200" smtClean="0">
                      <a:latin typeface="Cambria Math" panose="02040503050406030204" pitchFamily="18" charset="0"/>
                    </a:rPr>
                  </m:ctrlPr>
                </m:sSubPr>
                <m:e>
                  <m:r>
                    <a:rPr lang="en-US" altLang="zh-TW" sz="2400" b="1" i="1" kern="1200" smtClean="0">
                      <a:latin typeface="Cambria Math" panose="02040503050406030204" pitchFamily="18" charset="0"/>
                    </a:rPr>
                    <m:t>𝑯</m:t>
                  </m:r>
                </m:e>
                <m:sub>
                  <m:r>
                    <a:rPr lang="en-US" altLang="zh-TW" sz="2400" b="1" i="1" kern="1200" smtClean="0">
                      <a:latin typeface="Cambria Math" panose="02040503050406030204" pitchFamily="18" charset="0"/>
                    </a:rPr>
                    <m:t>𝟏</m:t>
                  </m:r>
                </m:sub>
              </m:sSub>
              <m:r>
                <a:rPr lang="zh-TW" altLang="en-US" sz="2400" b="1" i="1" kern="1200" smtClean="0">
                  <a:latin typeface="Cambria Math" panose="02040503050406030204" pitchFamily="18" charset="0"/>
                </a:rPr>
                <m:t>表示</m:t>
              </m:r>
            </m:oMath>
          </a14:m>
          <a:endParaRPr lang="zh-TW" altLang="en-US" sz="2400" b="1" kern="1200" dirty="0"/>
        </a:p>
      </dsp:txBody>
      <dsp:txXfrm>
        <a:off x="0" y="2564175"/>
        <a:ext cx="4533900" cy="99360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418FF67-7861-41AF-ABAC-59789D782C39}">
      <dsp:nvSpPr>
        <dsp:cNvPr id="0" name=""/>
        <dsp:cNvSpPr/>
      </dsp:nvSpPr>
      <dsp:spPr>
        <a:xfrm>
          <a:off x="4347" y="0"/>
          <a:ext cx="4182219" cy="4946575"/>
        </a:xfrm>
        <a:prstGeom prst="roundRect">
          <a:avLst>
            <a:gd name="adj" fmla="val 1000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400" kern="120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睡眠足８小時運動表現較佳</a:t>
          </a:r>
          <a:endParaRPr lang="zh-TW" altLang="en-US" sz="2400" kern="1200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sp:txBody>
      <dsp:txXfrm>
        <a:off x="4347" y="0"/>
        <a:ext cx="4182219" cy="1483972"/>
      </dsp:txXfrm>
    </dsp:sp>
    <dsp:sp modelId="{DD1A04F7-EE97-4A39-A01D-E73EDB809351}">
      <dsp:nvSpPr>
        <dsp:cNvPr id="0" name=""/>
        <dsp:cNvSpPr/>
      </dsp:nvSpPr>
      <dsp:spPr>
        <a:xfrm>
          <a:off x="422569" y="1484847"/>
          <a:ext cx="3345775" cy="1441041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3180" tIns="32385" rIns="43180" bIns="32385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altLang="zh-TW" sz="1700" kern="1200" dirty="0" smtClean="0">
            <a:latin typeface="微軟正黑體" panose="020B0604030504040204" pitchFamily="34" charset="-120"/>
            <a:ea typeface="微軟正黑體" panose="020B0604030504040204" pitchFamily="34" charset="-120"/>
          </a:endParaRPr>
        </a:p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altLang="zh-TW" sz="1700" kern="1200" dirty="0" smtClean="0">
            <a:latin typeface="微軟正黑體" panose="020B0604030504040204" pitchFamily="34" charset="-120"/>
            <a:ea typeface="微軟正黑體" panose="020B0604030504040204" pitchFamily="34" charset="-120"/>
          </a:endParaRPr>
        </a:p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1700" kern="1200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sp:txBody>
      <dsp:txXfrm>
        <a:off x="464776" y="1527054"/>
        <a:ext cx="3261361" cy="1356627"/>
      </dsp:txXfrm>
    </dsp:sp>
    <dsp:sp modelId="{EEED3E8E-93EA-4D97-AEB5-1972A8FB6AE2}">
      <dsp:nvSpPr>
        <dsp:cNvPr id="0" name=""/>
        <dsp:cNvSpPr/>
      </dsp:nvSpPr>
      <dsp:spPr>
        <a:xfrm>
          <a:off x="422569" y="3077087"/>
          <a:ext cx="3345775" cy="1621285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3180" tIns="32385" rIns="43180" bIns="32385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altLang="zh-TW" sz="1700" kern="1200" dirty="0" smtClean="0">
            <a:latin typeface="微軟正黑體" panose="020B0604030504040204" pitchFamily="34" charset="-120"/>
            <a:ea typeface="微軟正黑體" panose="020B0604030504040204" pitchFamily="34" charset="-120"/>
          </a:endParaRPr>
        </a:p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altLang="zh-TW" sz="1700" kern="1200" dirty="0" smtClean="0">
            <a:latin typeface="微軟正黑體" panose="020B0604030504040204" pitchFamily="34" charset="-120"/>
            <a:ea typeface="微軟正黑體" panose="020B0604030504040204" pitchFamily="34" charset="-120"/>
          </a:endParaRPr>
        </a:p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1700" kern="1200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sp:txBody>
      <dsp:txXfrm>
        <a:off x="470055" y="3124573"/>
        <a:ext cx="3250803" cy="1526313"/>
      </dsp:txXfrm>
    </dsp:sp>
    <dsp:sp modelId="{7066BED7-54DA-47C5-B381-5569CC88CD59}">
      <dsp:nvSpPr>
        <dsp:cNvPr id="0" name=""/>
        <dsp:cNvSpPr/>
      </dsp:nvSpPr>
      <dsp:spPr>
        <a:xfrm>
          <a:off x="4500233" y="0"/>
          <a:ext cx="4182219" cy="4946575"/>
        </a:xfrm>
        <a:prstGeom prst="roundRect">
          <a:avLst>
            <a:gd name="adj" fmla="val 1000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400" kern="120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睡眠足８小時與未足８小時在運動表現上有所不同</a:t>
          </a:r>
          <a:endParaRPr lang="zh-TW" altLang="en-US" sz="2400" kern="1200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sp:txBody>
      <dsp:txXfrm>
        <a:off x="4500233" y="0"/>
        <a:ext cx="4182219" cy="1483972"/>
      </dsp:txXfrm>
    </dsp:sp>
    <dsp:sp modelId="{856FA18E-FD3D-45DE-9A32-64783A928BA4}">
      <dsp:nvSpPr>
        <dsp:cNvPr id="0" name=""/>
        <dsp:cNvSpPr/>
      </dsp:nvSpPr>
      <dsp:spPr>
        <a:xfrm>
          <a:off x="4918455" y="1484330"/>
          <a:ext cx="3345775" cy="1428547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3180" tIns="32385" rIns="43180" bIns="32385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altLang="zh-TW" sz="1700" kern="1200" dirty="0" smtClean="0">
            <a:latin typeface="微軟正黑體" panose="020B0604030504040204" pitchFamily="34" charset="-120"/>
            <a:ea typeface="微軟正黑體" panose="020B0604030504040204" pitchFamily="34" charset="-120"/>
          </a:endParaRPr>
        </a:p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altLang="zh-TW" sz="1700" kern="1200" dirty="0" smtClean="0">
            <a:latin typeface="微軟正黑體" panose="020B0604030504040204" pitchFamily="34" charset="-120"/>
            <a:ea typeface="微軟正黑體" panose="020B0604030504040204" pitchFamily="34" charset="-120"/>
          </a:endParaRPr>
        </a:p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1700" kern="1200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sp:txBody>
      <dsp:txXfrm>
        <a:off x="4960296" y="1526171"/>
        <a:ext cx="3262093" cy="1344865"/>
      </dsp:txXfrm>
    </dsp:sp>
    <dsp:sp modelId="{CBDC2C67-5472-49CF-B736-32E7FBEF1DEC}">
      <dsp:nvSpPr>
        <dsp:cNvPr id="0" name=""/>
        <dsp:cNvSpPr/>
      </dsp:nvSpPr>
      <dsp:spPr>
        <a:xfrm>
          <a:off x="4918455" y="3058521"/>
          <a:ext cx="3345775" cy="1640368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3180" tIns="32385" rIns="43180" bIns="32385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altLang="zh-TW" sz="1700" kern="1200" dirty="0" smtClean="0">
            <a:latin typeface="微軟正黑體" panose="020B0604030504040204" pitchFamily="34" charset="-120"/>
            <a:ea typeface="微軟正黑體" panose="020B0604030504040204" pitchFamily="34" charset="-120"/>
          </a:endParaRPr>
        </a:p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altLang="zh-TW" sz="1700" kern="1200" dirty="0" smtClean="0">
            <a:latin typeface="微軟正黑體" panose="020B0604030504040204" pitchFamily="34" charset="-120"/>
            <a:ea typeface="微軟正黑體" panose="020B0604030504040204" pitchFamily="34" charset="-120"/>
          </a:endParaRPr>
        </a:p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1700" kern="1200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sp:txBody>
      <dsp:txXfrm>
        <a:off x="4966500" y="3106566"/>
        <a:ext cx="3249685" cy="154427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Process2">
  <dgm:title val=""/>
  <dgm:desc val=""/>
  <dgm:catLst>
    <dgm:cat type="list" pri="10000"/>
    <dgm:cat type="relationship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h"/>
      <dgm:constr type="w" for="ch" forName="aSpace" refType="w" fact="0.075"/>
      <dgm:constr type="h" for="des" forName="aSpace2" refType="h" fact="0.1"/>
      <dgm:constr type="primFontSz" for="des" forName="textNode" op="equ"/>
      <dgm:constr type="primFontSz" for="des" forName="childNode" op="equ"/>
    </dgm:constrLst>
    <dgm:ruleLst/>
    <dgm:forEach name="aNode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onstrLst>
          <dgm:constr type="w" for="ch" forName="aNode" refType="w"/>
          <dgm:constr type="h" for="ch" forName="aNode" refType="h"/>
          <dgm:constr type="w" for="ch" forName="textNode" refType="w"/>
          <dgm:constr type="h" for="ch" forName="textNode" refType="h" fact="0.3"/>
          <dgm:constr type="ctrX" for="ch" forName="textNode" refType="w" fact="0.5"/>
          <dgm:constr type="w" for="ch" forName="compChildNode" refType="w" fact="0.8"/>
          <dgm:constr type="h" for="ch" forName="compChildNode" refType="h" fact="0.65"/>
          <dgm:constr type="t" for="ch" forName="compChildNode" refType="h" fact="0.3"/>
          <dgm:constr type="ctrX" for="ch" forName="compChildNode" refType="w" fact="0.5"/>
        </dgm:constrLst>
        <dgm:ruleLst/>
        <dgm:layoutNode name="aNode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/>
          <dgm:ruleLst/>
        </dgm:layoutNode>
        <dgm:layoutNode name="textNode" styleLbl="bgShp">
          <dgm:alg type="tx"/>
          <dgm:shape xmlns:r="http://schemas.openxmlformats.org/officeDocument/2006/relationships" type="rect" r:blip="" hideGeom="1">
            <dgm:adjLst>
              <dgm:adj idx="1" val="0.1"/>
            </dgm:adjLst>
          </dgm:shape>
          <dgm:presOf axis="self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ompChild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des" forName="childNode" refType="w"/>
            <dgm:constr type="h" for="des" forName="childNode" refType="h"/>
          </dgm:constrLst>
          <dgm:ruleLst/>
          <dgm:layoutNode name="theInnerList">
            <dgm:alg type="lin"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childNodeForEach" axis="ch" ptType="node">
              <dgm:layoutNode name="childNode" styleLbl="node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desOrSelf" ptType="node"/>
                <dgm:constrLst>
                  <dgm:constr type="primFontSz" val="65"/>
                  <dgm:constr type="tMarg" refType="primFontSz" fact="0.15"/>
                  <dgm:constr type="bMarg" refType="primFontSz" fact="0.15"/>
                  <dgm:constr type="lMarg" refType="primFontSz" fact="0.2"/>
                  <dgm:constr type="rMarg" refType="primFontSz" fact="0.2"/>
                </dgm:constrLst>
                <dgm:ruleLst>
                  <dgm:rule type="primFontSz" val="5" fact="NaN" max="NaN"/>
                </dgm:ruleLst>
              </dgm:layoutNode>
              <dgm:choose name="Name3">
                <dgm:if name="Name4" axis="self" ptType="node" func="revPos" op="equ" val="1"/>
                <dgm:else name="Name5">
                  <dgm:layoutNode name="aSpace2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else>
              </dgm:choose>
            </dgm:forEach>
          </dgm:layoutNode>
        </dgm:layoutNode>
      </dgm:layoutNode>
      <dgm:choose name="Name6">
        <dgm:if name="Name7" axis="self" ptType="node" func="revPos" op="equ" val="1"/>
        <dgm:else name="Name8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8F8111-7CC4-4F74-870C-A05474648237}" type="datetimeFigureOut">
              <a:rPr lang="zh-TW" altLang="en-US" smtClean="0"/>
              <a:t>2018/4/18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56862BC-A969-4806-B3C5-935175598C3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984856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en-US" dirty="0" smtClean="0"/>
              <a:t>目前的誤差太大</a:t>
            </a:r>
            <a:endParaRPr lang="en-US" altLang="zh-TW" dirty="0" smtClean="0"/>
          </a:p>
          <a:p>
            <a:r>
              <a:rPr lang="zh-TW" altLang="en-US" dirty="0" smtClean="0"/>
              <a:t>放寬標準會使得</a:t>
            </a:r>
            <a:r>
              <a:rPr lang="en-US" altLang="zh-TW" dirty="0" smtClean="0"/>
              <a:t>type II error</a:t>
            </a:r>
            <a:r>
              <a:rPr lang="zh-TW" altLang="en-US" dirty="0" smtClean="0"/>
              <a:t> 上升</a:t>
            </a:r>
            <a:endParaRPr lang="en-US" altLang="zh-TW" dirty="0" smtClean="0"/>
          </a:p>
          <a:p>
            <a:r>
              <a:rPr lang="zh-TW" altLang="en-US" dirty="0" smtClean="0"/>
              <a:t>加大樣本可以讓兩類錯誤概率同時下降，但需要花更多資源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C6187B-772C-49C5-9A64-2C75809AA75F}" type="slidenum">
              <a:rPr lang="zh-TW" altLang="en-US" smtClean="0"/>
              <a:t>14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59534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ctrTitle"/>
          </p:nvPr>
        </p:nvSpPr>
        <p:spPr>
          <a:xfrm>
            <a:off x="685800" y="2130423"/>
            <a:ext cx="7772400" cy="1470026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副標題 2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3"/>
          </a:xfrm>
        </p:spPr>
        <p:txBody>
          <a:bodyPr anchorCtr="1"/>
          <a:lstStyle>
            <a:lvl1pPr marL="0" indent="0" algn="ctr">
              <a:buNone/>
              <a:defRPr>
                <a:solidFill>
                  <a:srgbClr val="898989"/>
                </a:solidFill>
              </a:defRPr>
            </a:lvl1pPr>
          </a:lstStyle>
          <a:p>
            <a:pPr lvl="0"/>
            <a:r>
              <a:rPr lang="zh-TW"/>
              <a:t>按一下以編輯母片副標題樣式</a:t>
            </a:r>
            <a:endParaRPr lang="en-US"/>
          </a:p>
        </p:txBody>
      </p:sp>
      <p:sp>
        <p:nvSpPr>
          <p:cNvPr id="4" name="日期版面配置區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A37F9E37-BFC4-4932-AE2E-D5A16DF18971}" type="datetime1">
              <a:rPr lang="en-US"/>
              <a:pPr lvl="0"/>
              <a:t>4/18/2018</a:t>
            </a:fld>
            <a:endParaRPr lang="en-US"/>
          </a:p>
        </p:txBody>
      </p:sp>
      <p:sp>
        <p:nvSpPr>
          <p:cNvPr id="5" name="頁尾版面配置區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投影片編號版面配置區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FAE45E90-1DB4-4B82-8E8A-CD2FCFC11F98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77361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直排文字版面配置區 2"/>
          <p:cNvSpPr txBox="1"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  <a:endParaRPr lang="en-US"/>
          </a:p>
        </p:txBody>
      </p:sp>
      <p:sp>
        <p:nvSpPr>
          <p:cNvPr id="4" name="日期版面配置區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864735E3-C2C6-4131-9071-66E7CB42A45F}" type="datetime1">
              <a:rPr lang="en-US"/>
              <a:pPr lvl="0"/>
              <a:t>4/18/2018</a:t>
            </a:fld>
            <a:endParaRPr lang="en-US"/>
          </a:p>
        </p:txBody>
      </p:sp>
      <p:sp>
        <p:nvSpPr>
          <p:cNvPr id="5" name="頁尾版面配置區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投影片編號版面配置區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3F8F1439-EE78-46AE-A120-2F9912D3117D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74159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 txBox="1"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9"/>
          </a:xfrm>
        </p:spPr>
        <p:txBody>
          <a:bodyPr vert="eaVert"/>
          <a:lstStyle>
            <a:lvl1pPr>
              <a:defRPr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直排文字版面配置區 2"/>
          <p:cNvSpPr txBox="1">
            <a:spLocks noGrp="1"/>
          </p:cNvSpPr>
          <p:nvPr>
            <p:ph type="body" orient="vert" idx="1"/>
          </p:nvPr>
        </p:nvSpPr>
        <p:spPr>
          <a:xfrm>
            <a:off x="457200" y="274640"/>
            <a:ext cx="6019796" cy="5851529"/>
          </a:xfrm>
        </p:spPr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  <a:endParaRPr lang="en-US"/>
          </a:p>
        </p:txBody>
      </p:sp>
      <p:sp>
        <p:nvSpPr>
          <p:cNvPr id="4" name="日期版面配置區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747277E9-FDB8-4C94-933F-7E120B06E0DB}" type="datetime1">
              <a:rPr lang="en-US"/>
              <a:pPr lvl="0"/>
              <a:t>4/18/2018</a:t>
            </a:fld>
            <a:endParaRPr lang="en-US"/>
          </a:p>
        </p:txBody>
      </p:sp>
      <p:sp>
        <p:nvSpPr>
          <p:cNvPr id="5" name="頁尾版面配置區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投影片編號版面配置區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D4264F07-8D40-46C5-AC8C-31230415A5EB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70411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內容版面配置區 2"/>
          <p:cNvSpPr txBox="1"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  <a:endParaRPr lang="en-US"/>
          </a:p>
        </p:txBody>
      </p:sp>
      <p:sp>
        <p:nvSpPr>
          <p:cNvPr id="4" name="日期版面配置區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D06302A4-809C-4B78-AEE1-538ACE7FE3DF}" type="datetime1">
              <a:rPr lang="en-US"/>
              <a:pPr lvl="0"/>
              <a:t>4/18/2018</a:t>
            </a:fld>
            <a:endParaRPr lang="en-US"/>
          </a:p>
        </p:txBody>
      </p:sp>
      <p:sp>
        <p:nvSpPr>
          <p:cNvPr id="5" name="頁尾版面配置區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投影片編號版面配置區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865C0395-D23A-44D3-82C0-4590073AED2D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68329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title"/>
          </p:nvPr>
        </p:nvSpPr>
        <p:spPr>
          <a:xfrm>
            <a:off x="722311" y="4406895"/>
            <a:ext cx="7772400" cy="1362071"/>
          </a:xfrm>
        </p:spPr>
        <p:txBody>
          <a:bodyPr anchor="t" anchorCtr="0"/>
          <a:lstStyle>
            <a:lvl1pPr algn="l">
              <a:defRPr sz="4000" b="1" cap="all"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文字版面配置區 2"/>
          <p:cNvSpPr txBox="1">
            <a:spLocks noGrp="1"/>
          </p:cNvSpPr>
          <p:nvPr>
            <p:ph type="body" idx="1"/>
          </p:nvPr>
        </p:nvSpPr>
        <p:spPr>
          <a:xfrm>
            <a:off x="722311" y="2906713"/>
            <a:ext cx="7772400" cy="1500182"/>
          </a:xfrm>
        </p:spPr>
        <p:txBody>
          <a:bodyPr anchor="b"/>
          <a:lstStyle>
            <a:lvl1pPr marL="0" indent="0">
              <a:spcBef>
                <a:spcPts val="500"/>
              </a:spcBef>
              <a:buNone/>
              <a:defRPr sz="2000">
                <a:solidFill>
                  <a:srgbClr val="898989"/>
                </a:solidFill>
              </a:defRPr>
            </a:lvl1pPr>
          </a:lstStyle>
          <a:p>
            <a:pPr lvl="0"/>
            <a:r>
              <a:rPr lang="zh-TW"/>
              <a:t>按一下以編輯母片文字樣式</a:t>
            </a:r>
          </a:p>
        </p:txBody>
      </p:sp>
      <p:sp>
        <p:nvSpPr>
          <p:cNvPr id="4" name="日期版面配置區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7254010A-69A2-453C-B970-F31B61FE0B97}" type="datetime1">
              <a:rPr lang="en-US"/>
              <a:pPr lvl="0"/>
              <a:t>4/18/2018</a:t>
            </a:fld>
            <a:endParaRPr lang="en-US"/>
          </a:p>
        </p:txBody>
      </p:sp>
      <p:sp>
        <p:nvSpPr>
          <p:cNvPr id="5" name="頁尾版面配置區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投影片編號版面配置區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22912FB0-2E0B-4C7D-89B7-C016A647C260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10383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內容版面配置區 2"/>
          <p:cNvSpPr txBox="1">
            <a:spLocks noGrp="1"/>
          </p:cNvSpPr>
          <p:nvPr>
            <p:ph idx="1"/>
          </p:nvPr>
        </p:nvSpPr>
        <p:spPr>
          <a:xfrm>
            <a:off x="457200" y="1600200"/>
            <a:ext cx="4038603" cy="4525959"/>
          </a:xfrm>
        </p:spPr>
        <p:txBody>
          <a:bodyPr/>
          <a:lstStyle>
            <a:lvl1pPr>
              <a:spcBef>
                <a:spcPts val="700"/>
              </a:spcBef>
              <a:defRPr sz="2800"/>
            </a:lvl1pPr>
            <a:lvl2pPr>
              <a:spcBef>
                <a:spcPts val="600"/>
              </a:spcBef>
              <a:defRPr sz="2400"/>
            </a:lvl2pPr>
            <a:lvl3pPr>
              <a:spcBef>
                <a:spcPts val="500"/>
              </a:spcBef>
              <a:defRPr sz="2000"/>
            </a:lvl3pPr>
            <a:lvl4pPr>
              <a:spcBef>
                <a:spcPts val="400"/>
              </a:spcBef>
              <a:defRPr sz="1800"/>
            </a:lvl4pPr>
            <a:lvl5pPr>
              <a:spcBef>
                <a:spcPts val="400"/>
              </a:spcBef>
              <a:defRPr sz="1800"/>
            </a:lvl5pPr>
          </a:lstStyle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  <a:endParaRPr lang="en-US"/>
          </a:p>
        </p:txBody>
      </p:sp>
      <p:sp>
        <p:nvSpPr>
          <p:cNvPr id="4" name="內容版面配置區 3"/>
          <p:cNvSpPr txBox="1">
            <a:spLocks noGrp="1"/>
          </p:cNvSpPr>
          <p:nvPr>
            <p:ph idx="2"/>
          </p:nvPr>
        </p:nvSpPr>
        <p:spPr>
          <a:xfrm>
            <a:off x="4648196" y="1600200"/>
            <a:ext cx="4038603" cy="4525959"/>
          </a:xfrm>
        </p:spPr>
        <p:txBody>
          <a:bodyPr/>
          <a:lstStyle>
            <a:lvl1pPr>
              <a:spcBef>
                <a:spcPts val="700"/>
              </a:spcBef>
              <a:defRPr sz="2800"/>
            </a:lvl1pPr>
            <a:lvl2pPr>
              <a:spcBef>
                <a:spcPts val="600"/>
              </a:spcBef>
              <a:defRPr sz="2400"/>
            </a:lvl2pPr>
            <a:lvl3pPr>
              <a:spcBef>
                <a:spcPts val="500"/>
              </a:spcBef>
              <a:defRPr sz="2000"/>
            </a:lvl3pPr>
            <a:lvl4pPr>
              <a:spcBef>
                <a:spcPts val="400"/>
              </a:spcBef>
              <a:defRPr sz="1800"/>
            </a:lvl4pPr>
            <a:lvl5pPr>
              <a:spcBef>
                <a:spcPts val="400"/>
              </a:spcBef>
              <a:defRPr sz="1800"/>
            </a:lvl5pPr>
          </a:lstStyle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  <a:endParaRPr lang="en-US"/>
          </a:p>
        </p:txBody>
      </p:sp>
      <p:sp>
        <p:nvSpPr>
          <p:cNvPr id="5" name="日期版面配置區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68A7D63C-113F-4143-AF97-5A6A748FA55D}" type="datetime1">
              <a:rPr lang="en-US"/>
              <a:pPr lvl="0"/>
              <a:t>4/18/2018</a:t>
            </a:fld>
            <a:endParaRPr lang="en-US"/>
          </a:p>
        </p:txBody>
      </p:sp>
      <p:sp>
        <p:nvSpPr>
          <p:cNvPr id="6" name="頁尾版面配置區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7" name="投影片編號版面配置區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EAC74A30-8353-4862-B702-976BAC0E8F50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90930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文字版面配置區 2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4" cy="639759"/>
          </a:xfrm>
        </p:spPr>
        <p:txBody>
          <a:bodyPr anchor="b"/>
          <a:lstStyle>
            <a:lvl1pPr marL="0" indent="0">
              <a:spcBef>
                <a:spcPts val="600"/>
              </a:spcBef>
              <a:buNone/>
              <a:defRPr sz="2400" b="1"/>
            </a:lvl1pPr>
          </a:lstStyle>
          <a:p>
            <a:pPr lvl="0"/>
            <a:r>
              <a:rPr lang="zh-TW"/>
              <a:t>按一下以編輯母片文字樣式</a:t>
            </a:r>
          </a:p>
        </p:txBody>
      </p:sp>
      <p:sp>
        <p:nvSpPr>
          <p:cNvPr id="4" name="內容版面配置區 3"/>
          <p:cNvSpPr txBox="1">
            <a:spLocks noGrp="1"/>
          </p:cNvSpPr>
          <p:nvPr>
            <p:ph idx="2"/>
          </p:nvPr>
        </p:nvSpPr>
        <p:spPr>
          <a:xfrm>
            <a:off x="457200" y="2174872"/>
            <a:ext cx="4040184" cy="3951286"/>
          </a:xfrm>
        </p:spPr>
        <p:txBody>
          <a:bodyPr/>
          <a:lstStyle>
            <a:lvl1pPr>
              <a:spcBef>
                <a:spcPts val="600"/>
              </a:spcBef>
              <a:defRPr sz="2400"/>
            </a:lvl1pPr>
            <a:lvl2pPr>
              <a:spcBef>
                <a:spcPts val="500"/>
              </a:spcBef>
              <a:defRPr sz="2000"/>
            </a:lvl2pPr>
            <a:lvl3pPr>
              <a:spcBef>
                <a:spcPts val="400"/>
              </a:spcBef>
              <a:defRPr sz="1800"/>
            </a:lvl3pPr>
            <a:lvl4pPr>
              <a:spcBef>
                <a:spcPts val="400"/>
              </a:spcBef>
              <a:defRPr sz="1600"/>
            </a:lvl4pPr>
            <a:lvl5pPr>
              <a:spcBef>
                <a:spcPts val="400"/>
              </a:spcBef>
              <a:defRPr sz="1600"/>
            </a:lvl5pPr>
          </a:lstStyle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  <a:endParaRPr lang="en-US"/>
          </a:p>
        </p:txBody>
      </p:sp>
      <p:sp>
        <p:nvSpPr>
          <p:cNvPr id="5" name="文字版面配置區 4"/>
          <p:cNvSpPr txBox="1">
            <a:spLocks noGrp="1"/>
          </p:cNvSpPr>
          <p:nvPr>
            <p:ph type="body" idx="3"/>
          </p:nvPr>
        </p:nvSpPr>
        <p:spPr>
          <a:xfrm>
            <a:off x="4645023" y="1535113"/>
            <a:ext cx="4041776" cy="639759"/>
          </a:xfrm>
        </p:spPr>
        <p:txBody>
          <a:bodyPr anchor="b"/>
          <a:lstStyle>
            <a:lvl1pPr marL="0" indent="0">
              <a:spcBef>
                <a:spcPts val="600"/>
              </a:spcBef>
              <a:buNone/>
              <a:defRPr sz="2400" b="1"/>
            </a:lvl1pPr>
          </a:lstStyle>
          <a:p>
            <a:pPr lvl="0"/>
            <a:r>
              <a:rPr lang="zh-TW"/>
              <a:t>按一下以編輯母片文字樣式</a:t>
            </a:r>
          </a:p>
        </p:txBody>
      </p:sp>
      <p:sp>
        <p:nvSpPr>
          <p:cNvPr id="6" name="內容版面配置區 5"/>
          <p:cNvSpPr txBox="1">
            <a:spLocks noGrp="1"/>
          </p:cNvSpPr>
          <p:nvPr>
            <p:ph idx="4"/>
          </p:nvPr>
        </p:nvSpPr>
        <p:spPr>
          <a:xfrm>
            <a:off x="4645023" y="2174872"/>
            <a:ext cx="4041776" cy="3951286"/>
          </a:xfrm>
        </p:spPr>
        <p:txBody>
          <a:bodyPr/>
          <a:lstStyle>
            <a:lvl1pPr>
              <a:spcBef>
                <a:spcPts val="600"/>
              </a:spcBef>
              <a:defRPr sz="2400"/>
            </a:lvl1pPr>
            <a:lvl2pPr>
              <a:spcBef>
                <a:spcPts val="500"/>
              </a:spcBef>
              <a:defRPr sz="2000"/>
            </a:lvl2pPr>
            <a:lvl3pPr>
              <a:spcBef>
                <a:spcPts val="400"/>
              </a:spcBef>
              <a:defRPr sz="1800"/>
            </a:lvl3pPr>
            <a:lvl4pPr>
              <a:spcBef>
                <a:spcPts val="400"/>
              </a:spcBef>
              <a:defRPr sz="1600"/>
            </a:lvl4pPr>
            <a:lvl5pPr>
              <a:spcBef>
                <a:spcPts val="400"/>
              </a:spcBef>
              <a:defRPr sz="1600"/>
            </a:lvl5pPr>
          </a:lstStyle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  <a:endParaRPr lang="en-US"/>
          </a:p>
        </p:txBody>
      </p:sp>
      <p:sp>
        <p:nvSpPr>
          <p:cNvPr id="7" name="日期版面配置區 6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D41E306D-C01A-4CC3-8837-C48E8C87B1BA}" type="datetime1">
              <a:rPr lang="en-US"/>
              <a:pPr lvl="0"/>
              <a:t>4/18/2018</a:t>
            </a:fld>
            <a:endParaRPr lang="en-US"/>
          </a:p>
        </p:txBody>
      </p:sp>
      <p:sp>
        <p:nvSpPr>
          <p:cNvPr id="8" name="頁尾版面配置區 7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9" name="投影片編號版面配置區 8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A9CD0521-1776-48F2-8FB8-C1E263F51F3D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20400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日期版面配置區 2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6438CB1A-A07A-4B43-83A0-A8E07EA398DB}" type="datetime1">
              <a:rPr lang="en-US"/>
              <a:pPr lvl="0"/>
              <a:t>4/18/2018</a:t>
            </a:fld>
            <a:endParaRPr lang="en-US"/>
          </a:p>
        </p:txBody>
      </p:sp>
      <p:sp>
        <p:nvSpPr>
          <p:cNvPr id="4" name="頁尾版面配置區 3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5" name="投影片編號版面配置區 4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382A85B7-C58A-4350-BFB6-40B5FB091D40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76121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567DCB87-B56A-43D8-A16D-E7982FF73CF2}" type="datetime1">
              <a:rPr lang="en-US"/>
              <a:pPr lvl="0"/>
              <a:t>4/18/2018</a:t>
            </a:fld>
            <a:endParaRPr lang="en-US"/>
          </a:p>
        </p:txBody>
      </p:sp>
      <p:sp>
        <p:nvSpPr>
          <p:cNvPr id="3" name="頁尾版面配置區 2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4" name="投影片編號版面配置區 3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3C786742-364C-42B1-8E4A-2F680DEA7398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47216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title"/>
          </p:nvPr>
        </p:nvSpPr>
        <p:spPr>
          <a:xfrm>
            <a:off x="457200" y="273048"/>
            <a:ext cx="3008311" cy="1162046"/>
          </a:xfrm>
        </p:spPr>
        <p:txBody>
          <a:bodyPr anchor="b" anchorCtr="0"/>
          <a:lstStyle>
            <a:lvl1pPr algn="l">
              <a:defRPr sz="2000" b="1"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內容版面配置區 2"/>
          <p:cNvSpPr txBox="1">
            <a:spLocks noGrp="1"/>
          </p:cNvSpPr>
          <p:nvPr>
            <p:ph idx="1"/>
          </p:nvPr>
        </p:nvSpPr>
        <p:spPr>
          <a:xfrm>
            <a:off x="3575047" y="273048"/>
            <a:ext cx="5111752" cy="585311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  <a:endParaRPr lang="en-US"/>
          </a:p>
        </p:txBody>
      </p:sp>
      <p:sp>
        <p:nvSpPr>
          <p:cNvPr id="4" name="文字版面配置區 3"/>
          <p:cNvSpPr txBox="1">
            <a:spLocks noGrp="1"/>
          </p:cNvSpPr>
          <p:nvPr>
            <p:ph type="body" idx="2"/>
          </p:nvPr>
        </p:nvSpPr>
        <p:spPr>
          <a:xfrm>
            <a:off x="457200" y="1435095"/>
            <a:ext cx="3008311" cy="4691064"/>
          </a:xfrm>
        </p:spPr>
        <p:txBody>
          <a:bodyPr/>
          <a:lstStyle>
            <a:lvl1pPr marL="0" indent="0">
              <a:spcBef>
                <a:spcPts val="300"/>
              </a:spcBef>
              <a:buNone/>
              <a:defRPr sz="1400"/>
            </a:lvl1pPr>
          </a:lstStyle>
          <a:p>
            <a:pPr lvl="0"/>
            <a:r>
              <a:rPr lang="zh-TW"/>
              <a:t>按一下以編輯母片文字樣式</a:t>
            </a:r>
          </a:p>
        </p:txBody>
      </p:sp>
      <p:sp>
        <p:nvSpPr>
          <p:cNvPr id="5" name="日期版面配置區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0F55889F-CC49-4950-A2F5-43F1D94B1C24}" type="datetime1">
              <a:rPr lang="en-US"/>
              <a:pPr lvl="0"/>
              <a:t>4/18/2018</a:t>
            </a:fld>
            <a:endParaRPr lang="en-US"/>
          </a:p>
        </p:txBody>
      </p:sp>
      <p:sp>
        <p:nvSpPr>
          <p:cNvPr id="6" name="頁尾版面配置區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7" name="投影片編號版面配置區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77FC8CB1-943C-4FEC-AE98-0A0E426A1479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5164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5"/>
          </a:xfrm>
        </p:spPr>
        <p:txBody>
          <a:bodyPr anchor="b" anchorCtr="0"/>
          <a:lstStyle>
            <a:lvl1pPr algn="l">
              <a:defRPr sz="2000" b="1"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圖片版面配置區 2"/>
          <p:cNvSpPr txBox="1">
            <a:spLocks noGrp="1"/>
          </p:cNvSpPr>
          <p:nvPr>
            <p:ph type="pic" idx="1"/>
          </p:nvPr>
        </p:nvSpPr>
        <p:spPr>
          <a:xfrm>
            <a:off x="1792288" y="612776"/>
            <a:ext cx="5486400" cy="41148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zh-TW"/>
              <a:t>按一下圖示以新增圖片</a:t>
            </a:r>
            <a:endParaRPr lang="en-US"/>
          </a:p>
        </p:txBody>
      </p:sp>
      <p:sp>
        <p:nvSpPr>
          <p:cNvPr id="4" name="文字版面配置區 3"/>
          <p:cNvSpPr txBox="1">
            <a:spLocks noGrp="1"/>
          </p:cNvSpPr>
          <p:nvPr>
            <p:ph type="body" idx="2"/>
          </p:nvPr>
        </p:nvSpPr>
        <p:spPr>
          <a:xfrm>
            <a:off x="1792288" y="5367335"/>
            <a:ext cx="5486400" cy="804864"/>
          </a:xfrm>
        </p:spPr>
        <p:txBody>
          <a:bodyPr/>
          <a:lstStyle>
            <a:lvl1pPr marL="0" indent="0">
              <a:spcBef>
                <a:spcPts val="300"/>
              </a:spcBef>
              <a:buNone/>
              <a:defRPr sz="1400"/>
            </a:lvl1pPr>
          </a:lstStyle>
          <a:p>
            <a:pPr lvl="0"/>
            <a:r>
              <a:rPr lang="zh-TW"/>
              <a:t>按一下以編輯母片文字樣式</a:t>
            </a:r>
          </a:p>
        </p:txBody>
      </p:sp>
      <p:sp>
        <p:nvSpPr>
          <p:cNvPr id="5" name="日期版面配置區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35D13BD4-9237-498C-96EB-6FD6DC6A2E4B}" type="datetime1">
              <a:rPr lang="en-US"/>
              <a:pPr lvl="0"/>
              <a:t>4/18/2018</a:t>
            </a:fld>
            <a:endParaRPr lang="en-US"/>
          </a:p>
        </p:txBody>
      </p:sp>
      <p:sp>
        <p:nvSpPr>
          <p:cNvPr id="6" name="頁尾版面配置區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7" name="投影片編號版面配置區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58EB9646-D5C1-49A7-8BC7-64424560F632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28255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AB5E4"/>
            </a:gs>
            <a:gs pos="100000">
              <a:srgbClr val="C2D1ED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 txBox="1">
            <a:spLocks noGrp="1"/>
          </p:cNvSpPr>
          <p:nvPr>
            <p:ph type="title"/>
          </p:nvPr>
        </p:nvSpPr>
        <p:spPr>
          <a:xfrm>
            <a:off x="457200" y="27464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文字版面配置區 2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5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  <a:endParaRPr lang="en-US"/>
          </a:p>
        </p:txBody>
      </p:sp>
      <p:sp>
        <p:nvSpPr>
          <p:cNvPr id="4" name="日期版面配置區 3"/>
          <p:cNvSpPr txBox="1">
            <a:spLocks noGrp="1"/>
          </p:cNvSpPr>
          <p:nvPr>
            <p:ph type="dt" sz="half" idx="2"/>
          </p:nvPr>
        </p:nvSpPr>
        <p:spPr>
          <a:xfrm>
            <a:off x="457200" y="6356351"/>
            <a:ext cx="2133596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  <a:ea typeface="新細明體"/>
                <a:cs typeface=""/>
              </a:defRPr>
            </a:lvl1pPr>
          </a:lstStyle>
          <a:p>
            <a:pPr lvl="0"/>
            <a:endParaRPr lang="en-US"/>
          </a:p>
        </p:txBody>
      </p:sp>
      <p:sp>
        <p:nvSpPr>
          <p:cNvPr id="5" name="頁尾版面配置區 4"/>
          <p:cNvSpPr txBox="1">
            <a:spLocks noGrp="1"/>
          </p:cNvSpPr>
          <p:nvPr>
            <p:ph type="ftr" sz="quarter" idx="3"/>
          </p:nvPr>
        </p:nvSpPr>
        <p:spPr>
          <a:xfrm>
            <a:off x="3124203" y="6356351"/>
            <a:ext cx="2895603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1" compatLnSpc="1">
            <a:noAutofit/>
          </a:bodyPr>
          <a:lstStyle>
            <a:lvl1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  <a:ea typeface="新細明體"/>
                <a:cs typeface=""/>
              </a:defRPr>
            </a:lvl1pPr>
          </a:lstStyle>
          <a:p>
            <a:pPr lvl="0"/>
            <a:endParaRPr lang="en-US"/>
          </a:p>
        </p:txBody>
      </p:sp>
      <p:sp>
        <p:nvSpPr>
          <p:cNvPr id="6" name="投影片編號版面配置區 5"/>
          <p:cNvSpPr txBox="1">
            <a:spLocks noGrp="1"/>
          </p:cNvSpPr>
          <p:nvPr>
            <p:ph type="sldNum" sz="quarter" idx="4"/>
          </p:nvPr>
        </p:nvSpPr>
        <p:spPr>
          <a:xfrm>
            <a:off x="6553203" y="6356351"/>
            <a:ext cx="2133596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>
            <a:lvl1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  <a:ea typeface="新細明體"/>
                <a:cs typeface=""/>
              </a:defRPr>
            </a:lvl1pPr>
          </a:lstStyle>
          <a:p>
            <a:pPr lvl="0"/>
            <a:fld id="{C0C4949E-7836-4454-A5D1-8B546E1F9C33}" type="slidenum">
              <a:t>‹#›</a:t>
            </a:fld>
            <a:endParaRPr lang="en-US"/>
          </a:p>
        </p:txBody>
      </p:sp>
      <p:pic>
        <p:nvPicPr>
          <p:cNvPr id="7" name="Picture 2" descr="C:\Users\BPC\Downloads\教育部logo991006-1.png">
            <a:extLst>
              <a:ext uri="{FF2B5EF4-FFF2-40B4-BE49-F238E27FC236}">
                <a16:creationId xmlns:a16="http://schemas.microsoft.com/office/drawing/2014/main" id="{00000000-0000-0000-0000-000000000000}"/>
              </a:ext>
            </a:extLst>
          </p:cNvPr>
          <p:cNvPicPr>
            <a:picLocks noChangeAspect="1"/>
          </p:cNvPicPr>
          <p:nvPr/>
        </p:nvPicPr>
        <p:blipFill>
          <a:blip r:embed="rId13"/>
          <a:srcRect/>
          <a:stretch>
            <a:fillRect/>
          </a:stretch>
        </p:blipFill>
        <p:spPr>
          <a:xfrm>
            <a:off x="0" y="6411443"/>
            <a:ext cx="1475658" cy="446556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Picture 3" descr="C:\Users\BPC\AppData\Local\Temp\Rar$DR60.735\A703(修正型).png">
            <a:extLst>
              <a:ext uri="{FF2B5EF4-FFF2-40B4-BE49-F238E27FC236}">
                <a16:creationId xmlns:a16="http://schemas.microsoft.com/office/drawing/2014/main" id="{00000000-0000-0000-0000-000000000000}"/>
              </a:ext>
            </a:extLst>
          </p:cNvPr>
          <p:cNvPicPr>
            <a:picLocks noChangeAspect="1"/>
          </p:cNvPicPr>
          <p:nvPr/>
        </p:nvPicPr>
        <p:blipFill>
          <a:blip r:embed="rId14"/>
          <a:srcRect/>
          <a:stretch>
            <a:fillRect/>
          </a:stretch>
        </p:blipFill>
        <p:spPr>
          <a:xfrm>
            <a:off x="1547667" y="6508351"/>
            <a:ext cx="1263682" cy="252740"/>
          </a:xfrm>
          <a:prstGeom prst="rect">
            <a:avLst/>
          </a:prstGeom>
          <a:noFill/>
          <a:ln>
            <a:noFill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xStyles>
    <p:titleStyle>
      <a:lvl1pPr marL="0" marR="0" lvl="0" indent="0" algn="ctr" defTabSz="914400" rtl="0" fontAlgn="auto" hangingPunct="1">
        <a:lnSpc>
          <a:spcPct val="100000"/>
        </a:lnSpc>
        <a:spcBef>
          <a:spcPts val="0"/>
        </a:spcBef>
        <a:spcAft>
          <a:spcPts val="0"/>
        </a:spcAft>
        <a:buNone/>
        <a:tabLst/>
        <a:defRPr lang="zh-TW" sz="4400" b="0" i="0" u="none" strike="noStrike" kern="1200" cap="none" spc="0" baseline="0">
          <a:solidFill>
            <a:srgbClr val="000000"/>
          </a:solidFill>
          <a:uFillTx/>
          <a:latin typeface="標楷體" pitchFamily="65"/>
          <a:ea typeface="標楷體" pitchFamily="65"/>
          <a:cs typeface="標楷體" pitchFamily="65"/>
        </a:defRPr>
      </a:lvl1pPr>
    </p:titleStyle>
    <p:bodyStyle>
      <a:lvl1pPr marL="342900" marR="0" lvl="0" indent="-342900" algn="l" defTabSz="914400" rtl="0" fontAlgn="auto" hangingPunct="1">
        <a:lnSpc>
          <a:spcPct val="100000"/>
        </a:lnSpc>
        <a:spcBef>
          <a:spcPts val="800"/>
        </a:spcBef>
        <a:spcAft>
          <a:spcPts val="0"/>
        </a:spcAft>
        <a:buSzPct val="100000"/>
        <a:buFont typeface="Arial" pitchFamily="34"/>
        <a:buChar char="•"/>
        <a:tabLst/>
        <a:defRPr lang="zh-TW" sz="3200" b="0" i="0" u="none" strike="noStrike" kern="1200" cap="none" spc="0" baseline="0">
          <a:solidFill>
            <a:srgbClr val="0000FF"/>
          </a:solidFill>
          <a:uFillTx/>
          <a:latin typeface="標楷體" pitchFamily="65"/>
          <a:ea typeface="標楷體" pitchFamily="65"/>
          <a:cs typeface="標楷體" pitchFamily="65"/>
        </a:defRPr>
      </a:lvl1pPr>
      <a:lvl2pPr marL="742950" marR="0" lvl="1" indent="-285750" algn="l" defTabSz="914400" rtl="0" fontAlgn="auto" hangingPunct="1">
        <a:lnSpc>
          <a:spcPct val="100000"/>
        </a:lnSpc>
        <a:spcBef>
          <a:spcPts val="700"/>
        </a:spcBef>
        <a:spcAft>
          <a:spcPts val="0"/>
        </a:spcAft>
        <a:buSzPct val="100000"/>
        <a:buFont typeface="Arial" pitchFamily="34"/>
        <a:buChar char="–"/>
        <a:tabLst/>
        <a:defRPr lang="zh-TW" sz="2800" b="0" i="0" u="none" strike="noStrike" kern="1200" cap="none" spc="0" baseline="0">
          <a:solidFill>
            <a:srgbClr val="000000"/>
          </a:solidFill>
          <a:uFillTx/>
          <a:latin typeface="Calibri"/>
          <a:ea typeface="新細明體"/>
          <a:cs typeface=""/>
        </a:defRPr>
      </a:lvl2pPr>
      <a:lvl3pPr marL="1143000" marR="0" lvl="2" indent="-228600" algn="l" defTabSz="914400" rtl="0" fontAlgn="auto" hangingPunct="1">
        <a:lnSpc>
          <a:spcPct val="100000"/>
        </a:lnSpc>
        <a:spcBef>
          <a:spcPts val="600"/>
        </a:spcBef>
        <a:spcAft>
          <a:spcPts val="0"/>
        </a:spcAft>
        <a:buSzPct val="100000"/>
        <a:buFont typeface="Arial" pitchFamily="34"/>
        <a:buChar char="•"/>
        <a:tabLst/>
        <a:defRPr lang="zh-TW" sz="2400" b="0" i="0" u="none" strike="noStrike" kern="1200" cap="none" spc="0" baseline="0">
          <a:solidFill>
            <a:srgbClr val="000000"/>
          </a:solidFill>
          <a:uFillTx/>
          <a:latin typeface="Calibri"/>
          <a:ea typeface="新細明體"/>
          <a:cs typeface=""/>
        </a:defRPr>
      </a:lvl3pPr>
      <a:lvl4pPr marL="1600200" marR="0" lvl="3" indent="-228600" algn="l" defTabSz="914400" rtl="0" fontAlgn="auto" hangingPunct="1">
        <a:lnSpc>
          <a:spcPct val="10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–"/>
        <a:tabLst/>
        <a:defRPr lang="zh-TW" sz="2000" b="0" i="0" u="none" strike="noStrike" kern="1200" cap="none" spc="0" baseline="0">
          <a:solidFill>
            <a:srgbClr val="000000"/>
          </a:solidFill>
          <a:uFillTx/>
          <a:latin typeface="Calibri"/>
          <a:ea typeface="新細明體"/>
          <a:cs typeface=""/>
        </a:defRPr>
      </a:lvl4pPr>
      <a:lvl5pPr marL="2057400" marR="0" lvl="4" indent="-228600" algn="l" defTabSz="914400" rtl="0" fontAlgn="auto" hangingPunct="1">
        <a:lnSpc>
          <a:spcPct val="100000"/>
        </a:lnSpc>
        <a:spcBef>
          <a:spcPts val="500"/>
        </a:spcBef>
        <a:spcAft>
          <a:spcPts val="0"/>
        </a:spcAft>
        <a:buSzPct val="100000"/>
        <a:buFont typeface="Arial" pitchFamily="34"/>
        <a:buChar char="»"/>
        <a:tabLst/>
        <a:defRPr lang="zh-TW" sz="2000" b="0" i="0" u="none" strike="noStrike" kern="1200" cap="none" spc="0" baseline="0">
          <a:solidFill>
            <a:srgbClr val="000000"/>
          </a:solidFill>
          <a:uFillTx/>
          <a:latin typeface="Calibri"/>
          <a:ea typeface="新細明體"/>
          <a:cs typeface="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png"/><Relationship Id="rId3" Type="http://schemas.openxmlformats.org/officeDocument/2006/relationships/image" Target="../media/image5.jpeg"/><Relationship Id="rId7" Type="http://schemas.openxmlformats.org/officeDocument/2006/relationships/image" Target="../media/image1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5.png"/><Relationship Id="rId5" Type="http://schemas.openxmlformats.org/officeDocument/2006/relationships/image" Target="../media/image12.png"/><Relationship Id="rId4" Type="http://schemas.openxmlformats.org/officeDocument/2006/relationships/image" Target="../media/image11.png"/><Relationship Id="rId9" Type="http://schemas.openxmlformats.org/officeDocument/2006/relationships/image" Target="../media/image6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5.jpeg"/><Relationship Id="rId7" Type="http://schemas.openxmlformats.org/officeDocument/2006/relationships/image" Target="../media/image23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2.png"/><Relationship Id="rId5" Type="http://schemas.openxmlformats.org/officeDocument/2006/relationships/image" Target="../media/image19.png"/><Relationship Id="rId4" Type="http://schemas.openxmlformats.org/officeDocument/2006/relationships/image" Target="../media/image18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0.png"/><Relationship Id="rId3" Type="http://schemas.openxmlformats.org/officeDocument/2006/relationships/image" Target="../media/image90.png"/><Relationship Id="rId7" Type="http://schemas.openxmlformats.org/officeDocument/2006/relationships/image" Target="../media/image150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0.png"/><Relationship Id="rId5" Type="http://schemas.openxmlformats.org/officeDocument/2006/relationships/image" Target="../media/image110.png"/><Relationship Id="rId10" Type="http://schemas.openxmlformats.org/officeDocument/2006/relationships/image" Target="../media/image6.png"/><Relationship Id="rId4" Type="http://schemas.openxmlformats.org/officeDocument/2006/relationships/image" Target="../media/image5.jpeg"/><Relationship Id="rId9" Type="http://schemas.openxmlformats.org/officeDocument/2006/relationships/image" Target="../media/image170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1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12" Type="http://schemas.openxmlformats.org/officeDocument/2006/relationships/image" Target="../media/image4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11" Type="http://schemas.openxmlformats.org/officeDocument/2006/relationships/image" Target="../media/image3.png"/><Relationship Id="rId5" Type="http://schemas.openxmlformats.org/officeDocument/2006/relationships/diagramColors" Target="../diagrams/colors1.xml"/><Relationship Id="rId10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diagramLayout" Target="../diagrams/layout2.xml"/><Relationship Id="rId7" Type="http://schemas.openxmlformats.org/officeDocument/2006/relationships/image" Target="../media/image7.png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10" Type="http://schemas.openxmlformats.org/officeDocument/2006/relationships/image" Target="../media/image10.png"/><Relationship Id="rId4" Type="http://schemas.openxmlformats.org/officeDocument/2006/relationships/diagramQuickStyle" Target="../diagrams/quickStyle2.xml"/><Relationship Id="rId9" Type="http://schemas.openxmlformats.org/officeDocument/2006/relationships/image" Target="../media/image9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ctrTitle"/>
          </p:nvPr>
        </p:nvSpPr>
        <p:spPr>
          <a:xfrm>
            <a:off x="682745" y="2371568"/>
            <a:ext cx="7772400" cy="1470026"/>
          </a:xfrm>
        </p:spPr>
        <p:txBody>
          <a:bodyPr/>
          <a:lstStyle/>
          <a:p>
            <a:pPr lvl="0"/>
            <a:r>
              <a:rPr lang="zh-TW" altLang="en-US" dirty="0" smtClean="0"/>
              <a:t>錯覺還是真感覺</a:t>
            </a:r>
            <a:r>
              <a:rPr lang="en-US" altLang="zh-TW" dirty="0" smtClean="0"/>
              <a:t>-</a:t>
            </a:r>
            <a:r>
              <a:rPr lang="zh-TW" altLang="en-US" dirty="0" smtClean="0"/>
              <a:t>假設檢定</a:t>
            </a:r>
            <a:endParaRPr lang="zh-TW" dirty="0"/>
          </a:p>
        </p:txBody>
      </p:sp>
      <p:sp>
        <p:nvSpPr>
          <p:cNvPr id="3" name="副標題 2"/>
          <p:cNvSpPr txBox="1">
            <a:spLocks noGrp="1"/>
          </p:cNvSpPr>
          <p:nvPr>
            <p:ph type="subTitle" idx="1"/>
          </p:nvPr>
        </p:nvSpPr>
        <p:spPr>
          <a:xfrm>
            <a:off x="1420574" y="3883739"/>
            <a:ext cx="6400800" cy="648071"/>
          </a:xfrm>
        </p:spPr>
        <p:txBody>
          <a:bodyPr/>
          <a:lstStyle/>
          <a:p>
            <a:pPr lvl="0"/>
            <a:r>
              <a:rPr lang="zh-TW" altLang="en-US" smtClean="0"/>
              <a:t>郭哲</a:t>
            </a:r>
            <a:r>
              <a:rPr lang="zh-TW" altLang="en-US"/>
              <a:t>君</a:t>
            </a:r>
            <a:endParaRPr lang="en-US" dirty="0"/>
          </a:p>
        </p:txBody>
      </p:sp>
      <p:pic>
        <p:nvPicPr>
          <p:cNvPr id="4" name="Picture 2" descr="C:\Users\BPC\Downloads\教育部logo991006-1.png">
            <a:extLst>
              <a:ext uri="{FF2B5EF4-FFF2-40B4-BE49-F238E27FC236}">
                <a16:creationId xmlns:a16="http://schemas.microsoft.com/office/drawing/2014/main" id="{00000000-0000-0000-0000-000000000000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0" y="6411443"/>
            <a:ext cx="1475658" cy="446556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3" descr="C:\Users\BPC\AppData\Local\Temp\Rar$DR60.735\A703(修正型).png">
            <a:extLst>
              <a:ext uri="{FF2B5EF4-FFF2-40B4-BE49-F238E27FC236}">
                <a16:creationId xmlns:a16="http://schemas.microsoft.com/office/drawing/2014/main" id="{00000000-0000-0000-0000-000000000000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1547667" y="6508351"/>
            <a:ext cx="1263682" cy="25274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假設考驗的基本原理</a:t>
            </a:r>
          </a:p>
        </p:txBody>
      </p:sp>
      <p:sp>
        <p:nvSpPr>
          <p:cNvPr id="6" name="內容版面配置區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59"/>
          </a:xfrm>
        </p:spPr>
        <p:txBody>
          <a:bodyPr/>
          <a:lstStyle/>
          <a:p>
            <a:r>
              <a:rPr lang="zh-TW" altLang="en-US" dirty="0" smtClean="0"/>
              <a:t>型</a:t>
            </a:r>
            <a:r>
              <a:rPr lang="en-US" altLang="zh-TW" dirty="0" smtClean="0"/>
              <a:t>I</a:t>
            </a:r>
            <a:r>
              <a:rPr lang="zh-TW" altLang="en-US" dirty="0" smtClean="0"/>
              <a:t>錯誤</a:t>
            </a:r>
            <a:endParaRPr lang="en-US" altLang="zh-TW" dirty="0" smtClean="0"/>
          </a:p>
          <a:p>
            <a:pPr lvl="1"/>
            <a:r>
              <a:rPr lang="zh-TW" altLang="en-US" dirty="0" smtClean="0"/>
              <a:t>拒絕虛無假設</a:t>
            </a:r>
            <a:r>
              <a:rPr lang="en-US" altLang="zh-TW" dirty="0" smtClean="0"/>
              <a:t>/</a:t>
            </a:r>
            <a:r>
              <a:rPr lang="zh-TW" altLang="en-US" dirty="0" smtClean="0"/>
              <a:t>當</a:t>
            </a:r>
            <a:r>
              <a:rPr lang="en-US" altLang="zh-TW" dirty="0" smtClean="0"/>
              <a:t>H0</a:t>
            </a:r>
            <a:r>
              <a:rPr lang="zh-TW" altLang="en-US" dirty="0" smtClean="0"/>
              <a:t>為真時</a:t>
            </a:r>
            <a:endParaRPr lang="en-US" altLang="zh-TW" dirty="0" smtClean="0"/>
          </a:p>
          <a:p>
            <a:pPr lvl="1"/>
            <a:r>
              <a:rPr lang="zh-TW" altLang="en-US" dirty="0" smtClean="0"/>
              <a:t>決策判定具有療效</a:t>
            </a:r>
            <a:r>
              <a:rPr lang="en-US" altLang="zh-TW" dirty="0" smtClean="0"/>
              <a:t>/</a:t>
            </a:r>
            <a:r>
              <a:rPr lang="zh-TW" altLang="en-US" dirty="0" smtClean="0"/>
              <a:t>事實上並無療效</a:t>
            </a:r>
            <a:endParaRPr lang="en-US" altLang="zh-TW" dirty="0" smtClean="0"/>
          </a:p>
          <a:p>
            <a:pPr lvl="1"/>
            <a:r>
              <a:rPr lang="zh-TW" altLang="en-US" dirty="0" smtClean="0"/>
              <a:t>存在消費者的風</a:t>
            </a:r>
            <a:r>
              <a:rPr lang="zh-TW" altLang="en-US" dirty="0"/>
              <a:t>險</a:t>
            </a:r>
            <a:endParaRPr lang="en-US" altLang="zh-TW" dirty="0"/>
          </a:p>
          <a:p>
            <a:r>
              <a:rPr lang="zh-TW" altLang="en-US" dirty="0" smtClean="0"/>
              <a:t>型</a:t>
            </a:r>
            <a:r>
              <a:rPr lang="en-US" altLang="zh-TW" dirty="0" smtClean="0"/>
              <a:t>II</a:t>
            </a:r>
            <a:r>
              <a:rPr lang="zh-TW" altLang="en-US" dirty="0" smtClean="0"/>
              <a:t>錯誤</a:t>
            </a:r>
            <a:endParaRPr lang="en-US" altLang="zh-TW" dirty="0" smtClean="0"/>
          </a:p>
          <a:p>
            <a:pPr lvl="1"/>
            <a:r>
              <a:rPr lang="zh-TW" altLang="en-US" dirty="0" smtClean="0"/>
              <a:t>無法拒絕</a:t>
            </a:r>
            <a:r>
              <a:rPr lang="zh-TW" altLang="en-US" dirty="0"/>
              <a:t>虛無假設</a:t>
            </a:r>
            <a:r>
              <a:rPr lang="en-US" altLang="zh-TW" dirty="0"/>
              <a:t>/</a:t>
            </a:r>
            <a:r>
              <a:rPr lang="zh-TW" altLang="en-US" dirty="0"/>
              <a:t>當</a:t>
            </a:r>
            <a:r>
              <a:rPr lang="en-US" altLang="zh-TW" dirty="0" smtClean="0"/>
              <a:t>H1</a:t>
            </a:r>
            <a:r>
              <a:rPr lang="zh-TW" altLang="en-US" dirty="0" smtClean="0"/>
              <a:t>為</a:t>
            </a:r>
            <a:r>
              <a:rPr lang="zh-TW" altLang="en-US" dirty="0"/>
              <a:t>真</a:t>
            </a:r>
            <a:r>
              <a:rPr lang="zh-TW" altLang="en-US" dirty="0" smtClean="0"/>
              <a:t>時</a:t>
            </a:r>
            <a:endParaRPr lang="en-US" altLang="zh-TW" dirty="0" smtClean="0"/>
          </a:p>
          <a:p>
            <a:pPr lvl="1"/>
            <a:r>
              <a:rPr lang="zh-TW" altLang="en-US" dirty="0"/>
              <a:t>決策</a:t>
            </a:r>
            <a:r>
              <a:rPr lang="zh-TW" altLang="en-US" dirty="0" smtClean="0"/>
              <a:t>判定</a:t>
            </a:r>
            <a:r>
              <a:rPr lang="zh-TW" altLang="en-US" dirty="0"/>
              <a:t>無</a:t>
            </a:r>
            <a:r>
              <a:rPr lang="zh-TW" altLang="en-US" dirty="0" smtClean="0"/>
              <a:t>療效</a:t>
            </a:r>
            <a:r>
              <a:rPr lang="en-US" altLang="zh-TW" dirty="0"/>
              <a:t>/</a:t>
            </a:r>
            <a:r>
              <a:rPr lang="zh-TW" altLang="en-US" dirty="0" smtClean="0"/>
              <a:t>事實上具有療效</a:t>
            </a:r>
            <a:endParaRPr lang="en-US" altLang="zh-TW" dirty="0"/>
          </a:p>
          <a:p>
            <a:pPr lvl="1"/>
            <a:r>
              <a:rPr lang="zh-TW" altLang="en-US" dirty="0" smtClean="0"/>
              <a:t>存在生產者的風險</a:t>
            </a:r>
            <a:endParaRPr lang="en-US" altLang="zh-TW" dirty="0"/>
          </a:p>
          <a:p>
            <a:pPr lvl="1"/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01288140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假設</a:t>
            </a:r>
            <a:r>
              <a:rPr lang="zh-TW" altLang="en-US" dirty="0"/>
              <a:t>考驗</a:t>
            </a:r>
            <a:r>
              <a:rPr lang="zh-TW" altLang="en-US" dirty="0" smtClean="0"/>
              <a:t>的</a:t>
            </a:r>
            <a:r>
              <a:rPr lang="zh-TW" altLang="en-US" dirty="0"/>
              <a:t>範例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內容版面配置區 2"/>
              <p:cNvSpPr>
                <a:spLocks noGrp="1"/>
              </p:cNvSpPr>
              <p:nvPr>
                <p:ph idx="1"/>
              </p:nvPr>
            </p:nvSpPr>
            <p:spPr>
              <a:xfrm>
                <a:off x="148590" y="1333885"/>
                <a:ext cx="8869680" cy="1497871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lang="zh-TW" altLang="en-US" sz="2200" dirty="0" smtClean="0"/>
                  <a:t>型</a:t>
                </a:r>
                <a:r>
                  <a:rPr lang="en-US" altLang="zh-TW" sz="2200" dirty="0" smtClean="0"/>
                  <a:t>I</a:t>
                </a:r>
                <a:r>
                  <a:rPr lang="zh-TW" altLang="en-US" sz="2200" dirty="0" smtClean="0"/>
                  <a:t>誤差範例：今天</a:t>
                </a:r>
                <a:r>
                  <a:rPr lang="en-US" altLang="zh-TW" sz="2200" dirty="0" err="1" smtClean="0"/>
                  <a:t>adidas</a:t>
                </a:r>
                <a:r>
                  <a:rPr lang="zh-TW" altLang="en-US" sz="2200" dirty="0" smtClean="0"/>
                  <a:t>製造部門製作運動毛巾，要求毛巾長度為</a:t>
                </a:r>
                <a:r>
                  <a:rPr lang="en-US" altLang="zh-TW" sz="2200" dirty="0" smtClean="0"/>
                  <a:t>100cm</a:t>
                </a:r>
                <a:r>
                  <a:rPr lang="zh-TW" altLang="en-US" sz="2200" dirty="0" smtClean="0"/>
                  <a:t>，製作完成後主管部門進行驗收，從所製作的毛巾中隨機抽取</a:t>
                </a:r>
                <a:r>
                  <a:rPr lang="en-US" altLang="zh-TW" sz="2200" dirty="0" smtClean="0"/>
                  <a:t>49</a:t>
                </a:r>
                <a:r>
                  <a:rPr lang="zh-TW" altLang="en-US" sz="2200" dirty="0" smtClean="0"/>
                  <a:t>條毛巾</a:t>
                </a:r>
                <a:r>
                  <a:rPr lang="en-US" altLang="zh-TW" sz="2200" dirty="0" smtClean="0"/>
                  <a:t>(n=49)</a:t>
                </a:r>
                <a:r>
                  <a:rPr lang="zh-TW" altLang="en-US" sz="2200" dirty="0" smtClean="0"/>
                  <a:t>，驗收人員設定樣本平均數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zh-TW" altLang="en-US" sz="2200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altLang="zh-TW" sz="2200" b="0" i="1" smtClean="0"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</m:acc>
                  </m:oMath>
                </a14:m>
                <a:r>
                  <a:rPr lang="en-US" altLang="zh-TW" sz="2200" dirty="0" smtClean="0"/>
                  <a:t>=98cm</a:t>
                </a:r>
                <a:r>
                  <a:rPr lang="zh-TW" altLang="en-US" sz="2200" dirty="0" smtClean="0"/>
                  <a:t>到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zh-TW" altLang="en-US" sz="2200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altLang="zh-TW" sz="2200" i="1"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</m:acc>
                  </m:oMath>
                </a14:m>
                <a:r>
                  <a:rPr lang="en-US" altLang="zh-TW" sz="2200" dirty="0" smtClean="0"/>
                  <a:t>=102cm (</a:t>
                </a:r>
                <a:r>
                  <a:rPr lang="zh-TW" altLang="en-US" sz="2200" dirty="0" smtClean="0"/>
                  <a:t>正負</a:t>
                </a:r>
                <a:r>
                  <a:rPr lang="en-US" altLang="zh-TW" sz="2200" dirty="0" smtClean="0"/>
                  <a:t>2cm)</a:t>
                </a:r>
                <a:r>
                  <a:rPr lang="zh-TW" altLang="en-US" sz="2200" dirty="0" smtClean="0"/>
                  <a:t>為</a:t>
                </a:r>
                <a:r>
                  <a:rPr lang="el-GR" altLang="zh-TW" sz="2200" dirty="0" smtClean="0"/>
                  <a:t>μ</a:t>
                </a:r>
                <a:r>
                  <a:rPr lang="en-US" altLang="zh-TW" sz="2200" dirty="0" smtClean="0"/>
                  <a:t>=100cm</a:t>
                </a:r>
                <a:r>
                  <a:rPr lang="zh-TW" altLang="en-US" sz="2200" dirty="0" smtClean="0"/>
                  <a:t>的可接受範圍，目前已知</a:t>
                </a:r>
                <a:r>
                  <a:rPr lang="el-GR" altLang="zh-TW" sz="2200" dirty="0" smtClean="0"/>
                  <a:t>σ</a:t>
                </a:r>
                <a:r>
                  <a:rPr lang="en-US" altLang="zh-TW" sz="2200" dirty="0" smtClean="0"/>
                  <a:t>=14cm</a:t>
                </a:r>
                <a:r>
                  <a:rPr lang="zh-TW" altLang="en-US" sz="2200" dirty="0" smtClean="0"/>
                  <a:t>，則型</a:t>
                </a:r>
                <a:r>
                  <a:rPr lang="en-US" altLang="zh-TW" sz="2200" dirty="0" smtClean="0"/>
                  <a:t>I</a:t>
                </a:r>
                <a:r>
                  <a:rPr lang="zh-TW" altLang="en-US" sz="2200" dirty="0" smtClean="0"/>
                  <a:t>誤差的機率</a:t>
                </a:r>
                <a:r>
                  <a:rPr lang="en-US" altLang="zh-TW" sz="2200" dirty="0" smtClean="0"/>
                  <a:t>?</a:t>
                </a:r>
              </a:p>
              <a:p>
                <a:pPr marL="0" indent="0">
                  <a:buNone/>
                </a:pPr>
                <a:endParaRPr lang="zh-TW" altLang="en-US" sz="2400" dirty="0"/>
              </a:p>
            </p:txBody>
          </p:sp>
        </mc:Choice>
        <mc:Fallback xmlns="">
          <p:sp>
            <p:nvSpPr>
              <p:cNvPr id="3" name="內容版面配置區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48590" y="1333885"/>
                <a:ext cx="8869680" cy="1497871"/>
              </a:xfrm>
              <a:blipFill>
                <a:blip r:embed="rId2"/>
                <a:stretch>
                  <a:fillRect l="-893" t="-2846" r="-137" b="-3659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8" name="群組 7"/>
          <p:cNvGrpSpPr/>
          <p:nvPr/>
        </p:nvGrpSpPr>
        <p:grpSpPr>
          <a:xfrm>
            <a:off x="-1015" y="2831756"/>
            <a:ext cx="4697730" cy="2413049"/>
            <a:chOff x="194310" y="4337871"/>
            <a:chExt cx="4697730" cy="2413049"/>
          </a:xfrm>
        </p:grpSpPr>
        <p:pic>
          <p:nvPicPr>
            <p:cNvPr id="1026" name="Picture 2" descr="相關圖片"/>
            <p:cNvPicPr>
              <a:picLocks noChangeAspect="1" noChangeArrowheads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964" t="7729"/>
            <a:stretch/>
          </p:blipFill>
          <p:spPr bwMode="auto">
            <a:xfrm>
              <a:off x="194310" y="4337871"/>
              <a:ext cx="4697730" cy="238175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6" name="文字方塊 5"/>
            <p:cNvSpPr txBox="1"/>
            <p:nvPr/>
          </p:nvSpPr>
          <p:spPr>
            <a:xfrm>
              <a:off x="845820" y="6350296"/>
              <a:ext cx="41870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TW" dirty="0" smtClean="0"/>
                <a:t>98</a:t>
              </a:r>
              <a:endParaRPr lang="zh-TW" altLang="en-US" dirty="0"/>
            </a:p>
          </p:txBody>
        </p:sp>
        <p:sp>
          <p:nvSpPr>
            <p:cNvPr id="9" name="文字方塊 8"/>
            <p:cNvSpPr txBox="1"/>
            <p:nvPr/>
          </p:nvSpPr>
          <p:spPr>
            <a:xfrm>
              <a:off x="2061210" y="6350296"/>
              <a:ext cx="53572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TW" dirty="0" smtClean="0"/>
                <a:t>100</a:t>
              </a:r>
              <a:endParaRPr lang="zh-TW" altLang="en-US" dirty="0"/>
            </a:p>
          </p:txBody>
        </p:sp>
        <p:sp>
          <p:nvSpPr>
            <p:cNvPr id="10" name="文字方塊 9"/>
            <p:cNvSpPr txBox="1"/>
            <p:nvPr/>
          </p:nvSpPr>
          <p:spPr>
            <a:xfrm>
              <a:off x="3325039" y="6381588"/>
              <a:ext cx="53572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TW" dirty="0" smtClean="0"/>
                <a:t>102</a:t>
              </a:r>
              <a:endParaRPr lang="zh-TW" altLang="en-US" dirty="0"/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文字方塊 6"/>
              <p:cNvSpPr txBox="1"/>
              <p:nvPr/>
            </p:nvSpPr>
            <p:spPr>
              <a:xfrm>
                <a:off x="142749" y="5518843"/>
                <a:ext cx="1473865" cy="33855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TW" sz="2200" b="0" i="1" smtClean="0">
                          <a:latin typeface="Cambria Math" panose="02040503050406030204" pitchFamily="18" charset="0"/>
                        </a:rPr>
                        <m:t>𝑃</m:t>
                      </m:r>
                      <m:d>
                        <m:dPr>
                          <m:ctrlPr>
                            <a:rPr lang="en-US" altLang="zh-TW" sz="22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acc>
                            <m:accPr>
                              <m:chr m:val="̅"/>
                              <m:ctrlPr>
                                <a:rPr lang="en-US" altLang="zh-TW" sz="2200" b="0" i="1" smtClean="0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altLang="zh-TW" sz="22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acc>
                          <m:r>
                            <a:rPr lang="en-US" altLang="zh-TW" sz="2200" b="0" i="1" smtClean="0">
                              <a:latin typeface="Cambria Math" panose="02040503050406030204" pitchFamily="18" charset="0"/>
                            </a:rPr>
                            <m:t>&gt;102</m:t>
                          </m:r>
                        </m:e>
                      </m:d>
                    </m:oMath>
                  </m:oMathPara>
                </a14:m>
                <a:endParaRPr lang="zh-TW" altLang="en-US" sz="2200" dirty="0"/>
              </a:p>
            </p:txBody>
          </p:sp>
        </mc:Choice>
        <mc:Fallback xmlns="">
          <p:sp>
            <p:nvSpPr>
              <p:cNvPr id="7" name="文字方塊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2749" y="5518843"/>
                <a:ext cx="1473865" cy="338554"/>
              </a:xfrm>
              <a:prstGeom prst="rect">
                <a:avLst/>
              </a:prstGeom>
              <a:blipFill>
                <a:blip r:embed="rId4"/>
                <a:stretch>
                  <a:fillRect l="-4132" b="-5357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文字方塊 11"/>
              <p:cNvSpPr txBox="1"/>
              <p:nvPr/>
            </p:nvSpPr>
            <p:spPr>
              <a:xfrm>
                <a:off x="1782595" y="5307759"/>
                <a:ext cx="2682466" cy="76072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TW" sz="22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altLang="zh-TW" sz="2200" b="0" i="1" smtClean="0">
                          <a:latin typeface="Cambria Math" panose="02040503050406030204" pitchFamily="18" charset="0"/>
                        </a:rPr>
                        <m:t>𝑃</m:t>
                      </m:r>
                      <m:d>
                        <m:dPr>
                          <m:ctrlPr>
                            <a:rPr lang="en-US" altLang="zh-TW" sz="22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altLang="zh-TW" sz="2200" b="0" i="1" smtClean="0">
                              <a:latin typeface="Cambria Math" panose="02040503050406030204" pitchFamily="18" charset="0"/>
                            </a:rPr>
                            <m:t>𝑧</m:t>
                          </m:r>
                          <m:r>
                            <a:rPr lang="en-US" altLang="zh-TW" sz="2200" b="0" i="1" smtClean="0">
                              <a:latin typeface="Cambria Math" panose="02040503050406030204" pitchFamily="18" charset="0"/>
                            </a:rPr>
                            <m:t>&gt;</m:t>
                          </m:r>
                          <m:f>
                            <m:fPr>
                              <m:ctrlPr>
                                <a:rPr lang="en-US" altLang="zh-TW" sz="2200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altLang="zh-TW" sz="2200" b="0" i="1" smtClean="0">
                                  <a:latin typeface="Cambria Math" panose="02040503050406030204" pitchFamily="18" charset="0"/>
                                </a:rPr>
                                <m:t>102−100</m:t>
                              </m:r>
                            </m:num>
                            <m:den>
                              <m:f>
                                <m:fPr>
                                  <m:type m:val="lin"/>
                                  <m:ctrlPr>
                                    <a:rPr lang="en-US" altLang="zh-TW" sz="2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altLang="zh-TW" sz="2200" b="0" i="1" smtClean="0">
                                      <a:latin typeface="Cambria Math" panose="02040503050406030204" pitchFamily="18" charset="0"/>
                                    </a:rPr>
                                    <m:t>14</m:t>
                                  </m:r>
                                </m:num>
                                <m:den>
                                  <m:rad>
                                    <m:radPr>
                                      <m:degHide m:val="on"/>
                                      <m:ctrlPr>
                                        <a:rPr lang="en-US" altLang="zh-TW" sz="22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radPr>
                                    <m:deg/>
                                    <m:e>
                                      <m:r>
                                        <a:rPr lang="en-US" altLang="zh-TW" sz="2200" b="0" i="1" smtClean="0">
                                          <a:latin typeface="Cambria Math" panose="02040503050406030204" pitchFamily="18" charset="0"/>
                                        </a:rPr>
                                        <m:t>49</m:t>
                                      </m:r>
                                    </m:e>
                                  </m:rad>
                                </m:den>
                              </m:f>
                            </m:den>
                          </m:f>
                        </m:e>
                      </m:d>
                    </m:oMath>
                  </m:oMathPara>
                </a14:m>
                <a:endParaRPr lang="zh-TW" altLang="en-US" sz="2200" dirty="0"/>
              </a:p>
            </p:txBody>
          </p:sp>
        </mc:Choice>
        <mc:Fallback xmlns="">
          <p:sp>
            <p:nvSpPr>
              <p:cNvPr id="12" name="文字方塊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82595" y="5307759"/>
                <a:ext cx="2682466" cy="760721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文字方塊 12"/>
              <p:cNvSpPr txBox="1"/>
              <p:nvPr/>
            </p:nvSpPr>
            <p:spPr>
              <a:xfrm>
                <a:off x="4776043" y="5463156"/>
                <a:ext cx="1433085" cy="33855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TW" sz="22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altLang="zh-TW" sz="2200" b="0" i="1" smtClean="0">
                          <a:latin typeface="Cambria Math" panose="02040503050406030204" pitchFamily="18" charset="0"/>
                        </a:rPr>
                        <m:t>𝑃</m:t>
                      </m:r>
                      <m:d>
                        <m:dPr>
                          <m:ctrlPr>
                            <a:rPr lang="en-US" altLang="zh-TW" sz="22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altLang="zh-TW" sz="2200" b="0" i="1" smtClean="0">
                              <a:latin typeface="Cambria Math" panose="02040503050406030204" pitchFamily="18" charset="0"/>
                            </a:rPr>
                            <m:t>𝑧</m:t>
                          </m:r>
                          <m:r>
                            <a:rPr lang="en-US" altLang="zh-TW" sz="2200" b="0" i="1" smtClean="0">
                              <a:latin typeface="Cambria Math" panose="02040503050406030204" pitchFamily="18" charset="0"/>
                            </a:rPr>
                            <m:t>&gt;1</m:t>
                          </m:r>
                        </m:e>
                      </m:d>
                    </m:oMath>
                  </m:oMathPara>
                </a14:m>
                <a:endParaRPr lang="zh-TW" altLang="en-US" sz="2200" dirty="0"/>
              </a:p>
            </p:txBody>
          </p:sp>
        </mc:Choice>
        <mc:Fallback xmlns="">
          <p:sp>
            <p:nvSpPr>
              <p:cNvPr id="13" name="文字方塊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76043" y="5463156"/>
                <a:ext cx="1433085" cy="338554"/>
              </a:xfrm>
              <a:prstGeom prst="rect">
                <a:avLst/>
              </a:prstGeom>
              <a:blipFill>
                <a:blip r:embed="rId6"/>
                <a:stretch>
                  <a:fillRect l="-1695" b="-5357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文字方塊 13"/>
              <p:cNvSpPr txBox="1"/>
              <p:nvPr/>
            </p:nvSpPr>
            <p:spPr>
              <a:xfrm>
                <a:off x="6209128" y="5418331"/>
                <a:ext cx="2053511" cy="67710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TW" sz="2200" b="0" i="1" smtClean="0">
                          <a:latin typeface="Cambria Math" panose="02040503050406030204" pitchFamily="18" charset="0"/>
                        </a:rPr>
                        <m:t>=0.5−0.3413</m:t>
                      </m:r>
                    </m:oMath>
                  </m:oMathPara>
                </a14:m>
                <a:endParaRPr lang="en-US" altLang="zh-TW" sz="2200" b="0" dirty="0" smtClean="0"/>
              </a:p>
              <a:p>
                <a14:m>
                  <m:oMath xmlns:m="http://schemas.openxmlformats.org/officeDocument/2006/math">
                    <m:r>
                      <a:rPr lang="en-US" altLang="zh-TW" sz="2200" b="0" i="1" smtClean="0">
                        <a:latin typeface="Cambria Math" panose="02040503050406030204" pitchFamily="18" charset="0"/>
                      </a:rPr>
                      <m:t>  </m:t>
                    </m:r>
                    <m:r>
                      <a:rPr lang="en-US" altLang="zh-TW" sz="2200" i="1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US" altLang="zh-TW" sz="2200" b="0" dirty="0" smtClean="0"/>
                  <a:t>  0.1587 </a:t>
                </a:r>
              </a:p>
            </p:txBody>
          </p:sp>
        </mc:Choice>
        <mc:Fallback xmlns="">
          <p:sp>
            <p:nvSpPr>
              <p:cNvPr id="14" name="文字方塊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09128" y="5418331"/>
                <a:ext cx="2053511" cy="677108"/>
              </a:xfrm>
              <a:prstGeom prst="rect">
                <a:avLst/>
              </a:prstGeom>
              <a:blipFill>
                <a:blip r:embed="rId7"/>
                <a:stretch>
                  <a:fillRect l="-298" b="-24324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文字方塊 15"/>
              <p:cNvSpPr txBox="1"/>
              <p:nvPr/>
            </p:nvSpPr>
            <p:spPr>
              <a:xfrm>
                <a:off x="5971198" y="6196471"/>
                <a:ext cx="2104743" cy="67710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l-GR" altLang="zh-TW" sz="2200" b="0" i="1" smtClean="0">
                          <a:latin typeface="Cambria Math" panose="02040503050406030204" pitchFamily="18" charset="0"/>
                        </a:rPr>
                        <m:t>α</m:t>
                      </m:r>
                      <m:r>
                        <a:rPr lang="en-US" altLang="zh-TW" sz="2200" b="0" i="1" smtClean="0">
                          <a:latin typeface="Cambria Math" panose="02040503050406030204" pitchFamily="18" charset="0"/>
                        </a:rPr>
                        <m:t>=0.1587</m:t>
                      </m:r>
                      <m:r>
                        <a:rPr lang="en-US" altLang="zh-TW" sz="2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×2</m:t>
                      </m:r>
                    </m:oMath>
                  </m:oMathPara>
                </a14:m>
                <a:endParaRPr lang="en-US" altLang="zh-TW" sz="2200" b="0" dirty="0" smtClean="0">
                  <a:ea typeface="Cambria Math" panose="02040503050406030204" pitchFamily="18" charset="0"/>
                </a:endParaRPr>
              </a:p>
              <a:p>
                <a:r>
                  <a:rPr lang="en-US" altLang="zh-TW" sz="2200" dirty="0" smtClean="0"/>
                  <a:t>     </a:t>
                </a:r>
                <a14:m>
                  <m:oMath xmlns:m="http://schemas.openxmlformats.org/officeDocument/2006/math">
                    <m:r>
                      <a:rPr lang="en-US" altLang="zh-TW" sz="22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en-US" altLang="zh-TW" sz="22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en-US" altLang="zh-TW" sz="22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0.3174</m:t>
                    </m:r>
                  </m:oMath>
                </a14:m>
                <a:endParaRPr lang="zh-TW" altLang="en-US" sz="22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16" name="文字方塊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71198" y="6196471"/>
                <a:ext cx="2104743" cy="677108"/>
              </a:xfrm>
              <a:prstGeom prst="rect">
                <a:avLst/>
              </a:prstGeom>
              <a:blipFill>
                <a:blip r:embed="rId8"/>
                <a:stretch>
                  <a:fillRect b="-1786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Picture 2" descr="「z 表」的圖片搜尋結果"/>
          <p:cNvPicPr>
            <a:picLocks noChangeAspect="1" noChangeArrowheads="1"/>
          </p:cNvPicPr>
          <p:nvPr/>
        </p:nvPicPr>
        <p:blipFill rotWithShape="1"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848" t="22861" r="35249" b="55071"/>
          <a:stretch/>
        </p:blipFill>
        <p:spPr bwMode="auto">
          <a:xfrm>
            <a:off x="4492063" y="2826589"/>
            <a:ext cx="4652831" cy="23749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1" name="直線接點 10"/>
          <p:cNvCxnSpPr/>
          <p:nvPr/>
        </p:nvCxnSpPr>
        <p:spPr>
          <a:xfrm>
            <a:off x="3359426" y="4631635"/>
            <a:ext cx="0" cy="341755"/>
          </a:xfrm>
          <a:prstGeom prst="line">
            <a:avLst/>
          </a:prstGeom>
          <a:ln w="19050">
            <a:prstDash val="sysDot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19" name="直線接點 18"/>
          <p:cNvCxnSpPr/>
          <p:nvPr/>
        </p:nvCxnSpPr>
        <p:spPr>
          <a:xfrm>
            <a:off x="977348" y="4673303"/>
            <a:ext cx="0" cy="341755"/>
          </a:xfrm>
          <a:prstGeom prst="line">
            <a:avLst/>
          </a:prstGeom>
          <a:ln w="19050">
            <a:prstDash val="sysDot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grpSp>
        <p:nvGrpSpPr>
          <p:cNvPr id="22" name="群組 21"/>
          <p:cNvGrpSpPr/>
          <p:nvPr/>
        </p:nvGrpSpPr>
        <p:grpSpPr>
          <a:xfrm>
            <a:off x="615482" y="4194967"/>
            <a:ext cx="3188286" cy="669091"/>
            <a:chOff x="615482" y="4194967"/>
            <a:chExt cx="3188286" cy="669091"/>
          </a:xfrm>
        </p:grpSpPr>
        <p:sp>
          <p:nvSpPr>
            <p:cNvPr id="18" name="向下箭號 17"/>
            <p:cNvSpPr/>
            <p:nvPr/>
          </p:nvSpPr>
          <p:spPr>
            <a:xfrm>
              <a:off x="660156" y="4595591"/>
              <a:ext cx="257573" cy="257054"/>
            </a:xfrm>
            <a:prstGeom prst="downArrow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21" name="向下箭號 20"/>
            <p:cNvSpPr/>
            <p:nvPr/>
          </p:nvSpPr>
          <p:spPr>
            <a:xfrm>
              <a:off x="3505220" y="4607004"/>
              <a:ext cx="257573" cy="257054"/>
            </a:xfrm>
            <a:prstGeom prst="downArrow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20" name="文字方塊 19"/>
            <p:cNvSpPr txBox="1"/>
            <p:nvPr/>
          </p:nvSpPr>
          <p:spPr>
            <a:xfrm>
              <a:off x="615482" y="4194967"/>
              <a:ext cx="344966" cy="43088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l-GR" altLang="zh-TW" sz="2200" i="1" dirty="0" smtClean="0">
                  <a:solidFill>
                    <a:srgbClr val="FF0000"/>
                  </a:solidFill>
                  <a:ea typeface="標楷體" panose="03000509000000000000" pitchFamily="65" charset="-120"/>
                </a:rPr>
                <a:t>α</a:t>
              </a:r>
              <a:endParaRPr lang="zh-TW" altLang="en-US" sz="2200" i="1" dirty="0">
                <a:solidFill>
                  <a:srgbClr val="FF0000"/>
                </a:solidFill>
              </a:endParaRPr>
            </a:p>
          </p:txBody>
        </p:sp>
        <p:sp>
          <p:nvSpPr>
            <p:cNvPr id="23" name="文字方塊 22"/>
            <p:cNvSpPr txBox="1"/>
            <p:nvPr/>
          </p:nvSpPr>
          <p:spPr>
            <a:xfrm>
              <a:off x="3458802" y="4199662"/>
              <a:ext cx="344966" cy="43088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l-GR" altLang="zh-TW" sz="2200" i="1" dirty="0" smtClean="0">
                  <a:solidFill>
                    <a:srgbClr val="FF0000"/>
                  </a:solidFill>
                  <a:ea typeface="標楷體" panose="03000509000000000000" pitchFamily="65" charset="-120"/>
                </a:rPr>
                <a:t>α</a:t>
              </a:r>
              <a:endParaRPr lang="zh-TW" altLang="en-US" sz="2200" i="1" dirty="0">
                <a:solidFill>
                  <a:srgbClr val="FF000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93538163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假設</a:t>
            </a:r>
            <a:r>
              <a:rPr lang="zh-TW" altLang="en-US" dirty="0"/>
              <a:t>考驗</a:t>
            </a:r>
            <a:r>
              <a:rPr lang="zh-TW" altLang="en-US" dirty="0" smtClean="0"/>
              <a:t>的</a:t>
            </a:r>
            <a:r>
              <a:rPr lang="zh-TW" altLang="en-US" dirty="0"/>
              <a:t>範例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內容版面配置區 2"/>
              <p:cNvSpPr>
                <a:spLocks noGrp="1"/>
              </p:cNvSpPr>
              <p:nvPr>
                <p:ph idx="1"/>
              </p:nvPr>
            </p:nvSpPr>
            <p:spPr>
              <a:xfrm>
                <a:off x="148590" y="1333885"/>
                <a:ext cx="8869680" cy="1477895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lang="zh-TW" altLang="en-US" sz="2200" dirty="0" smtClean="0"/>
                  <a:t>型</a:t>
                </a:r>
                <a:r>
                  <a:rPr lang="en-US" altLang="zh-TW" sz="2200" dirty="0" smtClean="0"/>
                  <a:t>II</a:t>
                </a:r>
                <a:r>
                  <a:rPr lang="zh-TW" altLang="en-US" sz="2200" dirty="0" smtClean="0"/>
                  <a:t>誤差範例：今天</a:t>
                </a:r>
                <a:r>
                  <a:rPr lang="en-US" altLang="zh-TW" sz="2200" dirty="0" err="1" smtClean="0"/>
                  <a:t>adidas</a:t>
                </a:r>
                <a:r>
                  <a:rPr lang="zh-TW" altLang="en-US" sz="2200" dirty="0" smtClean="0"/>
                  <a:t>製造部門製作運動毛巾，結果工廠出錯，使</a:t>
                </a:r>
                <a:r>
                  <a:rPr lang="el-GR" altLang="zh-TW" sz="2200" dirty="0" smtClean="0">
                    <a:solidFill>
                      <a:srgbClr val="FF0000"/>
                    </a:solidFill>
                  </a:rPr>
                  <a:t>μ</a:t>
                </a:r>
                <a:r>
                  <a:rPr lang="en-US" altLang="zh-TW" sz="2200" dirty="0" smtClean="0">
                    <a:solidFill>
                      <a:srgbClr val="FF0000"/>
                    </a:solidFill>
                  </a:rPr>
                  <a:t>=96cm</a:t>
                </a:r>
                <a:r>
                  <a:rPr lang="zh-TW" altLang="en-US" sz="2200" dirty="0" smtClean="0"/>
                  <a:t>，製作完成後主管部門進行驗收，從所製作的毛巾中隨機抽取</a:t>
                </a:r>
                <a:r>
                  <a:rPr lang="en-US" altLang="zh-TW" sz="2200" dirty="0" smtClean="0"/>
                  <a:t>49</a:t>
                </a:r>
                <a:r>
                  <a:rPr lang="zh-TW" altLang="en-US" sz="2200" dirty="0" smtClean="0"/>
                  <a:t>條毛巾</a:t>
                </a:r>
                <a:r>
                  <a:rPr lang="en-US" altLang="zh-TW" sz="2200" dirty="0" smtClean="0"/>
                  <a:t>(n=49)</a:t>
                </a:r>
                <a:r>
                  <a:rPr lang="zh-TW" altLang="en-US" sz="2200" dirty="0" smtClean="0"/>
                  <a:t>，驗收人員設定樣本平均數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zh-TW" altLang="en-US" sz="2200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altLang="zh-TW" sz="2200" b="0" i="1" smtClean="0"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</m:acc>
                  </m:oMath>
                </a14:m>
                <a:r>
                  <a:rPr lang="en-US" altLang="zh-TW" sz="2200" dirty="0" smtClean="0"/>
                  <a:t>=98cm</a:t>
                </a:r>
                <a:r>
                  <a:rPr lang="zh-TW" altLang="en-US" sz="2200" dirty="0" smtClean="0"/>
                  <a:t>到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zh-TW" altLang="en-US" sz="2200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altLang="zh-TW" sz="2200" i="1"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</m:acc>
                  </m:oMath>
                </a14:m>
                <a:r>
                  <a:rPr lang="en-US" altLang="zh-TW" sz="2200" dirty="0" smtClean="0"/>
                  <a:t>=102cm (</a:t>
                </a:r>
                <a:r>
                  <a:rPr lang="zh-TW" altLang="en-US" sz="2200" dirty="0" smtClean="0"/>
                  <a:t>正負</a:t>
                </a:r>
                <a:r>
                  <a:rPr lang="en-US" altLang="zh-TW" sz="2200" dirty="0" smtClean="0"/>
                  <a:t>2cm)</a:t>
                </a:r>
                <a:r>
                  <a:rPr lang="zh-TW" altLang="en-US" sz="2200" dirty="0" smtClean="0"/>
                  <a:t>為</a:t>
                </a:r>
                <a:r>
                  <a:rPr lang="el-GR" altLang="zh-TW" sz="2200" dirty="0" smtClean="0"/>
                  <a:t>μ</a:t>
                </a:r>
                <a:r>
                  <a:rPr lang="en-US" altLang="zh-TW" sz="2200" dirty="0" smtClean="0"/>
                  <a:t>=100cm</a:t>
                </a:r>
                <a:r>
                  <a:rPr lang="zh-TW" altLang="en-US" sz="2200" dirty="0" smtClean="0"/>
                  <a:t>的可接受範圍，目前已知</a:t>
                </a:r>
                <a:r>
                  <a:rPr lang="el-GR" altLang="zh-TW" sz="2200" dirty="0" smtClean="0"/>
                  <a:t>σ</a:t>
                </a:r>
                <a:r>
                  <a:rPr lang="en-US" altLang="zh-TW" sz="2200" dirty="0" smtClean="0"/>
                  <a:t>=14cm</a:t>
                </a:r>
                <a:r>
                  <a:rPr lang="zh-TW" altLang="en-US" sz="2200" dirty="0" smtClean="0"/>
                  <a:t>，則型</a:t>
                </a:r>
                <a:r>
                  <a:rPr lang="en-US" altLang="zh-TW" sz="2200" dirty="0" smtClean="0"/>
                  <a:t>II</a:t>
                </a:r>
                <a:r>
                  <a:rPr lang="zh-TW" altLang="en-US" sz="2200" dirty="0" smtClean="0"/>
                  <a:t>誤差的機率</a:t>
                </a:r>
                <a:r>
                  <a:rPr lang="en-US" altLang="zh-TW" sz="2200" dirty="0" smtClean="0"/>
                  <a:t>?</a:t>
                </a:r>
              </a:p>
              <a:p>
                <a:pPr marL="0" indent="0">
                  <a:buNone/>
                </a:pPr>
                <a:endParaRPr lang="zh-TW" altLang="en-US" sz="2400" dirty="0"/>
              </a:p>
            </p:txBody>
          </p:sp>
        </mc:Choice>
        <mc:Fallback>
          <p:sp>
            <p:nvSpPr>
              <p:cNvPr id="3" name="內容版面配置區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48590" y="1333885"/>
                <a:ext cx="8869680" cy="1477895"/>
              </a:xfrm>
              <a:blipFill>
                <a:blip r:embed="rId2"/>
                <a:stretch>
                  <a:fillRect l="-893" t="-2893" r="-550" b="-5372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026" name="Picture 2" descr="相關圖片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64" t="7729"/>
          <a:stretch/>
        </p:blipFill>
        <p:spPr bwMode="auto">
          <a:xfrm>
            <a:off x="0" y="4436847"/>
            <a:ext cx="4697730" cy="23817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文字方塊 5"/>
          <p:cNvSpPr txBox="1"/>
          <p:nvPr/>
        </p:nvSpPr>
        <p:spPr>
          <a:xfrm>
            <a:off x="2639073" y="6449272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 smtClean="0"/>
              <a:t>98</a:t>
            </a:r>
            <a:endParaRPr lang="zh-TW" altLang="en-US" dirty="0"/>
          </a:p>
        </p:txBody>
      </p:sp>
      <p:sp>
        <p:nvSpPr>
          <p:cNvPr id="9" name="文字方塊 8"/>
          <p:cNvSpPr txBox="1"/>
          <p:nvPr/>
        </p:nvSpPr>
        <p:spPr>
          <a:xfrm>
            <a:off x="1944019" y="6449272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 smtClean="0"/>
              <a:t>96</a:t>
            </a:r>
            <a:endParaRPr lang="zh-TW" altLang="en-US" dirty="0"/>
          </a:p>
        </p:txBody>
      </p:sp>
      <p:sp>
        <p:nvSpPr>
          <p:cNvPr id="10" name="文字方塊 9"/>
          <p:cNvSpPr txBox="1"/>
          <p:nvPr/>
        </p:nvSpPr>
        <p:spPr>
          <a:xfrm>
            <a:off x="3174797" y="6449272"/>
            <a:ext cx="5357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 smtClean="0"/>
              <a:t>102</a:t>
            </a:r>
            <a:endParaRPr lang="zh-TW" alt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文字方塊 6"/>
              <p:cNvSpPr txBox="1"/>
              <p:nvPr/>
            </p:nvSpPr>
            <p:spPr>
              <a:xfrm>
                <a:off x="148590" y="3091511"/>
                <a:ext cx="2153154" cy="33855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TW" sz="2200" b="0" i="1" smtClean="0">
                          <a:latin typeface="Cambria Math" panose="02040503050406030204" pitchFamily="18" charset="0"/>
                        </a:rPr>
                        <m:t>𝑃</m:t>
                      </m:r>
                      <m:d>
                        <m:dPr>
                          <m:ctrlPr>
                            <a:rPr lang="en-US" altLang="zh-TW" sz="22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altLang="zh-TW" sz="2200" b="0" i="1" smtClean="0">
                              <a:latin typeface="Cambria Math" panose="02040503050406030204" pitchFamily="18" charset="0"/>
                            </a:rPr>
                            <m:t>98</m:t>
                          </m:r>
                          <m:r>
                            <a:rPr lang="en-US" altLang="zh-TW" sz="2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&lt;</m:t>
                          </m:r>
                          <m:acc>
                            <m:accPr>
                              <m:chr m:val="̅"/>
                              <m:ctrlPr>
                                <a:rPr lang="en-US" altLang="zh-TW" sz="2200" b="0" i="1" smtClean="0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altLang="zh-TW" sz="22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acc>
                          <m:r>
                            <a:rPr lang="en-US" altLang="zh-TW" sz="22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&lt;</m:t>
                          </m:r>
                          <m:r>
                            <a:rPr lang="en-US" altLang="zh-TW" sz="2200" b="0" i="1" smtClean="0">
                              <a:latin typeface="Cambria Math" panose="02040503050406030204" pitchFamily="18" charset="0"/>
                            </a:rPr>
                            <m:t>102</m:t>
                          </m:r>
                        </m:e>
                      </m:d>
                    </m:oMath>
                  </m:oMathPara>
                </a14:m>
                <a:endParaRPr lang="zh-TW" altLang="en-US" sz="2200" dirty="0"/>
              </a:p>
            </p:txBody>
          </p:sp>
        </mc:Choice>
        <mc:Fallback xmlns="">
          <p:sp>
            <p:nvSpPr>
              <p:cNvPr id="7" name="文字方塊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8590" y="3091511"/>
                <a:ext cx="2153154" cy="338554"/>
              </a:xfrm>
              <a:prstGeom prst="rect">
                <a:avLst/>
              </a:prstGeom>
              <a:blipFill>
                <a:blip r:embed="rId4"/>
                <a:stretch>
                  <a:fillRect l="-2542" b="-5357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文字方塊 11"/>
              <p:cNvSpPr txBox="1"/>
              <p:nvPr/>
            </p:nvSpPr>
            <p:spPr>
              <a:xfrm>
                <a:off x="2641401" y="2846141"/>
                <a:ext cx="3858749" cy="77572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TW" sz="22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altLang="zh-TW" sz="2200" b="0" i="1" smtClean="0">
                          <a:latin typeface="Cambria Math" panose="02040503050406030204" pitchFamily="18" charset="0"/>
                        </a:rPr>
                        <m:t>𝑃</m:t>
                      </m:r>
                      <m:d>
                        <m:dPr>
                          <m:ctrlPr>
                            <a:rPr lang="en-US" altLang="zh-TW" sz="22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altLang="zh-TW" sz="22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altLang="zh-TW" sz="2200" b="0" i="1" smtClean="0">
                                  <a:latin typeface="Cambria Math" panose="02040503050406030204" pitchFamily="18" charset="0"/>
                                </a:rPr>
                                <m:t>98</m:t>
                              </m:r>
                              <m:r>
                                <a:rPr lang="en-US" altLang="zh-TW" sz="2200" i="1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altLang="zh-TW" sz="2200" b="0" i="1" smtClean="0">
                                  <a:latin typeface="Cambria Math" panose="02040503050406030204" pitchFamily="18" charset="0"/>
                                </a:rPr>
                                <m:t>96</m:t>
                              </m:r>
                            </m:num>
                            <m:den>
                              <m:f>
                                <m:fPr>
                                  <m:type m:val="lin"/>
                                  <m:ctrlPr>
                                    <a:rPr lang="en-US" altLang="zh-TW" sz="22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altLang="zh-TW" sz="2200" i="1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  <m:r>
                                    <a:rPr lang="en-US" altLang="zh-TW" sz="2200" b="0" i="1" smtClean="0">
                                      <a:latin typeface="Cambria Math" panose="02040503050406030204" pitchFamily="18" charset="0"/>
                                    </a:rPr>
                                    <m:t>4</m:t>
                                  </m:r>
                                </m:num>
                                <m:den>
                                  <m:rad>
                                    <m:radPr>
                                      <m:degHide m:val="on"/>
                                      <m:ctrlPr>
                                        <a:rPr lang="en-US" altLang="zh-TW" sz="22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radPr>
                                    <m:deg/>
                                    <m:e>
                                      <m:r>
                                        <a:rPr lang="en-US" altLang="zh-TW" sz="2200" b="0" i="1" smtClean="0">
                                          <a:latin typeface="Cambria Math" panose="02040503050406030204" pitchFamily="18" charset="0"/>
                                        </a:rPr>
                                        <m:t>49</m:t>
                                      </m:r>
                                    </m:e>
                                  </m:rad>
                                </m:den>
                              </m:f>
                            </m:den>
                          </m:f>
                          <m:r>
                            <a:rPr lang="en-US" altLang="zh-TW" sz="22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&lt;</m:t>
                          </m:r>
                          <m:r>
                            <a:rPr lang="en-US" altLang="zh-TW" sz="2200" b="0" i="1" smtClean="0">
                              <a:latin typeface="Cambria Math" panose="02040503050406030204" pitchFamily="18" charset="0"/>
                            </a:rPr>
                            <m:t>𝑧</m:t>
                          </m:r>
                          <m:r>
                            <a:rPr lang="en-US" altLang="zh-TW" sz="2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&lt;</m:t>
                          </m:r>
                          <m:f>
                            <m:fPr>
                              <m:ctrlPr>
                                <a:rPr lang="en-US" altLang="zh-TW" sz="2200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altLang="zh-TW" sz="2200" b="0" i="1" smtClean="0">
                                  <a:latin typeface="Cambria Math" panose="02040503050406030204" pitchFamily="18" charset="0"/>
                                </a:rPr>
                                <m:t>102−96</m:t>
                              </m:r>
                            </m:num>
                            <m:den>
                              <m:f>
                                <m:fPr>
                                  <m:type m:val="lin"/>
                                  <m:ctrlPr>
                                    <a:rPr lang="en-US" altLang="zh-TW" sz="2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altLang="zh-TW" sz="2200" b="0" i="1" smtClean="0">
                                      <a:latin typeface="Cambria Math" panose="02040503050406030204" pitchFamily="18" charset="0"/>
                                    </a:rPr>
                                    <m:t>14</m:t>
                                  </m:r>
                                </m:num>
                                <m:den>
                                  <m:rad>
                                    <m:radPr>
                                      <m:degHide m:val="on"/>
                                      <m:ctrlPr>
                                        <a:rPr lang="en-US" altLang="zh-TW" sz="22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radPr>
                                    <m:deg/>
                                    <m:e>
                                      <m:r>
                                        <a:rPr lang="en-US" altLang="zh-TW" sz="2200" b="0" i="1" smtClean="0">
                                          <a:latin typeface="Cambria Math" panose="02040503050406030204" pitchFamily="18" charset="0"/>
                                        </a:rPr>
                                        <m:t>49</m:t>
                                      </m:r>
                                    </m:e>
                                  </m:rad>
                                </m:den>
                              </m:f>
                            </m:den>
                          </m:f>
                        </m:e>
                      </m:d>
                    </m:oMath>
                  </m:oMathPara>
                </a14:m>
                <a:endParaRPr lang="zh-TW" altLang="en-US" sz="2200" dirty="0"/>
              </a:p>
            </p:txBody>
          </p:sp>
        </mc:Choice>
        <mc:Fallback xmlns="">
          <p:sp>
            <p:nvSpPr>
              <p:cNvPr id="12" name="文字方塊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41401" y="2846141"/>
                <a:ext cx="3858749" cy="775725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文字方塊 12"/>
              <p:cNvSpPr txBox="1"/>
              <p:nvPr/>
            </p:nvSpPr>
            <p:spPr>
              <a:xfrm>
                <a:off x="7144699" y="3091511"/>
                <a:ext cx="1956882" cy="33855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TW" sz="22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altLang="zh-TW" sz="2200" b="0" i="1" smtClean="0">
                          <a:latin typeface="Cambria Math" panose="02040503050406030204" pitchFamily="18" charset="0"/>
                        </a:rPr>
                        <m:t>𝑃</m:t>
                      </m:r>
                      <m:d>
                        <m:dPr>
                          <m:ctrlPr>
                            <a:rPr lang="en-US" altLang="zh-TW" sz="22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altLang="zh-TW" sz="2200" b="0" i="1" smtClean="0">
                              <a:latin typeface="Cambria Math" panose="02040503050406030204" pitchFamily="18" charset="0"/>
                            </a:rPr>
                            <m:t>1&lt;</m:t>
                          </m:r>
                          <m:r>
                            <a:rPr lang="en-US" altLang="zh-TW" sz="2200" b="0" i="1" smtClean="0">
                              <a:latin typeface="Cambria Math" panose="02040503050406030204" pitchFamily="18" charset="0"/>
                            </a:rPr>
                            <m:t>𝑧</m:t>
                          </m:r>
                          <m:r>
                            <a:rPr lang="en-US" altLang="zh-TW" sz="2200" b="0" i="1" smtClean="0">
                              <a:latin typeface="Cambria Math" panose="02040503050406030204" pitchFamily="18" charset="0"/>
                            </a:rPr>
                            <m:t>&lt;3</m:t>
                          </m:r>
                        </m:e>
                      </m:d>
                    </m:oMath>
                  </m:oMathPara>
                </a14:m>
                <a:endParaRPr lang="zh-TW" altLang="en-US" sz="2200" dirty="0"/>
              </a:p>
            </p:txBody>
          </p:sp>
        </mc:Choice>
        <mc:Fallback xmlns="">
          <p:sp>
            <p:nvSpPr>
              <p:cNvPr id="13" name="文字方塊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44699" y="3091511"/>
                <a:ext cx="1956882" cy="338554"/>
              </a:xfrm>
              <a:prstGeom prst="rect">
                <a:avLst/>
              </a:prstGeom>
              <a:blipFill>
                <a:blip r:embed="rId6"/>
                <a:stretch>
                  <a:fillRect l="-935" b="-5357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文字方塊 13"/>
              <p:cNvSpPr txBox="1"/>
              <p:nvPr/>
            </p:nvSpPr>
            <p:spPr>
              <a:xfrm>
                <a:off x="139760" y="3639246"/>
                <a:ext cx="2638164" cy="677108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r>
                  <a:rPr lang="el-GR" altLang="zh-TW" sz="2200" b="0" dirty="0" smtClean="0"/>
                  <a:t>β</a:t>
                </a:r>
                <a14:m>
                  <m:oMath xmlns:m="http://schemas.openxmlformats.org/officeDocument/2006/math">
                    <m:r>
                      <a:rPr lang="en-US" altLang="zh-TW" sz="2200" b="0" i="1" smtClean="0">
                        <a:latin typeface="Cambria Math" panose="02040503050406030204" pitchFamily="18" charset="0"/>
                      </a:rPr>
                      <m:t>=0.4987−0.3413</m:t>
                    </m:r>
                  </m:oMath>
                </a14:m>
                <a:endParaRPr lang="en-US" altLang="zh-TW" sz="2200" b="0" dirty="0" smtClean="0"/>
              </a:p>
              <a:p>
                <a14:m>
                  <m:oMath xmlns:m="http://schemas.openxmlformats.org/officeDocument/2006/math">
                    <m:r>
                      <a:rPr lang="en-US" altLang="zh-TW" sz="2200" b="0" i="1" smtClean="0">
                        <a:latin typeface="Cambria Math" panose="02040503050406030204" pitchFamily="18" charset="0"/>
                      </a:rPr>
                      <m:t>  </m:t>
                    </m:r>
                    <m:r>
                      <a:rPr lang="en-US" altLang="zh-TW" sz="2200" i="1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US" altLang="zh-TW" sz="2200" b="0" dirty="0" smtClean="0"/>
                  <a:t>  </a:t>
                </a:r>
                <a:r>
                  <a:rPr lang="en-US" altLang="zh-TW" sz="2200" b="0" dirty="0" smtClean="0">
                    <a:solidFill>
                      <a:srgbClr val="FF0000"/>
                    </a:solidFill>
                  </a:rPr>
                  <a:t>0.1574</a:t>
                </a:r>
              </a:p>
            </p:txBody>
          </p:sp>
        </mc:Choice>
        <mc:Fallback xmlns="">
          <p:sp>
            <p:nvSpPr>
              <p:cNvPr id="14" name="文字方塊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9760" y="3639246"/>
                <a:ext cx="2638164" cy="677108"/>
              </a:xfrm>
              <a:prstGeom prst="rect">
                <a:avLst/>
              </a:prstGeom>
              <a:blipFill>
                <a:blip r:embed="rId7"/>
                <a:stretch>
                  <a:fillRect l="-6467" t="-12613" b="-24324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Picture 2" descr="「z 表」的圖片搜尋結果"/>
          <p:cNvPicPr>
            <a:picLocks noChangeAspect="1" noChangeArrowheads="1"/>
          </p:cNvPicPr>
          <p:nvPr/>
        </p:nvPicPr>
        <p:blipFill rotWithShape="1"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977" t="75511" r="35994" b="19012"/>
          <a:stretch/>
        </p:blipFill>
        <p:spPr bwMode="auto">
          <a:xfrm>
            <a:off x="4502710" y="6257581"/>
            <a:ext cx="4597222" cy="5916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Picture 2" descr="「z 表」的圖片搜尋結果"/>
          <p:cNvPicPr>
            <a:picLocks noChangeAspect="1" noChangeArrowheads="1"/>
          </p:cNvPicPr>
          <p:nvPr/>
        </p:nvPicPr>
        <p:blipFill rotWithShape="1"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848" t="22861" r="36043" b="55071"/>
          <a:stretch/>
        </p:blipFill>
        <p:spPr bwMode="auto">
          <a:xfrm>
            <a:off x="4491170" y="3852529"/>
            <a:ext cx="4586730" cy="23749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5" name="直線接點 14"/>
          <p:cNvCxnSpPr/>
          <p:nvPr/>
        </p:nvCxnSpPr>
        <p:spPr>
          <a:xfrm>
            <a:off x="2832652" y="5367130"/>
            <a:ext cx="29818" cy="1232206"/>
          </a:xfrm>
          <a:prstGeom prst="line">
            <a:avLst/>
          </a:prstGeom>
          <a:ln w="19050">
            <a:prstDash val="sysDot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19" name="直線接點 18"/>
          <p:cNvCxnSpPr/>
          <p:nvPr/>
        </p:nvCxnSpPr>
        <p:spPr>
          <a:xfrm>
            <a:off x="3432313" y="6257581"/>
            <a:ext cx="0" cy="341755"/>
          </a:xfrm>
          <a:prstGeom prst="line">
            <a:avLst/>
          </a:prstGeom>
          <a:ln w="19050">
            <a:prstDash val="sysDot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grpSp>
        <p:nvGrpSpPr>
          <p:cNvPr id="21" name="群組 20"/>
          <p:cNvGrpSpPr/>
          <p:nvPr/>
        </p:nvGrpSpPr>
        <p:grpSpPr>
          <a:xfrm>
            <a:off x="2883566" y="5260140"/>
            <a:ext cx="333746" cy="723093"/>
            <a:chOff x="2883566" y="5260140"/>
            <a:chExt cx="333746" cy="723093"/>
          </a:xfrm>
        </p:grpSpPr>
        <p:sp>
          <p:nvSpPr>
            <p:cNvPr id="22" name="向下箭號 21"/>
            <p:cNvSpPr/>
            <p:nvPr/>
          </p:nvSpPr>
          <p:spPr>
            <a:xfrm>
              <a:off x="2952707" y="5726179"/>
              <a:ext cx="257573" cy="257054"/>
            </a:xfrm>
            <a:prstGeom prst="downArrow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23" name="文字方塊 22"/>
            <p:cNvSpPr txBox="1"/>
            <p:nvPr/>
          </p:nvSpPr>
          <p:spPr>
            <a:xfrm>
              <a:off x="2883566" y="5260140"/>
              <a:ext cx="333746" cy="43088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l-GR" altLang="zh-TW" sz="2200" i="1" dirty="0">
                  <a:solidFill>
                    <a:srgbClr val="FF0000"/>
                  </a:solidFill>
                  <a:latin typeface="Times New Roman" panose="02020603050405020304" pitchFamily="18" charset="0"/>
                  <a:ea typeface="標楷體" panose="03000509000000000000" pitchFamily="65" charset="-120"/>
                  <a:cs typeface="Times New Roman" panose="02020603050405020304" pitchFamily="18" charset="0"/>
                </a:rPr>
                <a:t>β</a:t>
              </a:r>
              <a:endParaRPr lang="zh-TW" altLang="en-US" sz="22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53708631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假設考驗</a:t>
            </a:r>
            <a:r>
              <a:rPr lang="zh-TW" altLang="en-US" dirty="0" smtClean="0"/>
              <a:t>的</a:t>
            </a:r>
            <a:r>
              <a:rPr lang="zh-TW" altLang="en-US" dirty="0"/>
              <a:t>範例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lnSpc>
                <a:spcPts val="3800"/>
              </a:lnSpc>
              <a:buNone/>
            </a:pPr>
            <a:r>
              <a:rPr lang="zh-TW" altLang="en-US" sz="2400" dirty="0" smtClean="0"/>
              <a:t>讓我們來看看統計檢定力</a:t>
            </a:r>
            <a:endParaRPr lang="en-US" altLang="zh-TW" sz="2400" dirty="0" smtClean="0"/>
          </a:p>
          <a:p>
            <a:pPr marL="0" indent="0">
              <a:lnSpc>
                <a:spcPts val="3800"/>
              </a:lnSpc>
              <a:buNone/>
            </a:pPr>
            <a:r>
              <a:rPr lang="zh-TW" altLang="en-US" sz="2400" dirty="0" smtClean="0"/>
              <a:t>已知型</a:t>
            </a:r>
            <a:r>
              <a:rPr lang="en-US" altLang="zh-TW" sz="2400" dirty="0" smtClean="0"/>
              <a:t>II</a:t>
            </a:r>
            <a:r>
              <a:rPr lang="zh-TW" altLang="en-US" sz="2400" dirty="0" smtClean="0"/>
              <a:t>誤差為</a:t>
            </a:r>
            <a:r>
              <a:rPr lang="el-GR" altLang="zh-TW" sz="2400" dirty="0" smtClean="0"/>
              <a:t>β</a:t>
            </a:r>
            <a:r>
              <a:rPr lang="en-US" altLang="zh-TW" sz="2400" dirty="0" smtClean="0"/>
              <a:t>=0.1574</a:t>
            </a:r>
          </a:p>
          <a:p>
            <a:pPr marL="0" indent="0">
              <a:lnSpc>
                <a:spcPts val="3800"/>
              </a:lnSpc>
              <a:buNone/>
            </a:pPr>
            <a:endParaRPr lang="en-US" altLang="zh-TW" sz="2400" dirty="0"/>
          </a:p>
          <a:p>
            <a:pPr marL="0" indent="0">
              <a:lnSpc>
                <a:spcPts val="3800"/>
              </a:lnSpc>
              <a:buNone/>
            </a:pPr>
            <a:r>
              <a:rPr lang="zh-TW" altLang="en-US" sz="2400" dirty="0" smtClean="0"/>
              <a:t>則檢定力</a:t>
            </a:r>
            <a:r>
              <a:rPr lang="en-US" altLang="zh-TW" sz="2400" dirty="0" smtClean="0"/>
              <a:t>=</a:t>
            </a:r>
            <a:r>
              <a:rPr lang="zh-TW" altLang="en-US" sz="2400" dirty="0" smtClean="0"/>
              <a:t> </a:t>
            </a:r>
            <a:r>
              <a:rPr lang="en-US" altLang="zh-TW" sz="2400" dirty="0" smtClean="0"/>
              <a:t>1-</a:t>
            </a:r>
            <a:r>
              <a:rPr lang="el-GR" altLang="zh-TW" sz="2400" dirty="0" smtClean="0"/>
              <a:t>β</a:t>
            </a:r>
            <a:r>
              <a:rPr lang="zh-TW" altLang="en-US" sz="2400" dirty="0" smtClean="0"/>
              <a:t> </a:t>
            </a:r>
            <a:r>
              <a:rPr lang="en-US" altLang="zh-TW" sz="2400" dirty="0" smtClean="0"/>
              <a:t>=</a:t>
            </a:r>
            <a:r>
              <a:rPr lang="zh-TW" altLang="en-US" sz="2400" dirty="0" smtClean="0"/>
              <a:t> </a:t>
            </a:r>
            <a:r>
              <a:rPr lang="en-US" altLang="zh-TW" sz="2400" dirty="0" smtClean="0"/>
              <a:t>1-0.1574</a:t>
            </a:r>
            <a:r>
              <a:rPr lang="zh-TW" altLang="en-US" sz="2400" dirty="0" smtClean="0"/>
              <a:t> </a:t>
            </a:r>
            <a:r>
              <a:rPr lang="en-US" altLang="zh-TW" sz="2400" dirty="0" smtClean="0"/>
              <a:t>=</a:t>
            </a:r>
            <a:r>
              <a:rPr lang="zh-TW" altLang="en-US" sz="2400" dirty="0" smtClean="0"/>
              <a:t> </a:t>
            </a:r>
            <a:r>
              <a:rPr lang="en-US" altLang="zh-TW" sz="2400" dirty="0" smtClean="0"/>
              <a:t>0.8426</a:t>
            </a:r>
            <a:endParaRPr lang="en-US" altLang="zh-TW" sz="2400" dirty="0"/>
          </a:p>
          <a:p>
            <a:pPr marL="0" indent="0">
              <a:lnSpc>
                <a:spcPts val="3800"/>
              </a:lnSpc>
              <a:buNone/>
            </a:pPr>
            <a:endParaRPr lang="zh-TW" altLang="en-US" sz="2400" dirty="0"/>
          </a:p>
        </p:txBody>
      </p:sp>
      <p:sp>
        <p:nvSpPr>
          <p:cNvPr id="4" name="文字方塊 3"/>
          <p:cNvSpPr txBox="1"/>
          <p:nvPr/>
        </p:nvSpPr>
        <p:spPr>
          <a:xfrm>
            <a:off x="3240268" y="4287795"/>
            <a:ext cx="2486578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6000" dirty="0" smtClean="0">
                <a:solidFill>
                  <a:srgbClr val="FF0000"/>
                </a:solidFill>
              </a:rPr>
              <a:t>84.26%</a:t>
            </a:r>
            <a:endParaRPr lang="zh-TW" altLang="en-US" sz="6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9953202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-11797"/>
            <a:ext cx="8229600" cy="1143000"/>
          </a:xfrm>
        </p:spPr>
        <p:txBody>
          <a:bodyPr/>
          <a:lstStyle/>
          <a:p>
            <a:r>
              <a:rPr lang="zh-TW" altLang="en-US" dirty="0" smtClean="0"/>
              <a:t>控制誤差的方法</a:t>
            </a:r>
            <a:endParaRPr lang="zh-TW" alt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內容版面配置區 2"/>
              <p:cNvSpPr>
                <a:spLocks noGrp="1"/>
              </p:cNvSpPr>
              <p:nvPr>
                <p:ph idx="1"/>
              </p:nvPr>
            </p:nvSpPr>
            <p:spPr>
              <a:xfrm>
                <a:off x="148590" y="1521174"/>
                <a:ext cx="8869680" cy="1497871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lang="zh-TW" altLang="en-US" sz="2200" dirty="0" smtClean="0"/>
                  <a:t>型</a:t>
                </a:r>
                <a:r>
                  <a:rPr lang="en-US" altLang="zh-TW" sz="2200" dirty="0" smtClean="0"/>
                  <a:t>I</a:t>
                </a:r>
                <a:r>
                  <a:rPr lang="zh-TW" altLang="en-US" sz="2200" dirty="0" smtClean="0"/>
                  <a:t>誤差範例：今天</a:t>
                </a:r>
                <a:r>
                  <a:rPr lang="en-US" altLang="zh-TW" sz="2200" dirty="0" err="1" smtClean="0"/>
                  <a:t>adidas</a:t>
                </a:r>
                <a:r>
                  <a:rPr lang="zh-TW" altLang="en-US" sz="2200" dirty="0" smtClean="0"/>
                  <a:t>製造部門製作運動毛巾，要求毛巾長度為</a:t>
                </a:r>
                <a:r>
                  <a:rPr lang="en-US" altLang="zh-TW" sz="2200" dirty="0" smtClean="0"/>
                  <a:t>100cm</a:t>
                </a:r>
                <a:r>
                  <a:rPr lang="zh-TW" altLang="en-US" sz="2200" dirty="0" smtClean="0"/>
                  <a:t>，製作完成後主管部門進行驗收，從所製作的毛巾中隨機抽取</a:t>
                </a:r>
                <a:r>
                  <a:rPr lang="en-US" altLang="zh-TW" sz="2200" dirty="0" smtClean="0"/>
                  <a:t>49</a:t>
                </a:r>
                <a:r>
                  <a:rPr lang="zh-TW" altLang="en-US" sz="2200" dirty="0" smtClean="0"/>
                  <a:t>條毛巾</a:t>
                </a:r>
                <a:r>
                  <a:rPr lang="en-US" altLang="zh-TW" sz="2200" dirty="0" smtClean="0"/>
                  <a:t>(n=49)</a:t>
                </a:r>
                <a:r>
                  <a:rPr lang="zh-TW" altLang="en-US" sz="2200" dirty="0" smtClean="0"/>
                  <a:t>，驗收人員設定樣本平均數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zh-TW" altLang="en-US" sz="2200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altLang="zh-TW" sz="2200" b="0" i="1" smtClean="0"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</m:acc>
                  </m:oMath>
                </a14:m>
                <a:r>
                  <a:rPr lang="en-US" altLang="zh-TW" sz="2200" dirty="0" smtClean="0"/>
                  <a:t>=98cm</a:t>
                </a:r>
                <a:r>
                  <a:rPr lang="zh-TW" altLang="en-US" sz="2200" dirty="0" smtClean="0"/>
                  <a:t>到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zh-TW" altLang="en-US" sz="2200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altLang="zh-TW" sz="2200" i="1"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</m:acc>
                  </m:oMath>
                </a14:m>
                <a:r>
                  <a:rPr lang="en-US" altLang="zh-TW" sz="2200" dirty="0" smtClean="0"/>
                  <a:t>=102cm (</a:t>
                </a:r>
                <a:r>
                  <a:rPr lang="zh-TW" altLang="en-US" sz="2200" dirty="0" smtClean="0"/>
                  <a:t>正負</a:t>
                </a:r>
                <a:r>
                  <a:rPr lang="en-US" altLang="zh-TW" sz="2200" dirty="0" smtClean="0"/>
                  <a:t>2cm)</a:t>
                </a:r>
                <a:r>
                  <a:rPr lang="zh-TW" altLang="en-US" sz="2200" dirty="0" smtClean="0"/>
                  <a:t>為</a:t>
                </a:r>
                <a:r>
                  <a:rPr lang="el-GR" altLang="zh-TW" sz="2200" dirty="0" smtClean="0"/>
                  <a:t>μ</a:t>
                </a:r>
                <a:r>
                  <a:rPr lang="en-US" altLang="zh-TW" sz="2200" dirty="0" smtClean="0"/>
                  <a:t>=100cm</a:t>
                </a:r>
                <a:r>
                  <a:rPr lang="zh-TW" altLang="en-US" sz="2200" dirty="0" smtClean="0"/>
                  <a:t>的可接受範圍，目前已知</a:t>
                </a:r>
                <a:r>
                  <a:rPr lang="el-GR" altLang="zh-TW" sz="2200" dirty="0" smtClean="0"/>
                  <a:t>σ</a:t>
                </a:r>
                <a:r>
                  <a:rPr lang="en-US" altLang="zh-TW" sz="2200" dirty="0" smtClean="0"/>
                  <a:t>=14cm</a:t>
                </a:r>
                <a:r>
                  <a:rPr lang="zh-TW" altLang="en-US" sz="2200" dirty="0" smtClean="0"/>
                  <a:t>，則型</a:t>
                </a:r>
                <a:r>
                  <a:rPr lang="en-US" altLang="zh-TW" sz="2200" dirty="0" smtClean="0"/>
                  <a:t>I</a:t>
                </a:r>
                <a:r>
                  <a:rPr lang="zh-TW" altLang="en-US" sz="2200" dirty="0" smtClean="0"/>
                  <a:t>誤差的機率</a:t>
                </a:r>
                <a:r>
                  <a:rPr lang="en-US" altLang="zh-TW" sz="2200" dirty="0" smtClean="0"/>
                  <a:t>?</a:t>
                </a:r>
              </a:p>
              <a:p>
                <a:pPr marL="0" indent="0">
                  <a:buNone/>
                </a:pPr>
                <a:endParaRPr lang="zh-TW" altLang="en-US" sz="2400" dirty="0"/>
              </a:p>
            </p:txBody>
          </p:sp>
        </mc:Choice>
        <mc:Fallback xmlns="">
          <p:sp>
            <p:nvSpPr>
              <p:cNvPr id="3" name="內容版面配置區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48590" y="1521174"/>
                <a:ext cx="8869680" cy="1497871"/>
              </a:xfrm>
              <a:blipFill>
                <a:blip r:embed="rId3"/>
                <a:stretch>
                  <a:fillRect l="-893" t="-2857" r="-137" b="-4082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8" name="群組 7"/>
          <p:cNvGrpSpPr/>
          <p:nvPr/>
        </p:nvGrpSpPr>
        <p:grpSpPr>
          <a:xfrm>
            <a:off x="331137" y="2956047"/>
            <a:ext cx="4697730" cy="2413049"/>
            <a:chOff x="194310" y="4337871"/>
            <a:chExt cx="4697730" cy="2413049"/>
          </a:xfrm>
        </p:grpSpPr>
        <p:pic>
          <p:nvPicPr>
            <p:cNvPr id="1026" name="Picture 2" descr="相關圖片"/>
            <p:cNvPicPr>
              <a:picLocks noChangeAspect="1" noChangeArrowheads="1"/>
            </p:cNvPicPr>
            <p:nvPr/>
          </p:nvPicPr>
          <p:blipFill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964" t="7729"/>
            <a:stretch/>
          </p:blipFill>
          <p:spPr bwMode="auto">
            <a:xfrm>
              <a:off x="194310" y="4337871"/>
              <a:ext cx="4697730" cy="238175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6" name="文字方塊 5"/>
            <p:cNvSpPr txBox="1"/>
            <p:nvPr/>
          </p:nvSpPr>
          <p:spPr>
            <a:xfrm>
              <a:off x="935271" y="6350296"/>
              <a:ext cx="41870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TW" dirty="0" smtClean="0"/>
                <a:t>98</a:t>
              </a:r>
              <a:endParaRPr lang="zh-TW" altLang="en-US" dirty="0"/>
            </a:p>
          </p:txBody>
        </p:sp>
        <p:sp>
          <p:nvSpPr>
            <p:cNvPr id="9" name="文字方塊 8"/>
            <p:cNvSpPr txBox="1"/>
            <p:nvPr/>
          </p:nvSpPr>
          <p:spPr>
            <a:xfrm>
              <a:off x="2061210" y="6350296"/>
              <a:ext cx="53572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TW" dirty="0" smtClean="0"/>
                <a:t>100</a:t>
              </a:r>
              <a:endParaRPr lang="zh-TW" altLang="en-US" dirty="0"/>
            </a:p>
          </p:txBody>
        </p:sp>
        <p:sp>
          <p:nvSpPr>
            <p:cNvPr id="10" name="文字方塊 9"/>
            <p:cNvSpPr txBox="1"/>
            <p:nvPr/>
          </p:nvSpPr>
          <p:spPr>
            <a:xfrm>
              <a:off x="3325039" y="6381588"/>
              <a:ext cx="53572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TW" dirty="0" smtClean="0"/>
                <a:t>102</a:t>
              </a:r>
              <a:endParaRPr lang="zh-TW" altLang="en-US" dirty="0"/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文字方塊 6"/>
              <p:cNvSpPr txBox="1"/>
              <p:nvPr/>
            </p:nvSpPr>
            <p:spPr>
              <a:xfrm>
                <a:off x="142749" y="5518843"/>
                <a:ext cx="1473865" cy="33855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TW" sz="2200" b="0" i="1" smtClean="0">
                          <a:latin typeface="Cambria Math" panose="02040503050406030204" pitchFamily="18" charset="0"/>
                        </a:rPr>
                        <m:t>𝑃</m:t>
                      </m:r>
                      <m:d>
                        <m:dPr>
                          <m:ctrlPr>
                            <a:rPr lang="en-US" altLang="zh-TW" sz="22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acc>
                            <m:accPr>
                              <m:chr m:val="̅"/>
                              <m:ctrlPr>
                                <a:rPr lang="en-US" altLang="zh-TW" sz="2200" b="0" i="1" smtClean="0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altLang="zh-TW" sz="22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acc>
                          <m:r>
                            <a:rPr lang="en-US" altLang="zh-TW" sz="2200" b="0" i="1" smtClean="0">
                              <a:latin typeface="Cambria Math" panose="02040503050406030204" pitchFamily="18" charset="0"/>
                            </a:rPr>
                            <m:t>&gt;102</m:t>
                          </m:r>
                        </m:e>
                      </m:d>
                    </m:oMath>
                  </m:oMathPara>
                </a14:m>
                <a:endParaRPr lang="zh-TW" altLang="en-US" sz="2200" dirty="0"/>
              </a:p>
            </p:txBody>
          </p:sp>
        </mc:Choice>
        <mc:Fallback xmlns="">
          <p:sp>
            <p:nvSpPr>
              <p:cNvPr id="7" name="文字方塊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2749" y="5518843"/>
                <a:ext cx="1473865" cy="338554"/>
              </a:xfrm>
              <a:prstGeom prst="rect">
                <a:avLst/>
              </a:prstGeom>
              <a:blipFill>
                <a:blip r:embed="rId5"/>
                <a:stretch>
                  <a:fillRect l="-4132" b="-5357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文字方塊 11"/>
              <p:cNvSpPr txBox="1"/>
              <p:nvPr/>
            </p:nvSpPr>
            <p:spPr>
              <a:xfrm>
                <a:off x="1782595" y="5307759"/>
                <a:ext cx="2682466" cy="76072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TW" sz="22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altLang="zh-TW" sz="2200" b="0" i="1" smtClean="0">
                          <a:latin typeface="Cambria Math" panose="02040503050406030204" pitchFamily="18" charset="0"/>
                        </a:rPr>
                        <m:t>𝑃</m:t>
                      </m:r>
                      <m:d>
                        <m:dPr>
                          <m:ctrlPr>
                            <a:rPr lang="en-US" altLang="zh-TW" sz="22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altLang="zh-TW" sz="2200" b="0" i="1" smtClean="0">
                              <a:latin typeface="Cambria Math" panose="02040503050406030204" pitchFamily="18" charset="0"/>
                            </a:rPr>
                            <m:t>𝑧</m:t>
                          </m:r>
                          <m:r>
                            <a:rPr lang="en-US" altLang="zh-TW" sz="2200" b="0" i="1" smtClean="0">
                              <a:latin typeface="Cambria Math" panose="02040503050406030204" pitchFamily="18" charset="0"/>
                            </a:rPr>
                            <m:t>&gt;</m:t>
                          </m:r>
                          <m:f>
                            <m:fPr>
                              <m:ctrlPr>
                                <a:rPr lang="en-US" altLang="zh-TW" sz="2200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altLang="zh-TW" sz="2200" b="0" i="1" smtClean="0">
                                  <a:latin typeface="Cambria Math" panose="02040503050406030204" pitchFamily="18" charset="0"/>
                                </a:rPr>
                                <m:t>102−100</m:t>
                              </m:r>
                            </m:num>
                            <m:den>
                              <m:f>
                                <m:fPr>
                                  <m:type m:val="lin"/>
                                  <m:ctrlPr>
                                    <a:rPr lang="en-US" altLang="zh-TW" sz="2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altLang="zh-TW" sz="2200" b="0" i="1" smtClean="0">
                                      <a:latin typeface="Cambria Math" panose="02040503050406030204" pitchFamily="18" charset="0"/>
                                    </a:rPr>
                                    <m:t>14</m:t>
                                  </m:r>
                                </m:num>
                                <m:den>
                                  <m:rad>
                                    <m:radPr>
                                      <m:degHide m:val="on"/>
                                      <m:ctrlPr>
                                        <a:rPr lang="en-US" altLang="zh-TW" sz="22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radPr>
                                    <m:deg/>
                                    <m:e>
                                      <m:r>
                                        <a:rPr lang="en-US" altLang="zh-TW" sz="2200" b="0" i="1" smtClean="0">
                                          <a:latin typeface="Cambria Math" panose="02040503050406030204" pitchFamily="18" charset="0"/>
                                        </a:rPr>
                                        <m:t>49</m:t>
                                      </m:r>
                                    </m:e>
                                  </m:rad>
                                </m:den>
                              </m:f>
                            </m:den>
                          </m:f>
                        </m:e>
                      </m:d>
                    </m:oMath>
                  </m:oMathPara>
                </a14:m>
                <a:endParaRPr lang="zh-TW" altLang="en-US" sz="2200" dirty="0"/>
              </a:p>
            </p:txBody>
          </p:sp>
        </mc:Choice>
        <mc:Fallback xmlns="">
          <p:sp>
            <p:nvSpPr>
              <p:cNvPr id="12" name="文字方塊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82595" y="5307759"/>
                <a:ext cx="2682466" cy="760721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文字方塊 12"/>
              <p:cNvSpPr txBox="1"/>
              <p:nvPr/>
            </p:nvSpPr>
            <p:spPr>
              <a:xfrm>
                <a:off x="4776043" y="5463156"/>
                <a:ext cx="1433085" cy="33855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TW" sz="22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altLang="zh-TW" sz="2200" b="0" i="1" smtClean="0">
                          <a:latin typeface="Cambria Math" panose="02040503050406030204" pitchFamily="18" charset="0"/>
                        </a:rPr>
                        <m:t>𝑃</m:t>
                      </m:r>
                      <m:d>
                        <m:dPr>
                          <m:ctrlPr>
                            <a:rPr lang="en-US" altLang="zh-TW" sz="22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altLang="zh-TW" sz="2200" b="0" i="1" smtClean="0">
                              <a:latin typeface="Cambria Math" panose="02040503050406030204" pitchFamily="18" charset="0"/>
                            </a:rPr>
                            <m:t>𝑧</m:t>
                          </m:r>
                          <m:r>
                            <a:rPr lang="en-US" altLang="zh-TW" sz="2200" b="0" i="1" smtClean="0">
                              <a:latin typeface="Cambria Math" panose="02040503050406030204" pitchFamily="18" charset="0"/>
                            </a:rPr>
                            <m:t>&gt;1</m:t>
                          </m:r>
                        </m:e>
                      </m:d>
                    </m:oMath>
                  </m:oMathPara>
                </a14:m>
                <a:endParaRPr lang="zh-TW" altLang="en-US" sz="2200" dirty="0"/>
              </a:p>
            </p:txBody>
          </p:sp>
        </mc:Choice>
        <mc:Fallback xmlns="">
          <p:sp>
            <p:nvSpPr>
              <p:cNvPr id="13" name="文字方塊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76043" y="5463156"/>
                <a:ext cx="1433085" cy="338554"/>
              </a:xfrm>
              <a:prstGeom prst="rect">
                <a:avLst/>
              </a:prstGeom>
              <a:blipFill>
                <a:blip r:embed="rId7"/>
                <a:stretch>
                  <a:fillRect l="-1695" b="-5357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文字方塊 13"/>
              <p:cNvSpPr txBox="1"/>
              <p:nvPr/>
            </p:nvSpPr>
            <p:spPr>
              <a:xfrm>
                <a:off x="6209128" y="5418331"/>
                <a:ext cx="2053511" cy="67710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TW" sz="2200" b="0" i="1" smtClean="0">
                          <a:latin typeface="Cambria Math" panose="02040503050406030204" pitchFamily="18" charset="0"/>
                        </a:rPr>
                        <m:t>=0.5−0.3413</m:t>
                      </m:r>
                    </m:oMath>
                  </m:oMathPara>
                </a14:m>
                <a:endParaRPr lang="en-US" altLang="zh-TW" sz="2200" b="0" dirty="0" smtClean="0"/>
              </a:p>
              <a:p>
                <a14:m>
                  <m:oMath xmlns:m="http://schemas.openxmlformats.org/officeDocument/2006/math">
                    <m:r>
                      <a:rPr lang="en-US" altLang="zh-TW" sz="2200" b="0" i="1" smtClean="0">
                        <a:latin typeface="Cambria Math" panose="02040503050406030204" pitchFamily="18" charset="0"/>
                      </a:rPr>
                      <m:t>  </m:t>
                    </m:r>
                    <m:r>
                      <a:rPr lang="en-US" altLang="zh-TW" sz="2200" i="1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US" altLang="zh-TW" sz="2200" b="0" dirty="0" smtClean="0"/>
                  <a:t>  0.1587 </a:t>
                </a:r>
              </a:p>
            </p:txBody>
          </p:sp>
        </mc:Choice>
        <mc:Fallback xmlns="">
          <p:sp>
            <p:nvSpPr>
              <p:cNvPr id="14" name="文字方塊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09128" y="5418331"/>
                <a:ext cx="2053511" cy="677108"/>
              </a:xfrm>
              <a:prstGeom prst="rect">
                <a:avLst/>
              </a:prstGeom>
              <a:blipFill>
                <a:blip r:embed="rId8"/>
                <a:stretch>
                  <a:fillRect l="-298" b="-24324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文字方塊 15"/>
              <p:cNvSpPr txBox="1"/>
              <p:nvPr/>
            </p:nvSpPr>
            <p:spPr>
              <a:xfrm>
                <a:off x="5971198" y="6196471"/>
                <a:ext cx="2104743" cy="67710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l-GR" altLang="zh-TW" sz="2200" b="0" i="1" smtClean="0">
                          <a:latin typeface="Cambria Math" panose="02040503050406030204" pitchFamily="18" charset="0"/>
                        </a:rPr>
                        <m:t>α</m:t>
                      </m:r>
                      <m:r>
                        <a:rPr lang="en-US" altLang="zh-TW" sz="2200" b="0" i="1" smtClean="0">
                          <a:latin typeface="Cambria Math" panose="02040503050406030204" pitchFamily="18" charset="0"/>
                        </a:rPr>
                        <m:t>=0.1587</m:t>
                      </m:r>
                      <m:r>
                        <a:rPr lang="en-US" altLang="zh-TW" sz="2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×2</m:t>
                      </m:r>
                    </m:oMath>
                  </m:oMathPara>
                </a14:m>
                <a:endParaRPr lang="en-US" altLang="zh-TW" sz="2200" b="0" dirty="0" smtClean="0">
                  <a:ea typeface="Cambria Math" panose="02040503050406030204" pitchFamily="18" charset="0"/>
                </a:endParaRPr>
              </a:p>
              <a:p>
                <a:r>
                  <a:rPr lang="en-US" altLang="zh-TW" sz="2200" dirty="0" smtClean="0"/>
                  <a:t>     </a:t>
                </a:r>
                <a14:m>
                  <m:oMath xmlns:m="http://schemas.openxmlformats.org/officeDocument/2006/math">
                    <m:r>
                      <a:rPr lang="en-US" altLang="zh-TW" sz="22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en-US" altLang="zh-TW" sz="22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en-US" altLang="zh-TW" sz="22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0.3174</m:t>
                    </m:r>
                  </m:oMath>
                </a14:m>
                <a:endParaRPr lang="zh-TW" altLang="en-US" sz="22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16" name="文字方塊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71198" y="6196471"/>
                <a:ext cx="2104743" cy="677108"/>
              </a:xfrm>
              <a:prstGeom prst="rect">
                <a:avLst/>
              </a:prstGeom>
              <a:blipFill>
                <a:blip r:embed="rId9"/>
                <a:stretch>
                  <a:fillRect b="-1786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Picture 2" descr="「z 表」的圖片搜尋結果"/>
          <p:cNvPicPr>
            <a:picLocks noChangeAspect="1" noChangeArrowheads="1"/>
          </p:cNvPicPr>
          <p:nvPr/>
        </p:nvPicPr>
        <p:blipFill rotWithShape="1"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848" t="22861" r="36186" b="46180"/>
          <a:stretch/>
        </p:blipFill>
        <p:spPr bwMode="auto">
          <a:xfrm>
            <a:off x="5399962" y="2988892"/>
            <a:ext cx="3247213" cy="23649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矩形 4"/>
          <p:cNvSpPr/>
          <p:nvPr/>
        </p:nvSpPr>
        <p:spPr>
          <a:xfrm>
            <a:off x="2440647" y="948093"/>
            <a:ext cx="4262705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TW" sz="3200" b="1" dirty="0">
                <a:solidFill>
                  <a:srgbClr val="FF0000"/>
                </a:solidFill>
              </a:rPr>
              <a:t>(</a:t>
            </a:r>
            <a:r>
              <a:rPr lang="zh-TW" altLang="en-US" sz="3200" b="1" dirty="0">
                <a:solidFill>
                  <a:srgbClr val="FF0000"/>
                </a:solidFill>
              </a:rPr>
              <a:t>放寬</a:t>
            </a:r>
            <a:r>
              <a:rPr lang="zh-TW" altLang="en-US" sz="3200" b="1" dirty="0" smtClean="0">
                <a:solidFill>
                  <a:srgbClr val="FF0000"/>
                </a:solidFill>
              </a:rPr>
              <a:t>標準 </a:t>
            </a:r>
            <a:r>
              <a:rPr lang="en-US" altLang="zh-TW" sz="3200" b="1" dirty="0" smtClean="0">
                <a:solidFill>
                  <a:srgbClr val="FF0000"/>
                </a:solidFill>
              </a:rPr>
              <a:t>or </a:t>
            </a:r>
            <a:r>
              <a:rPr lang="zh-TW" altLang="en-US" sz="3200" b="1" dirty="0" smtClean="0">
                <a:solidFill>
                  <a:srgbClr val="FF0000"/>
                </a:solidFill>
              </a:rPr>
              <a:t>加大</a:t>
            </a:r>
            <a:r>
              <a:rPr lang="zh-TW" altLang="en-US" sz="3200" b="1" dirty="0">
                <a:solidFill>
                  <a:srgbClr val="FF0000"/>
                </a:solidFill>
              </a:rPr>
              <a:t>樣本</a:t>
            </a:r>
            <a:r>
              <a:rPr lang="en-US" altLang="zh-TW" sz="3200" b="1" dirty="0">
                <a:solidFill>
                  <a:srgbClr val="FF0000"/>
                </a:solidFill>
              </a:rPr>
              <a:t>)</a:t>
            </a:r>
            <a:endParaRPr lang="zh-TW" altLang="en-US" sz="3200" b="1" dirty="0">
              <a:solidFill>
                <a:srgbClr val="FF0000"/>
              </a:solidFill>
            </a:endParaRPr>
          </a:p>
        </p:txBody>
      </p:sp>
      <p:cxnSp>
        <p:nvCxnSpPr>
          <p:cNvPr id="22" name="直線接點 21"/>
          <p:cNvCxnSpPr/>
          <p:nvPr/>
        </p:nvCxnSpPr>
        <p:spPr>
          <a:xfrm>
            <a:off x="3657600" y="4671391"/>
            <a:ext cx="0" cy="341755"/>
          </a:xfrm>
          <a:prstGeom prst="line">
            <a:avLst/>
          </a:prstGeom>
          <a:ln w="19050">
            <a:prstDash val="sysDot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23" name="直線接點 22"/>
          <p:cNvCxnSpPr/>
          <p:nvPr/>
        </p:nvCxnSpPr>
        <p:spPr>
          <a:xfrm>
            <a:off x="1315278" y="4693181"/>
            <a:ext cx="0" cy="341755"/>
          </a:xfrm>
          <a:prstGeom prst="line">
            <a:avLst/>
          </a:prstGeom>
          <a:ln w="19050">
            <a:prstDash val="sysDot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372974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重點摘述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/>
              <a:t>假設檢定的符號與設定</a:t>
            </a:r>
            <a:endParaRPr lang="en-US" altLang="zh-TW" dirty="0" smtClean="0"/>
          </a:p>
          <a:p>
            <a:pPr lvl="1"/>
            <a:r>
              <a:rPr lang="en-US" altLang="zh-TW" dirty="0" smtClean="0"/>
              <a:t>H0:</a:t>
            </a:r>
            <a:r>
              <a:rPr lang="zh-TW" altLang="en-US" dirty="0" smtClean="0"/>
              <a:t> 虛無假設</a:t>
            </a:r>
            <a:endParaRPr lang="en-US" altLang="zh-TW" dirty="0" smtClean="0"/>
          </a:p>
          <a:p>
            <a:pPr lvl="1"/>
            <a:r>
              <a:rPr lang="en-US" altLang="zh-TW" dirty="0" smtClean="0"/>
              <a:t>H1:</a:t>
            </a:r>
            <a:r>
              <a:rPr lang="zh-TW" altLang="en-US" dirty="0" smtClean="0"/>
              <a:t> 對立假設</a:t>
            </a:r>
            <a:endParaRPr lang="en-US" altLang="zh-TW" dirty="0" smtClean="0"/>
          </a:p>
          <a:p>
            <a:pPr lvl="1"/>
            <a:endParaRPr lang="en-US" altLang="zh-TW" dirty="0" smtClean="0"/>
          </a:p>
          <a:p>
            <a:r>
              <a:rPr lang="zh-TW" altLang="en-US" dirty="0"/>
              <a:t>統計決策錯誤與正確決定的</a:t>
            </a:r>
            <a:r>
              <a:rPr lang="zh-TW" altLang="en-US" dirty="0" smtClean="0"/>
              <a:t>概念</a:t>
            </a:r>
            <a:endParaRPr lang="en-US" altLang="zh-TW" dirty="0" smtClean="0"/>
          </a:p>
          <a:p>
            <a:r>
              <a:rPr lang="zh-TW" altLang="en-US" dirty="0" smtClean="0"/>
              <a:t>在問題的檢定中，型</a:t>
            </a:r>
            <a:r>
              <a:rPr lang="en-US" altLang="zh-TW" dirty="0" smtClean="0"/>
              <a:t>I</a:t>
            </a:r>
            <a:r>
              <a:rPr lang="zh-TW" altLang="en-US" dirty="0" smtClean="0"/>
              <a:t>誤差也稱為顯著水準，即</a:t>
            </a:r>
            <a:r>
              <a:rPr lang="el-GR" altLang="zh-TW" dirty="0" smtClean="0"/>
              <a:t>α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50150219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重點摘述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/>
              <a:t>在控制誤差方面加大接受範圍會</a:t>
            </a:r>
            <a:endParaRPr lang="en-US" altLang="zh-TW" dirty="0" smtClean="0"/>
          </a:p>
          <a:p>
            <a:pPr lvl="1"/>
            <a:r>
              <a:rPr lang="zh-TW" altLang="en-US" dirty="0" smtClean="0"/>
              <a:t>使型</a:t>
            </a:r>
            <a:r>
              <a:rPr lang="en-US" altLang="zh-TW" dirty="0" smtClean="0"/>
              <a:t>I</a:t>
            </a:r>
            <a:r>
              <a:rPr lang="zh-TW" altLang="en-US" dirty="0" smtClean="0"/>
              <a:t>誤差下降</a:t>
            </a:r>
            <a:endParaRPr lang="en-US" altLang="zh-TW" dirty="0" smtClean="0"/>
          </a:p>
          <a:p>
            <a:pPr lvl="1"/>
            <a:r>
              <a:rPr lang="zh-TW" altLang="en-US" dirty="0"/>
              <a:t>使</a:t>
            </a:r>
            <a:r>
              <a:rPr lang="zh-TW" altLang="en-US" dirty="0" smtClean="0"/>
              <a:t>型</a:t>
            </a:r>
            <a:r>
              <a:rPr lang="en-US" altLang="zh-TW" dirty="0" smtClean="0"/>
              <a:t>II</a:t>
            </a:r>
            <a:r>
              <a:rPr lang="zh-TW" altLang="en-US" dirty="0" smtClean="0"/>
              <a:t>誤差上升</a:t>
            </a:r>
            <a:endParaRPr lang="en-US" altLang="zh-TW" dirty="0" smtClean="0"/>
          </a:p>
          <a:p>
            <a:pPr lvl="1"/>
            <a:endParaRPr lang="en-US" altLang="zh-TW" dirty="0"/>
          </a:p>
          <a:p>
            <a:r>
              <a:rPr lang="zh-TW" altLang="en-US" dirty="0" smtClean="0"/>
              <a:t>加大樣本可同時使</a:t>
            </a:r>
            <a:endParaRPr lang="en-US" altLang="zh-TW" dirty="0" smtClean="0"/>
          </a:p>
          <a:p>
            <a:pPr lvl="1"/>
            <a:r>
              <a:rPr lang="zh-TW" altLang="en-US" dirty="0" smtClean="0"/>
              <a:t>兩型誤差均下降</a:t>
            </a:r>
            <a:endParaRPr lang="en-US" altLang="zh-TW" dirty="0" smtClean="0"/>
          </a:p>
          <a:p>
            <a:pPr lvl="1"/>
            <a:r>
              <a:rPr lang="zh-TW" altLang="en-US" dirty="0" smtClean="0"/>
              <a:t>缺點是耗費更多資源成本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60434586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前導故事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lnSpc>
                <a:spcPts val="3800"/>
              </a:lnSpc>
              <a:buNone/>
            </a:pPr>
            <a:r>
              <a:rPr lang="en-US" altLang="zh-TW" sz="2400" dirty="0" smtClean="0"/>
              <a:t>Adidas</a:t>
            </a:r>
            <a:r>
              <a:rPr lang="zh-TW" altLang="en-US" sz="2400" dirty="0" smtClean="0"/>
              <a:t>是一個世界知名的運動</a:t>
            </a:r>
            <a:r>
              <a:rPr lang="zh-TW" altLang="en-US" sz="2400" dirty="0" smtClean="0"/>
              <a:t>品牌。</a:t>
            </a:r>
            <a:r>
              <a:rPr lang="zh-TW" altLang="en-US" sz="2400" dirty="0" smtClean="0"/>
              <a:t>今日製造部門研發與製作一款新型的潮流運動</a:t>
            </a:r>
            <a:r>
              <a:rPr lang="zh-TW" altLang="en-US" sz="2400" dirty="0"/>
              <a:t>毛巾</a:t>
            </a:r>
            <a:r>
              <a:rPr lang="zh-TW" altLang="en-US" sz="2400" dirty="0" smtClean="0"/>
              <a:t>，他們對於品質的要求非常的嚴格，要求每條毛巾的長度</a:t>
            </a:r>
            <a:r>
              <a:rPr lang="zh-TW" altLang="en-US" sz="2400" dirty="0"/>
              <a:t>為</a:t>
            </a:r>
            <a:r>
              <a:rPr lang="en-US" altLang="zh-TW" sz="2400" dirty="0" smtClean="0"/>
              <a:t>100cm</a:t>
            </a:r>
            <a:r>
              <a:rPr lang="zh-TW" altLang="en-US" sz="2400" dirty="0"/>
              <a:t>。</a:t>
            </a:r>
            <a:r>
              <a:rPr lang="zh-TW" altLang="en-US" sz="2400" dirty="0" smtClean="0"/>
              <a:t>所以</a:t>
            </a:r>
            <a:r>
              <a:rPr lang="zh-TW" altLang="en-US" sz="2400" dirty="0" smtClean="0"/>
              <a:t>主</a:t>
            </a:r>
            <a:r>
              <a:rPr lang="zh-TW" altLang="en-US" sz="2400" dirty="0"/>
              <a:t>管</a:t>
            </a:r>
            <a:r>
              <a:rPr lang="zh-TW" altLang="en-US" sz="2400" dirty="0" smtClean="0"/>
              <a:t>也</a:t>
            </a:r>
            <a:r>
              <a:rPr lang="zh-TW" altLang="en-US" sz="2400" dirty="0" smtClean="0"/>
              <a:t>在製作</a:t>
            </a:r>
            <a:r>
              <a:rPr lang="zh-TW" altLang="en-US" sz="2400" dirty="0"/>
              <a:t>完成</a:t>
            </a:r>
            <a:r>
              <a:rPr lang="zh-TW" altLang="en-US" sz="2400" dirty="0" smtClean="0"/>
              <a:t>後進行驗收。</a:t>
            </a:r>
            <a:endParaRPr lang="en-US" altLang="zh-TW" sz="2400" dirty="0" smtClean="0"/>
          </a:p>
          <a:p>
            <a:pPr marL="0" indent="0" algn="ctr">
              <a:lnSpc>
                <a:spcPts val="3800"/>
              </a:lnSpc>
              <a:buNone/>
            </a:pPr>
            <a:r>
              <a:rPr lang="zh-TW" altLang="en-US" sz="2400" dirty="0" smtClean="0"/>
              <a:t>問題來了</a:t>
            </a:r>
            <a:endParaRPr lang="en-US" altLang="zh-TW" sz="2400" dirty="0" smtClean="0"/>
          </a:p>
          <a:p>
            <a:pPr marL="0" indent="0" algn="ctr">
              <a:lnSpc>
                <a:spcPts val="3800"/>
              </a:lnSpc>
              <a:buNone/>
            </a:pPr>
            <a:r>
              <a:rPr lang="zh-TW" altLang="en-US" sz="2400" dirty="0" smtClean="0"/>
              <a:t>總不能一條一條的拿出來用尺量</a:t>
            </a:r>
            <a:r>
              <a:rPr lang="zh-TW" altLang="en-US" sz="2400" dirty="0"/>
              <a:t>吧</a:t>
            </a:r>
            <a:endParaRPr lang="en-US" altLang="zh-TW" sz="2400" dirty="0" smtClean="0"/>
          </a:p>
          <a:p>
            <a:pPr marL="0" indent="0" algn="ctr">
              <a:lnSpc>
                <a:spcPts val="3800"/>
              </a:lnSpc>
              <a:buNone/>
            </a:pPr>
            <a:r>
              <a:rPr lang="zh-TW" altLang="en-US" sz="2400" dirty="0" smtClean="0"/>
              <a:t>這時</a:t>
            </a:r>
            <a:endParaRPr lang="en-US" altLang="zh-TW" sz="2400" dirty="0" smtClean="0"/>
          </a:p>
          <a:p>
            <a:pPr marL="0" indent="0" algn="ctr">
              <a:lnSpc>
                <a:spcPts val="3800"/>
              </a:lnSpc>
              <a:buNone/>
            </a:pPr>
            <a:r>
              <a:rPr lang="zh-TW" altLang="en-US" sz="2400" dirty="0" smtClean="0"/>
              <a:t>抽樣和推論統計又可以適時的派上用場了</a:t>
            </a:r>
            <a:r>
              <a:rPr lang="en-US" altLang="zh-TW" sz="2400" dirty="0" smtClean="0"/>
              <a:t>…</a:t>
            </a:r>
          </a:p>
        </p:txBody>
      </p:sp>
    </p:spTree>
    <p:extLst>
      <p:ext uri="{BB962C8B-B14F-4D97-AF65-F5344CB8AC3E}">
        <p14:creationId xmlns:p14="http://schemas.microsoft.com/office/powerpoint/2010/main" val="307506203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標題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在</a:t>
            </a:r>
            <a:r>
              <a:rPr lang="zh-TW" altLang="en-US" dirty="0" smtClean="0"/>
              <a:t>開始之前</a:t>
            </a:r>
            <a:r>
              <a:rPr lang="en-US" altLang="zh-TW" dirty="0" smtClean="0"/>
              <a:t>…</a:t>
            </a:r>
            <a:endParaRPr lang="zh-TW" altLang="en-US" dirty="0"/>
          </a:p>
        </p:txBody>
      </p:sp>
      <p:sp>
        <p:nvSpPr>
          <p:cNvPr id="7" name="內容版面配置區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/>
              <a:t>假設考驗的基本原理</a:t>
            </a:r>
            <a:endParaRPr lang="en-US" altLang="zh-TW" dirty="0" smtClean="0"/>
          </a:p>
          <a:p>
            <a:r>
              <a:rPr lang="zh-TW" altLang="en-US" dirty="0" smtClean="0"/>
              <a:t>假設考驗的</a:t>
            </a:r>
            <a:r>
              <a:rPr lang="zh-TW" altLang="en-US" dirty="0"/>
              <a:t>範例</a:t>
            </a:r>
            <a:endParaRPr lang="en-US" altLang="zh-TW" dirty="0" smtClean="0"/>
          </a:p>
          <a:p>
            <a:r>
              <a:rPr lang="zh-TW" altLang="en-US" dirty="0" smtClean="0"/>
              <a:t>重點摘</a:t>
            </a:r>
            <a:r>
              <a:rPr lang="zh-TW" altLang="en-US" dirty="0"/>
              <a:t>述</a:t>
            </a:r>
          </a:p>
        </p:txBody>
      </p:sp>
      <p:pic>
        <p:nvPicPr>
          <p:cNvPr id="4" name="Picture 2" descr="C:\Users\BPC\Downloads\教育部logo991006-1.png">
            <a:extLst>
              <a:ext uri="{FF2B5EF4-FFF2-40B4-BE49-F238E27FC236}">
                <a16:creationId xmlns:a16="http://schemas.microsoft.com/office/drawing/2014/main" id="{00000000-0000-0000-0000-000000000000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0" y="6411443"/>
            <a:ext cx="1475658" cy="446556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3" descr="C:\Users\BPC\AppData\Local\Temp\Rar$DR60.735\A703(修正型).png">
            <a:extLst>
              <a:ext uri="{FF2B5EF4-FFF2-40B4-BE49-F238E27FC236}">
                <a16:creationId xmlns:a16="http://schemas.microsoft.com/office/drawing/2014/main" id="{00000000-0000-0000-0000-000000000000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1547667" y="6508351"/>
            <a:ext cx="1263682" cy="25274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假設考驗的基本原理</a:t>
            </a:r>
            <a:endParaRPr lang="zh-TW" altLang="en-US" dirty="0"/>
          </a:p>
        </p:txBody>
      </p:sp>
      <p:sp>
        <p:nvSpPr>
          <p:cNvPr id="3" name="內容版面配置區 2"/>
          <p:cNvSpPr txBox="1">
            <a:spLocks noGrp="1"/>
          </p:cNvSpPr>
          <p:nvPr>
            <p:ph idx="1"/>
          </p:nvPr>
        </p:nvSpPr>
        <p:spPr>
          <a:xfrm>
            <a:off x="252441" y="5619493"/>
            <a:ext cx="8841036" cy="805012"/>
          </a:xfrm>
        </p:spPr>
        <p:txBody>
          <a:bodyPr/>
          <a:lstStyle/>
          <a:p>
            <a:pPr marL="0" indent="0" algn="ctr">
              <a:buNone/>
            </a:pPr>
            <a:r>
              <a:rPr lang="zh-TW" altLang="en-US" sz="2400" dirty="0" smtClean="0"/>
              <a:t>假設考驗的概念圖示</a:t>
            </a:r>
            <a:endParaRPr lang="en-US" altLang="zh-TW" sz="2400" dirty="0" smtClean="0"/>
          </a:p>
          <a:p>
            <a:pPr marL="0" indent="0" algn="ctr">
              <a:buNone/>
            </a:pPr>
            <a:r>
              <a:rPr lang="zh-TW" altLang="en-US" sz="1800" dirty="0" smtClean="0"/>
              <a:t>資料來源</a:t>
            </a:r>
            <a:r>
              <a:rPr lang="en-US" altLang="zh-TW" sz="1800" dirty="0" smtClean="0"/>
              <a:t>:</a:t>
            </a:r>
            <a:r>
              <a:rPr lang="zh-TW" altLang="en-US" sz="1800" dirty="0" smtClean="0"/>
              <a:t>邱浩政 </a:t>
            </a:r>
            <a:r>
              <a:rPr lang="en-US" altLang="zh-TW" sz="1800" dirty="0" smtClean="0"/>
              <a:t>(2005) </a:t>
            </a:r>
            <a:r>
              <a:rPr lang="zh-TW" altLang="en-US" sz="1800" dirty="0" smtClean="0"/>
              <a:t>。量化研究法</a:t>
            </a:r>
            <a:r>
              <a:rPr lang="en-US" altLang="zh-TW" sz="1800" dirty="0" smtClean="0"/>
              <a:t>(</a:t>
            </a:r>
            <a:r>
              <a:rPr lang="zh-TW" altLang="en-US" sz="1800" dirty="0" smtClean="0"/>
              <a:t>二</a:t>
            </a:r>
            <a:r>
              <a:rPr lang="en-US" altLang="zh-TW" sz="1800" dirty="0" smtClean="0"/>
              <a:t>)</a:t>
            </a:r>
            <a:r>
              <a:rPr lang="zh-TW" altLang="en-US" sz="1800" dirty="0" smtClean="0"/>
              <a:t>：統計原理與分析技術。台北：雙葉書廊。</a:t>
            </a:r>
            <a:endParaRPr lang="en-US" altLang="zh-TW" sz="1800" dirty="0" smtClean="0"/>
          </a:p>
        </p:txBody>
      </p:sp>
      <p:sp>
        <p:nvSpPr>
          <p:cNvPr id="4" name="矩形 3"/>
          <p:cNvSpPr/>
          <p:nvPr/>
        </p:nvSpPr>
        <p:spPr>
          <a:xfrm>
            <a:off x="600970" y="1708715"/>
            <a:ext cx="1288974" cy="661013"/>
          </a:xfrm>
          <a:prstGeom prst="rect">
            <a:avLst/>
          </a:prstGeom>
          <a:solidFill>
            <a:schemeClr val="bg1"/>
          </a:solidFill>
          <a:ln w="28575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現象</a:t>
            </a:r>
            <a:endParaRPr lang="zh-TW" altLang="en-US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2860347" y="1708715"/>
            <a:ext cx="1577248" cy="661013"/>
          </a:xfrm>
          <a:prstGeom prst="rect">
            <a:avLst/>
          </a:prstGeom>
          <a:solidFill>
            <a:schemeClr val="bg1"/>
          </a:solidFill>
          <a:ln w="28575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變</a:t>
            </a:r>
            <a:r>
              <a:rPr lang="zh-TW" altLang="en-US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項</a:t>
            </a:r>
          </a:p>
        </p:txBody>
      </p:sp>
      <p:sp>
        <p:nvSpPr>
          <p:cNvPr id="6" name="矩形 5"/>
          <p:cNvSpPr/>
          <p:nvPr/>
        </p:nvSpPr>
        <p:spPr>
          <a:xfrm>
            <a:off x="5710961" y="1708715"/>
            <a:ext cx="1885720" cy="661013"/>
          </a:xfrm>
          <a:prstGeom prst="rect">
            <a:avLst/>
          </a:prstGeom>
          <a:solidFill>
            <a:schemeClr val="bg1"/>
          </a:solidFill>
          <a:ln w="28575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研究假</a:t>
            </a:r>
            <a:r>
              <a:rPr lang="zh-TW" altLang="en-US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設</a:t>
            </a:r>
          </a:p>
        </p:txBody>
      </p:sp>
      <p:sp>
        <p:nvSpPr>
          <p:cNvPr id="7" name="矩形 6"/>
          <p:cNvSpPr/>
          <p:nvPr/>
        </p:nvSpPr>
        <p:spPr>
          <a:xfrm>
            <a:off x="600970" y="2604616"/>
            <a:ext cx="1288974" cy="1803233"/>
          </a:xfrm>
          <a:prstGeom prst="rect">
            <a:avLst/>
          </a:prstGeom>
          <a:solidFill>
            <a:schemeClr val="bg1"/>
          </a:solidFill>
          <a:ln w="28575">
            <a:solidFill>
              <a:srgbClr val="FF66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母體</a:t>
            </a:r>
            <a:endParaRPr lang="en-US" altLang="zh-TW" dirty="0" smtClean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ctr"/>
            <a:endParaRPr lang="en-US" altLang="zh-TW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ctr"/>
            <a:endParaRPr lang="en-US" altLang="zh-TW" dirty="0" smtClean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ctr"/>
            <a:endParaRPr lang="en-US" altLang="zh-TW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ctr"/>
            <a:endParaRPr lang="en-US" altLang="zh-TW" dirty="0" smtClean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788257" y="3467879"/>
            <a:ext cx="980502" cy="661013"/>
          </a:xfrm>
          <a:prstGeom prst="rect">
            <a:avLst/>
          </a:prstGeom>
          <a:solidFill>
            <a:schemeClr val="bg1"/>
          </a:solidFill>
          <a:ln w="28575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參數</a:t>
            </a:r>
          </a:p>
        </p:txBody>
      </p:sp>
      <p:sp>
        <p:nvSpPr>
          <p:cNvPr id="9" name="矩形 8"/>
          <p:cNvSpPr/>
          <p:nvPr/>
        </p:nvSpPr>
        <p:spPr>
          <a:xfrm>
            <a:off x="2849331" y="2604616"/>
            <a:ext cx="1588264" cy="1803233"/>
          </a:xfrm>
          <a:prstGeom prst="rect">
            <a:avLst/>
          </a:prstGeom>
          <a:solidFill>
            <a:schemeClr val="bg1"/>
          </a:solidFill>
          <a:ln w="28575">
            <a:solidFill>
              <a:srgbClr val="FF66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樣</a:t>
            </a:r>
            <a:r>
              <a:rPr lang="zh-TW" altLang="en-US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本</a:t>
            </a:r>
            <a:endParaRPr lang="en-US" altLang="zh-TW" dirty="0" smtClean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ctr"/>
            <a:endParaRPr lang="en-US" altLang="zh-TW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ctr"/>
            <a:endParaRPr lang="en-US" altLang="zh-TW" dirty="0" smtClean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ctr"/>
            <a:endParaRPr lang="en-US" altLang="zh-TW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ctr"/>
            <a:endParaRPr lang="en-US" altLang="zh-TW" dirty="0" smtClean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0" name="矩形 9"/>
          <p:cNvSpPr/>
          <p:nvPr/>
        </p:nvSpPr>
        <p:spPr>
          <a:xfrm>
            <a:off x="3036617" y="3467879"/>
            <a:ext cx="1208167" cy="661013"/>
          </a:xfrm>
          <a:prstGeom prst="rect">
            <a:avLst/>
          </a:prstGeom>
          <a:solidFill>
            <a:schemeClr val="bg1"/>
          </a:solidFill>
          <a:ln w="28575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樣本</a:t>
            </a:r>
            <a:endParaRPr lang="en-US" altLang="zh-TW" dirty="0" smtClean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ctr"/>
            <a:r>
              <a:rPr lang="zh-TW" altLang="en-US" dirty="0" smtClean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統計</a:t>
            </a:r>
            <a:r>
              <a:rPr lang="zh-TW" altLang="en-US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量</a:t>
            </a:r>
          </a:p>
        </p:txBody>
      </p:sp>
      <p:sp>
        <p:nvSpPr>
          <p:cNvPr id="11" name="矩形 10"/>
          <p:cNvSpPr/>
          <p:nvPr/>
        </p:nvSpPr>
        <p:spPr>
          <a:xfrm>
            <a:off x="5032505" y="2604616"/>
            <a:ext cx="1621316" cy="1803233"/>
          </a:xfrm>
          <a:prstGeom prst="rect">
            <a:avLst/>
          </a:prstGeom>
          <a:solidFill>
            <a:schemeClr val="bg1"/>
          </a:solidFill>
          <a:ln w="28575">
            <a:solidFill>
              <a:srgbClr val="FF66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統計檢定</a:t>
            </a:r>
            <a:endParaRPr lang="en-US" altLang="zh-TW" dirty="0" smtClean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ctr"/>
            <a:endParaRPr lang="en-US" altLang="zh-TW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ctr"/>
            <a:endParaRPr lang="en-US" altLang="zh-TW" dirty="0" smtClean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ctr"/>
            <a:endParaRPr lang="en-US" altLang="zh-TW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ctr"/>
            <a:endParaRPr lang="en-US" altLang="zh-TW" dirty="0" smtClean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2" name="矩形 11"/>
          <p:cNvSpPr/>
          <p:nvPr/>
        </p:nvSpPr>
        <p:spPr>
          <a:xfrm>
            <a:off x="5325370" y="3467879"/>
            <a:ext cx="1233309" cy="661013"/>
          </a:xfrm>
          <a:prstGeom prst="rect">
            <a:avLst/>
          </a:prstGeom>
          <a:solidFill>
            <a:schemeClr val="bg1"/>
          </a:solidFill>
          <a:ln w="28575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統計</a:t>
            </a:r>
            <a:endParaRPr lang="en-US" altLang="zh-TW" dirty="0" smtClean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ctr"/>
            <a:r>
              <a:rPr lang="zh-TW" altLang="en-US" dirty="0" smtClean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檢定</a:t>
            </a:r>
            <a:r>
              <a:rPr lang="zh-TW" altLang="en-US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量</a:t>
            </a:r>
          </a:p>
        </p:txBody>
      </p:sp>
      <p:sp>
        <p:nvSpPr>
          <p:cNvPr id="13" name="矩形 12"/>
          <p:cNvSpPr/>
          <p:nvPr/>
        </p:nvSpPr>
        <p:spPr>
          <a:xfrm>
            <a:off x="7519563" y="3175725"/>
            <a:ext cx="1306416" cy="661013"/>
          </a:xfrm>
          <a:prstGeom prst="rect">
            <a:avLst/>
          </a:prstGeom>
          <a:solidFill>
            <a:schemeClr val="bg1"/>
          </a:solidFill>
          <a:ln w="28575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判斷真</a:t>
            </a:r>
            <a:r>
              <a:rPr lang="zh-TW" altLang="en-US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偽</a:t>
            </a:r>
          </a:p>
        </p:txBody>
      </p:sp>
      <p:sp>
        <p:nvSpPr>
          <p:cNvPr id="14" name="矩形 13"/>
          <p:cNvSpPr/>
          <p:nvPr/>
        </p:nvSpPr>
        <p:spPr>
          <a:xfrm>
            <a:off x="4672959" y="4694287"/>
            <a:ext cx="2923722" cy="661013"/>
          </a:xfrm>
          <a:prstGeom prst="rect">
            <a:avLst/>
          </a:prstGeom>
          <a:solidFill>
            <a:schemeClr val="bg1"/>
          </a:solidFill>
          <a:ln w="28575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抽樣理論與統計分配</a:t>
            </a:r>
            <a:endParaRPr lang="zh-TW" altLang="en-US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cxnSp>
        <p:nvCxnSpPr>
          <p:cNvPr id="16" name="直線單箭頭接點 15"/>
          <p:cNvCxnSpPr>
            <a:stCxn id="7" idx="3"/>
            <a:endCxn id="9" idx="1"/>
          </p:cNvCxnSpPr>
          <p:nvPr/>
        </p:nvCxnSpPr>
        <p:spPr>
          <a:xfrm>
            <a:off x="1889944" y="3506233"/>
            <a:ext cx="959387" cy="0"/>
          </a:xfrm>
          <a:prstGeom prst="straightConnector1">
            <a:avLst/>
          </a:prstGeom>
          <a:ln w="38100">
            <a:tailEnd type="triangle" w="lg" len="lg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7" name="直線單箭頭接點 16"/>
          <p:cNvCxnSpPr>
            <a:stCxn id="9" idx="3"/>
            <a:endCxn id="11" idx="1"/>
          </p:cNvCxnSpPr>
          <p:nvPr/>
        </p:nvCxnSpPr>
        <p:spPr>
          <a:xfrm>
            <a:off x="4437595" y="3506233"/>
            <a:ext cx="594910" cy="0"/>
          </a:xfrm>
          <a:prstGeom prst="straightConnector1">
            <a:avLst/>
          </a:prstGeom>
          <a:ln w="38100">
            <a:tailEnd type="triangle" w="lg" len="lg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20" name="直線單箭頭接點 19"/>
          <p:cNvCxnSpPr>
            <a:stCxn id="11" idx="3"/>
            <a:endCxn id="13" idx="1"/>
          </p:cNvCxnSpPr>
          <p:nvPr/>
        </p:nvCxnSpPr>
        <p:spPr>
          <a:xfrm flipV="1">
            <a:off x="6653821" y="3506232"/>
            <a:ext cx="865742" cy="1"/>
          </a:xfrm>
          <a:prstGeom prst="straightConnector1">
            <a:avLst/>
          </a:prstGeom>
          <a:ln w="38100">
            <a:tailEnd type="triangle" w="lg" len="lg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23" name="直線單箭頭接點 22"/>
          <p:cNvCxnSpPr/>
          <p:nvPr/>
        </p:nvCxnSpPr>
        <p:spPr>
          <a:xfrm flipV="1">
            <a:off x="4794146" y="3506233"/>
            <a:ext cx="0" cy="1188054"/>
          </a:xfrm>
          <a:prstGeom prst="straightConnector1">
            <a:avLst/>
          </a:prstGeom>
          <a:ln w="38100">
            <a:tailEnd type="triangle" w="lg" len="lg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26" name="直線單箭頭接點 25"/>
          <p:cNvCxnSpPr>
            <a:stCxn id="4" idx="3"/>
            <a:endCxn id="5" idx="1"/>
          </p:cNvCxnSpPr>
          <p:nvPr/>
        </p:nvCxnSpPr>
        <p:spPr>
          <a:xfrm>
            <a:off x="1889944" y="2039222"/>
            <a:ext cx="970403" cy="0"/>
          </a:xfrm>
          <a:prstGeom prst="straightConnector1">
            <a:avLst/>
          </a:prstGeom>
          <a:ln w="38100">
            <a:tailEnd type="triangle" w="lg" len="lg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29" name="直線單箭頭接點 28"/>
          <p:cNvCxnSpPr>
            <a:stCxn id="5" idx="3"/>
            <a:endCxn id="6" idx="1"/>
          </p:cNvCxnSpPr>
          <p:nvPr/>
        </p:nvCxnSpPr>
        <p:spPr>
          <a:xfrm>
            <a:off x="4437595" y="2039222"/>
            <a:ext cx="1273366" cy="0"/>
          </a:xfrm>
          <a:prstGeom prst="straightConnector1">
            <a:avLst/>
          </a:prstGeom>
          <a:ln w="38100">
            <a:tailEnd type="triangle" w="lg" len="lg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32" name="直線單箭頭接點 31"/>
          <p:cNvCxnSpPr/>
          <p:nvPr/>
        </p:nvCxnSpPr>
        <p:spPr>
          <a:xfrm flipV="1">
            <a:off x="7105852" y="3490739"/>
            <a:ext cx="0" cy="1188054"/>
          </a:xfrm>
          <a:prstGeom prst="straightConnector1">
            <a:avLst/>
          </a:prstGeom>
          <a:ln w="38100">
            <a:tailEnd type="triangle" w="lg" len="lg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33" name="直線單箭頭接點 32"/>
          <p:cNvCxnSpPr/>
          <p:nvPr/>
        </p:nvCxnSpPr>
        <p:spPr>
          <a:xfrm>
            <a:off x="7105852" y="2369728"/>
            <a:ext cx="0" cy="1136504"/>
          </a:xfrm>
          <a:prstGeom prst="straightConnector1">
            <a:avLst/>
          </a:prstGeom>
          <a:ln w="38100">
            <a:tailEnd type="triangle" w="lg" len="lg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39" name="肘形接點 38"/>
          <p:cNvCxnSpPr>
            <a:stCxn id="13" idx="2"/>
            <a:endCxn id="8" idx="2"/>
          </p:cNvCxnSpPr>
          <p:nvPr/>
        </p:nvCxnSpPr>
        <p:spPr>
          <a:xfrm rot="5400000">
            <a:off x="4579563" y="535684"/>
            <a:ext cx="292154" cy="6894263"/>
          </a:xfrm>
          <a:prstGeom prst="bentConnector3">
            <a:avLst>
              <a:gd name="adj1" fmla="val 573391"/>
            </a:avLst>
          </a:prstGeom>
          <a:ln w="38100">
            <a:prstDash val="dash"/>
            <a:tailEnd type="triangle" w="lg" len="lg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41" name="肘形接點 40"/>
          <p:cNvCxnSpPr>
            <a:endCxn id="4" idx="0"/>
          </p:cNvCxnSpPr>
          <p:nvPr/>
        </p:nvCxnSpPr>
        <p:spPr>
          <a:xfrm rot="10800000">
            <a:off x="1245457" y="1708715"/>
            <a:ext cx="6917400" cy="1451516"/>
          </a:xfrm>
          <a:prstGeom prst="bentConnector4">
            <a:avLst>
              <a:gd name="adj1" fmla="val -98"/>
              <a:gd name="adj2" fmla="val 115749"/>
            </a:avLst>
          </a:prstGeom>
          <a:ln w="38100">
            <a:prstDash val="dash"/>
            <a:tailEnd type="triangle" w="lg" len="lg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假設考驗的基本原理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lnSpc>
                <a:spcPts val="3800"/>
              </a:lnSpc>
              <a:buFont typeface="+mj-lt"/>
              <a:buAutoNum type="arabicPeriod"/>
            </a:pPr>
            <a:r>
              <a:rPr lang="zh-TW" altLang="en-US" sz="2400" dirty="0" smtClean="0"/>
              <a:t>對母體參數設定一假設</a:t>
            </a:r>
            <a:endParaRPr lang="en-US" altLang="zh-TW" sz="2400" dirty="0" smtClean="0"/>
          </a:p>
          <a:p>
            <a:pPr marL="457200" indent="-457200">
              <a:lnSpc>
                <a:spcPts val="3800"/>
              </a:lnSpc>
              <a:buFont typeface="+mj-lt"/>
              <a:buAutoNum type="arabicPeriod"/>
            </a:pPr>
            <a:r>
              <a:rPr lang="zh-TW" altLang="en-US" sz="2400" dirty="0" smtClean="0"/>
              <a:t>利用樣本所獲得的樣本統計量，來檢定母體參數是否符合假設</a:t>
            </a:r>
            <a:endParaRPr lang="en-US" altLang="zh-TW" sz="2400" dirty="0" smtClean="0"/>
          </a:p>
          <a:p>
            <a:pPr marL="457200" indent="-457200">
              <a:lnSpc>
                <a:spcPts val="3800"/>
              </a:lnSpc>
              <a:buFont typeface="+mj-lt"/>
              <a:buAutoNum type="arabicPeriod"/>
            </a:pPr>
            <a:r>
              <a:rPr lang="zh-TW" altLang="en-US" sz="2400" dirty="0" smtClean="0"/>
              <a:t>對所提出的假設作出接受或拒絕的最終決策</a:t>
            </a:r>
            <a:endParaRPr lang="zh-TW" altLang="en-US" sz="2400" dirty="0"/>
          </a:p>
        </p:txBody>
      </p:sp>
    </p:spTree>
    <p:extLst>
      <p:ext uri="{BB962C8B-B14F-4D97-AF65-F5344CB8AC3E}">
        <p14:creationId xmlns:p14="http://schemas.microsoft.com/office/powerpoint/2010/main" val="417744898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假設考驗的基本原理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582137"/>
            <a:ext cx="8229600" cy="697230"/>
          </a:xfrm>
        </p:spPr>
        <p:txBody>
          <a:bodyPr/>
          <a:lstStyle/>
          <a:p>
            <a:pPr marL="0" indent="0">
              <a:lnSpc>
                <a:spcPts val="3800"/>
              </a:lnSpc>
              <a:buNone/>
            </a:pPr>
            <a:r>
              <a:rPr lang="zh-TW" altLang="en-US" sz="2400" dirty="0" smtClean="0"/>
              <a:t>假設檢定前必須建立的兩個假設：</a:t>
            </a:r>
            <a:endParaRPr lang="zh-TW" altLang="en-US" sz="24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4" name="資料庫圖表 3"/>
              <p:cNvGraphicFramePr/>
              <p:nvPr>
                <p:extLst>
                  <p:ext uri="{D42A27DB-BD31-4B8C-83A1-F6EECF244321}">
                    <p14:modId xmlns:p14="http://schemas.microsoft.com/office/powerpoint/2010/main" val="3837036757"/>
                  </p:ext>
                </p:extLst>
              </p:nvPr>
            </p:nvGraphicFramePr>
            <p:xfrm>
              <a:off x="457200" y="2754631"/>
              <a:ext cx="4533900" cy="3566159"/>
            </p:xfrm>
            <a:graphic>
              <a:graphicData uri="http://schemas.openxmlformats.org/drawingml/2006/diagram">
                <dgm:relIds xmlns:dgm="http://schemas.openxmlformats.org/drawingml/2006/diagram" xmlns:r="http://schemas.openxmlformats.org/officeDocument/2006/relationships" r:dm="rId2" r:lo="rId3" r:qs="rId4" r:cs="rId5"/>
              </a:graphicData>
            </a:graphic>
          </p:graphicFrame>
        </mc:Choice>
        <mc:Fallback xmlns="">
          <p:graphicFrame>
            <p:nvGraphicFramePr>
              <p:cNvPr id="4" name="資料庫圖表 3"/>
              <p:cNvGraphicFramePr/>
              <p:nvPr>
                <p:extLst>
                  <p:ext uri="{D42A27DB-BD31-4B8C-83A1-F6EECF244321}">
                    <p14:modId xmlns:p14="http://schemas.microsoft.com/office/powerpoint/2010/main" val="3837036757"/>
                  </p:ext>
                </p:extLst>
              </p:nvPr>
            </p:nvGraphicFramePr>
            <p:xfrm>
              <a:off x="457200" y="2754631"/>
              <a:ext cx="4533900" cy="3566159"/>
            </p:xfrm>
            <a:graphic>
              <a:graphicData uri="http://schemas.openxmlformats.org/drawingml/2006/diagram">
                <dgm:relIds xmlns:dgm="http://schemas.openxmlformats.org/drawingml/2006/diagram" xmlns:r="http://schemas.openxmlformats.org/officeDocument/2006/relationships" r:dm="rId7" r:lo="rId8" r:qs="rId9" r:cs="rId10"/>
              </a:graphicData>
            </a:graphic>
          </p:graphicFrame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7" name="文字方塊 6"/>
              <p:cNvSpPr txBox="1"/>
              <p:nvPr/>
            </p:nvSpPr>
            <p:spPr>
              <a:xfrm>
                <a:off x="5525445" y="2443864"/>
                <a:ext cx="2240280" cy="1441741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{"/>
                          <m:endChr m:val=""/>
                          <m:ctrlPr>
                            <a:rPr lang="en-US" altLang="zh-TW" sz="28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en-US" altLang="zh-TW" sz="2800" i="1" smtClean="0"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r>
                                <a:rPr lang="en-US" altLang="zh-TW" sz="2800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m:rPr>
                                  <m:sty m:val="p"/>
                                </m:rPr>
                                <a:rPr lang="en-US" altLang="zh-TW" sz="2800" i="1">
                                  <a:latin typeface="Cambria Math" panose="02040503050406030204" pitchFamily="18" charset="0"/>
                                </a:rPr>
                                <m:t>H</m:t>
                              </m:r>
                              <m:r>
                                <a:rPr lang="en-US" altLang="zh-TW" sz="2800" b="0" i="1" smtClean="0">
                                  <a:latin typeface="Cambria Math" panose="02040503050406030204" pitchFamily="18" charset="0"/>
                                </a:rPr>
                                <m:t>0: </m:t>
                              </m:r>
                              <m:sSub>
                                <m:sSubPr>
                                  <m:ctrlPr>
                                    <a:rPr lang="en-US" altLang="zh-TW" sz="28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zh-TW" altLang="en-US" sz="2800" b="0" i="1" smtClean="0">
                                      <a:latin typeface="Cambria Math" panose="02040503050406030204" pitchFamily="18" charset="0"/>
                                    </a:rPr>
                                    <m:t>𝜇</m:t>
                                  </m:r>
                                </m:e>
                                <m:sub>
                                  <m:r>
                                    <a:rPr lang="en-US" altLang="zh-TW" sz="2800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altLang="zh-TW" sz="2800" b="0" i="1" smtClean="0"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sSub>
                                <m:sSubPr>
                                  <m:ctrlPr>
                                    <a:rPr lang="en-US" altLang="zh-TW" sz="28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zh-TW" altLang="en-US" sz="2800" i="1">
                                      <a:latin typeface="Cambria Math" panose="02040503050406030204" pitchFamily="18" charset="0"/>
                                    </a:rPr>
                                    <m:t>𝜇</m:t>
                                  </m:r>
                                </m:e>
                                <m:sub>
                                  <m:r>
                                    <a:rPr lang="en-US" altLang="zh-TW" sz="2800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</m:e>
                            <m:e>
                              <m:r>
                                <a:rPr lang="en-US" altLang="zh-TW" sz="2800" b="0" i="1" smtClean="0">
                                  <a:latin typeface="Cambria Math" panose="02040503050406030204" pitchFamily="18" charset="0"/>
                                </a:rPr>
                                <m:t>  </m:t>
                              </m:r>
                              <m:r>
                                <m:rPr>
                                  <m:sty m:val="p"/>
                                </m:rPr>
                                <a:rPr lang="en-US" altLang="zh-TW" sz="2800" i="1">
                                  <a:latin typeface="Cambria Math" panose="02040503050406030204" pitchFamily="18" charset="0"/>
                                </a:rPr>
                                <m:t>H</m:t>
                              </m:r>
                              <m:r>
                                <a:rPr lang="en-US" altLang="zh-TW" sz="28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  <m:r>
                                <a:rPr lang="en-US" altLang="zh-TW" sz="2800" i="1">
                                  <a:latin typeface="Cambria Math" panose="02040503050406030204" pitchFamily="18" charset="0"/>
                                </a:rPr>
                                <m:t>: </m:t>
                              </m:r>
                              <m:sSub>
                                <m:sSubPr>
                                  <m:ctrlPr>
                                    <a:rPr lang="en-US" altLang="zh-TW" sz="28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zh-TW" altLang="en-US" sz="2800" i="1">
                                      <a:latin typeface="Cambria Math" panose="02040503050406030204" pitchFamily="18" charset="0"/>
                                    </a:rPr>
                                    <m:t>𝜇</m:t>
                                  </m:r>
                                </m:e>
                                <m:sub>
                                  <m:r>
                                    <a:rPr lang="en-US" altLang="zh-TW" sz="2800" i="1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altLang="zh-TW" sz="280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≠</m:t>
                              </m:r>
                              <m:sSub>
                                <m:sSubPr>
                                  <m:ctrlPr>
                                    <a:rPr lang="en-US" altLang="zh-TW" sz="28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zh-TW" altLang="en-US" sz="2800" i="1">
                                      <a:latin typeface="Cambria Math" panose="02040503050406030204" pitchFamily="18" charset="0"/>
                                    </a:rPr>
                                    <m:t>𝜇</m:t>
                                  </m:r>
                                </m:e>
                                <m:sub>
                                  <m:r>
                                    <a:rPr lang="en-US" altLang="zh-TW" sz="2800" i="1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</m:e>
                          </m:eqArr>
                        </m:e>
                      </m:d>
                    </m:oMath>
                  </m:oMathPara>
                </a14:m>
                <a:endParaRPr lang="zh-TW" altLang="en-US" sz="2800" dirty="0"/>
              </a:p>
            </p:txBody>
          </p:sp>
        </mc:Choice>
        <mc:Fallback>
          <p:sp>
            <p:nvSpPr>
              <p:cNvPr id="7" name="文字方塊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25445" y="2443864"/>
                <a:ext cx="2240280" cy="1441741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8" name="文字方塊 7"/>
              <p:cNvSpPr txBox="1"/>
              <p:nvPr/>
            </p:nvSpPr>
            <p:spPr>
              <a:xfrm>
                <a:off x="5525445" y="4100376"/>
                <a:ext cx="2240280" cy="1441741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{"/>
                          <m:endChr m:val=""/>
                          <m:ctrlPr>
                            <a:rPr lang="en-US" altLang="zh-TW" sz="28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en-US" altLang="zh-TW" sz="2800" i="1" smtClean="0"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r>
                                <a:rPr lang="en-US" altLang="zh-TW" sz="2800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m:rPr>
                                  <m:sty m:val="p"/>
                                </m:rPr>
                                <a:rPr lang="en-US" altLang="zh-TW" sz="2800" i="1">
                                  <a:latin typeface="Cambria Math" panose="02040503050406030204" pitchFamily="18" charset="0"/>
                                </a:rPr>
                                <m:t>H</m:t>
                              </m:r>
                              <m:r>
                                <a:rPr lang="en-US" altLang="zh-TW" sz="2800" b="0" i="1" smtClean="0">
                                  <a:latin typeface="Cambria Math" panose="02040503050406030204" pitchFamily="18" charset="0"/>
                                </a:rPr>
                                <m:t>0: </m:t>
                              </m:r>
                              <m:sSub>
                                <m:sSubPr>
                                  <m:ctrlPr>
                                    <a:rPr lang="en-US" altLang="zh-TW" sz="28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zh-TW" altLang="en-US" sz="2800" b="0" i="1" smtClean="0">
                                      <a:latin typeface="Cambria Math" panose="02040503050406030204" pitchFamily="18" charset="0"/>
                                    </a:rPr>
                                    <m:t>𝜇</m:t>
                                  </m:r>
                                </m:e>
                                <m:sub>
                                  <m:r>
                                    <a:rPr lang="en-US" altLang="zh-TW" sz="2800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altLang="zh-TW" sz="2800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sSub>
                                <m:sSubPr>
                                  <m:ctrlPr>
                                    <a:rPr lang="en-US" altLang="zh-TW" sz="28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zh-TW" altLang="en-US" sz="2800" i="1">
                                      <a:latin typeface="Cambria Math" panose="02040503050406030204" pitchFamily="18" charset="0"/>
                                    </a:rPr>
                                    <m:t>𝜇</m:t>
                                  </m:r>
                                </m:e>
                                <m:sub>
                                  <m:r>
                                    <a:rPr lang="en-US" altLang="zh-TW" sz="2800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  <m:r>
                                <a:rPr lang="en-US" altLang="zh-TW" sz="2800" b="0" i="1" smtClean="0"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r>
                                <a:rPr lang="en-US" altLang="zh-TW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altLang="zh-TW" sz="2800" b="0" i="1" smtClean="0">
                                  <a:latin typeface="Cambria Math" panose="02040503050406030204" pitchFamily="18" charset="0"/>
                                </a:rPr>
                                <m:t>  </m:t>
                              </m:r>
                              <m:r>
                                <m:rPr>
                                  <m:sty m:val="p"/>
                                </m:rPr>
                                <a:rPr lang="en-US" altLang="zh-TW" sz="2800" i="1">
                                  <a:latin typeface="Cambria Math" panose="02040503050406030204" pitchFamily="18" charset="0"/>
                                </a:rPr>
                                <m:t>H</m:t>
                              </m:r>
                              <m:r>
                                <a:rPr lang="en-US" altLang="zh-TW" sz="28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  <m:r>
                                <a:rPr lang="en-US" altLang="zh-TW" sz="2800" i="1">
                                  <a:latin typeface="Cambria Math" panose="02040503050406030204" pitchFamily="18" charset="0"/>
                                </a:rPr>
                                <m:t>: </m:t>
                              </m:r>
                              <m:sSub>
                                <m:sSubPr>
                                  <m:ctrlPr>
                                    <a:rPr lang="en-US" altLang="zh-TW" sz="28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zh-TW" altLang="en-US" sz="2800" i="1">
                                      <a:latin typeface="Cambria Math" panose="02040503050406030204" pitchFamily="18" charset="0"/>
                                    </a:rPr>
                                    <m:t>𝜇</m:t>
                                  </m:r>
                                </m:e>
                                <m:sub>
                                  <m:r>
                                    <a:rPr lang="en-US" altLang="zh-TW" sz="2800" i="1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altLang="zh-TW" sz="2800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sSub>
                                <m:sSubPr>
                                  <m:ctrlPr>
                                    <a:rPr lang="en-US" altLang="zh-TW" sz="28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zh-TW" altLang="en-US" sz="2800" i="1">
                                      <a:latin typeface="Cambria Math" panose="02040503050406030204" pitchFamily="18" charset="0"/>
                                    </a:rPr>
                                    <m:t>𝜇</m:t>
                                  </m:r>
                                </m:e>
                                <m:sub>
                                  <m:r>
                                    <a:rPr lang="en-US" altLang="zh-TW" sz="2800" i="1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  <m:r>
                                <a:rPr lang="en-US" altLang="zh-TW" sz="280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≠</m:t>
                              </m:r>
                              <m:r>
                                <a:rPr lang="en-US" altLang="zh-TW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0</m:t>
                              </m:r>
                            </m:e>
                          </m:eqArr>
                        </m:e>
                      </m:d>
                    </m:oMath>
                  </m:oMathPara>
                </a14:m>
                <a:endParaRPr lang="zh-TW" altLang="en-US" sz="2800" dirty="0"/>
              </a:p>
            </p:txBody>
          </p:sp>
        </mc:Choice>
        <mc:Fallback>
          <p:sp>
            <p:nvSpPr>
              <p:cNvPr id="8" name="文字方塊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25445" y="4100376"/>
                <a:ext cx="2240280" cy="1441741"/>
              </a:xfrm>
              <a:prstGeom prst="rect">
                <a:avLst/>
              </a:prstGeom>
              <a:blipFill>
                <a:blip r:embed="rId12"/>
                <a:stretch>
                  <a:fillRect r="-23913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86188253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資料庫圖表 6"/>
          <p:cNvGraphicFramePr/>
          <p:nvPr>
            <p:extLst>
              <p:ext uri="{D42A27DB-BD31-4B8C-83A1-F6EECF244321}">
                <p14:modId xmlns:p14="http://schemas.microsoft.com/office/powerpoint/2010/main" val="3628080084"/>
              </p:ext>
            </p:extLst>
          </p:nvPr>
        </p:nvGraphicFramePr>
        <p:xfrm>
          <a:off x="321198" y="1801464"/>
          <a:ext cx="8686800" cy="494657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假設考驗的基本原理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672541" y="1184244"/>
            <a:ext cx="6198244" cy="617220"/>
          </a:xfrm>
        </p:spPr>
        <p:txBody>
          <a:bodyPr/>
          <a:lstStyle/>
          <a:p>
            <a:pPr marL="0" indent="0">
              <a:lnSpc>
                <a:spcPts val="3800"/>
              </a:lnSpc>
              <a:buNone/>
            </a:pPr>
            <a:r>
              <a:rPr lang="zh-TW" altLang="en-US" sz="2400" dirty="0" smtClean="0"/>
              <a:t>單尾與雙尾假設</a:t>
            </a:r>
            <a:r>
              <a:rPr lang="en-US" altLang="zh-TW" sz="2400" dirty="0" smtClean="0"/>
              <a:t>~</a:t>
            </a:r>
            <a:r>
              <a:rPr lang="zh-TW" altLang="en-US" sz="2400" dirty="0" smtClean="0"/>
              <a:t>睡眠對運動表現的影響</a:t>
            </a:r>
            <a:endParaRPr lang="en-US" altLang="zh-TW" sz="2400" dirty="0" smtClean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文字方塊 3"/>
              <p:cNvSpPr txBox="1"/>
              <p:nvPr/>
            </p:nvSpPr>
            <p:spPr>
              <a:xfrm>
                <a:off x="5455871" y="3170057"/>
                <a:ext cx="2240280" cy="1441741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{"/>
                          <m:endChr m:val=""/>
                          <m:ctrlPr>
                            <a:rPr lang="en-US" altLang="zh-TW" sz="28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en-US" altLang="zh-TW" sz="2800" i="1" smtClean="0"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r>
                                <a:rPr lang="en-US" altLang="zh-TW" sz="2800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m:rPr>
                                  <m:sty m:val="p"/>
                                </m:rPr>
                                <a:rPr lang="en-US" altLang="zh-TW" sz="2800" i="1">
                                  <a:latin typeface="Cambria Math" panose="02040503050406030204" pitchFamily="18" charset="0"/>
                                </a:rPr>
                                <m:t>H</m:t>
                              </m:r>
                              <m:r>
                                <a:rPr lang="en-US" altLang="zh-TW" sz="2800" b="0" i="1" smtClean="0">
                                  <a:latin typeface="Cambria Math" panose="02040503050406030204" pitchFamily="18" charset="0"/>
                                </a:rPr>
                                <m:t>0: </m:t>
                              </m:r>
                              <m:sSub>
                                <m:sSubPr>
                                  <m:ctrlPr>
                                    <a:rPr lang="en-US" altLang="zh-TW" sz="28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zh-TW" altLang="en-US" sz="2800" b="0" i="1" smtClean="0">
                                      <a:latin typeface="Cambria Math" panose="02040503050406030204" pitchFamily="18" charset="0"/>
                                    </a:rPr>
                                    <m:t>𝜇</m:t>
                                  </m:r>
                                </m:e>
                                <m:sub>
                                  <m:r>
                                    <a:rPr lang="en-US" altLang="zh-TW" sz="2800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altLang="zh-TW" sz="2800" b="0" i="1" smtClean="0"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sSub>
                                <m:sSubPr>
                                  <m:ctrlPr>
                                    <a:rPr lang="en-US" altLang="zh-TW" sz="28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zh-TW" altLang="en-US" sz="2800" i="1">
                                      <a:latin typeface="Cambria Math" panose="02040503050406030204" pitchFamily="18" charset="0"/>
                                    </a:rPr>
                                    <m:t>𝜇</m:t>
                                  </m:r>
                                </m:e>
                                <m:sub>
                                  <m:r>
                                    <a:rPr lang="en-US" altLang="zh-TW" sz="2800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</m:e>
                            <m:e>
                              <m:r>
                                <a:rPr lang="en-US" altLang="zh-TW" sz="2800" b="0" i="1" smtClean="0">
                                  <a:latin typeface="Cambria Math" panose="02040503050406030204" pitchFamily="18" charset="0"/>
                                </a:rPr>
                                <m:t>  </m:t>
                              </m:r>
                              <m:r>
                                <m:rPr>
                                  <m:sty m:val="p"/>
                                </m:rPr>
                                <a:rPr lang="en-US" altLang="zh-TW" sz="2800" i="1">
                                  <a:latin typeface="Cambria Math" panose="02040503050406030204" pitchFamily="18" charset="0"/>
                                </a:rPr>
                                <m:t>H</m:t>
                              </m:r>
                              <m:r>
                                <a:rPr lang="en-US" altLang="zh-TW" sz="28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  <m:r>
                                <a:rPr lang="en-US" altLang="zh-TW" sz="2800" i="1">
                                  <a:latin typeface="Cambria Math" panose="02040503050406030204" pitchFamily="18" charset="0"/>
                                </a:rPr>
                                <m:t>: </m:t>
                              </m:r>
                              <m:sSub>
                                <m:sSubPr>
                                  <m:ctrlPr>
                                    <a:rPr lang="en-US" altLang="zh-TW" sz="28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zh-TW" altLang="en-US" sz="2800" i="1">
                                      <a:latin typeface="Cambria Math" panose="02040503050406030204" pitchFamily="18" charset="0"/>
                                    </a:rPr>
                                    <m:t>𝜇</m:t>
                                  </m:r>
                                </m:e>
                                <m:sub>
                                  <m:r>
                                    <a:rPr lang="en-US" altLang="zh-TW" sz="2800" i="1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altLang="zh-TW" sz="280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≠</m:t>
                              </m:r>
                              <m:sSub>
                                <m:sSubPr>
                                  <m:ctrlPr>
                                    <a:rPr lang="en-US" altLang="zh-TW" sz="28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zh-TW" altLang="en-US" sz="2800" i="1">
                                      <a:latin typeface="Cambria Math" panose="02040503050406030204" pitchFamily="18" charset="0"/>
                                    </a:rPr>
                                    <m:t>𝜇</m:t>
                                  </m:r>
                                </m:e>
                                <m:sub>
                                  <m:r>
                                    <a:rPr lang="en-US" altLang="zh-TW" sz="2800" i="1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</m:e>
                          </m:eqArr>
                        </m:e>
                      </m:d>
                    </m:oMath>
                  </m:oMathPara>
                </a14:m>
                <a:endParaRPr lang="zh-TW" altLang="en-US" sz="2800" dirty="0"/>
              </a:p>
            </p:txBody>
          </p:sp>
        </mc:Choice>
        <mc:Fallback xmlns="">
          <p:sp>
            <p:nvSpPr>
              <p:cNvPr id="4" name="文字方塊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55871" y="3170057"/>
                <a:ext cx="2240280" cy="1441741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文字方塊 4"/>
              <p:cNvSpPr txBox="1"/>
              <p:nvPr/>
            </p:nvSpPr>
            <p:spPr>
              <a:xfrm>
                <a:off x="964027" y="4811059"/>
                <a:ext cx="2240280" cy="1441741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{"/>
                          <m:endChr m:val=""/>
                          <m:ctrlPr>
                            <a:rPr lang="en-US" altLang="zh-TW" sz="28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en-US" altLang="zh-TW" sz="2800" i="1" smtClean="0"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r>
                                <a:rPr lang="en-US" altLang="zh-TW" sz="2800" b="0" i="1" smtClean="0">
                                  <a:latin typeface="Cambria Math" panose="02040503050406030204" pitchFamily="18" charset="0"/>
                                </a:rPr>
                                <m:t>  </m:t>
                              </m:r>
                              <m:r>
                                <m:rPr>
                                  <m:sty m:val="p"/>
                                </m:rPr>
                                <a:rPr lang="en-US" altLang="zh-TW" sz="2800" i="1">
                                  <a:latin typeface="Cambria Math" panose="02040503050406030204" pitchFamily="18" charset="0"/>
                                </a:rPr>
                                <m:t>H</m:t>
                              </m:r>
                              <m:r>
                                <a:rPr lang="en-US" altLang="zh-TW" sz="2800" b="0" i="1" smtClean="0">
                                  <a:latin typeface="Cambria Math" panose="02040503050406030204" pitchFamily="18" charset="0"/>
                                </a:rPr>
                                <m:t>0: </m:t>
                              </m:r>
                              <m:sSub>
                                <m:sSubPr>
                                  <m:ctrlPr>
                                    <a:rPr lang="en-US" altLang="zh-TW" sz="28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zh-TW" altLang="en-US" sz="2800" b="0" i="1" smtClean="0">
                                      <a:latin typeface="Cambria Math" panose="02040503050406030204" pitchFamily="18" charset="0"/>
                                    </a:rPr>
                                    <m:t>𝜇</m:t>
                                  </m:r>
                                </m:e>
                                <m:sub>
                                  <m:r>
                                    <a:rPr lang="en-US" altLang="zh-TW" sz="2800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altLang="zh-TW" sz="2800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sSub>
                                <m:sSubPr>
                                  <m:ctrlPr>
                                    <a:rPr lang="en-US" altLang="zh-TW" sz="28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zh-TW" altLang="en-US" sz="2800" i="1">
                                      <a:latin typeface="Cambria Math" panose="02040503050406030204" pitchFamily="18" charset="0"/>
                                    </a:rPr>
                                    <m:t>𝜇</m:t>
                                  </m:r>
                                </m:e>
                                <m:sub>
                                  <m:r>
                                    <a:rPr lang="en-US" altLang="zh-TW" sz="2800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  <m:r>
                                <a:rPr lang="en-US" altLang="zh-TW" sz="28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≤</m:t>
                              </m:r>
                              <m:r>
                                <a:rPr lang="en-US" altLang="zh-TW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altLang="zh-TW" sz="2800" b="0" i="1" smtClean="0">
                                  <a:latin typeface="Cambria Math" panose="02040503050406030204" pitchFamily="18" charset="0"/>
                                </a:rPr>
                                <m:t>  </m:t>
                              </m:r>
                              <m:r>
                                <m:rPr>
                                  <m:sty m:val="p"/>
                                </m:rPr>
                                <a:rPr lang="en-US" altLang="zh-TW" sz="2800" i="1">
                                  <a:latin typeface="Cambria Math" panose="02040503050406030204" pitchFamily="18" charset="0"/>
                                </a:rPr>
                                <m:t>H</m:t>
                              </m:r>
                              <m:r>
                                <a:rPr lang="en-US" altLang="zh-TW" sz="28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  <m:r>
                                <a:rPr lang="en-US" altLang="zh-TW" sz="2800" i="1">
                                  <a:latin typeface="Cambria Math" panose="02040503050406030204" pitchFamily="18" charset="0"/>
                                </a:rPr>
                                <m:t>: </m:t>
                              </m:r>
                              <m:sSub>
                                <m:sSubPr>
                                  <m:ctrlPr>
                                    <a:rPr lang="en-US" altLang="zh-TW" sz="28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zh-TW" altLang="en-US" sz="2800" i="1">
                                      <a:latin typeface="Cambria Math" panose="02040503050406030204" pitchFamily="18" charset="0"/>
                                    </a:rPr>
                                    <m:t>𝜇</m:t>
                                  </m:r>
                                </m:e>
                                <m:sub>
                                  <m:r>
                                    <a:rPr lang="en-US" altLang="zh-TW" sz="2800" i="1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altLang="zh-TW" sz="2800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sSub>
                                <m:sSubPr>
                                  <m:ctrlPr>
                                    <a:rPr lang="en-US" altLang="zh-TW" sz="28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zh-TW" altLang="en-US" sz="2800" i="1">
                                      <a:latin typeface="Cambria Math" panose="02040503050406030204" pitchFamily="18" charset="0"/>
                                    </a:rPr>
                                    <m:t>𝜇</m:t>
                                  </m:r>
                                </m:e>
                                <m:sub>
                                  <m:r>
                                    <a:rPr lang="en-US" altLang="zh-TW" sz="2800" i="1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  <m:r>
                                <a:rPr lang="en-US" altLang="zh-TW" sz="28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&gt;</m:t>
                              </m:r>
                              <m:r>
                                <a:rPr lang="en-US" altLang="zh-TW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0</m:t>
                              </m:r>
                            </m:e>
                          </m:eqArr>
                        </m:e>
                      </m:d>
                    </m:oMath>
                  </m:oMathPara>
                </a14:m>
                <a:endParaRPr lang="zh-TW" altLang="en-US" sz="2800" dirty="0"/>
              </a:p>
            </p:txBody>
          </p:sp>
        </mc:Choice>
        <mc:Fallback xmlns="">
          <p:sp>
            <p:nvSpPr>
              <p:cNvPr id="5" name="文字方塊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64027" y="4811059"/>
                <a:ext cx="2240280" cy="1441741"/>
              </a:xfrm>
              <a:prstGeom prst="rect">
                <a:avLst/>
              </a:prstGeom>
              <a:blipFill>
                <a:blip r:embed="rId8"/>
                <a:stretch>
                  <a:fillRect r="-23913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文字方塊 7"/>
              <p:cNvSpPr txBox="1"/>
              <p:nvPr/>
            </p:nvSpPr>
            <p:spPr>
              <a:xfrm>
                <a:off x="964027" y="3177406"/>
                <a:ext cx="2240280" cy="1441741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{"/>
                          <m:endChr m:val=""/>
                          <m:ctrlPr>
                            <a:rPr lang="en-US" altLang="zh-TW" sz="28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en-US" altLang="zh-TW" sz="2800" i="1" smtClean="0"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r>
                                <a:rPr lang="en-US" altLang="zh-TW" sz="2800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m:rPr>
                                  <m:sty m:val="p"/>
                                </m:rPr>
                                <a:rPr lang="en-US" altLang="zh-TW" sz="2800" i="1">
                                  <a:latin typeface="Cambria Math" panose="02040503050406030204" pitchFamily="18" charset="0"/>
                                </a:rPr>
                                <m:t>H</m:t>
                              </m:r>
                              <m:r>
                                <a:rPr lang="en-US" altLang="zh-TW" sz="2800" b="0" i="1" smtClean="0">
                                  <a:latin typeface="Cambria Math" panose="02040503050406030204" pitchFamily="18" charset="0"/>
                                </a:rPr>
                                <m:t>0: </m:t>
                              </m:r>
                              <m:sSub>
                                <m:sSubPr>
                                  <m:ctrlPr>
                                    <a:rPr lang="en-US" altLang="zh-TW" sz="28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zh-TW" altLang="en-US" sz="2800" b="0" i="1" smtClean="0">
                                      <a:latin typeface="Cambria Math" panose="02040503050406030204" pitchFamily="18" charset="0"/>
                                    </a:rPr>
                                    <m:t>𝜇</m:t>
                                  </m:r>
                                </m:e>
                                <m:sub>
                                  <m:r>
                                    <a:rPr lang="en-US" altLang="zh-TW" sz="2800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altLang="zh-TW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≤</m:t>
                              </m:r>
                              <m:sSub>
                                <m:sSubPr>
                                  <m:ctrlPr>
                                    <a:rPr lang="en-US" altLang="zh-TW" sz="28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zh-TW" altLang="en-US" sz="2800" i="1">
                                      <a:latin typeface="Cambria Math" panose="02040503050406030204" pitchFamily="18" charset="0"/>
                                    </a:rPr>
                                    <m:t>𝜇</m:t>
                                  </m:r>
                                </m:e>
                                <m:sub>
                                  <m:r>
                                    <a:rPr lang="en-US" altLang="zh-TW" sz="2800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</m:e>
                            <m:e>
                              <m:r>
                                <a:rPr lang="en-US" altLang="zh-TW" sz="2800" b="0" i="1" smtClean="0">
                                  <a:latin typeface="Cambria Math" panose="02040503050406030204" pitchFamily="18" charset="0"/>
                                </a:rPr>
                                <m:t>  </m:t>
                              </m:r>
                              <m:r>
                                <m:rPr>
                                  <m:sty m:val="p"/>
                                </m:rPr>
                                <a:rPr lang="en-US" altLang="zh-TW" sz="2800" i="1">
                                  <a:latin typeface="Cambria Math" panose="02040503050406030204" pitchFamily="18" charset="0"/>
                                </a:rPr>
                                <m:t>H</m:t>
                              </m:r>
                              <m:r>
                                <a:rPr lang="en-US" altLang="zh-TW" sz="28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  <m:r>
                                <a:rPr lang="en-US" altLang="zh-TW" sz="2800" i="1">
                                  <a:latin typeface="Cambria Math" panose="02040503050406030204" pitchFamily="18" charset="0"/>
                                </a:rPr>
                                <m:t>: </m:t>
                              </m:r>
                              <m:sSub>
                                <m:sSubPr>
                                  <m:ctrlPr>
                                    <a:rPr lang="en-US" altLang="zh-TW" sz="28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zh-TW" altLang="en-US" sz="2800" i="1">
                                      <a:latin typeface="Cambria Math" panose="02040503050406030204" pitchFamily="18" charset="0"/>
                                    </a:rPr>
                                    <m:t>𝜇</m:t>
                                  </m:r>
                                </m:e>
                                <m:sub>
                                  <m:r>
                                    <a:rPr lang="en-US" altLang="zh-TW" sz="2800" i="1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altLang="zh-TW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&gt;</m:t>
                              </m:r>
                              <m:sSub>
                                <m:sSubPr>
                                  <m:ctrlPr>
                                    <a:rPr lang="en-US" altLang="zh-TW" sz="28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zh-TW" altLang="en-US" sz="2800" i="1">
                                      <a:latin typeface="Cambria Math" panose="02040503050406030204" pitchFamily="18" charset="0"/>
                                    </a:rPr>
                                    <m:t>𝜇</m:t>
                                  </m:r>
                                </m:e>
                                <m:sub>
                                  <m:r>
                                    <a:rPr lang="en-US" altLang="zh-TW" sz="2800" i="1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</m:e>
                          </m:eqArr>
                        </m:e>
                      </m:d>
                    </m:oMath>
                  </m:oMathPara>
                </a14:m>
                <a:endParaRPr lang="zh-TW" altLang="en-US" sz="2800" dirty="0"/>
              </a:p>
            </p:txBody>
          </p:sp>
        </mc:Choice>
        <mc:Fallback xmlns="">
          <p:sp>
            <p:nvSpPr>
              <p:cNvPr id="8" name="文字方塊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64027" y="3177406"/>
                <a:ext cx="2240280" cy="1441741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文字方塊 8"/>
              <p:cNvSpPr txBox="1"/>
              <p:nvPr/>
            </p:nvSpPr>
            <p:spPr>
              <a:xfrm>
                <a:off x="5455871" y="4826569"/>
                <a:ext cx="2240280" cy="1441741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{"/>
                          <m:endChr m:val=""/>
                          <m:ctrlPr>
                            <a:rPr lang="en-US" altLang="zh-TW" sz="28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en-US" altLang="zh-TW" sz="2800" i="1" smtClean="0"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r>
                                <a:rPr lang="en-US" altLang="zh-TW" sz="2800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m:rPr>
                                  <m:sty m:val="p"/>
                                </m:rPr>
                                <a:rPr lang="en-US" altLang="zh-TW" sz="2800" i="1">
                                  <a:latin typeface="Cambria Math" panose="02040503050406030204" pitchFamily="18" charset="0"/>
                                </a:rPr>
                                <m:t>H</m:t>
                              </m:r>
                              <m:r>
                                <a:rPr lang="en-US" altLang="zh-TW" sz="2800" b="0" i="1" smtClean="0">
                                  <a:latin typeface="Cambria Math" panose="02040503050406030204" pitchFamily="18" charset="0"/>
                                </a:rPr>
                                <m:t>0: </m:t>
                              </m:r>
                              <m:sSub>
                                <m:sSubPr>
                                  <m:ctrlPr>
                                    <a:rPr lang="en-US" altLang="zh-TW" sz="28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zh-TW" altLang="en-US" sz="2800" b="0" i="1" smtClean="0">
                                      <a:latin typeface="Cambria Math" panose="02040503050406030204" pitchFamily="18" charset="0"/>
                                    </a:rPr>
                                    <m:t>𝜇</m:t>
                                  </m:r>
                                </m:e>
                                <m:sub>
                                  <m:r>
                                    <a:rPr lang="en-US" altLang="zh-TW" sz="2800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altLang="zh-TW" sz="2800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sSub>
                                <m:sSubPr>
                                  <m:ctrlPr>
                                    <a:rPr lang="en-US" altLang="zh-TW" sz="28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zh-TW" altLang="en-US" sz="2800" i="1">
                                      <a:latin typeface="Cambria Math" panose="02040503050406030204" pitchFamily="18" charset="0"/>
                                    </a:rPr>
                                    <m:t>𝜇</m:t>
                                  </m:r>
                                </m:e>
                                <m:sub>
                                  <m:r>
                                    <a:rPr lang="en-US" altLang="zh-TW" sz="2800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  <m:r>
                                <a:rPr lang="en-US" altLang="zh-TW" sz="2800" b="0" i="1" smtClean="0"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r>
                                <a:rPr lang="en-US" altLang="zh-TW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altLang="zh-TW" sz="2800" b="0" i="1" smtClean="0">
                                  <a:latin typeface="Cambria Math" panose="02040503050406030204" pitchFamily="18" charset="0"/>
                                </a:rPr>
                                <m:t>  </m:t>
                              </m:r>
                              <m:r>
                                <m:rPr>
                                  <m:sty m:val="p"/>
                                </m:rPr>
                                <a:rPr lang="en-US" altLang="zh-TW" sz="2800" i="1">
                                  <a:latin typeface="Cambria Math" panose="02040503050406030204" pitchFamily="18" charset="0"/>
                                </a:rPr>
                                <m:t>H</m:t>
                              </m:r>
                              <m:r>
                                <a:rPr lang="en-US" altLang="zh-TW" sz="28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  <m:r>
                                <a:rPr lang="en-US" altLang="zh-TW" sz="2800" i="1">
                                  <a:latin typeface="Cambria Math" panose="02040503050406030204" pitchFamily="18" charset="0"/>
                                </a:rPr>
                                <m:t>: </m:t>
                              </m:r>
                              <m:sSub>
                                <m:sSubPr>
                                  <m:ctrlPr>
                                    <a:rPr lang="en-US" altLang="zh-TW" sz="28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zh-TW" altLang="en-US" sz="2800" i="1">
                                      <a:latin typeface="Cambria Math" panose="02040503050406030204" pitchFamily="18" charset="0"/>
                                    </a:rPr>
                                    <m:t>𝜇</m:t>
                                  </m:r>
                                </m:e>
                                <m:sub>
                                  <m:r>
                                    <a:rPr lang="en-US" altLang="zh-TW" sz="2800" i="1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altLang="zh-TW" sz="2800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sSub>
                                <m:sSubPr>
                                  <m:ctrlPr>
                                    <a:rPr lang="en-US" altLang="zh-TW" sz="28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zh-TW" altLang="en-US" sz="2800" i="1">
                                      <a:latin typeface="Cambria Math" panose="02040503050406030204" pitchFamily="18" charset="0"/>
                                    </a:rPr>
                                    <m:t>𝜇</m:t>
                                  </m:r>
                                </m:e>
                                <m:sub>
                                  <m:r>
                                    <a:rPr lang="en-US" altLang="zh-TW" sz="2800" i="1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  <m:r>
                                <a:rPr lang="en-US" altLang="zh-TW" sz="280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≠</m:t>
                              </m:r>
                              <m:r>
                                <a:rPr lang="en-US" altLang="zh-TW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0</m:t>
                              </m:r>
                            </m:e>
                          </m:eqArr>
                        </m:e>
                      </m:d>
                    </m:oMath>
                  </m:oMathPara>
                </a14:m>
                <a:endParaRPr lang="zh-TW" altLang="en-US" sz="2800" dirty="0"/>
              </a:p>
            </p:txBody>
          </p:sp>
        </mc:Choice>
        <mc:Fallback xmlns="">
          <p:sp>
            <p:nvSpPr>
              <p:cNvPr id="9" name="文字方塊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55871" y="4826569"/>
                <a:ext cx="2240280" cy="1441741"/>
              </a:xfrm>
              <a:prstGeom prst="rect">
                <a:avLst/>
              </a:prstGeom>
              <a:blipFill>
                <a:blip r:embed="rId10"/>
                <a:stretch>
                  <a:fillRect r="-24251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06401610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假設考驗的基本原理</a:t>
            </a:r>
          </a:p>
        </p:txBody>
      </p:sp>
      <p:graphicFrame>
        <p:nvGraphicFramePr>
          <p:cNvPr id="5" name="內容版面配置區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4298770"/>
              </p:ext>
            </p:extLst>
          </p:nvPr>
        </p:nvGraphicFramePr>
        <p:xfrm>
          <a:off x="212202" y="2267729"/>
          <a:ext cx="8719596" cy="3819749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2906532">
                  <a:extLst>
                    <a:ext uri="{9D8B030D-6E8A-4147-A177-3AD203B41FA5}">
                      <a16:colId xmlns:a16="http://schemas.microsoft.com/office/drawing/2014/main" val="1539605510"/>
                    </a:ext>
                  </a:extLst>
                </a:gridCol>
                <a:gridCol w="2906532">
                  <a:extLst>
                    <a:ext uri="{9D8B030D-6E8A-4147-A177-3AD203B41FA5}">
                      <a16:colId xmlns:a16="http://schemas.microsoft.com/office/drawing/2014/main" val="2969917356"/>
                    </a:ext>
                  </a:extLst>
                </a:gridCol>
                <a:gridCol w="2906532">
                  <a:extLst>
                    <a:ext uri="{9D8B030D-6E8A-4147-A177-3AD203B41FA5}">
                      <a16:colId xmlns:a16="http://schemas.microsoft.com/office/drawing/2014/main" val="542401628"/>
                    </a:ext>
                  </a:extLst>
                </a:gridCol>
              </a:tblGrid>
              <a:tr h="564220">
                <a:tc rowSpan="2">
                  <a:txBody>
                    <a:bodyPr/>
                    <a:lstStyle/>
                    <a:p>
                      <a:pPr algn="ctr"/>
                      <a:endParaRPr lang="en-US" altLang="zh-TW" sz="2400" dirty="0" smtClean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algn="ctr"/>
                      <a:r>
                        <a:rPr lang="zh-TW" altLang="en-US" sz="24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真實狀況</a:t>
                      </a:r>
                      <a:endParaRPr lang="zh-TW" altLang="en-US" sz="2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zh-TW" altLang="en-US" sz="24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統計決策</a:t>
                      </a:r>
                      <a:endParaRPr lang="zh-TW" altLang="en-US" sz="2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78110230"/>
                  </a:ext>
                </a:extLst>
              </a:tr>
              <a:tr h="709125"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b="1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保留</a:t>
                      </a:r>
                      <a:r>
                        <a:rPr lang="en-US" altLang="zh-TW" sz="2400" b="1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H0</a:t>
                      </a:r>
                      <a:endParaRPr lang="zh-TW" altLang="en-US" sz="24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b="1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拒絕</a:t>
                      </a:r>
                      <a:r>
                        <a:rPr lang="en-US" altLang="zh-TW" sz="2400" b="1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H0</a:t>
                      </a:r>
                      <a:endParaRPr lang="zh-TW" altLang="en-US" sz="24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60024714"/>
                  </a:ext>
                </a:extLst>
              </a:tr>
              <a:tr h="1273202">
                <a:tc>
                  <a:txBody>
                    <a:bodyPr/>
                    <a:lstStyle/>
                    <a:p>
                      <a:pPr algn="ctr"/>
                      <a:endParaRPr lang="en-US" altLang="zh-TW" sz="2400" b="1" dirty="0" smtClean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algn="ctr"/>
                      <a:r>
                        <a:rPr lang="en-US" altLang="zh-TW" sz="2400" b="1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H0</a:t>
                      </a:r>
                      <a:r>
                        <a:rPr lang="zh-TW" altLang="en-US" sz="2400" b="1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為真</a:t>
                      </a:r>
                      <a:endParaRPr lang="zh-TW" altLang="en-US" sz="24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200" b="1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正確決定</a:t>
                      </a:r>
                      <a:endParaRPr lang="en-US" altLang="zh-TW" sz="2200" b="1" dirty="0" smtClean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algn="ctr"/>
                      <a:r>
                        <a:rPr lang="zh-TW" altLang="en-US" sz="2200" b="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正確接受</a:t>
                      </a:r>
                      <a:r>
                        <a:rPr lang="en-US" altLang="zh-TW" sz="2200" b="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H0</a:t>
                      </a:r>
                      <a:r>
                        <a:rPr lang="zh-TW" altLang="en-US" sz="2200" b="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、拒絕</a:t>
                      </a:r>
                      <a:r>
                        <a:rPr lang="en-US" altLang="zh-TW" sz="2200" b="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H1</a:t>
                      </a:r>
                    </a:p>
                    <a:p>
                      <a:pPr algn="ctr"/>
                      <a:r>
                        <a:rPr lang="en-US" altLang="zh-TW" sz="2200" b="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</a:t>
                      </a:r>
                      <a:r>
                        <a:rPr lang="zh-TW" altLang="en-US" sz="2200" b="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信心水準 </a:t>
                      </a:r>
                      <a:r>
                        <a:rPr lang="en-US" altLang="zh-TW" sz="2200" b="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1-</a:t>
                      </a:r>
                      <a:r>
                        <a:rPr lang="el-GR" altLang="zh-TW" sz="2200" b="0" i="1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α</a:t>
                      </a:r>
                      <a:r>
                        <a:rPr lang="en-US" altLang="zh-TW" sz="2200" b="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200" b="1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錯誤決定</a:t>
                      </a:r>
                      <a:endParaRPr lang="en-US" altLang="zh-TW" sz="2200" b="1" dirty="0" smtClean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algn="ctr"/>
                      <a:r>
                        <a:rPr lang="zh-TW" altLang="en-US" sz="2200" b="0" dirty="0" smtClean="0">
                          <a:solidFill>
                            <a:srgbClr val="FF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型</a:t>
                      </a:r>
                      <a:r>
                        <a:rPr lang="en-US" altLang="zh-TW" sz="2200" b="0" dirty="0" smtClean="0">
                          <a:solidFill>
                            <a:srgbClr val="FF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I</a:t>
                      </a:r>
                      <a:r>
                        <a:rPr lang="zh-TW" altLang="en-US" sz="2200" b="0" dirty="0" smtClean="0">
                          <a:solidFill>
                            <a:srgbClr val="FF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錯誤</a:t>
                      </a:r>
                      <a:endParaRPr lang="en-US" altLang="zh-TW" sz="2200" b="0" dirty="0" smtClean="0">
                        <a:solidFill>
                          <a:srgbClr val="FF00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algn="ctr"/>
                      <a:r>
                        <a:rPr lang="en-US" altLang="zh-TW" sz="2200" b="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</a:t>
                      </a:r>
                      <a:r>
                        <a:rPr lang="zh-TW" altLang="en-US" sz="2200" b="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假警報；</a:t>
                      </a:r>
                      <a:r>
                        <a:rPr lang="el-GR" altLang="zh-TW" sz="2200" b="0" i="1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α</a:t>
                      </a:r>
                      <a:r>
                        <a:rPr lang="en-US" altLang="zh-TW" sz="2200" b="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)</a:t>
                      </a:r>
                      <a:endParaRPr lang="zh-TW" altLang="en-US" sz="2200" b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17731929"/>
                  </a:ext>
                </a:extLst>
              </a:tr>
              <a:tr h="1273202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TW" sz="2400" b="1" dirty="0" smtClean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2400" b="1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H0</a:t>
                      </a:r>
                      <a:r>
                        <a:rPr lang="zh-TW" altLang="en-US" sz="2400" b="1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為偽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200" b="1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錯誤決定</a:t>
                      </a:r>
                      <a:endParaRPr lang="en-US" altLang="zh-TW" sz="2200" b="1" dirty="0" smtClean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algn="ctr"/>
                      <a:r>
                        <a:rPr lang="zh-TW" altLang="en-US" sz="2200" b="0" dirty="0" smtClean="0">
                          <a:solidFill>
                            <a:srgbClr val="FF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型</a:t>
                      </a:r>
                      <a:r>
                        <a:rPr lang="en-US" altLang="zh-TW" sz="2200" b="0" dirty="0" smtClean="0">
                          <a:solidFill>
                            <a:srgbClr val="FF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II</a:t>
                      </a:r>
                      <a:r>
                        <a:rPr lang="zh-TW" altLang="en-US" sz="2200" b="0" dirty="0" smtClean="0">
                          <a:solidFill>
                            <a:srgbClr val="FF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錯誤</a:t>
                      </a:r>
                      <a:endParaRPr lang="en-US" altLang="zh-TW" sz="2200" b="0" dirty="0" smtClean="0">
                        <a:solidFill>
                          <a:srgbClr val="FF00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algn="ctr"/>
                      <a:r>
                        <a:rPr lang="en-US" altLang="zh-TW" sz="2200" b="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</a:t>
                      </a:r>
                      <a:r>
                        <a:rPr lang="zh-TW" altLang="en-US" sz="2200" b="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錯失真相；</a:t>
                      </a:r>
                      <a:r>
                        <a:rPr lang="el-GR" altLang="zh-TW" sz="2200" b="0" i="1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β</a:t>
                      </a:r>
                      <a:r>
                        <a:rPr lang="en-US" altLang="zh-TW" sz="2200" b="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)</a:t>
                      </a:r>
                      <a:endParaRPr lang="zh-TW" altLang="en-US" sz="2200" b="0" dirty="0" smtClean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200" b="1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正確決定</a:t>
                      </a:r>
                      <a:endParaRPr lang="en-US" altLang="zh-TW" sz="2200" b="1" dirty="0" smtClean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algn="ctr"/>
                      <a:r>
                        <a:rPr lang="zh-TW" altLang="en-US" sz="2200" b="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正確拒絕</a:t>
                      </a:r>
                      <a:r>
                        <a:rPr lang="en-US" altLang="zh-TW" sz="2200" b="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H0</a:t>
                      </a:r>
                      <a:r>
                        <a:rPr lang="zh-TW" altLang="en-US" sz="2200" b="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、接受</a:t>
                      </a:r>
                      <a:r>
                        <a:rPr lang="en-US" altLang="zh-TW" sz="2200" b="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H1</a:t>
                      </a:r>
                    </a:p>
                    <a:p>
                      <a:pPr algn="ctr"/>
                      <a:r>
                        <a:rPr lang="en-US" altLang="zh-TW" sz="2200" b="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</a:t>
                      </a:r>
                      <a:r>
                        <a:rPr lang="zh-TW" altLang="en-US" sz="2200" b="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信心水準 </a:t>
                      </a:r>
                      <a:r>
                        <a:rPr lang="en-US" altLang="zh-TW" sz="2200" b="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1-</a:t>
                      </a:r>
                      <a:r>
                        <a:rPr lang="el-GR" altLang="zh-TW" sz="2200" b="0" i="1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β</a:t>
                      </a:r>
                      <a:r>
                        <a:rPr lang="en-US" altLang="zh-TW" sz="2200" b="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82666687"/>
                  </a:ext>
                </a:extLst>
              </a:tr>
            </a:tbl>
          </a:graphicData>
        </a:graphic>
      </p:graphicFrame>
      <p:sp>
        <p:nvSpPr>
          <p:cNvPr id="4" name="內容版面配置區 2"/>
          <p:cNvSpPr txBox="1">
            <a:spLocks/>
          </p:cNvSpPr>
          <p:nvPr/>
        </p:nvSpPr>
        <p:spPr>
          <a:xfrm>
            <a:off x="308658" y="1629899"/>
            <a:ext cx="8229600" cy="631784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>
            <a:lvl1pPr marL="342900" marR="0" lvl="0" indent="-342900" algn="l" defTabSz="914400" rtl="0" fontAlgn="auto" hangingPunct="1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lang="zh-TW" sz="3200" b="0" i="0" u="none" strike="noStrike" kern="1200" cap="none" spc="0" baseline="0">
                <a:solidFill>
                  <a:srgbClr val="0000FF"/>
                </a:solidFill>
                <a:uFillTx/>
                <a:latin typeface="標楷體" pitchFamily="65"/>
                <a:ea typeface="標楷體" pitchFamily="65"/>
                <a:cs typeface="標楷體" pitchFamily="65"/>
              </a:defRPr>
            </a:lvl1pPr>
            <a:lvl2pPr marL="742950" marR="0" lvl="1" indent="-285750" algn="l" defTabSz="914400" rtl="0" fontAlgn="auto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SzPct val="100000"/>
              <a:buFont typeface="Arial" pitchFamily="34"/>
              <a:buChar char="–"/>
              <a:tabLst/>
              <a:defRPr lang="zh-TW" sz="28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  <a:ea typeface="新細明體"/>
                <a:cs typeface=""/>
              </a:defRPr>
            </a:lvl2pPr>
            <a:lvl3pPr marL="1143000" marR="0" lvl="2" indent="-228600" algn="l" defTabSz="914400" rtl="0" fontAlgn="auto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lang="zh-TW" sz="24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  <a:ea typeface="新細明體"/>
                <a:cs typeface=""/>
              </a:defRPr>
            </a:lvl3pPr>
            <a:lvl4pPr marL="1600200" marR="0" lvl="3" indent="-228600" algn="l" defTabSz="914400" rtl="0" fontAlgn="auto" hangingPunct="1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ct val="100000"/>
              <a:buFont typeface="Arial" pitchFamily="34"/>
              <a:buChar char="–"/>
              <a:tabLst/>
              <a:defRPr lang="zh-TW" sz="20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  <a:ea typeface="新細明體"/>
                <a:cs typeface=""/>
              </a:defRPr>
            </a:lvl4pPr>
            <a:lvl5pPr marL="2057400" marR="0" lvl="4" indent="-228600" algn="l" defTabSz="914400" rtl="0" fontAlgn="auto" hangingPunct="1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ct val="100000"/>
              <a:buFont typeface="Arial" pitchFamily="34"/>
              <a:buChar char="»"/>
              <a:tabLst/>
              <a:defRPr lang="zh-TW" sz="20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  <a:ea typeface="新細明體"/>
                <a:cs typeface="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ts val="3800"/>
              </a:lnSpc>
              <a:buFont typeface="Arial" pitchFamily="34"/>
              <a:buNone/>
            </a:pPr>
            <a:r>
              <a:rPr lang="zh-TW" altLang="en-US" sz="2400" dirty="0" smtClean="0"/>
              <a:t>統計決策錯誤與正確決定的概念</a:t>
            </a:r>
            <a:endParaRPr lang="zh-TW" altLang="en-US" sz="2400" dirty="0"/>
          </a:p>
        </p:txBody>
      </p:sp>
    </p:spTree>
    <p:extLst>
      <p:ext uri="{BB962C8B-B14F-4D97-AF65-F5344CB8AC3E}">
        <p14:creationId xmlns:p14="http://schemas.microsoft.com/office/powerpoint/2010/main" val="236743403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假設考驗的基本原理</a:t>
            </a:r>
          </a:p>
        </p:txBody>
      </p:sp>
      <p:graphicFrame>
        <p:nvGraphicFramePr>
          <p:cNvPr id="5" name="內容版面配置區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56750191"/>
              </p:ext>
            </p:extLst>
          </p:nvPr>
        </p:nvGraphicFramePr>
        <p:xfrm>
          <a:off x="212202" y="2814382"/>
          <a:ext cx="8719596" cy="256032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2906532">
                  <a:extLst>
                    <a:ext uri="{9D8B030D-6E8A-4147-A177-3AD203B41FA5}">
                      <a16:colId xmlns:a16="http://schemas.microsoft.com/office/drawing/2014/main" val="1539605510"/>
                    </a:ext>
                  </a:extLst>
                </a:gridCol>
                <a:gridCol w="2906532">
                  <a:extLst>
                    <a:ext uri="{9D8B030D-6E8A-4147-A177-3AD203B41FA5}">
                      <a16:colId xmlns:a16="http://schemas.microsoft.com/office/drawing/2014/main" val="2969917356"/>
                    </a:ext>
                  </a:extLst>
                </a:gridCol>
                <a:gridCol w="2906532">
                  <a:extLst>
                    <a:ext uri="{9D8B030D-6E8A-4147-A177-3AD203B41FA5}">
                      <a16:colId xmlns:a16="http://schemas.microsoft.com/office/drawing/2014/main" val="542401628"/>
                    </a:ext>
                  </a:extLst>
                </a:gridCol>
              </a:tblGrid>
              <a:tr h="362389">
                <a:tc rowSpan="2">
                  <a:txBody>
                    <a:bodyPr/>
                    <a:lstStyle/>
                    <a:p>
                      <a:pPr algn="ctr"/>
                      <a:endParaRPr lang="en-US" altLang="zh-TW" sz="2400" dirty="0" smtClean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algn="ctr"/>
                      <a:r>
                        <a:rPr lang="zh-TW" altLang="en-US" sz="24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真實狀況</a:t>
                      </a:r>
                      <a:endParaRPr lang="zh-TW" altLang="en-US" sz="2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zh-TW" altLang="en-US" sz="24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統計決策</a:t>
                      </a:r>
                      <a:endParaRPr lang="zh-TW" altLang="en-US" sz="2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78110230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b="1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保留</a:t>
                      </a:r>
                      <a:r>
                        <a:rPr lang="en-US" altLang="zh-TW" sz="2400" b="1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H0</a:t>
                      </a:r>
                      <a:endParaRPr lang="zh-TW" altLang="en-US" sz="24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b="1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拒絕</a:t>
                      </a:r>
                      <a:r>
                        <a:rPr lang="en-US" altLang="zh-TW" sz="2400" b="1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H0</a:t>
                      </a:r>
                      <a:endParaRPr lang="zh-TW" altLang="en-US" sz="24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60024714"/>
                  </a:ext>
                </a:extLst>
              </a:tr>
              <a:tr h="817755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b="1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新藥不具療效</a:t>
                      </a:r>
                      <a:endParaRPr lang="en-US" altLang="zh-TW" sz="2400" b="1" dirty="0" smtClean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algn="ctr"/>
                      <a:r>
                        <a:rPr lang="en-US" altLang="zh-TW" sz="2400" b="1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H0</a:t>
                      </a:r>
                      <a:r>
                        <a:rPr lang="zh-TW" altLang="en-US" sz="2400" b="1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為真</a:t>
                      </a:r>
                      <a:endParaRPr lang="zh-TW" altLang="en-US" sz="24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200" b="1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正確</a:t>
                      </a:r>
                      <a:r>
                        <a:rPr lang="zh-TW" altLang="en-US" sz="2200" b="1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決定</a:t>
                      </a:r>
                      <a:endParaRPr lang="en-US" altLang="zh-TW" sz="2200" b="1" dirty="0" smtClean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200" b="1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型</a:t>
                      </a:r>
                      <a:r>
                        <a:rPr lang="en-US" altLang="zh-TW" sz="2200" b="1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I</a:t>
                      </a:r>
                      <a:r>
                        <a:rPr lang="zh-TW" altLang="en-US" sz="2200" b="1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錯誤</a:t>
                      </a:r>
                      <a:endParaRPr lang="zh-TW" altLang="en-US" sz="2200" b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17731929"/>
                  </a:ext>
                </a:extLst>
              </a:tr>
              <a:tr h="817755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400" b="1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新藥具療效</a:t>
                      </a:r>
                      <a:endParaRPr lang="en-US" altLang="zh-TW" sz="2400" b="1" dirty="0" smtClean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2400" b="1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H0</a:t>
                      </a:r>
                      <a:r>
                        <a:rPr lang="zh-TW" altLang="en-US" sz="2400" b="1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為偽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200" b="1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型</a:t>
                      </a:r>
                      <a:r>
                        <a:rPr lang="en-US" altLang="zh-TW" sz="2200" b="1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II</a:t>
                      </a:r>
                      <a:r>
                        <a:rPr lang="zh-TW" altLang="en-US" sz="2200" b="1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錯誤</a:t>
                      </a:r>
                      <a:endParaRPr lang="en-US" altLang="zh-TW" sz="2200" b="1" dirty="0" smtClean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200" b="1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正確</a:t>
                      </a:r>
                      <a:r>
                        <a:rPr lang="zh-TW" altLang="en-US" sz="2200" b="1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決定</a:t>
                      </a:r>
                      <a:endParaRPr lang="en-US" altLang="zh-TW" sz="2200" b="1" dirty="0" smtClean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82666687"/>
                  </a:ext>
                </a:extLst>
              </a:tr>
            </a:tbl>
          </a:graphicData>
        </a:graphic>
      </p:graphicFrame>
      <p:sp>
        <p:nvSpPr>
          <p:cNvPr id="4" name="內容版面配置區 2"/>
          <p:cNvSpPr txBox="1">
            <a:spLocks/>
          </p:cNvSpPr>
          <p:nvPr/>
        </p:nvSpPr>
        <p:spPr>
          <a:xfrm>
            <a:off x="308658" y="1908194"/>
            <a:ext cx="8229600" cy="631784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>
            <a:lvl1pPr marL="342900" marR="0" lvl="0" indent="-342900" algn="l" defTabSz="914400" rtl="0" fontAlgn="auto" hangingPunct="1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lang="zh-TW" sz="3200" b="0" i="0" u="none" strike="noStrike" kern="1200" cap="none" spc="0" baseline="0">
                <a:solidFill>
                  <a:srgbClr val="0000FF"/>
                </a:solidFill>
                <a:uFillTx/>
                <a:latin typeface="標楷體" pitchFamily="65"/>
                <a:ea typeface="標楷體" pitchFamily="65"/>
                <a:cs typeface="標楷體" pitchFamily="65"/>
              </a:defRPr>
            </a:lvl1pPr>
            <a:lvl2pPr marL="742950" marR="0" lvl="1" indent="-285750" algn="l" defTabSz="914400" rtl="0" fontAlgn="auto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SzPct val="100000"/>
              <a:buFont typeface="Arial" pitchFamily="34"/>
              <a:buChar char="–"/>
              <a:tabLst/>
              <a:defRPr lang="zh-TW" sz="28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  <a:ea typeface="新細明體"/>
                <a:cs typeface=""/>
              </a:defRPr>
            </a:lvl2pPr>
            <a:lvl3pPr marL="1143000" marR="0" lvl="2" indent="-228600" algn="l" defTabSz="914400" rtl="0" fontAlgn="auto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lang="zh-TW" sz="24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  <a:ea typeface="新細明體"/>
                <a:cs typeface=""/>
              </a:defRPr>
            </a:lvl3pPr>
            <a:lvl4pPr marL="1600200" marR="0" lvl="3" indent="-228600" algn="l" defTabSz="914400" rtl="0" fontAlgn="auto" hangingPunct="1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ct val="100000"/>
              <a:buFont typeface="Arial" pitchFamily="34"/>
              <a:buChar char="–"/>
              <a:tabLst/>
              <a:defRPr lang="zh-TW" sz="20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  <a:ea typeface="新細明體"/>
                <a:cs typeface=""/>
              </a:defRPr>
            </a:lvl4pPr>
            <a:lvl5pPr marL="2057400" marR="0" lvl="4" indent="-228600" algn="l" defTabSz="914400" rtl="0" fontAlgn="auto" hangingPunct="1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ct val="100000"/>
              <a:buFont typeface="Arial" pitchFamily="34"/>
              <a:buChar char="»"/>
              <a:tabLst/>
              <a:defRPr lang="zh-TW" sz="20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  <a:ea typeface="新細明體"/>
                <a:cs typeface="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ts val="3800"/>
              </a:lnSpc>
              <a:buFont typeface="Arial" pitchFamily="34"/>
              <a:buNone/>
            </a:pPr>
            <a:r>
              <a:rPr lang="zh-TW" altLang="en-US" sz="2400" dirty="0" smtClean="0"/>
              <a:t>例如：針對運動傷害所開發的新藥 </a:t>
            </a:r>
            <a:r>
              <a:rPr lang="en-US" altLang="zh-TW" sz="2400" dirty="0" smtClean="0"/>
              <a:t>(</a:t>
            </a:r>
            <a:r>
              <a:rPr lang="zh-TW" altLang="en-US" sz="2400" dirty="0" smtClean="0"/>
              <a:t>無療效</a:t>
            </a:r>
            <a:r>
              <a:rPr lang="en-US" altLang="zh-TW" sz="2400" dirty="0" smtClean="0"/>
              <a:t>H0</a:t>
            </a:r>
            <a:r>
              <a:rPr lang="zh-TW" altLang="en-US" sz="2400" dirty="0" smtClean="0"/>
              <a:t> </a:t>
            </a:r>
            <a:r>
              <a:rPr lang="en-US" altLang="zh-TW" sz="2400" dirty="0" smtClean="0"/>
              <a:t>vs </a:t>
            </a:r>
            <a:r>
              <a:rPr lang="zh-TW" altLang="en-US" sz="2400" dirty="0"/>
              <a:t>有</a:t>
            </a:r>
            <a:r>
              <a:rPr lang="zh-TW" altLang="en-US" sz="2400" dirty="0" smtClean="0"/>
              <a:t>療效</a:t>
            </a:r>
            <a:r>
              <a:rPr lang="en-US" altLang="zh-TW" sz="2400" dirty="0" smtClean="0"/>
              <a:t>H1)</a:t>
            </a:r>
            <a:endParaRPr lang="zh-TW" altLang="en-US" sz="2400" dirty="0"/>
          </a:p>
        </p:txBody>
      </p:sp>
    </p:spTree>
    <p:extLst>
      <p:ext uri="{BB962C8B-B14F-4D97-AF65-F5344CB8AC3E}">
        <p14:creationId xmlns:p14="http://schemas.microsoft.com/office/powerpoint/2010/main" val="34490458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課程名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課程名稱</Template>
  <TotalTime>849</TotalTime>
  <Words>825</Words>
  <Application>Microsoft Office PowerPoint</Application>
  <PresentationFormat>如螢幕大小 (4:3)</PresentationFormat>
  <Paragraphs>168</Paragraphs>
  <Slides>16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16</vt:i4>
      </vt:variant>
    </vt:vector>
  </HeadingPairs>
  <TitlesOfParts>
    <vt:vector size="24" baseType="lpstr">
      <vt:lpstr>微軟正黑體</vt:lpstr>
      <vt:lpstr>新細明體</vt:lpstr>
      <vt:lpstr>標楷體</vt:lpstr>
      <vt:lpstr>Arial</vt:lpstr>
      <vt:lpstr>Calibri</vt:lpstr>
      <vt:lpstr>Cambria Math</vt:lpstr>
      <vt:lpstr>Times New Roman</vt:lpstr>
      <vt:lpstr>課程名稱</vt:lpstr>
      <vt:lpstr>錯覺還是真感覺-假設檢定</vt:lpstr>
      <vt:lpstr>前導故事</vt:lpstr>
      <vt:lpstr>在開始之前…</vt:lpstr>
      <vt:lpstr>假設考驗的基本原理</vt:lpstr>
      <vt:lpstr>假設考驗的基本原理</vt:lpstr>
      <vt:lpstr>假設考驗的基本原理</vt:lpstr>
      <vt:lpstr>假設考驗的基本原理</vt:lpstr>
      <vt:lpstr>假設考驗的基本原理</vt:lpstr>
      <vt:lpstr>假設考驗的基本原理</vt:lpstr>
      <vt:lpstr>假設考驗的基本原理</vt:lpstr>
      <vt:lpstr>假設考驗的範例</vt:lpstr>
      <vt:lpstr>假設考驗的範例</vt:lpstr>
      <vt:lpstr>假設考驗的範例</vt:lpstr>
      <vt:lpstr>控制誤差的方法</vt:lpstr>
      <vt:lpstr>重點摘述</vt:lpstr>
      <vt:lpstr>重點摘述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課程名稱</dc:title>
  <dc:creator>BPC</dc:creator>
  <cp:lastModifiedBy>Kuo Che-Chun</cp:lastModifiedBy>
  <cp:revision>68</cp:revision>
  <dcterms:created xsi:type="dcterms:W3CDTF">2017-11-07T02:54:43Z</dcterms:created>
  <dcterms:modified xsi:type="dcterms:W3CDTF">2018-04-18T07:39:47Z</dcterms:modified>
</cp:coreProperties>
</file>