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0" r:id="rId3"/>
    <p:sldId id="284" r:id="rId4"/>
    <p:sldId id="286" r:id="rId5"/>
    <p:sldId id="290" r:id="rId6"/>
    <p:sldId id="344" r:id="rId7"/>
    <p:sldId id="343" r:id="rId8"/>
    <p:sldId id="291" r:id="rId9"/>
    <p:sldId id="346" r:id="rId10"/>
    <p:sldId id="293" r:id="rId11"/>
    <p:sldId id="292" r:id="rId12"/>
    <p:sldId id="348" r:id="rId13"/>
    <p:sldId id="294" r:id="rId14"/>
    <p:sldId id="296" r:id="rId15"/>
    <p:sldId id="295" r:id="rId16"/>
    <p:sldId id="347" r:id="rId17"/>
    <p:sldId id="305" r:id="rId18"/>
    <p:sldId id="299" r:id="rId19"/>
    <p:sldId id="300" r:id="rId20"/>
    <p:sldId id="301" r:id="rId21"/>
    <p:sldId id="302" r:id="rId22"/>
    <p:sldId id="303" r:id="rId23"/>
    <p:sldId id="304" r:id="rId24"/>
    <p:sldId id="349" r:id="rId2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3172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>
          <a:top>
            <a:ln w="3172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band1H>
    <a:band1V>
      <a:tcStyle>
        <a:tcBdr>
          <a:left>
            <a:ln w="3172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1V>
    <a:band2V>
      <a:tcStyle>
        <a:tcBdr>
          <a:left>
            <a:ln w="3172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2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ED7D31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890" autoAdjust="0"/>
  </p:normalViewPr>
  <p:slideViewPr>
    <p:cSldViewPr snapToGrid="0" showGuides="1">
      <p:cViewPr varScale="1">
        <p:scale>
          <a:sx n="52" d="100"/>
          <a:sy n="52" d="100"/>
        </p:scale>
        <p:origin x="162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/>
            </a:endParaRPr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2B96E32-639A-4784-A93E-28B25C3DDD89}" type="datetime1"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7/29/2018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/>
            </a:endParaRPr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/>
            </a:endParaRPr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E5D1F6B-5A06-45A0-8CC1-5729AEE6156D}" type="slidenum">
              <a:t>‹#›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253347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</a:defRPr>
            </a:lvl1pPr>
          </a:lstStyle>
          <a:p>
            <a:pPr lvl="0"/>
            <a:fld id="{5A6EECE7-F4A8-4D69-978C-F0B2DE6FC1A1}" type="datetime1">
              <a:rPr lang="en-US"/>
              <a:pPr lvl="0"/>
              <a:t>7/29/2018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備忘稿版面配置區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/>
              </a:defRPr>
            </a:lvl1pPr>
          </a:lstStyle>
          <a:p>
            <a:pPr lvl="0"/>
            <a:fld id="{6263D871-4425-499D-8612-3445E7D267B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16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04C4926-0F2B-4962-8CB1-9240E92CCDB6}" type="slidenum">
              <a:t>2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869385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7F93FCE-F8FA-448C-9815-5A912E83BD35}" type="slidenum">
              <a:t>11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894453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7F93FCE-F8FA-448C-9815-5A912E83BD35}" type="slidenum">
              <a:rPr kern="0">
                <a:solidFill>
                  <a:srgbClr val="000000"/>
                </a:solidFill>
              </a:rPr>
              <a:pPr algn="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12</a:t>
            </a:fld>
            <a:endParaRPr lang="en-US" sz="1200">
              <a:solidFill>
                <a:srgbClr val="000000"/>
              </a:solidFill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352980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533B609-07DA-47ED-9140-CB5AFBB0CF2B}" type="slidenum">
              <a:t>13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/>
            </a:endParaRPr>
          </a:p>
        </p:txBody>
      </p:sp>
      <p:sp>
        <p:nvSpPr>
          <p:cNvPr id="3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6915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351298D-B4D8-4395-B04B-199B00BB1BE0}" type="slidenum">
              <a:t>14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/>
            </a:endParaRPr>
          </a:p>
        </p:txBody>
      </p:sp>
      <p:sp>
        <p:nvSpPr>
          <p:cNvPr id="3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0221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D4F98B3-BC6E-4B16-AB24-7F10A967567F}" type="slidenum">
              <a:t>15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/>
            </a:endParaRPr>
          </a:p>
        </p:txBody>
      </p:sp>
      <p:sp>
        <p:nvSpPr>
          <p:cNvPr id="3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497721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D4F98B3-BC6E-4B16-AB24-7F10A967567F}" type="slidenum">
              <a:t>16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/>
            </a:endParaRPr>
          </a:p>
        </p:txBody>
      </p:sp>
      <p:sp>
        <p:nvSpPr>
          <p:cNvPr id="3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998245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05D48A8-7D9C-4E10-B68B-D61A09B45AE5}" type="slidenum">
              <a:t>17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792236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812CCB1-A10B-4939-BB35-A20FA92762DA}" type="slidenum">
              <a:t>18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3601352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98FB953-8E1A-4B88-BEC0-8D4DE6CC5D55}" type="slidenum">
              <a:t>20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248917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或許，你可以看到這些濫用者短期使用後所得到的好處，</a:t>
            </a:r>
            <a:endParaRPr lang="en-US" altLang="zh-TW" dirty="0" smtClean="0"/>
          </a:p>
          <a:p>
            <a:r>
              <a:rPr lang="zh-TW" altLang="en-US" dirty="0" smtClean="0"/>
              <a:t>但是，這些以個人經驗混用各種高劑量的藥物對身體造成的長期傷害，卻是我們無法得知與預測的。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6263D871-4425-499D-8612-3445E7D267B5}" type="slidenum">
              <a:rPr lang="en-US" altLang="zh-TW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230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 b="1" dirty="0"/>
              <a:t>WADA</a:t>
            </a:r>
            <a:r>
              <a:rPr lang="zh-TW" b="1" dirty="0"/>
              <a:t>將同化性物質分為</a:t>
            </a:r>
            <a:endParaRPr lang="en-US" b="1" dirty="0"/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328CFDB-8002-4900-9DD0-933CABC0E02C}" type="slidenum">
              <a:t>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399740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zh-TW" altLang="en-US" dirty="0" smtClean="0"/>
              <a:t>接下來我們介紹同化性物質中的同化性類固醇，</a:t>
            </a:r>
            <a:endParaRPr lang="en-US" altLang="zh-TW" dirty="0" smtClean="0"/>
          </a:p>
          <a:p>
            <a:r>
              <a:rPr lang="zh-TW" altLang="en-US" dirty="0" smtClean="0"/>
              <a:t>同化性類固醇最早源自於雄性激素，也就是雄性素 </a:t>
            </a:r>
            <a:r>
              <a:rPr lang="en-US" altLang="zh-TW" dirty="0" smtClean="0"/>
              <a:t>(androgen). </a:t>
            </a:r>
            <a:endParaRPr lang="zh-TW" altLang="en-US" dirty="0"/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51E4AB7-5FEA-4B60-8B66-BAA7F830E947}" type="slidenum">
              <a:t>4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694418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睪固酮是體內最主要的同化性類固醇之一，人體的睪固酮生成主要受到下視丘</a:t>
            </a:r>
            <a:r>
              <a:rPr lang="en-US" altLang="zh-TW" dirty="0" smtClean="0"/>
              <a:t>-</a:t>
            </a:r>
            <a:r>
              <a:rPr lang="zh-TW" altLang="en-US" dirty="0" smtClean="0"/>
              <a:t>腦下垂體</a:t>
            </a:r>
            <a:r>
              <a:rPr lang="en-US" altLang="zh-TW" dirty="0" smtClean="0"/>
              <a:t>-</a:t>
            </a:r>
            <a:r>
              <a:rPr lang="zh-TW" altLang="en-US" dirty="0" smtClean="0"/>
              <a:t>睪丸軸的調控</a:t>
            </a:r>
            <a:endParaRPr lang="en-US" altLang="zh-TW" dirty="0" smtClean="0"/>
          </a:p>
          <a:p>
            <a:r>
              <a:rPr lang="zh-TW" altLang="en-US" dirty="0" smtClean="0"/>
              <a:t>當體內睪固酮的濃度較低時，身體的訊號會通知下視丘及腦下垂體分泌相關激素，刺激睪丸分泌睪固酮，使體內睪固酮維持穩定的數值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1A3E7A7-0A38-48E7-A458-7F050A29880A}" type="slidenum">
              <a:t>5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101710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睪固酮是體內最主要的同化性類固醇之一，人體的睪固酮生成主要受到下視丘</a:t>
            </a:r>
            <a:r>
              <a:rPr lang="en-US" altLang="zh-TW" dirty="0" smtClean="0"/>
              <a:t>-</a:t>
            </a:r>
            <a:r>
              <a:rPr lang="zh-TW" altLang="en-US" dirty="0" smtClean="0"/>
              <a:t>腦下垂體</a:t>
            </a:r>
            <a:r>
              <a:rPr lang="en-US" altLang="zh-TW" dirty="0" smtClean="0"/>
              <a:t>-</a:t>
            </a:r>
            <a:r>
              <a:rPr lang="zh-TW" altLang="en-US" dirty="0" smtClean="0"/>
              <a:t>睪丸軸的調控</a:t>
            </a:r>
            <a:endParaRPr lang="en-US" altLang="zh-TW" dirty="0" smtClean="0"/>
          </a:p>
          <a:p>
            <a:r>
              <a:rPr lang="zh-TW" altLang="en-US" dirty="0" smtClean="0"/>
              <a:t>當體內睪固酮的濃度較低時，身體的訊號會通知下視丘及腦下垂體分泌相關激素，刺激睪丸分泌睪固酮，使體內睪固酮維持穩定的數值</a:t>
            </a:r>
            <a:endParaRPr lang="en-US" altLang="zh-TW" dirty="0" smtClean="0"/>
          </a:p>
          <a:p>
            <a:r>
              <a:rPr lang="zh-TW" altLang="en-US" dirty="0" smtClean="0"/>
              <a:t>同樣的 </a:t>
            </a:r>
            <a:r>
              <a:rPr lang="en-US" altLang="zh-TW" dirty="0" smtClean="0"/>
              <a:t>!!</a:t>
            </a:r>
            <a:r>
              <a:rPr lang="zh-TW" altLang="en-US" dirty="0" smtClean="0"/>
              <a:t> 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當體內有高濃度的睪固酮的時候，身體的訊號則會通知大腦下視丘及腦下垂體，減少相關激素的分泌，抑制睪丸分泌睪固酮，</a:t>
            </a:r>
            <a:endParaRPr lang="en-US" altLang="zh-TW" baseline="0" dirty="0" smtClean="0"/>
          </a:p>
          <a:p>
            <a:r>
              <a:rPr lang="zh-TW" altLang="en-US" baseline="0" dirty="0" smtClean="0"/>
              <a:t>這種負向調控</a:t>
            </a:r>
            <a:r>
              <a:rPr lang="zh-TW" altLang="en-US" baseline="0" smtClean="0"/>
              <a:t>機制，可以讓體內維持恆定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1A3E7A7-0A38-48E7-A458-7F050A29880A}" type="slidenum">
              <a:rPr kern="0">
                <a:solidFill>
                  <a:srgbClr val="000000"/>
                </a:solidFill>
              </a:rPr>
              <a:pPr algn="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</a:t>
            </a:fld>
            <a:endParaRPr lang="en-US" sz="1200">
              <a:solidFill>
                <a:srgbClr val="000000"/>
              </a:solidFill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725596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人體內除了睪丸之外，腎上腺皮質也會分泌睪固酮，</a:t>
            </a:r>
          </a:p>
          <a:p>
            <a:r>
              <a:rPr lang="zh-TW" altLang="en-US" dirty="0" smtClean="0"/>
              <a:t>腎上腺分泌睪固酮同樣受到大腦的相關激素調控。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1A3E7A7-0A38-48E7-A458-7F050A29880A}" type="slidenum">
              <a:t>7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148100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zh-TW" sz="1200" dirty="0" smtClean="0"/>
          </a:p>
          <a:p>
            <a:r>
              <a:rPr lang="zh-TW" altLang="en-US" sz="1200" dirty="0" smtClean="0"/>
              <a:t>另外，在體內另一個化合物叫做表睪固酮，結構與睪固酮相似，但是在體內沒有活性生理作用，不過表睪固酮卻在禁藥檢驗上扮演重要的角色</a:t>
            </a:r>
            <a:endParaRPr lang="en-US" altLang="zh-TW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一般常以</a:t>
            </a:r>
            <a:r>
              <a:rPr lang="en-US" altLang="zh-TW" dirty="0" smtClean="0"/>
              <a:t>T/E</a:t>
            </a:r>
            <a:r>
              <a:rPr lang="zh-TW" altLang="en-US" dirty="0" smtClean="0"/>
              <a:t>比值，也就是睪固酮與表睪固酮濃度的比值，來監控是否使用外源性的睪固酮。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這是因為當體內產生</a:t>
            </a:r>
            <a:r>
              <a:rPr lang="en-US" altLang="zh-TW" dirty="0" smtClean="0"/>
              <a:t>30</a:t>
            </a:r>
            <a:r>
              <a:rPr lang="zh-TW" altLang="en-US" dirty="0" smtClean="0"/>
              <a:t>分子的睪固酮，就會產生</a:t>
            </a:r>
            <a:r>
              <a:rPr lang="en-US" altLang="zh-TW" dirty="0" smtClean="0"/>
              <a:t>1</a:t>
            </a:r>
            <a:r>
              <a:rPr lang="zh-TW" altLang="en-US" dirty="0" smtClean="0"/>
              <a:t>分子的表睪固酮，而其中</a:t>
            </a:r>
            <a:r>
              <a:rPr lang="en-US" altLang="zh-TW" dirty="0" smtClean="0"/>
              <a:t>1%</a:t>
            </a:r>
            <a:r>
              <a:rPr lang="zh-TW" altLang="en-US" dirty="0" smtClean="0"/>
              <a:t>的睪固酮及</a:t>
            </a:r>
            <a:r>
              <a:rPr lang="en-US" altLang="zh-TW" dirty="0" smtClean="0"/>
              <a:t>30%</a:t>
            </a:r>
            <a:r>
              <a:rPr lang="zh-TW" altLang="en-US" dirty="0" smtClean="0"/>
              <a:t>的表睪固酮會在尿液中排出，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因此正常情況下尿中睪固酮與表睪固酮的比值</a:t>
            </a:r>
            <a:r>
              <a:rPr lang="en-US" altLang="zh-TW" dirty="0" smtClean="0"/>
              <a:t>(T/E</a:t>
            </a:r>
            <a:r>
              <a:rPr lang="zh-TW" altLang="en-US" dirty="0" smtClean="0"/>
              <a:t>值</a:t>
            </a:r>
            <a:r>
              <a:rPr lang="en-US" altLang="zh-TW" dirty="0" smtClean="0"/>
              <a:t>)</a:t>
            </a:r>
            <a:r>
              <a:rPr lang="zh-TW" altLang="en-US" dirty="0" smtClean="0"/>
              <a:t>為</a:t>
            </a:r>
            <a:r>
              <a:rPr lang="en-US" altLang="zh-TW" dirty="0" smtClean="0"/>
              <a:t>1:1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若是使用外來的同化性類固醇，則有可能讓</a:t>
            </a:r>
            <a:r>
              <a:rPr lang="en-US" altLang="zh-TW" dirty="0" smtClean="0"/>
              <a:t>T/E</a:t>
            </a:r>
            <a:r>
              <a:rPr lang="zh-TW" altLang="en-US" dirty="0" smtClean="0"/>
              <a:t>值提高。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39F9637-0AC1-4CC8-B019-8FD6271A4523}" type="slidenum">
              <a:t>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84049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zh-TW" sz="1200" dirty="0" smtClean="0"/>
          </a:p>
          <a:p>
            <a:r>
              <a:rPr lang="zh-TW" altLang="en-US" sz="1200" dirty="0" smtClean="0"/>
              <a:t>另外，在體內另一個化合物叫做表睪固酮，結構與睪固酮相似，但是在體內沒有活性生理作用，不過表睪固酮卻在禁藥檢驗上扮演重要的角色</a:t>
            </a:r>
            <a:endParaRPr lang="en-US" altLang="zh-TW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一般常以</a:t>
            </a:r>
            <a:r>
              <a:rPr lang="en-US" altLang="zh-TW" dirty="0" smtClean="0"/>
              <a:t>T/E</a:t>
            </a:r>
            <a:r>
              <a:rPr lang="zh-TW" altLang="en-US" dirty="0" smtClean="0"/>
              <a:t>比值，也就是睪固酮與表睪固酮濃度的比值，來監控是否使用外源性的睪固酮。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這是因為當體內產生</a:t>
            </a:r>
            <a:r>
              <a:rPr lang="en-US" altLang="zh-TW" dirty="0" smtClean="0"/>
              <a:t>30</a:t>
            </a:r>
            <a:r>
              <a:rPr lang="zh-TW" altLang="en-US" dirty="0" smtClean="0"/>
              <a:t>分子的睪固酮，就會產生</a:t>
            </a:r>
            <a:r>
              <a:rPr lang="en-US" altLang="zh-TW" dirty="0" smtClean="0"/>
              <a:t>1</a:t>
            </a:r>
            <a:r>
              <a:rPr lang="zh-TW" altLang="en-US" dirty="0" smtClean="0"/>
              <a:t>分子的表睪固酮，而其中</a:t>
            </a:r>
            <a:r>
              <a:rPr lang="en-US" altLang="zh-TW" dirty="0" smtClean="0"/>
              <a:t>1%</a:t>
            </a:r>
            <a:r>
              <a:rPr lang="zh-TW" altLang="en-US" dirty="0" smtClean="0"/>
              <a:t>的睪固酮及</a:t>
            </a:r>
            <a:r>
              <a:rPr lang="en-US" altLang="zh-TW" dirty="0" smtClean="0"/>
              <a:t>30%</a:t>
            </a:r>
            <a:r>
              <a:rPr lang="zh-TW" altLang="en-US" dirty="0" smtClean="0"/>
              <a:t>的表睪固酮會在尿液中排出，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因此正常情況下尿中睪固酮與表睪固酮的比值</a:t>
            </a:r>
            <a:r>
              <a:rPr lang="en-US" altLang="zh-TW" dirty="0" smtClean="0"/>
              <a:t>(T/E</a:t>
            </a:r>
            <a:r>
              <a:rPr lang="zh-TW" altLang="en-US" dirty="0" smtClean="0"/>
              <a:t>值</a:t>
            </a:r>
            <a:r>
              <a:rPr lang="en-US" altLang="zh-TW" dirty="0" smtClean="0"/>
              <a:t>)</a:t>
            </a:r>
            <a:r>
              <a:rPr lang="zh-TW" altLang="en-US" dirty="0" smtClean="0"/>
              <a:t>為</a:t>
            </a:r>
            <a:r>
              <a:rPr lang="en-US" altLang="zh-TW" dirty="0" smtClean="0"/>
              <a:t>1:1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若是使用外來的同化性類固醇，則有可能讓</a:t>
            </a:r>
            <a:r>
              <a:rPr lang="en-US" altLang="zh-TW" dirty="0" smtClean="0"/>
              <a:t>T/E</a:t>
            </a:r>
            <a:r>
              <a:rPr lang="zh-TW" altLang="en-US" dirty="0" smtClean="0"/>
              <a:t>值提高。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39F9637-0AC1-4CC8-B019-8FD6271A4523}" type="slidenum">
              <a:rPr kern="0">
                <a:solidFill>
                  <a:srgbClr val="000000"/>
                </a:solidFill>
              </a:rPr>
              <a:pPr algn="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9</a:t>
            </a:fld>
            <a:endParaRPr lang="en-US" sz="1200">
              <a:solidFill>
                <a:srgbClr val="000000"/>
              </a:solidFill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65901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zh-TW" dirty="0"/>
              <a:t>睪固酮是一種含有</a:t>
            </a:r>
            <a:r>
              <a:rPr lang="en-US" dirty="0" err="1"/>
              <a:t>androstane</a:t>
            </a:r>
            <a:r>
              <a:rPr lang="en-US" dirty="0"/>
              <a:t>(</a:t>
            </a:r>
            <a:r>
              <a:rPr lang="zh-TW" dirty="0"/>
              <a:t>環戊烷多氫菲</a:t>
            </a:r>
            <a:r>
              <a:rPr lang="en-US" dirty="0"/>
              <a:t>)</a:t>
            </a:r>
            <a:r>
              <a:rPr lang="zh-TW" dirty="0"/>
              <a:t>基本骨架構成之化合物，具有男性化作用和促進蛋白質同化作用。</a:t>
            </a:r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C5404D3-69B6-4550-99F1-254A0C471B97}" type="slidenum">
              <a:t>10</a:t>
            </a:fld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629484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第四章 同化性類固醇</a:t>
            </a:r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302BCC-82E9-454C-825C-EA7C7F29F81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1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第四章 同化性類固醇</a:t>
            </a:r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269F59-9199-4778-B564-5BBD245529C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2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第四章 同化性類固醇</a:t>
            </a:r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A8C8A1-8485-43AA-B84E-067FD8F772F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6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173166" y="685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表格版面配置區 2"/>
          <p:cNvSpPr txBox="1">
            <a:spLocks noGrp="1"/>
          </p:cNvSpPr>
          <p:nvPr>
            <p:ph type="tbl" idx="1"/>
          </p:nvPr>
        </p:nvSpPr>
        <p:spPr>
          <a:xfrm>
            <a:off x="1173166" y="1981203"/>
            <a:ext cx="7772400" cy="4114800"/>
          </a:xfrm>
        </p:spPr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>
          <a:xfrm>
            <a:off x="1173166" y="6265861"/>
            <a:ext cx="1904996" cy="4572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>
          <a:xfrm>
            <a:off x="3581403" y="6248396"/>
            <a:ext cx="2895603" cy="45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第四章 同化性類固醇</a:t>
            </a:r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>
          <a:xfrm>
            <a:off x="7010403" y="6248396"/>
            <a:ext cx="1904996" cy="457200"/>
          </a:xfrm>
        </p:spPr>
        <p:txBody>
          <a:bodyPr/>
          <a:lstStyle>
            <a:lvl1pPr>
              <a:defRPr/>
            </a:lvl1pPr>
          </a:lstStyle>
          <a:p>
            <a:pPr lvl="0"/>
            <a:fld id="{82DC17C6-BF7F-475D-BA82-364535C316B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itchFamily="34"/>
                <a:ea typeface="微軟正黑體" pitchFamily="34"/>
              </a:defRPr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微軟正黑體" pitchFamily="34"/>
                <a:ea typeface="微軟正黑體" pitchFamily="34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第四章 同化性類固醇</a:t>
            </a:r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CB3EE8-109E-4903-9D78-1CBA54F8F04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5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第四章 同化性類固醇</a:t>
            </a:r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C7540B-F7EC-4786-8DC4-36271DD8D9D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3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第四章 同化性類固醇</a:t>
            </a:r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AC0BBE-0E5A-4C3C-8DAA-09A1742B31A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3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第四章 同化性類固醇</a:t>
            </a:r>
            <a:endParaRPr lang="en-US"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810F08-7B2E-445A-8157-6123D4C8CF6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5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第四章 同化性類固醇</a:t>
            </a:r>
            <a:endParaRPr lang="en-US"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E2D3B9-407D-4A9D-8DD6-FBB6CB456D2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第四章 同化性類固醇</a:t>
            </a:r>
            <a:endParaRPr lang="en-US"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66FB6A-E214-4933-9362-121D3CEED4D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5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第四章 同化性類固醇</a:t>
            </a:r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F5451DC-BEE1-4D8C-B5A1-B6DB3F68AF3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8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第四章 同化性類固醇</a:t>
            </a:r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E98AA3-ABA6-44ED-9494-114CF575CFB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9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zh-TW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r>
              <a:rPr lang="zh-TW"/>
              <a:t>第四章 同化性類固醇</a:t>
            </a:r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FCB0AE72-2AD2-4B60-A6A1-7F64BECC53B7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3" descr="C:\Users\BPC\AppData\Local\Temp\Rar$DR60.735\A703(修正型).p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18.xml"/><Relationship Id="rId7" Type="http://schemas.openxmlformats.org/officeDocument/2006/relationships/slide" Target="slide2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20.xml"/><Relationship Id="rId4" Type="http://schemas.openxmlformats.org/officeDocument/2006/relationships/slide" Target="slide19.xml"/><Relationship Id="rId9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1470026"/>
          </a:xfrm>
        </p:spPr>
        <p:txBody>
          <a:bodyPr/>
          <a:lstStyle/>
          <a:p>
            <a:pPr lvl="0"/>
            <a:r>
              <a:rPr lang="zh-TW"/>
              <a:t>同化性物質</a:t>
            </a: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475658" y="1988838"/>
            <a:ext cx="6400800" cy="648071"/>
          </a:xfrm>
        </p:spPr>
        <p:txBody>
          <a:bodyPr/>
          <a:lstStyle/>
          <a:p>
            <a:pPr lvl="0"/>
            <a:r>
              <a:rPr lang="zh-TW"/>
              <a:t>陳亭亭</a:t>
            </a:r>
            <a:endParaRPr lang="en-US"/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副標題 2"/>
          <p:cNvSpPr txBox="1"/>
          <p:nvPr/>
        </p:nvSpPr>
        <p:spPr>
          <a:xfrm>
            <a:off x="1535579" y="2996955"/>
            <a:ext cx="6400800" cy="6480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 dirty="0" smtClean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rPr>
              <a:t>17</a:t>
            </a:r>
            <a:endParaRPr lang="en-US" sz="3200" b="0" i="0" u="none" strike="noStrike" kern="1200" cap="none" spc="0" baseline="0" dirty="0">
              <a:solidFill>
                <a:srgbClr val="898989"/>
              </a:solidFill>
              <a:uFillTx/>
              <a:latin typeface="Calibri"/>
              <a:ea typeface="新細明體"/>
              <a:cs typeface=""/>
            </a:endParaRPr>
          </a:p>
        </p:txBody>
      </p:sp>
      <p:sp>
        <p:nvSpPr>
          <p:cNvPr id="7" name="投影片編號版面配置區 6"/>
          <p:cNvSpPr txBox="1"/>
          <p:nvPr/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D315079-D902-453E-A8E9-13B5077ED9BA}" type="slidenum">
              <a:t>1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  <a:ea typeface="新細明體"/>
              <a:cs typeface="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sz="3200" b="1"/>
              <a:t>同化性類固醇</a:t>
            </a:r>
            <a:r>
              <a:rPr lang="en-US" sz="2400" b="1"/>
              <a:t>(anabolic steroids)</a:t>
            </a: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395036"/>
            <a:ext cx="8229600" cy="4525959"/>
          </a:xfrm>
        </p:spPr>
        <p:txBody>
          <a:bodyPr/>
          <a:lstStyle/>
          <a:p>
            <a:pPr lvl="0"/>
            <a:r>
              <a:rPr lang="zh-TW" b="1"/>
              <a:t>睪固酮</a:t>
            </a:r>
            <a:endParaRPr lang="en-US" b="1"/>
          </a:p>
          <a:p>
            <a:pPr lvl="1"/>
            <a:r>
              <a:rPr lang="zh-TW">
                <a:latin typeface="微軟正黑體" pitchFamily="34"/>
                <a:ea typeface="微軟正黑體" pitchFamily="34"/>
              </a:rPr>
              <a:t>具有</a:t>
            </a:r>
            <a:r>
              <a:rPr lang="zh-TW" b="1">
                <a:solidFill>
                  <a:srgbClr val="C00000"/>
                </a:solidFill>
                <a:latin typeface="微軟正黑體" pitchFamily="34"/>
                <a:ea typeface="微軟正黑體" pitchFamily="34"/>
              </a:rPr>
              <a:t>男性化作用</a:t>
            </a:r>
            <a:r>
              <a:rPr lang="zh-TW">
                <a:latin typeface="微軟正黑體" pitchFamily="34"/>
                <a:ea typeface="微軟正黑體" pitchFamily="34"/>
              </a:rPr>
              <a:t>和促進</a:t>
            </a:r>
            <a:r>
              <a:rPr lang="zh-TW" b="1">
                <a:solidFill>
                  <a:srgbClr val="C00000"/>
                </a:solidFill>
                <a:latin typeface="微軟正黑體" pitchFamily="34"/>
                <a:ea typeface="微軟正黑體" pitchFamily="34"/>
              </a:rPr>
              <a:t>蛋白質同化</a:t>
            </a:r>
            <a:r>
              <a:rPr lang="zh-TW">
                <a:latin typeface="微軟正黑體" pitchFamily="34"/>
                <a:ea typeface="微軟正黑體" pitchFamily="34"/>
              </a:rPr>
              <a:t>作用</a:t>
            </a:r>
            <a:endParaRPr lang="en-US">
              <a:latin typeface="微軟正黑體" pitchFamily="34"/>
              <a:ea typeface="微軟正黑體" pitchFamily="34"/>
            </a:endParaRPr>
          </a:p>
          <a:p>
            <a:pPr lvl="0"/>
            <a:r>
              <a:rPr lang="zh-TW" b="1"/>
              <a:t>同化性類固醇製劑</a:t>
            </a:r>
            <a:endParaRPr lang="en-US"/>
          </a:p>
          <a:p>
            <a:pPr lvl="1"/>
            <a:r>
              <a:rPr lang="zh-TW">
                <a:latin typeface="微軟正黑體" pitchFamily="34"/>
                <a:ea typeface="微軟正黑體" pitchFamily="34"/>
              </a:rPr>
              <a:t>將睪固酮的分子結構作修飾後，可發展出數百種睪固酮衍生物</a:t>
            </a:r>
            <a:endParaRPr lang="en-US">
              <a:latin typeface="微軟正黑體" pitchFamily="34"/>
              <a:ea typeface="微軟正黑體" pitchFamily="34"/>
            </a:endParaRPr>
          </a:p>
          <a:p>
            <a:pPr lvl="1"/>
            <a:r>
              <a:rPr lang="zh-TW">
                <a:latin typeface="微軟正黑體" pitchFamily="34"/>
                <a:ea typeface="微軟正黑體" pitchFamily="34"/>
              </a:rPr>
              <a:t>同樣具有</a:t>
            </a:r>
            <a:r>
              <a:rPr lang="zh-TW" b="1">
                <a:solidFill>
                  <a:srgbClr val="00B0F0"/>
                </a:solidFill>
                <a:latin typeface="微軟正黑體" pitchFamily="34"/>
                <a:ea typeface="微軟正黑體" pitchFamily="34"/>
              </a:rPr>
              <a:t>男性化作用</a:t>
            </a:r>
            <a:r>
              <a:rPr lang="zh-TW">
                <a:latin typeface="微軟正黑體" pitchFamily="34"/>
                <a:ea typeface="微軟正黑體" pitchFamily="34"/>
              </a:rPr>
              <a:t>與</a:t>
            </a:r>
            <a:r>
              <a:rPr lang="zh-TW" b="1">
                <a:solidFill>
                  <a:srgbClr val="C00000"/>
                </a:solidFill>
                <a:latin typeface="微軟正黑體" pitchFamily="34"/>
                <a:ea typeface="微軟正黑體" pitchFamily="34"/>
              </a:rPr>
              <a:t>蛋白同化</a:t>
            </a:r>
            <a:r>
              <a:rPr lang="zh-TW">
                <a:latin typeface="微軟正黑體" pitchFamily="34"/>
                <a:ea typeface="微軟正黑體" pitchFamily="34"/>
              </a:rPr>
              <a:t>的雙重作用</a:t>
            </a:r>
            <a:endParaRPr lang="en-US">
              <a:latin typeface="微軟正黑體" pitchFamily="34"/>
              <a:ea typeface="微軟正黑體" pitchFamily="34"/>
            </a:endParaRPr>
          </a:p>
          <a:p>
            <a:pPr marL="0" lvl="0" indent="0">
              <a:buNone/>
            </a:pPr>
            <a:endParaRPr lang="en-US"/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B91FCB4-8D4E-4C9C-AEF5-0161FC638411}" type="slidenum">
              <a:t>10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  <a:ea typeface="新細明體"/>
              <a:cs typeface=""/>
            </a:endParaRPr>
          </a:p>
        </p:txBody>
      </p:sp>
      <p:pic>
        <p:nvPicPr>
          <p:cNvPr id="5" name="圖片 4" descr="thumbnail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253" y="4689765"/>
            <a:ext cx="2213414" cy="19597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圖片 5" descr="Anabolic-steroid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9579" y="4689765"/>
            <a:ext cx="2181557" cy="193613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sz="3200" b="1"/>
              <a:t>同化性類固醇</a:t>
            </a:r>
            <a:r>
              <a:rPr lang="en-US" sz="2400" b="1"/>
              <a:t>(anabolic steroids)</a:t>
            </a: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395036"/>
            <a:ext cx="8229600" cy="3680817"/>
          </a:xfrm>
        </p:spPr>
        <p:txBody>
          <a:bodyPr/>
          <a:lstStyle/>
          <a:p>
            <a:pPr lvl="0"/>
            <a:r>
              <a:rPr lang="zh-TW" b="1" dirty="0"/>
              <a:t>臨床用途</a:t>
            </a:r>
            <a:endParaRPr lang="en-US" b="1" dirty="0"/>
          </a:p>
          <a:p>
            <a:pPr lvl="1"/>
            <a:r>
              <a:rPr lang="zh-TW" dirty="0">
                <a:latin typeface="微軟正黑體" pitchFamily="34"/>
                <a:ea typeface="微軟正黑體" pitchFamily="34"/>
              </a:rPr>
              <a:t>男性</a:t>
            </a:r>
            <a:r>
              <a:rPr lang="zh-TW" dirty="0">
                <a:latin typeface="新細明體" pitchFamily="18"/>
                <a:ea typeface="新細明體" pitchFamily="18"/>
              </a:rPr>
              <a:t>：</a:t>
            </a:r>
            <a:r>
              <a:rPr lang="zh-TW" dirty="0">
                <a:latin typeface="微軟正黑體" pitchFamily="34"/>
                <a:ea typeface="微軟正黑體" pitchFamily="34"/>
              </a:rPr>
              <a:t>生殖腺機能減退或是睪丸切除</a:t>
            </a:r>
            <a:endParaRPr lang="en-US" dirty="0">
              <a:latin typeface="微軟正黑體" pitchFamily="34"/>
              <a:ea typeface="微軟正黑體" pitchFamily="34"/>
            </a:endParaRPr>
          </a:p>
          <a:p>
            <a:pPr lvl="1"/>
            <a:r>
              <a:rPr lang="zh-TW" dirty="0">
                <a:latin typeface="微軟正黑體" pitchFamily="34"/>
                <a:ea typeface="微軟正黑體" pitchFamily="34"/>
              </a:rPr>
              <a:t>女性</a:t>
            </a:r>
            <a:r>
              <a:rPr lang="zh-TW" dirty="0">
                <a:latin typeface="新細明體" pitchFamily="18"/>
                <a:ea typeface="新細明體" pitchFamily="18"/>
              </a:rPr>
              <a:t>：</a:t>
            </a:r>
            <a:r>
              <a:rPr lang="zh-TW" dirty="0">
                <a:latin typeface="微軟正黑體" pitchFamily="34"/>
                <a:ea typeface="微軟正黑體" pitchFamily="34"/>
              </a:rPr>
              <a:t>轉移性及復發性乳癌患者的姑息療法，或是功能性子宮出血及子宮內膜異位症</a:t>
            </a:r>
            <a:endParaRPr lang="en-US" dirty="0">
              <a:latin typeface="微軟正黑體" pitchFamily="34"/>
              <a:ea typeface="微軟正黑體" pitchFamily="34"/>
            </a:endParaRPr>
          </a:p>
          <a:p>
            <a:pPr lvl="1"/>
            <a:r>
              <a:rPr lang="zh-TW" dirty="0">
                <a:latin typeface="微軟正黑體" pitchFamily="34"/>
                <a:ea typeface="微軟正黑體" pitchFamily="34"/>
              </a:rPr>
              <a:t>促進性慾及陰毛、腋毛的生長</a:t>
            </a:r>
            <a:endParaRPr lang="en-US" dirty="0">
              <a:latin typeface="微軟正黑體" pitchFamily="34"/>
              <a:ea typeface="微軟正黑體" pitchFamily="34"/>
            </a:endParaRPr>
          </a:p>
          <a:p>
            <a:pPr lvl="1"/>
            <a:r>
              <a:rPr lang="zh-TW" dirty="0">
                <a:latin typeface="微軟正黑體" pitchFamily="34"/>
                <a:ea typeface="微軟正黑體" pitchFamily="34"/>
              </a:rPr>
              <a:t>用於手術後或是肌肉萎縮患者，可抑制蛋白質流失，增加肌肉再生。</a:t>
            </a:r>
            <a:endParaRPr lang="en-US" dirty="0">
              <a:latin typeface="微軟正黑體" pitchFamily="34"/>
              <a:ea typeface="微軟正黑體" pitchFamily="34"/>
            </a:endParaRPr>
          </a:p>
          <a:p>
            <a:pPr lvl="1"/>
            <a:endParaRPr lang="en-US" dirty="0">
              <a:latin typeface="微軟正黑體" pitchFamily="34"/>
              <a:ea typeface="微軟正黑體" pitchFamily="34"/>
            </a:endParaRP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15DB437-0B35-4C04-9883-6B817BF5991A}" type="slidenum">
              <a:t>11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  <a:ea typeface="新細明體"/>
              <a:cs typeface=""/>
            </a:endParaRPr>
          </a:p>
        </p:txBody>
      </p:sp>
      <p:pic>
        <p:nvPicPr>
          <p:cNvPr id="29" name="圖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341" y="5251634"/>
            <a:ext cx="1471627" cy="1104717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693" y="5075853"/>
            <a:ext cx="1341510" cy="155509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sz="3200" b="1"/>
              <a:t>同化性類固醇</a:t>
            </a:r>
            <a:r>
              <a:rPr lang="en-US" sz="2400" b="1"/>
              <a:t>(anabolic steroids)</a:t>
            </a: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395036"/>
            <a:ext cx="8229600" cy="3680817"/>
          </a:xfrm>
        </p:spPr>
        <p:txBody>
          <a:bodyPr/>
          <a:lstStyle/>
          <a:p>
            <a:pPr lvl="0"/>
            <a:r>
              <a:rPr lang="zh-TW" b="1" dirty="0"/>
              <a:t>臨床用途</a:t>
            </a:r>
            <a:endParaRPr lang="en-US" b="1" dirty="0"/>
          </a:p>
          <a:p>
            <a:pPr lvl="1"/>
            <a:r>
              <a:rPr lang="zh-TW" altLang="en-US" dirty="0" smtClean="0">
                <a:latin typeface="微軟正黑體" pitchFamily="34"/>
                <a:ea typeface="微軟正黑體" pitchFamily="34"/>
              </a:rPr>
              <a:t>睪固酮是紅血球</a:t>
            </a:r>
            <a:r>
              <a:rPr lang="zh-TW" altLang="en-US" dirty="0">
                <a:latin typeface="微軟正黑體" pitchFamily="34"/>
                <a:ea typeface="微軟正黑體" pitchFamily="34"/>
              </a:rPr>
              <a:t>生成最有效的非特異性刺激劑</a:t>
            </a:r>
            <a:r>
              <a:rPr lang="zh-TW" altLang="en-US" dirty="0" smtClean="0">
                <a:latin typeface="微軟正黑體" pitchFamily="34"/>
                <a:ea typeface="微軟正黑體" pitchFamily="34"/>
              </a:rPr>
              <a:t>，可用於治療</a:t>
            </a:r>
            <a:r>
              <a:rPr lang="zh-TW" altLang="en-US" dirty="0">
                <a:latin typeface="微軟正黑體" pitchFamily="34"/>
                <a:ea typeface="微軟正黑體" pitchFamily="34"/>
              </a:rPr>
              <a:t>貧血</a:t>
            </a:r>
            <a:r>
              <a:rPr lang="zh-TW" altLang="en-US" dirty="0" smtClean="0">
                <a:latin typeface="微軟正黑體" pitchFamily="34"/>
                <a:ea typeface="微軟正黑體" pitchFamily="34"/>
              </a:rPr>
              <a:t>症</a:t>
            </a:r>
            <a:endParaRPr lang="en-US" altLang="zh-TW" dirty="0" smtClean="0">
              <a:latin typeface="微軟正黑體" pitchFamily="34"/>
              <a:ea typeface="微軟正黑體" pitchFamily="34"/>
            </a:endParaRPr>
          </a:p>
          <a:p>
            <a:pPr lvl="1"/>
            <a:r>
              <a:rPr lang="zh-TW" altLang="en-US" dirty="0">
                <a:latin typeface="微軟正黑體" pitchFamily="34"/>
                <a:ea typeface="微軟正黑體" pitchFamily="34"/>
              </a:rPr>
              <a:t>與雌激素一起使用可抑制骨頭的退化，多可用於治療</a:t>
            </a:r>
            <a:r>
              <a:rPr lang="zh-TW" altLang="en-US" dirty="0" smtClean="0">
                <a:latin typeface="微軟正黑體" pitchFamily="34"/>
                <a:ea typeface="微軟正黑體" pitchFamily="34"/>
              </a:rPr>
              <a:t>骨質疏鬆症</a:t>
            </a:r>
            <a:endParaRPr lang="en-US" altLang="zh-TW" dirty="0" smtClean="0">
              <a:latin typeface="微軟正黑體" pitchFamily="34"/>
              <a:ea typeface="微軟正黑體" pitchFamily="34"/>
            </a:endParaRPr>
          </a:p>
          <a:p>
            <a:pPr lvl="1"/>
            <a:r>
              <a:rPr lang="zh-TW" altLang="en-US" dirty="0">
                <a:latin typeface="微軟正黑體" pitchFamily="34"/>
                <a:ea typeface="微軟正黑體" pitchFamily="34"/>
              </a:rPr>
              <a:t>可促進青春期男孩的成長及腦下垂體功能減退的兒童，但不會增加</a:t>
            </a:r>
            <a:r>
              <a:rPr lang="zh-TW" altLang="en-US" dirty="0" smtClean="0">
                <a:latin typeface="微軟正黑體" pitchFamily="34"/>
                <a:ea typeface="微軟正黑體" pitchFamily="34"/>
              </a:rPr>
              <a:t>身高</a:t>
            </a:r>
            <a:endParaRPr lang="en-US" altLang="zh-TW" dirty="0" smtClean="0">
              <a:latin typeface="微軟正黑體" pitchFamily="34"/>
              <a:ea typeface="微軟正黑體" pitchFamily="34"/>
            </a:endParaRPr>
          </a:p>
          <a:p>
            <a:pPr lvl="1"/>
            <a:r>
              <a:rPr lang="zh-TW" altLang="en-US" dirty="0">
                <a:latin typeface="微軟正黑體" pitchFamily="34"/>
                <a:ea typeface="微軟正黑體" pitchFamily="34"/>
              </a:rPr>
              <a:t>抑制脂肪的分解，降低血脂的</a:t>
            </a:r>
            <a:r>
              <a:rPr lang="zh-TW" altLang="en-US" dirty="0" smtClean="0">
                <a:latin typeface="微軟正黑體" pitchFamily="34"/>
                <a:ea typeface="微軟正黑體" pitchFamily="34"/>
              </a:rPr>
              <a:t>濃度</a:t>
            </a:r>
            <a:endParaRPr lang="en-US" altLang="zh-TW" dirty="0" smtClean="0">
              <a:latin typeface="微軟正黑體" pitchFamily="34"/>
              <a:ea typeface="微軟正黑體" pitchFamily="34"/>
            </a:endParaRPr>
          </a:p>
          <a:p>
            <a:pPr lvl="1"/>
            <a:endParaRPr lang="en-US" altLang="zh-TW" dirty="0" smtClean="0">
              <a:latin typeface="微軟正黑體" pitchFamily="34"/>
              <a:ea typeface="微軟正黑體" pitchFamily="34"/>
            </a:endParaRPr>
          </a:p>
          <a:p>
            <a:pPr lvl="1"/>
            <a:endParaRPr lang="zh-TW" altLang="en-US" dirty="0">
              <a:latin typeface="微軟正黑體" pitchFamily="34"/>
              <a:ea typeface="微軟正黑體" pitchFamily="34"/>
            </a:endParaRPr>
          </a:p>
          <a:p>
            <a:pPr lvl="1"/>
            <a:endParaRPr lang="en-US" dirty="0">
              <a:latin typeface="微軟正黑體" pitchFamily="34"/>
              <a:ea typeface="微軟正黑體" pitchFamily="34"/>
            </a:endParaRP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15DB437-0B35-4C04-9883-6B817BF5991A}" type="slidenum">
              <a:rPr kern="0">
                <a:solidFill>
                  <a:srgbClr val="000000"/>
                </a:solidFill>
              </a:rPr>
              <a:pPr algn="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12</a:t>
            </a:fld>
            <a:endParaRPr lang="en-US" sz="1200">
              <a:solidFill>
                <a:srgbClr val="898989"/>
              </a:solidFill>
              <a:ea typeface="新細明體"/>
            </a:endParaRPr>
          </a:p>
        </p:txBody>
      </p:sp>
      <p:pic>
        <p:nvPicPr>
          <p:cNvPr id="29" name="圖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782" y="5617114"/>
            <a:ext cx="1471627" cy="1104717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417" y="5418701"/>
            <a:ext cx="1341510" cy="155509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316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5"/>
          <p:cNvSpPr txBox="1"/>
          <p:nvPr/>
        </p:nvSpPr>
        <p:spPr>
          <a:xfrm>
            <a:off x="7010403" y="6248396"/>
            <a:ext cx="1904996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62EA097-22E5-4AE2-926E-09116E4A6E89}" type="slidenum">
              <a:t>13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  <a:ea typeface="新細明體"/>
              <a:cs typeface=""/>
            </a:endParaRPr>
          </a:p>
        </p:txBody>
      </p:sp>
      <p:sp>
        <p:nvSpPr>
          <p:cNvPr id="3" name="Rectangle 3"/>
          <p:cNvSpPr txBox="1">
            <a:spLocks noGrp="1"/>
          </p:cNvSpPr>
          <p:nvPr>
            <p:ph type="title"/>
          </p:nvPr>
        </p:nvSpPr>
        <p:spPr>
          <a:xfrm>
            <a:off x="-34920" y="265258"/>
            <a:ext cx="9144000" cy="647696"/>
          </a:xfrm>
        </p:spPr>
        <p:txBody>
          <a:bodyPr>
            <a:normAutofit/>
          </a:bodyPr>
          <a:lstStyle/>
          <a:p>
            <a:pPr lvl="0"/>
            <a:r>
              <a:rPr lang="zh-TW" sz="2600" b="1">
                <a:latin typeface="微軟正黑體" pitchFamily="34"/>
                <a:ea typeface="微軟正黑體" pitchFamily="34"/>
              </a:rPr>
              <a:t>各種同化性類固醇藥物之製劑型態及藥效</a:t>
            </a:r>
            <a:r>
              <a:rPr lang="en-US" sz="3600" b="1">
                <a:latin typeface="微軟正黑體" pitchFamily="34"/>
                <a:ea typeface="微軟正黑體" pitchFamily="34"/>
              </a:rPr>
              <a:t> </a:t>
            </a:r>
          </a:p>
        </p:txBody>
      </p:sp>
      <p:sp>
        <p:nvSpPr>
          <p:cNvPr id="4" name="Text Box 4"/>
          <p:cNvSpPr txBox="1"/>
          <p:nvPr/>
        </p:nvSpPr>
        <p:spPr>
          <a:xfrm>
            <a:off x="8604247" y="115891"/>
            <a:ext cx="366710" cy="2781303"/>
          </a:xfrm>
          <a:prstGeom prst="rect">
            <a:avLst/>
          </a:prstGeom>
          <a:noFill/>
          <a:ln cap="flat">
            <a:noFill/>
          </a:ln>
        </p:spPr>
        <p:txBody>
          <a:bodyPr vert="eaVert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sz="1200" b="1" i="0" u="none" strike="noStrike" kern="1200" cap="none" spc="0" baseline="0">
              <a:solidFill>
                <a:srgbClr val="0033CC"/>
              </a:solidFill>
              <a:uFillTx/>
              <a:latin typeface="標楷體" pitchFamily="65"/>
              <a:ea typeface="標楷體" pitchFamily="65"/>
            </a:endParaRPr>
          </a:p>
        </p:txBody>
      </p:sp>
      <p:graphicFrame>
        <p:nvGraphicFramePr>
          <p:cNvPr id="5" name="Group 471"/>
          <p:cNvGraphicFramePr>
            <a:graphicFrameLocks noGrp="1"/>
          </p:cNvGraphicFramePr>
          <p:nvPr>
            <p:ph type="tbl" idx="1"/>
          </p:nvPr>
        </p:nvGraphicFramePr>
        <p:xfrm>
          <a:off x="489524" y="1062322"/>
          <a:ext cx="8280392" cy="4463997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481260"/>
                <a:gridCol w="1663558"/>
                <a:gridCol w="1327288"/>
                <a:gridCol w="2808286"/>
              </a:tblGrid>
              <a:tr h="371118"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1800" b="1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藥物名稱</a:t>
                      </a:r>
                    </a:p>
                  </a:txBody>
                  <a:tcPr anchor="ctr">
                    <a:lnT w="25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1800" b="1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製劑型態</a:t>
                      </a: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*</a:t>
                      </a:r>
                    </a:p>
                  </a:txBody>
                  <a:tcPr anchor="ctr">
                    <a:lnT w="25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1800" b="1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作用時間</a:t>
                      </a:r>
                      <a:r>
                        <a:rPr lang="en-US" sz="1800" b="1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**</a:t>
                      </a:r>
                    </a:p>
                  </a:txBody>
                  <a:tcPr anchor="ctr">
                    <a:lnT w="25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1800" b="1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臨床用途</a:t>
                      </a:r>
                    </a:p>
                  </a:txBody>
                  <a:tcPr anchor="ctr">
                    <a:lnT w="25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452">
                <a:tc>
                  <a:txBody>
                    <a:bodyPr/>
                    <a:lstStyle/>
                    <a:p>
                      <a:pPr marL="0" marR="0" lvl="0" indent="0" algn="just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Danazol</a:t>
                      </a:r>
                    </a:p>
                  </a:txBody>
                  <a:tcPr anchor="ctr"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18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膠囊</a:t>
                      </a:r>
                    </a:p>
                  </a:txBody>
                  <a:tcPr anchor="ctr"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18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短效性</a:t>
                      </a:r>
                    </a:p>
                  </a:txBody>
                  <a:tcPr anchor="ctr"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18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子宮內膜組織異位</a:t>
                      </a:r>
                      <a:endParaRPr lang="en-US" sz="1800" b="0" i="0" u="none" strike="noStrike" cap="none" baseline="0">
                        <a:solidFill>
                          <a:srgbClr val="000000"/>
                        </a:solidFill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  <a:p>
                      <a:pPr marL="0" marR="0" lvl="0" indent="0" algn="l" defTabSz="914400" rtl="0" fontAlgn="auto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18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纖維性及囊腫性乳房疾病</a:t>
                      </a:r>
                    </a:p>
                  </a:txBody>
                  <a:tcPr anchor="ctr"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49452">
                <a:tc>
                  <a:txBody>
                    <a:bodyPr/>
                    <a:lstStyle/>
                    <a:p>
                      <a:pPr marL="0" marR="0" lvl="0" indent="0" algn="just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Dromostanolone Propionate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18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油性溶液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18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短效性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18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轉移性乳癌</a:t>
                      </a:r>
                    </a:p>
                  </a:txBody>
                  <a:tcPr anchor="ctr"/>
                </a:tc>
              </a:tr>
              <a:tr h="498357">
                <a:tc>
                  <a:txBody>
                    <a:bodyPr/>
                    <a:lstStyle/>
                    <a:p>
                      <a:pPr marL="0" marR="0" lvl="0" indent="0" algn="just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Ethylestrenol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18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錠劑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18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短效性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18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骨質疏鬆症、貧血</a:t>
                      </a:r>
                      <a:endParaRPr lang="en-US" sz="1800" b="0" i="0" u="none" strike="noStrike" cap="none" baseline="0">
                        <a:solidFill>
                          <a:srgbClr val="000000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anchor="ctr"/>
                </a:tc>
              </a:tr>
              <a:tr h="649452">
                <a:tc>
                  <a:txBody>
                    <a:bodyPr/>
                    <a:lstStyle/>
                    <a:p>
                      <a:pPr marL="0" marR="0" lvl="0" indent="0" algn="just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cap="none" baseline="0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Fluoxymesterone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18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錠劑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18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短效性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18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遲緩的發育期、陽萎、乳癌</a:t>
                      </a:r>
                    </a:p>
                  </a:txBody>
                  <a:tcPr anchor="ctr"/>
                </a:tc>
              </a:tr>
              <a:tr h="649452">
                <a:tc>
                  <a:txBody>
                    <a:bodyPr/>
                    <a:lstStyle/>
                    <a:p>
                      <a:pPr marL="0" marR="0" lvl="0" indent="0" algn="just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cap="none" baseline="0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Methandriol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18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水性</a:t>
                      </a: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/</a:t>
                      </a:r>
                      <a:r>
                        <a:rPr lang="zh-TW" sz="18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油性溶液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18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長效性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18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骨質疏鬆症</a:t>
                      </a:r>
                    </a:p>
                  </a:txBody>
                  <a:tcPr anchor="ctr"/>
                </a:tc>
              </a:tr>
              <a:tr h="498357">
                <a:tc>
                  <a:txBody>
                    <a:bodyPr/>
                    <a:lstStyle/>
                    <a:p>
                      <a:pPr marL="0" marR="0" lvl="0" indent="0" algn="just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Methandrostenolone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18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錠劑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18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短效性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18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骨質疏鬆症</a:t>
                      </a:r>
                    </a:p>
                  </a:txBody>
                  <a:tcPr anchor="ctr"/>
                </a:tc>
              </a:tr>
              <a:tr h="498357">
                <a:tc>
                  <a:txBody>
                    <a:bodyPr/>
                    <a:lstStyle/>
                    <a:p>
                      <a:pPr marL="0" marR="0" lvl="0" indent="0" algn="just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Methyltestosterone</a:t>
                      </a:r>
                    </a:p>
                  </a:txBody>
                  <a:tcPr anchor="ctr">
                    <a:lnB w="25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18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錠劑；膠囊</a:t>
                      </a:r>
                    </a:p>
                  </a:txBody>
                  <a:tcPr anchor="ctr">
                    <a:lnB w="25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18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短效性</a:t>
                      </a:r>
                    </a:p>
                  </a:txBody>
                  <a:tcPr anchor="ctr">
                    <a:lnB w="25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18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陽萎、隱睪症、乳癌</a:t>
                      </a:r>
                    </a:p>
                  </a:txBody>
                  <a:tcPr anchor="ctr">
                    <a:lnB w="25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 Box 465"/>
          <p:cNvSpPr txBox="1"/>
          <p:nvPr/>
        </p:nvSpPr>
        <p:spPr>
          <a:xfrm>
            <a:off x="684208" y="5589590"/>
            <a:ext cx="8605262" cy="707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*</a:t>
            </a:r>
            <a:r>
              <a: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錠劑、膠囊為口服製劑；油性溶液、水性懸浮液為注射製劑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**</a:t>
            </a:r>
            <a:r>
              <a:rPr lang="zh-TW" sz="2000" b="1" i="0" u="none" strike="noStrike" kern="1200" cap="none" spc="0" baseline="0">
                <a:solidFill>
                  <a:srgbClr val="990099"/>
                </a:solidFill>
                <a:uFillTx/>
                <a:latin typeface="微軟正黑體" pitchFamily="34"/>
                <a:ea typeface="微軟正黑體" pitchFamily="34"/>
              </a:rPr>
              <a:t>短效性：體內作用時間約</a:t>
            </a:r>
            <a:r>
              <a:rPr lang="en-US" sz="2000" b="1" i="0" u="none" strike="noStrike" kern="1200" cap="none" spc="0" baseline="0">
                <a:solidFill>
                  <a:srgbClr val="990099"/>
                </a:solidFill>
                <a:uFillTx/>
                <a:latin typeface="微軟正黑體" pitchFamily="34"/>
                <a:ea typeface="微軟正黑體" pitchFamily="34"/>
              </a:rPr>
              <a:t>3</a:t>
            </a:r>
            <a:r>
              <a:rPr lang="zh-TW" sz="2000" b="1" i="0" u="none" strike="noStrike" kern="1200" cap="none" spc="0" baseline="0">
                <a:solidFill>
                  <a:srgbClr val="990099"/>
                </a:solidFill>
                <a:uFillTx/>
                <a:latin typeface="微軟正黑體" pitchFamily="34"/>
                <a:ea typeface="微軟正黑體" pitchFamily="34"/>
              </a:rPr>
              <a:t>天以下；長效性：體內作用時間約</a:t>
            </a:r>
            <a:r>
              <a:rPr lang="en-US" sz="2000" b="1" i="0" u="none" strike="noStrike" kern="1200" cap="none" spc="0" baseline="0">
                <a:solidFill>
                  <a:srgbClr val="990099"/>
                </a:solidFill>
                <a:uFillTx/>
                <a:latin typeface="微軟正黑體" pitchFamily="34"/>
                <a:ea typeface="微軟正黑體" pitchFamily="34"/>
              </a:rPr>
              <a:t>1</a:t>
            </a:r>
            <a:r>
              <a:rPr lang="zh-TW" sz="2000" b="1" i="0" u="none" strike="noStrike" kern="1200" cap="none" spc="0" baseline="0">
                <a:solidFill>
                  <a:srgbClr val="990099"/>
                </a:solidFill>
                <a:uFillTx/>
                <a:latin typeface="微軟正黑體" pitchFamily="34"/>
                <a:ea typeface="微軟正黑體" pitchFamily="34"/>
              </a:rPr>
              <a:t>星期以上</a:t>
            </a:r>
            <a:r>
              <a:rPr lang="en-US" sz="2000" b="1" i="0" u="none" strike="noStrike" kern="1200" cap="none" spc="0" baseline="0">
                <a:solidFill>
                  <a:srgbClr val="990099"/>
                </a:solidFill>
                <a:uFillTx/>
                <a:latin typeface="微軟正黑體" pitchFamily="34"/>
                <a:ea typeface="微軟正黑體" pitchFamily="34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/>
          <p:nvPr/>
        </p:nvSpPr>
        <p:spPr>
          <a:xfrm>
            <a:off x="8604247" y="115891"/>
            <a:ext cx="366710" cy="2781303"/>
          </a:xfrm>
          <a:prstGeom prst="rect">
            <a:avLst/>
          </a:prstGeom>
          <a:noFill/>
          <a:ln cap="flat">
            <a:noFill/>
          </a:ln>
        </p:spPr>
        <p:txBody>
          <a:bodyPr vert="eaVert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sz="1200" b="1" i="0" u="none" strike="noStrike" kern="1200" cap="none" spc="0" baseline="0">
              <a:solidFill>
                <a:srgbClr val="0033CC"/>
              </a:solidFill>
              <a:uFillTx/>
              <a:latin typeface="標楷體" pitchFamily="65"/>
              <a:ea typeface="標楷體" pitchFamily="65"/>
            </a:endParaRPr>
          </a:p>
        </p:txBody>
      </p:sp>
      <p:graphicFrame>
        <p:nvGraphicFramePr>
          <p:cNvPr id="3" name="Group 55"/>
          <p:cNvGraphicFramePr>
            <a:graphicFrameLocks noGrp="1"/>
          </p:cNvGraphicFramePr>
          <p:nvPr>
            <p:ph type="tbl" idx="1"/>
          </p:nvPr>
        </p:nvGraphicFramePr>
        <p:xfrm>
          <a:off x="419096" y="1426299"/>
          <a:ext cx="8305804" cy="3639995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932712"/>
                <a:gridCol w="2078184"/>
                <a:gridCol w="1489365"/>
                <a:gridCol w="2805543"/>
              </a:tblGrid>
              <a:tr h="727999"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000" b="1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藥物名稱</a:t>
                      </a:r>
                    </a:p>
                  </a:txBody>
                  <a:tcPr anchor="ctr">
                    <a:lnT w="25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000" b="1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製劑型態</a:t>
                      </a:r>
                      <a:r>
                        <a:rPr lang="en-US" sz="2000" b="1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*</a:t>
                      </a:r>
                    </a:p>
                  </a:txBody>
                  <a:tcPr anchor="ctr">
                    <a:lnT w="25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000" b="1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作用時間</a:t>
                      </a:r>
                      <a:r>
                        <a:rPr lang="en-US" sz="2000" b="1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**</a:t>
                      </a:r>
                    </a:p>
                  </a:txBody>
                  <a:tcPr anchor="ctr">
                    <a:lnT w="25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000" b="1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臨床用途</a:t>
                      </a:r>
                    </a:p>
                  </a:txBody>
                  <a:tcPr anchor="ctr">
                    <a:lnT w="25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7999"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0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Testosterone</a:t>
                      </a:r>
                    </a:p>
                  </a:txBody>
                  <a:tcPr anchor="ctr"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0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水性懸浮液</a:t>
                      </a:r>
                    </a:p>
                  </a:txBody>
                  <a:tcPr anchor="ctr"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0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短效性</a:t>
                      </a:r>
                    </a:p>
                  </a:txBody>
                  <a:tcPr anchor="ctr"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0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陽萎、乳癌</a:t>
                      </a:r>
                    </a:p>
                  </a:txBody>
                  <a:tcPr anchor="ctr"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27999"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0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Testosterone Cypionate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0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油性溶液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0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長效性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0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精子過少、骨質疏鬆症</a:t>
                      </a:r>
                    </a:p>
                  </a:txBody>
                  <a:tcPr anchor="ctr"/>
                </a:tc>
              </a:tr>
              <a:tr h="727999">
                <a:tc>
                  <a:txBody>
                    <a:bodyPr/>
                    <a:lstStyle/>
                    <a:p>
                      <a:pPr marL="0" marR="0" lvl="0" indent="0" algn="just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0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Testosterone Enanthate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0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油性溶液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0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長效性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0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精子過少、骨質疏鬆症</a:t>
                      </a:r>
                    </a:p>
                  </a:txBody>
                  <a:tcPr anchor="ctr"/>
                </a:tc>
              </a:tr>
              <a:tr h="727999">
                <a:tc>
                  <a:txBody>
                    <a:bodyPr/>
                    <a:lstStyle/>
                    <a:p>
                      <a:pPr marL="0" marR="0" lvl="0" indent="0" algn="just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0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Testosterone Propionate</a:t>
                      </a:r>
                    </a:p>
                  </a:txBody>
                  <a:tcPr anchor="ctr">
                    <a:lnB w="25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0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錠劑；油性溶液</a:t>
                      </a:r>
                    </a:p>
                  </a:txBody>
                  <a:tcPr anchor="ctr">
                    <a:lnB w="25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0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短效性</a:t>
                      </a:r>
                    </a:p>
                  </a:txBody>
                  <a:tcPr anchor="ctr">
                    <a:lnB w="25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0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陽萎、乳癌</a:t>
                      </a:r>
                    </a:p>
                  </a:txBody>
                  <a:tcPr anchor="ctr">
                    <a:lnB w="25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 Box 56"/>
          <p:cNvSpPr txBox="1"/>
          <p:nvPr/>
        </p:nvSpPr>
        <p:spPr>
          <a:xfrm>
            <a:off x="480727" y="5137144"/>
            <a:ext cx="8739478" cy="707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*</a:t>
            </a:r>
            <a:r>
              <a: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錠劑、膠囊為口服製劑；油性溶液、水性懸浮液為注射製劑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**</a:t>
            </a:r>
            <a:r>
              <a:rPr lang="zh-TW" sz="2000" b="0" i="0" u="none" strike="noStrike" kern="1200" cap="none" spc="0" baseline="0">
                <a:solidFill>
                  <a:srgbClr val="FF0066"/>
                </a:solidFill>
                <a:uFillTx/>
                <a:latin typeface="微軟正黑體" pitchFamily="34"/>
                <a:ea typeface="微軟正黑體" pitchFamily="34"/>
              </a:rPr>
              <a:t>短效性：體內作用時間約</a:t>
            </a:r>
            <a:r>
              <a:rPr lang="en-US" sz="2000" b="0" i="0" u="none" strike="noStrike" kern="1200" cap="none" spc="0" baseline="0">
                <a:solidFill>
                  <a:srgbClr val="FF0066"/>
                </a:solidFill>
                <a:uFillTx/>
                <a:latin typeface="微軟正黑體" pitchFamily="34"/>
                <a:ea typeface="微軟正黑體" pitchFamily="34"/>
              </a:rPr>
              <a:t>3</a:t>
            </a:r>
            <a:r>
              <a:rPr lang="zh-TW" sz="2000" b="0" i="0" u="none" strike="noStrike" kern="1200" cap="none" spc="0" baseline="0">
                <a:solidFill>
                  <a:srgbClr val="FF0066"/>
                </a:solidFill>
                <a:uFillTx/>
                <a:latin typeface="微軟正黑體" pitchFamily="34"/>
                <a:ea typeface="微軟正黑體" pitchFamily="34"/>
              </a:rPr>
              <a:t>天以下；長效性：體內作用時間約</a:t>
            </a:r>
            <a:r>
              <a:rPr lang="en-US" sz="2000" b="0" i="0" u="none" strike="noStrike" kern="1200" cap="none" spc="0" baseline="0">
                <a:solidFill>
                  <a:srgbClr val="FF0066"/>
                </a:solidFill>
                <a:uFillTx/>
                <a:latin typeface="微軟正黑體" pitchFamily="34"/>
                <a:ea typeface="微軟正黑體" pitchFamily="34"/>
              </a:rPr>
              <a:t>1</a:t>
            </a:r>
            <a:r>
              <a:rPr lang="zh-TW" sz="2000" b="0" i="0" u="none" strike="noStrike" kern="1200" cap="none" spc="0" baseline="0">
                <a:solidFill>
                  <a:srgbClr val="FF0066"/>
                </a:solidFill>
                <a:uFillTx/>
                <a:latin typeface="微軟正黑體" pitchFamily="34"/>
                <a:ea typeface="微軟正黑體" pitchFamily="34"/>
              </a:rPr>
              <a:t>星期以上</a:t>
            </a: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 </a:t>
            </a:r>
          </a:p>
        </p:txBody>
      </p:sp>
      <p:sp>
        <p:nvSpPr>
          <p:cNvPr id="5" name="投影片編號版面配置區 1"/>
          <p:cNvSpPr txBox="1"/>
          <p:nvPr/>
        </p:nvSpPr>
        <p:spPr>
          <a:xfrm>
            <a:off x="7010403" y="6248396"/>
            <a:ext cx="1904996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7DE3F1B-78F6-42F9-B8DE-374DFD3F08C9}" type="slidenum">
              <a:t>14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  <a:ea typeface="新細明體"/>
              <a:cs typeface=""/>
            </a:endParaRPr>
          </a:p>
        </p:txBody>
      </p:sp>
      <p:sp>
        <p:nvSpPr>
          <p:cNvPr id="6" name="Rectangle 3"/>
          <p:cNvSpPr txBox="1">
            <a:spLocks noGrp="1"/>
          </p:cNvSpPr>
          <p:nvPr>
            <p:ph type="title"/>
          </p:nvPr>
        </p:nvSpPr>
        <p:spPr>
          <a:xfrm>
            <a:off x="0" y="639906"/>
            <a:ext cx="9144000" cy="647696"/>
          </a:xfrm>
        </p:spPr>
        <p:txBody>
          <a:bodyPr>
            <a:normAutofit/>
          </a:bodyPr>
          <a:lstStyle/>
          <a:p>
            <a:pPr lvl="0"/>
            <a:r>
              <a:rPr lang="zh-TW" sz="2600" b="1">
                <a:latin typeface="微軟正黑體" pitchFamily="34"/>
                <a:ea typeface="微軟正黑體" pitchFamily="34"/>
              </a:rPr>
              <a:t>各種同化性類固醇藥物之製劑型態及藥效</a:t>
            </a:r>
            <a:r>
              <a:rPr lang="en-US" sz="3600" b="1">
                <a:latin typeface="微軟正黑體" pitchFamily="34"/>
                <a:ea typeface="微軟正黑體" pitchFamily="34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5"/>
          <p:cNvSpPr txBox="1"/>
          <p:nvPr/>
        </p:nvSpPr>
        <p:spPr>
          <a:xfrm>
            <a:off x="7010403" y="6248396"/>
            <a:ext cx="1904996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4336F1B-F8C6-4BB1-ACE5-4CAAF23B153C}" type="slidenum">
              <a:t>15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  <a:ea typeface="新細明體"/>
              <a:cs typeface=""/>
            </a:endParaRPr>
          </a:p>
        </p:txBody>
      </p:sp>
      <p:sp>
        <p:nvSpPr>
          <p:cNvPr id="3" name="Text Box 3"/>
          <p:cNvSpPr txBox="1"/>
          <p:nvPr/>
        </p:nvSpPr>
        <p:spPr>
          <a:xfrm>
            <a:off x="8604247" y="115891"/>
            <a:ext cx="366710" cy="2781303"/>
          </a:xfrm>
          <a:prstGeom prst="rect">
            <a:avLst/>
          </a:prstGeom>
          <a:noFill/>
          <a:ln cap="flat">
            <a:noFill/>
          </a:ln>
        </p:spPr>
        <p:txBody>
          <a:bodyPr vert="eaVert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sz="1200" b="1" i="0" u="none" strike="noStrike" kern="1200" cap="none" spc="0" baseline="0">
              <a:solidFill>
                <a:srgbClr val="0033CC"/>
              </a:solidFill>
              <a:uFillTx/>
              <a:latin typeface="標楷體" pitchFamily="65"/>
              <a:ea typeface="標楷體" pitchFamily="65"/>
            </a:endParaRPr>
          </a:p>
        </p:txBody>
      </p:sp>
      <p:graphicFrame>
        <p:nvGraphicFramePr>
          <p:cNvPr id="4" name="Group 171"/>
          <p:cNvGraphicFramePr>
            <a:graphicFrameLocks noGrp="1"/>
          </p:cNvGraphicFramePr>
          <p:nvPr>
            <p:ph type="tbl" idx="1"/>
          </p:nvPr>
        </p:nvGraphicFramePr>
        <p:xfrm>
          <a:off x="408709" y="1191490"/>
          <a:ext cx="8410283" cy="3783773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252020"/>
                <a:gridCol w="1442941"/>
                <a:gridCol w="1441222"/>
                <a:gridCol w="3274100"/>
              </a:tblGrid>
              <a:tr h="443145"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000" b="1" i="0" u="none" strike="noStrike" cap="none" baseline="0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藥物名稱</a:t>
                      </a:r>
                    </a:p>
                  </a:txBody>
                  <a:tcPr anchor="ctr">
                    <a:lnT w="25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000" b="1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製劑型態</a:t>
                      </a:r>
                      <a:r>
                        <a:rPr lang="en-US" sz="2000" b="1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*</a:t>
                      </a:r>
                    </a:p>
                  </a:txBody>
                  <a:tcPr anchor="ctr">
                    <a:lnT w="25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000" b="1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作用時間</a:t>
                      </a:r>
                      <a:r>
                        <a:rPr lang="en-US" sz="2000" b="1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**</a:t>
                      </a:r>
                    </a:p>
                  </a:txBody>
                  <a:tcPr anchor="ctr">
                    <a:lnT w="25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000" b="1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臨床用途</a:t>
                      </a:r>
                    </a:p>
                  </a:txBody>
                  <a:tcPr anchor="ctr">
                    <a:lnT w="25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4024">
                <a:tc>
                  <a:txBody>
                    <a:bodyPr/>
                    <a:lstStyle/>
                    <a:p>
                      <a:pPr marL="0" marR="0" lvl="0" indent="0" algn="just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0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Nandrolone Decanoate</a:t>
                      </a:r>
                    </a:p>
                  </a:txBody>
                  <a:tcP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0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油性溶液</a:t>
                      </a:r>
                    </a:p>
                  </a:txBody>
                  <a:tcP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0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長效性</a:t>
                      </a:r>
                    </a:p>
                  </a:txBody>
                  <a:tcP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0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骨質疏鬆症、貧血、組織的建立</a:t>
                      </a:r>
                    </a:p>
                  </a:txBody>
                  <a:tcP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84024"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0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Nandrolone Phenproprionate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0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油性溶液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0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長效性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0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轉移性乳癌、貧血、骨質疏鬆症</a:t>
                      </a:r>
                    </a:p>
                  </a:txBody>
                  <a:tcPr/>
                </a:tc>
              </a:tr>
              <a:tr h="443145"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0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Oxandrolone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0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錠劑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0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短效性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0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骨質疏鬆症、組織的建立</a:t>
                      </a:r>
                    </a:p>
                  </a:txBody>
                  <a:tcPr/>
                </a:tc>
              </a:tr>
              <a:tr h="443145"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0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Oxymetholone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0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錠劑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0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短效性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0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骨質疏鬆症、貧血</a:t>
                      </a:r>
                    </a:p>
                  </a:txBody>
                  <a:tcPr/>
                </a:tc>
              </a:tr>
              <a:tr h="443145"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000" b="0" i="0" u="none" strike="noStrike" cap="none" baseline="0" dirty="0" err="1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Stanozolol</a:t>
                      </a:r>
                      <a:endParaRPr lang="en-US" sz="2000" b="0" i="0" u="none" strike="noStrike" cap="none" baseline="0" dirty="0">
                        <a:solidFill>
                          <a:srgbClr val="000000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000" b="0" i="0" u="none" strike="noStrike" cap="none" baseline="0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錠劑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0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短效性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0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骨質疏鬆症、貧血</a:t>
                      </a:r>
                    </a:p>
                  </a:txBody>
                  <a:tcPr/>
                </a:tc>
              </a:tr>
              <a:tr h="443145"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000" b="0" i="0" u="none" strike="noStrike" cap="none" baseline="0" dirty="0" err="1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Testolactone</a:t>
                      </a:r>
                      <a:endParaRPr lang="en-US" sz="2000" b="0" i="0" u="none" strike="noStrike" cap="none" baseline="0" dirty="0">
                        <a:solidFill>
                          <a:srgbClr val="000000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>
                    <a:lnB w="25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0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錠劑</a:t>
                      </a:r>
                    </a:p>
                  </a:txBody>
                  <a:tcPr>
                    <a:lnB w="25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0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短效性</a:t>
                      </a:r>
                    </a:p>
                  </a:txBody>
                  <a:tcPr>
                    <a:lnB w="25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000" b="0" i="0" u="none" strike="noStrike" cap="none" baseline="0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轉移性乳癌</a:t>
                      </a:r>
                    </a:p>
                  </a:txBody>
                  <a:tcPr>
                    <a:lnB w="25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 Box 172"/>
          <p:cNvSpPr txBox="1"/>
          <p:nvPr/>
        </p:nvSpPr>
        <p:spPr>
          <a:xfrm>
            <a:off x="359761" y="5024920"/>
            <a:ext cx="9165232" cy="707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*</a:t>
            </a:r>
            <a:r>
              <a: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錠劑、膠囊為口服製劑；油性溶液、水性懸浮液為注射製劑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**</a:t>
            </a:r>
            <a:r>
              <a:rPr lang="zh-TW" sz="2000" b="0" i="0" u="none" strike="noStrike" kern="1200" cap="none" spc="0" baseline="0">
                <a:solidFill>
                  <a:srgbClr val="FF0066"/>
                </a:solidFill>
                <a:uFillTx/>
                <a:latin typeface="微軟正黑體" pitchFamily="34"/>
                <a:ea typeface="微軟正黑體" pitchFamily="34"/>
              </a:rPr>
              <a:t>短效性：體內作用時間約</a:t>
            </a:r>
            <a:r>
              <a:rPr lang="en-US" sz="2000" b="0" i="0" u="none" strike="noStrike" kern="1200" cap="none" spc="0" baseline="0">
                <a:solidFill>
                  <a:srgbClr val="FF0066"/>
                </a:solidFill>
                <a:uFillTx/>
                <a:latin typeface="微軟正黑體" pitchFamily="34"/>
                <a:ea typeface="微軟正黑體" pitchFamily="34"/>
              </a:rPr>
              <a:t>3</a:t>
            </a:r>
            <a:r>
              <a:rPr lang="zh-TW" sz="2000" b="0" i="0" u="none" strike="noStrike" kern="1200" cap="none" spc="0" baseline="0">
                <a:solidFill>
                  <a:srgbClr val="FF0066"/>
                </a:solidFill>
                <a:uFillTx/>
                <a:latin typeface="微軟正黑體" pitchFamily="34"/>
                <a:ea typeface="微軟正黑體" pitchFamily="34"/>
              </a:rPr>
              <a:t>天以下；長效性：體內作用時間約</a:t>
            </a:r>
            <a:r>
              <a:rPr lang="en-US" sz="2000" b="0" i="0" u="none" strike="noStrike" kern="1200" cap="none" spc="0" baseline="0">
                <a:solidFill>
                  <a:srgbClr val="FF0066"/>
                </a:solidFill>
                <a:uFillTx/>
                <a:latin typeface="微軟正黑體" pitchFamily="34"/>
                <a:ea typeface="微軟正黑體" pitchFamily="34"/>
              </a:rPr>
              <a:t>1</a:t>
            </a:r>
            <a:r>
              <a:rPr lang="zh-TW" sz="2000" b="0" i="0" u="none" strike="noStrike" kern="1200" cap="none" spc="0" baseline="0">
                <a:solidFill>
                  <a:srgbClr val="FF0066"/>
                </a:solidFill>
                <a:uFillTx/>
                <a:latin typeface="微軟正黑體" pitchFamily="34"/>
                <a:ea typeface="微軟正黑體" pitchFamily="34"/>
              </a:rPr>
              <a:t>星期以上</a:t>
            </a: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 </a:t>
            </a:r>
          </a:p>
        </p:txBody>
      </p:sp>
      <p:sp>
        <p:nvSpPr>
          <p:cNvPr id="6" name="Rectangle 3"/>
          <p:cNvSpPr txBox="1"/>
          <p:nvPr/>
        </p:nvSpPr>
        <p:spPr>
          <a:xfrm>
            <a:off x="-34920" y="265258"/>
            <a:ext cx="9144000" cy="6476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900" b="1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標楷體" pitchFamily="65"/>
              </a:rPr>
              <a:t>各種同化性類固醇藥物之製劑型態及藥效</a:t>
            </a:r>
            <a:r>
              <a:rPr lang="en-US" sz="4000" b="1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標楷體" pitchFamily="65"/>
              </a:rPr>
              <a:t> </a:t>
            </a:r>
          </a:p>
        </p:txBody>
      </p:sp>
      <p:sp>
        <p:nvSpPr>
          <p:cNvPr id="7" name="矩形 6"/>
          <p:cNvSpPr/>
          <p:nvPr/>
        </p:nvSpPr>
        <p:spPr>
          <a:xfrm>
            <a:off x="408709" y="4105469"/>
            <a:ext cx="2241185" cy="4038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28575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5"/>
          <p:cNvSpPr txBox="1"/>
          <p:nvPr/>
        </p:nvSpPr>
        <p:spPr>
          <a:xfrm>
            <a:off x="7010403" y="6248396"/>
            <a:ext cx="1904996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4336F1B-F8C6-4BB1-ACE5-4CAAF23B153C}" type="slidenum">
              <a:t>16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  <a:ea typeface="新細明體"/>
              <a:cs typeface=""/>
            </a:endParaRPr>
          </a:p>
        </p:txBody>
      </p:sp>
      <p:sp>
        <p:nvSpPr>
          <p:cNvPr id="3" name="Text Box 3"/>
          <p:cNvSpPr txBox="1"/>
          <p:nvPr/>
        </p:nvSpPr>
        <p:spPr>
          <a:xfrm>
            <a:off x="8604247" y="115891"/>
            <a:ext cx="366710" cy="2781303"/>
          </a:xfrm>
          <a:prstGeom prst="rect">
            <a:avLst/>
          </a:prstGeom>
          <a:noFill/>
          <a:ln cap="flat">
            <a:noFill/>
          </a:ln>
        </p:spPr>
        <p:txBody>
          <a:bodyPr vert="eaVert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sz="1200" b="1" i="0" u="none" strike="noStrike" kern="1200" cap="none" spc="0" baseline="0">
              <a:solidFill>
                <a:srgbClr val="0033CC"/>
              </a:solidFill>
              <a:uFillTx/>
              <a:latin typeface="標楷體" pitchFamily="65"/>
              <a:ea typeface="標楷體" pitchFamily="65"/>
            </a:endParaRPr>
          </a:p>
        </p:txBody>
      </p:sp>
      <p:graphicFrame>
        <p:nvGraphicFramePr>
          <p:cNvPr id="4" name="Group 171"/>
          <p:cNvGraphicFramePr>
            <a:graphicFrameLocks noGrp="1"/>
          </p:cNvGraphicFramePr>
          <p:nvPr>
            <p:ph type="tbl" idx="1"/>
          </p:nvPr>
        </p:nvGraphicFramePr>
        <p:xfrm>
          <a:off x="408709" y="1191490"/>
          <a:ext cx="8410283" cy="3783773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252020"/>
                <a:gridCol w="1442941"/>
                <a:gridCol w="1441222"/>
                <a:gridCol w="3274100"/>
              </a:tblGrid>
              <a:tr h="443145"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000" b="1" i="0" u="none" strike="noStrike" cap="none" baseline="0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藥物名稱</a:t>
                      </a:r>
                    </a:p>
                  </a:txBody>
                  <a:tcPr anchor="ctr">
                    <a:lnT w="25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000" b="1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製劑型態</a:t>
                      </a:r>
                      <a:r>
                        <a:rPr lang="en-US" sz="2000" b="1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*</a:t>
                      </a:r>
                    </a:p>
                  </a:txBody>
                  <a:tcPr anchor="ctr">
                    <a:lnT w="25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000" b="1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作用時間</a:t>
                      </a:r>
                      <a:r>
                        <a:rPr lang="en-US" sz="2000" b="1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**</a:t>
                      </a:r>
                    </a:p>
                  </a:txBody>
                  <a:tcPr anchor="ctr">
                    <a:lnT w="25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000" b="1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臨床用途</a:t>
                      </a:r>
                    </a:p>
                  </a:txBody>
                  <a:tcPr anchor="ctr">
                    <a:lnT w="25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4024">
                <a:tc>
                  <a:txBody>
                    <a:bodyPr/>
                    <a:lstStyle/>
                    <a:p>
                      <a:pPr marL="0" marR="0" lvl="0" indent="0" algn="just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0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Nandrolone Decanoate</a:t>
                      </a:r>
                    </a:p>
                  </a:txBody>
                  <a:tcP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0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油性溶液</a:t>
                      </a:r>
                    </a:p>
                  </a:txBody>
                  <a:tcP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0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長效性</a:t>
                      </a:r>
                    </a:p>
                  </a:txBody>
                  <a:tcP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0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骨質疏鬆症、貧血、組織的建立</a:t>
                      </a:r>
                    </a:p>
                  </a:txBody>
                  <a:tcP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84024"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0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Nandrolone Phenproprionate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0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油性溶液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0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長效性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0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轉移性乳癌、貧血、骨質疏鬆症</a:t>
                      </a:r>
                    </a:p>
                  </a:txBody>
                  <a:tcPr/>
                </a:tc>
              </a:tr>
              <a:tr h="443145"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0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Oxandrolone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0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錠劑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0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短效性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0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骨質疏鬆症、組織的建立</a:t>
                      </a:r>
                    </a:p>
                  </a:txBody>
                  <a:tcPr/>
                </a:tc>
              </a:tr>
              <a:tr h="443145"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0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Oxymetholone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0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錠劑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0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短效性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0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骨質疏鬆症、貧血</a:t>
                      </a:r>
                    </a:p>
                  </a:txBody>
                  <a:tcPr/>
                </a:tc>
              </a:tr>
              <a:tr h="443145"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000" b="0" i="0" u="none" strike="noStrike" cap="none" baseline="0" dirty="0" err="1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Stanozolol</a:t>
                      </a:r>
                      <a:endParaRPr lang="en-US" sz="2000" b="0" i="0" u="none" strike="noStrike" cap="none" baseline="0" dirty="0">
                        <a:solidFill>
                          <a:srgbClr val="000000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000" b="0" i="0" u="none" strike="noStrike" cap="none" baseline="0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錠劑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0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短效性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0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骨質疏鬆症、貧血</a:t>
                      </a:r>
                    </a:p>
                  </a:txBody>
                  <a:tcPr/>
                </a:tc>
              </a:tr>
              <a:tr h="443145"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000" b="0" i="0" u="none" strike="noStrike" cap="none" baseline="0" dirty="0" err="1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Testolactone</a:t>
                      </a:r>
                      <a:endParaRPr lang="en-US" sz="2000" b="0" i="0" u="none" strike="noStrike" cap="none" baseline="0" dirty="0">
                        <a:solidFill>
                          <a:srgbClr val="000000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>
                    <a:lnB w="25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0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錠劑</a:t>
                      </a:r>
                    </a:p>
                  </a:txBody>
                  <a:tcPr>
                    <a:lnB w="25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000" b="0" i="0" u="none" strike="noStrike" cap="none" baseline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短效性</a:t>
                      </a:r>
                    </a:p>
                  </a:txBody>
                  <a:tcPr>
                    <a:lnB w="25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2000" b="0" i="0" u="none" strike="noStrike" cap="none" baseline="0" dirty="0">
                          <a:solidFill>
                            <a:srgbClr val="000000"/>
                          </a:solidFill>
                          <a:latin typeface="微軟正黑體" pitchFamily="34"/>
                          <a:ea typeface="微軟正黑體" pitchFamily="34"/>
                        </a:rPr>
                        <a:t>轉移性乳癌</a:t>
                      </a:r>
                    </a:p>
                  </a:txBody>
                  <a:tcPr>
                    <a:lnB w="25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 Box 172"/>
          <p:cNvSpPr txBox="1"/>
          <p:nvPr/>
        </p:nvSpPr>
        <p:spPr>
          <a:xfrm>
            <a:off x="359761" y="5024920"/>
            <a:ext cx="9165232" cy="707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*</a:t>
            </a:r>
            <a:r>
              <a: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錠劑、膠囊為口服製劑；油性溶液、水性懸浮液為注射製劑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**</a:t>
            </a:r>
            <a:r>
              <a:rPr lang="zh-TW" sz="2000" b="0" i="0" u="none" strike="noStrike" kern="1200" cap="none" spc="0" baseline="0">
                <a:solidFill>
                  <a:srgbClr val="FF0066"/>
                </a:solidFill>
                <a:uFillTx/>
                <a:latin typeface="微軟正黑體" pitchFamily="34"/>
                <a:ea typeface="微軟正黑體" pitchFamily="34"/>
              </a:rPr>
              <a:t>短效性：體內作用時間約</a:t>
            </a:r>
            <a:r>
              <a:rPr lang="en-US" sz="2000" b="0" i="0" u="none" strike="noStrike" kern="1200" cap="none" spc="0" baseline="0">
                <a:solidFill>
                  <a:srgbClr val="FF0066"/>
                </a:solidFill>
                <a:uFillTx/>
                <a:latin typeface="微軟正黑體" pitchFamily="34"/>
                <a:ea typeface="微軟正黑體" pitchFamily="34"/>
              </a:rPr>
              <a:t>3</a:t>
            </a:r>
            <a:r>
              <a:rPr lang="zh-TW" sz="2000" b="0" i="0" u="none" strike="noStrike" kern="1200" cap="none" spc="0" baseline="0">
                <a:solidFill>
                  <a:srgbClr val="FF0066"/>
                </a:solidFill>
                <a:uFillTx/>
                <a:latin typeface="微軟正黑體" pitchFamily="34"/>
                <a:ea typeface="微軟正黑體" pitchFamily="34"/>
              </a:rPr>
              <a:t>天以下；長效性：體內作用時間約</a:t>
            </a:r>
            <a:r>
              <a:rPr lang="en-US" sz="2000" b="0" i="0" u="none" strike="noStrike" kern="1200" cap="none" spc="0" baseline="0">
                <a:solidFill>
                  <a:srgbClr val="FF0066"/>
                </a:solidFill>
                <a:uFillTx/>
                <a:latin typeface="微軟正黑體" pitchFamily="34"/>
                <a:ea typeface="微軟正黑體" pitchFamily="34"/>
              </a:rPr>
              <a:t>1</a:t>
            </a:r>
            <a:r>
              <a:rPr lang="zh-TW" sz="2000" b="0" i="0" u="none" strike="noStrike" kern="1200" cap="none" spc="0" baseline="0">
                <a:solidFill>
                  <a:srgbClr val="FF0066"/>
                </a:solidFill>
                <a:uFillTx/>
                <a:latin typeface="微軟正黑體" pitchFamily="34"/>
                <a:ea typeface="微軟正黑體" pitchFamily="34"/>
              </a:rPr>
              <a:t>星期以上</a:t>
            </a: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 </a:t>
            </a:r>
          </a:p>
        </p:txBody>
      </p:sp>
      <p:sp>
        <p:nvSpPr>
          <p:cNvPr id="6" name="Rectangle 3"/>
          <p:cNvSpPr txBox="1"/>
          <p:nvPr/>
        </p:nvSpPr>
        <p:spPr>
          <a:xfrm>
            <a:off x="-34920" y="265258"/>
            <a:ext cx="9144000" cy="6476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900" b="1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標楷體" pitchFamily="65"/>
              </a:rPr>
              <a:t>各種同化性類固醇藥物之製劑型態及藥效</a:t>
            </a:r>
            <a:r>
              <a:rPr lang="en-US" sz="4000" b="1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標楷體" pitchFamily="65"/>
              </a:rPr>
              <a:t> </a:t>
            </a:r>
          </a:p>
        </p:txBody>
      </p:sp>
      <p:sp>
        <p:nvSpPr>
          <p:cNvPr id="8" name="矩形 7"/>
          <p:cNvSpPr/>
          <p:nvPr/>
        </p:nvSpPr>
        <p:spPr>
          <a:xfrm>
            <a:off x="408709" y="1642189"/>
            <a:ext cx="2241185" cy="76510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285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11685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328031"/>
          </a:xfrm>
        </p:spPr>
        <p:txBody>
          <a:bodyPr/>
          <a:lstStyle/>
          <a:p>
            <a:pPr lvl="0"/>
            <a:r>
              <a:rPr lang="zh-TW" sz="3200" b="1"/>
              <a:t>同化性類固醇</a:t>
            </a:r>
            <a:r>
              <a:rPr lang="en-US" sz="2400" b="1"/>
              <a:t>(anabolic steroids)</a:t>
            </a: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602671" y="979395"/>
            <a:ext cx="8229600" cy="4525959"/>
          </a:xfrm>
        </p:spPr>
        <p:txBody>
          <a:bodyPr/>
          <a:lstStyle/>
          <a:p>
            <a:pPr lvl="0"/>
            <a:r>
              <a:rPr lang="zh-TW" b="1"/>
              <a:t>副作用</a:t>
            </a:r>
            <a:endParaRPr lang="en-US" b="1"/>
          </a:p>
          <a:p>
            <a:pPr lvl="1"/>
            <a:r>
              <a:rPr lang="zh-TW">
                <a:latin typeface="微軟正黑體" pitchFamily="34"/>
                <a:ea typeface="微軟正黑體" pitchFamily="34"/>
                <a:hlinkClick r:id="rId3" action="ppaction://hlinksldjump"/>
              </a:rPr>
              <a:t>肝臟</a:t>
            </a:r>
            <a:endParaRPr lang="en-US">
              <a:latin typeface="微軟正黑體" pitchFamily="34"/>
              <a:ea typeface="微軟正黑體" pitchFamily="34"/>
            </a:endParaRPr>
          </a:p>
          <a:p>
            <a:pPr lvl="1"/>
            <a:r>
              <a:rPr lang="zh-TW">
                <a:latin typeface="微軟正黑體" pitchFamily="34"/>
                <a:ea typeface="微軟正黑體" pitchFamily="34"/>
                <a:hlinkClick r:id="rId4" action="ppaction://hlinksldjump"/>
              </a:rPr>
              <a:t>心血管系統</a:t>
            </a:r>
            <a:endParaRPr lang="en-US">
              <a:latin typeface="微軟正黑體" pitchFamily="34"/>
              <a:ea typeface="微軟正黑體" pitchFamily="34"/>
            </a:endParaRPr>
          </a:p>
          <a:p>
            <a:pPr lvl="1"/>
            <a:r>
              <a:rPr lang="zh-TW">
                <a:latin typeface="微軟正黑體" pitchFamily="34"/>
                <a:ea typeface="微軟正黑體" pitchFamily="34"/>
                <a:hlinkClick r:id="rId5" action="ppaction://hlinksldjump"/>
              </a:rPr>
              <a:t>男性生殖系統</a:t>
            </a:r>
            <a:endParaRPr lang="en-US">
              <a:latin typeface="微軟正黑體" pitchFamily="34"/>
              <a:ea typeface="微軟正黑體" pitchFamily="34"/>
            </a:endParaRPr>
          </a:p>
          <a:p>
            <a:pPr lvl="1"/>
            <a:r>
              <a:rPr lang="zh-TW">
                <a:latin typeface="微軟正黑體" pitchFamily="34"/>
                <a:ea typeface="微軟正黑體" pitchFamily="34"/>
                <a:hlinkClick r:id="rId6" action="ppaction://hlinksldjump"/>
              </a:rPr>
              <a:t>女性生殖系統</a:t>
            </a:r>
            <a:endParaRPr lang="en-US">
              <a:latin typeface="微軟正黑體" pitchFamily="34"/>
              <a:ea typeface="微軟正黑體" pitchFamily="34"/>
            </a:endParaRPr>
          </a:p>
          <a:p>
            <a:pPr lvl="1"/>
            <a:r>
              <a:rPr lang="zh-TW">
                <a:latin typeface="微軟正黑體" pitchFamily="34"/>
                <a:ea typeface="微軟正黑體" pitchFamily="34"/>
                <a:hlinkClick r:id="rId7" action="ppaction://hlinksldjump"/>
              </a:rPr>
              <a:t>精神狀態</a:t>
            </a:r>
            <a:endParaRPr lang="en-US">
              <a:latin typeface="微軟正黑體" pitchFamily="34"/>
              <a:ea typeface="微軟正黑體" pitchFamily="34"/>
            </a:endParaRPr>
          </a:p>
          <a:p>
            <a:pPr lvl="1"/>
            <a:r>
              <a:rPr lang="zh-TW">
                <a:latin typeface="微軟正黑體" pitchFamily="34"/>
                <a:ea typeface="微軟正黑體" pitchFamily="34"/>
                <a:hlinkClick r:id="rId8" action="ppaction://hlinksldjump"/>
              </a:rPr>
              <a:t>其他</a:t>
            </a:r>
            <a:endParaRPr lang="en-US">
              <a:latin typeface="微軟正黑體" pitchFamily="34"/>
              <a:ea typeface="微軟正黑體" pitchFamily="34"/>
            </a:endParaRPr>
          </a:p>
          <a:p>
            <a:pPr marL="457200" lvl="1" indent="0">
              <a:buNone/>
            </a:pPr>
            <a:endParaRPr lang="en-US">
              <a:latin typeface="微軟正黑體" pitchFamily="34"/>
              <a:ea typeface="微軟正黑體" pitchFamily="34"/>
            </a:endParaRPr>
          </a:p>
          <a:p>
            <a:pPr marL="0" lvl="0" indent="0">
              <a:buNone/>
            </a:pPr>
            <a:endParaRPr lang="en-US"/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E4707F6-F154-4849-A2DF-7EF36E8BAABB}" type="slidenum">
              <a:t>17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  <a:ea typeface="新細明體"/>
              <a:cs typeface=""/>
            </a:endParaRPr>
          </a:p>
        </p:txBody>
      </p:sp>
      <p:pic>
        <p:nvPicPr>
          <p:cNvPr id="5" name="內容版面配置區 4" descr="steroids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65415" y="774771"/>
            <a:ext cx="4232565" cy="587384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428731" y="428606"/>
            <a:ext cx="6629400" cy="1143000"/>
          </a:xfrm>
        </p:spPr>
        <p:txBody>
          <a:bodyPr/>
          <a:lstStyle/>
          <a:p>
            <a:pPr lvl="0"/>
            <a:r>
              <a:rPr lang="zh-TW"/>
              <a:t>肝臟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1214414" y="1500173"/>
            <a:ext cx="6772275" cy="4929219"/>
          </a:xfrm>
        </p:spPr>
        <p:txBody>
          <a:bodyPr/>
          <a:lstStyle/>
          <a:p>
            <a:pPr lvl="0"/>
            <a:r>
              <a:rPr lang="zh-TW" sz="2800" dirty="0"/>
              <a:t>同化性類固醇會</a:t>
            </a:r>
            <a:r>
              <a:rPr lang="zh-TW" sz="2800" dirty="0">
                <a:solidFill>
                  <a:srgbClr val="C00000"/>
                </a:solidFill>
              </a:rPr>
              <a:t>傷害肝臟的排泄功能</a:t>
            </a:r>
            <a:r>
              <a:rPr lang="zh-TW" sz="2800" dirty="0"/>
              <a:t>，</a:t>
            </a:r>
            <a:r>
              <a:rPr lang="zh-TW" sz="2800" dirty="0" smtClean="0"/>
              <a:t>導</a:t>
            </a:r>
            <a:r>
              <a:rPr lang="zh-TW" altLang="en-US" sz="2800" dirty="0"/>
              <a:t>致</a:t>
            </a:r>
            <a:r>
              <a:rPr lang="zh-TW" sz="2800" dirty="0" smtClean="0">
                <a:solidFill>
                  <a:srgbClr val="C00000"/>
                </a:solidFill>
              </a:rPr>
              <a:t>黃疸</a:t>
            </a:r>
            <a:r>
              <a:rPr lang="zh-TW" sz="2800" dirty="0"/>
              <a:t>的發生，若是停藥後，黃疸現象則會消退。</a:t>
            </a:r>
            <a:endParaRPr lang="en-US" sz="2800" dirty="0"/>
          </a:p>
          <a:p>
            <a:pPr lvl="0"/>
            <a:r>
              <a:rPr lang="zh-TW" sz="2800" dirty="0"/>
              <a:t>動物與人體實驗發現，給予同化性類固醇會早成肝臟結構性的改變，最嚴重的合併症則是造成</a:t>
            </a:r>
            <a:r>
              <a:rPr lang="zh-TW" sz="2800" dirty="0">
                <a:solidFill>
                  <a:srgbClr val="FF0000"/>
                </a:solidFill>
              </a:rPr>
              <a:t>肝腫瘤</a:t>
            </a:r>
            <a:r>
              <a:rPr lang="zh-TW" sz="2800" dirty="0"/>
              <a:t>及</a:t>
            </a:r>
            <a:r>
              <a:rPr lang="zh-TW" sz="2800" dirty="0">
                <a:solidFill>
                  <a:srgbClr val="FF0000"/>
                </a:solidFill>
              </a:rPr>
              <a:t>紫斑性肝炎</a:t>
            </a:r>
            <a:r>
              <a:rPr lang="zh-TW" sz="2800" dirty="0"/>
              <a:t>，停藥後則會好轉。</a:t>
            </a:r>
            <a:endParaRPr lang="en-US" sz="2800" dirty="0"/>
          </a:p>
          <a:p>
            <a:pPr lvl="0"/>
            <a:r>
              <a:rPr lang="zh-TW" sz="2800" dirty="0"/>
              <a:t>使用同化性類固醇而產生紫斑性肝病報告中發現</a:t>
            </a:r>
            <a:r>
              <a:rPr lang="zh-TW" sz="2800" dirty="0" smtClean="0"/>
              <a:t>，</a:t>
            </a:r>
            <a:r>
              <a:rPr lang="zh-TW" altLang="en-US" sz="2800" dirty="0" smtClean="0"/>
              <a:t>再</a:t>
            </a:r>
            <a:r>
              <a:rPr lang="zh-TW" sz="2800" dirty="0" smtClean="0"/>
              <a:t>加上</a:t>
            </a:r>
            <a:r>
              <a:rPr lang="zh-TW" sz="2800" dirty="0"/>
              <a:t>肝臟衰竭或是囊腫破裂，則有</a:t>
            </a:r>
            <a:r>
              <a:rPr lang="zh-TW" sz="2800" b="1" u="sng" dirty="0"/>
              <a:t>可能致命</a:t>
            </a:r>
            <a:r>
              <a:rPr lang="zh-TW" sz="2800" dirty="0"/>
              <a:t>。</a:t>
            </a:r>
            <a:endParaRPr lang="en-US" sz="2800" dirty="0"/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6553203" y="6521820"/>
            <a:ext cx="2133596" cy="2599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62BE137-EA79-444E-8C27-F5F783645C09}" type="slidenum">
              <a:t>18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  <a:ea typeface="新細明體"/>
              <a:cs typeface=""/>
            </a:endParaRPr>
          </a:p>
        </p:txBody>
      </p:sp>
      <p:pic>
        <p:nvPicPr>
          <p:cNvPr id="5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001027" y="357164"/>
            <a:ext cx="962021" cy="180022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/>
              <a:t>心血管系統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zh-TW" sz="2800"/>
              <a:t>因高胰島素症而</a:t>
            </a:r>
            <a:r>
              <a:rPr lang="zh-TW" sz="2800">
                <a:solidFill>
                  <a:srgbClr val="C00000"/>
                </a:solidFill>
              </a:rPr>
              <a:t>改變血糖耐受性</a:t>
            </a:r>
            <a:r>
              <a:rPr lang="zh-TW" sz="2800"/>
              <a:t>、</a:t>
            </a:r>
            <a:r>
              <a:rPr lang="zh-TW" sz="2800">
                <a:solidFill>
                  <a:srgbClr val="C00000"/>
                </a:solidFill>
              </a:rPr>
              <a:t>減少高密度脂蛋白</a:t>
            </a:r>
            <a:r>
              <a:rPr lang="zh-TW" sz="2800"/>
              <a:t>及</a:t>
            </a:r>
            <a:r>
              <a:rPr lang="zh-TW" sz="2800">
                <a:solidFill>
                  <a:srgbClr val="C00000"/>
                </a:solidFill>
              </a:rPr>
              <a:t>血壓升高</a:t>
            </a:r>
            <a:r>
              <a:rPr lang="zh-TW" sz="2800"/>
              <a:t>等等。</a:t>
            </a:r>
            <a:endParaRPr lang="en-US" sz="2800"/>
          </a:p>
          <a:p>
            <a:pPr lvl="0"/>
            <a:r>
              <a:rPr lang="zh-TW" sz="2800"/>
              <a:t>在動物</a:t>
            </a:r>
            <a:r>
              <a:rPr lang="zh-TW" sz="2800">
                <a:solidFill>
                  <a:srgbClr val="C00000"/>
                </a:solidFill>
              </a:rPr>
              <a:t>心臟組織中的肌纖維及粒線體</a:t>
            </a:r>
            <a:r>
              <a:rPr lang="zh-TW" sz="2800"/>
              <a:t>的組織切片實驗發現，使用同化性類固醇會造成這些</a:t>
            </a:r>
            <a:r>
              <a:rPr lang="zh-TW" sz="2800">
                <a:solidFill>
                  <a:srgbClr val="C00000"/>
                </a:solidFill>
              </a:rPr>
              <a:t>結構病理性的改變</a:t>
            </a:r>
            <a:r>
              <a:rPr lang="zh-TW" sz="2800"/>
              <a:t>，對心血管系統的影響，仍須再做進一步研究。</a:t>
            </a:r>
            <a:endParaRPr lang="en-US" sz="2800"/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6553203" y="6521820"/>
            <a:ext cx="2133596" cy="2599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F500FFA-CCE5-42A9-BF09-2CFEA6F87C8F}" type="slidenum">
              <a:t>19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  <a:ea typeface="新細明體"/>
              <a:cs typeface=""/>
            </a:endParaRPr>
          </a:p>
        </p:txBody>
      </p:sp>
      <p:pic>
        <p:nvPicPr>
          <p:cNvPr id="5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1472" y="4925287"/>
            <a:ext cx="2009302" cy="164697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sz="3600" b="1"/>
              <a:t>同化性物質</a:t>
            </a:r>
            <a:r>
              <a:rPr lang="en-US" sz="2400" b="1"/>
              <a:t>(anabolic agents )</a:t>
            </a:r>
            <a:r>
              <a:rPr lang="en-US" sz="2400"/>
              <a:t> </a:t>
            </a: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35071" y="1534674"/>
            <a:ext cx="8620432" cy="2093436"/>
          </a:xfrm>
        </p:spPr>
        <p:txBody>
          <a:bodyPr/>
          <a:lstStyle/>
          <a:p>
            <a:pPr lvl="0"/>
            <a:r>
              <a:rPr lang="zh-TW"/>
              <a:t>具有</a:t>
            </a:r>
            <a:r>
              <a:rPr lang="zh-TW" b="1">
                <a:solidFill>
                  <a:srgbClr val="C00000"/>
                </a:solidFill>
              </a:rPr>
              <a:t>促進肌肉中蛋白質合成作用</a:t>
            </a:r>
            <a:r>
              <a:rPr lang="zh-TW"/>
              <a:t>的物質</a:t>
            </a:r>
            <a:endParaRPr lang="en-US"/>
          </a:p>
          <a:p>
            <a:pPr lvl="1"/>
            <a:r>
              <a:rPr lang="zh-TW" sz="3200">
                <a:latin typeface="微軟正黑體" pitchFamily="34"/>
                <a:ea typeface="微軟正黑體" pitchFamily="34"/>
              </a:rPr>
              <a:t>增加肌肉量</a:t>
            </a:r>
            <a:endParaRPr lang="en-US" sz="3200">
              <a:latin typeface="微軟正黑體" pitchFamily="34"/>
              <a:ea typeface="微軟正黑體" pitchFamily="34"/>
            </a:endParaRPr>
          </a:p>
          <a:p>
            <a:pPr lvl="1"/>
            <a:r>
              <a:rPr lang="zh-TW" sz="3200">
                <a:latin typeface="微軟正黑體" pitchFamily="34"/>
                <a:ea typeface="微軟正黑體" pitchFamily="34"/>
              </a:rPr>
              <a:t>提升肌力、爆發力</a:t>
            </a:r>
            <a:endParaRPr lang="en-US" sz="3200">
              <a:latin typeface="微軟正黑體" pitchFamily="34"/>
              <a:ea typeface="微軟正黑體" pitchFamily="34"/>
            </a:endParaRPr>
          </a:p>
        </p:txBody>
      </p:sp>
      <p:grpSp>
        <p:nvGrpSpPr>
          <p:cNvPr id="4" name="群組 7"/>
          <p:cNvGrpSpPr/>
          <p:nvPr/>
        </p:nvGrpSpPr>
        <p:grpSpPr>
          <a:xfrm>
            <a:off x="5520260" y="5309893"/>
            <a:ext cx="3193029" cy="766916"/>
            <a:chOff x="5520260" y="5309893"/>
            <a:chExt cx="3193029" cy="766916"/>
          </a:xfrm>
        </p:grpSpPr>
        <p:sp>
          <p:nvSpPr>
            <p:cNvPr id="5" name="矩形 4"/>
            <p:cNvSpPr/>
            <p:nvPr/>
          </p:nvSpPr>
          <p:spPr>
            <a:xfrm>
              <a:off x="5571887" y="5970455"/>
              <a:ext cx="45720" cy="45720"/>
            </a:xfrm>
            <a:prstGeom prst="rect">
              <a:avLst/>
            </a:prstGeom>
            <a:solidFill>
              <a:srgbClr val="5B9BD5"/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新細明體" pitchFamily="18"/>
              </a:endParaRPr>
            </a:p>
          </p:txBody>
        </p:sp>
        <p:sp>
          <p:nvSpPr>
            <p:cNvPr id="6" name="圓角矩形 5"/>
            <p:cNvSpPr/>
            <p:nvPr/>
          </p:nvSpPr>
          <p:spPr>
            <a:xfrm>
              <a:off x="5520260" y="5309893"/>
              <a:ext cx="3193029" cy="76691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5B9BD5"/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600" b="0" i="0" u="none" strike="noStrike" kern="1200" cap="none" spc="0" baseline="0">
                  <a:solidFill>
                    <a:srgbClr val="FFFFFF"/>
                  </a:solidFill>
                  <a:uFillTx/>
                  <a:latin typeface="微軟正黑體" pitchFamily="34"/>
                  <a:ea typeface="微軟正黑體" pitchFamily="34"/>
                </a:rPr>
                <a:t>  </a:t>
              </a:r>
              <a:r>
                <a:rPr lang="zh-TW" sz="3600" b="0" i="0" u="none" strike="noStrike" kern="1200" cap="none" spc="0" baseline="0">
                  <a:solidFill>
                    <a:srgbClr val="FFFFFF"/>
                  </a:solidFill>
                  <a:uFillTx/>
                  <a:latin typeface="微軟正黑體" pitchFamily="34"/>
                  <a:ea typeface="微軟正黑體" pitchFamily="34"/>
                </a:rPr>
                <a:t>運動表現</a:t>
              </a:r>
            </a:p>
          </p:txBody>
        </p:sp>
        <p:sp>
          <p:nvSpPr>
            <p:cNvPr id="7" name="向下箭號 6"/>
            <p:cNvSpPr/>
            <p:nvPr/>
          </p:nvSpPr>
          <p:spPr>
            <a:xfrm flipV="1">
              <a:off x="7769391" y="5421395"/>
              <a:ext cx="549371" cy="503587"/>
            </a:xfrm>
            <a:custGeom>
              <a:avLst>
                <a:gd name="f0" fmla="val 10800"/>
                <a:gd name="f1" fmla="val 54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-270"/>
                <a:gd name="f11" fmla="+- 0 0 -90"/>
                <a:gd name="f12" fmla="*/ f5 1 21600"/>
                <a:gd name="f13" fmla="*/ f6 1 21600"/>
                <a:gd name="f14" fmla="+- f8 0 f7"/>
                <a:gd name="f15" fmla="pin 0 f1 10800"/>
                <a:gd name="f16" fmla="pin 0 f0 21600"/>
                <a:gd name="f17" fmla="*/ f10 f2 1"/>
                <a:gd name="f18" fmla="*/ f11 f2 1"/>
                <a:gd name="f19" fmla="val f15"/>
                <a:gd name="f20" fmla="val f16"/>
                <a:gd name="f21" fmla="*/ f14 1 21600"/>
                <a:gd name="f22" fmla="*/ f15 f12 1"/>
                <a:gd name="f23" fmla="*/ f16 f13 1"/>
                <a:gd name="f24" fmla="*/ f17 1 f4"/>
                <a:gd name="f25" fmla="*/ f18 1 f4"/>
                <a:gd name="f26" fmla="+- 21600 0 f19"/>
                <a:gd name="f27" fmla="+- 21600 0 f20"/>
                <a:gd name="f28" fmla="*/ 0 f21 1"/>
                <a:gd name="f29" fmla="*/ 21600 f21 1"/>
                <a:gd name="f30" fmla="*/ f19 f12 1"/>
                <a:gd name="f31" fmla="*/ f20 f13 1"/>
                <a:gd name="f32" fmla="+- f24 0 f3"/>
                <a:gd name="f33" fmla="+- f25 0 f3"/>
                <a:gd name="f34" fmla="*/ f27 f19 1"/>
                <a:gd name="f35" fmla="*/ f28 1 f21"/>
                <a:gd name="f36" fmla="*/ f29 1 f21"/>
                <a:gd name="f37" fmla="*/ f26 f12 1"/>
                <a:gd name="f38" fmla="*/ f34 1 10800"/>
                <a:gd name="f39" fmla="*/ f35 f13 1"/>
                <a:gd name="f40" fmla="*/ f35 f12 1"/>
                <a:gd name="f41" fmla="*/ f36 f12 1"/>
                <a:gd name="f42" fmla="+- f20 f38 0"/>
                <a:gd name="f43" fmla="*/ f42 f13 1"/>
              </a:gdLst>
              <a:ahLst>
                <a:ahXY gdRefX="f1" minX="f7" maxX="f9" gdRefY="f0" minY="f7" maxY="f8">
                  <a:pos x="f22" y="f23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31"/>
                </a:cxn>
                <a:cxn ang="f33">
                  <a:pos x="f41" y="f31"/>
                </a:cxn>
              </a:cxnLst>
              <a:rect l="f30" t="f39" r="f37" b="f43"/>
              <a:pathLst>
                <a:path w="21600" h="21600">
                  <a:moveTo>
                    <a:pt x="f19" y="f7"/>
                  </a:moveTo>
                  <a:lnTo>
                    <a:pt x="f19" y="f20"/>
                  </a:lnTo>
                  <a:lnTo>
                    <a:pt x="f7" y="f20"/>
                  </a:lnTo>
                  <a:lnTo>
                    <a:pt x="f9" y="f8"/>
                  </a:lnTo>
                  <a:lnTo>
                    <a:pt x="f8" y="f20"/>
                  </a:lnTo>
                  <a:lnTo>
                    <a:pt x="f26" y="f20"/>
                  </a:lnTo>
                  <a:lnTo>
                    <a:pt x="f26" y="f7"/>
                  </a:lnTo>
                  <a:close/>
                </a:path>
              </a:pathLst>
            </a:custGeom>
            <a:solidFill>
              <a:srgbClr val="FFFF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  <a:ea typeface="新細明體" pitchFamily="18"/>
              </a:endParaRPr>
            </a:p>
          </p:txBody>
        </p:sp>
      </p:grpSp>
      <p:sp>
        <p:nvSpPr>
          <p:cNvPr id="8" name="內容版面配置區 2"/>
          <p:cNvSpPr txBox="1"/>
          <p:nvPr/>
        </p:nvSpPr>
        <p:spPr>
          <a:xfrm>
            <a:off x="435071" y="3398989"/>
            <a:ext cx="8620432" cy="12536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2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標楷體" pitchFamily="65"/>
              </a:rPr>
              <a:t>運動禁藥陽性尿液中，最常出現的運動禁藥種類之一。</a:t>
            </a:r>
            <a:endParaRPr lang="en-US" sz="3200" b="0" i="0" u="none" strike="noStrike" kern="1200" cap="none" spc="0" baseline="0">
              <a:solidFill>
                <a:srgbClr val="000000"/>
              </a:solidFill>
              <a:uFillTx/>
              <a:latin typeface="微軟正黑體" pitchFamily="34"/>
              <a:ea typeface="微軟正黑體" pitchFamily="34"/>
              <a:cs typeface="標楷體" pitchFamily="65"/>
            </a:endParaRPr>
          </a:p>
        </p:txBody>
      </p:sp>
      <p:pic>
        <p:nvPicPr>
          <p:cNvPr id="9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5664" y="4378768"/>
            <a:ext cx="1862248" cy="1862248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10" name="直線接點 15"/>
          <p:cNvCxnSpPr/>
          <p:nvPr/>
        </p:nvCxnSpPr>
        <p:spPr>
          <a:xfrm>
            <a:off x="4579370" y="5693356"/>
            <a:ext cx="859773" cy="0"/>
          </a:xfrm>
          <a:prstGeom prst="straightConnector1">
            <a:avLst/>
          </a:prstGeom>
          <a:noFill/>
          <a:ln w="57150" cap="flat">
            <a:solidFill>
              <a:srgbClr val="7F7F7F"/>
            </a:solidFill>
            <a:custDash>
              <a:ds d="100000" sp="100000"/>
            </a:custDash>
            <a:miter/>
          </a:ln>
        </p:spPr>
      </p:cxnSp>
      <p:sp>
        <p:nvSpPr>
          <p:cNvPr id="11" name="投影片編號版面配置區 10"/>
          <p:cNvSpPr txBox="1"/>
          <p:nvPr/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58B841A-25E4-4CA1-BB23-F7D0CA2E7DA5}" type="slidenum">
              <a:t>2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  <a:ea typeface="新細明體"/>
              <a:cs typeface="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428731" y="500039"/>
            <a:ext cx="6629400" cy="1143000"/>
          </a:xfrm>
        </p:spPr>
        <p:txBody>
          <a:bodyPr/>
          <a:lstStyle/>
          <a:p>
            <a:pPr lvl="0"/>
            <a:r>
              <a:rPr lang="zh-TW"/>
              <a:t>男性生殖系統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290668" y="1428731"/>
            <a:ext cx="7121237" cy="4626306"/>
          </a:xfrm>
        </p:spPr>
        <p:txBody>
          <a:bodyPr>
            <a:normAutofit/>
          </a:bodyPr>
          <a:lstStyle/>
          <a:p>
            <a:pPr lvl="0"/>
            <a:r>
              <a:rPr lang="zh-TW" sz="2800" dirty="0"/>
              <a:t>包括</a:t>
            </a:r>
            <a:r>
              <a:rPr lang="zh-TW" sz="2800" dirty="0">
                <a:solidFill>
                  <a:srgbClr val="C00000"/>
                </a:solidFill>
              </a:rPr>
              <a:t>精蟲稀少症</a:t>
            </a:r>
            <a:r>
              <a:rPr lang="zh-TW" sz="2800" dirty="0"/>
              <a:t>及</a:t>
            </a:r>
            <a:r>
              <a:rPr lang="zh-TW" sz="2800" dirty="0">
                <a:solidFill>
                  <a:srgbClr val="C00000"/>
                </a:solidFill>
              </a:rPr>
              <a:t>無精蟲症</a:t>
            </a:r>
            <a:r>
              <a:rPr lang="zh-TW" sz="2800" dirty="0">
                <a:solidFill>
                  <a:srgbClr val="FF0000"/>
                </a:solidFill>
              </a:rPr>
              <a:t>、</a:t>
            </a:r>
            <a:r>
              <a:rPr lang="zh-TW" sz="2800" dirty="0">
                <a:solidFill>
                  <a:srgbClr val="C00000"/>
                </a:solidFill>
              </a:rPr>
              <a:t>睪丸變小</a:t>
            </a:r>
            <a:r>
              <a:rPr lang="zh-TW" sz="2800" dirty="0"/>
              <a:t>、</a:t>
            </a:r>
            <a:r>
              <a:rPr lang="zh-TW" sz="2800" dirty="0">
                <a:solidFill>
                  <a:srgbClr val="C00000"/>
                </a:solidFill>
              </a:rPr>
              <a:t>睪固酮和性腺刺激素等荷爾蒙的減少</a:t>
            </a:r>
            <a:r>
              <a:rPr lang="zh-TW" sz="2800" dirty="0"/>
              <a:t>、睪丸切片不正常，這些症狀在使用類固醇治療的病患、正常受試者及選手身上都有發生。這些改變在腦下腺生殖腺軸，因為同化性類固醇會</a:t>
            </a:r>
            <a:r>
              <a:rPr lang="zh-TW" sz="2800" dirty="0" smtClean="0"/>
              <a:t>抑制</a:t>
            </a:r>
            <a:r>
              <a:rPr lang="zh-TW" altLang="en-US" sz="2800" dirty="0" smtClean="0"/>
              <a:t>自身</a:t>
            </a:r>
            <a:r>
              <a:rPr lang="zh-TW" sz="2800" dirty="0" smtClean="0"/>
              <a:t>生殖腺荷爾蒙</a:t>
            </a:r>
            <a:r>
              <a:rPr lang="zh-TW" sz="2800" dirty="0"/>
              <a:t>的製造。</a:t>
            </a:r>
            <a:endParaRPr lang="en-US" sz="2800" dirty="0"/>
          </a:p>
          <a:p>
            <a:pPr lvl="0"/>
            <a:r>
              <a:rPr lang="zh-TW" sz="2800" dirty="0"/>
              <a:t>若是停止使用類固醇，則可使荷爾蒙的分泌恢復，不過對腦下腺生殖腺軸的長期影響卻仍不得而知。</a:t>
            </a:r>
            <a:endParaRPr lang="en-US" sz="2800" dirty="0"/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6553203" y="6521820"/>
            <a:ext cx="2133596" cy="2599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B8D6EBB-23BE-4CC7-89FA-D8035646DFD7}" type="slidenum">
              <a:t>20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  <a:ea typeface="新細明體"/>
              <a:cs typeface=""/>
            </a:endParaRPr>
          </a:p>
        </p:txBody>
      </p:sp>
      <p:pic>
        <p:nvPicPr>
          <p:cNvPr id="5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897087" y="314279"/>
            <a:ext cx="828675" cy="17621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9936" y="3374384"/>
            <a:ext cx="1912725" cy="3516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/>
              <a:t>女性生殖系統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1136068" y="1600200"/>
            <a:ext cx="7550731" cy="4525959"/>
          </a:xfrm>
        </p:spPr>
        <p:txBody>
          <a:bodyPr>
            <a:normAutofit/>
          </a:bodyPr>
          <a:lstStyle/>
          <a:p>
            <a:pPr lvl="0"/>
            <a:r>
              <a:rPr lang="zh-TW" sz="2800"/>
              <a:t>包括濾泡刺激激素、雌激素及黃體素的減少，抑制濾泡成熟及排卵，延長濾泡期、縮短黃體期，造成</a:t>
            </a:r>
            <a:r>
              <a:rPr lang="zh-TW" sz="2800">
                <a:solidFill>
                  <a:srgbClr val="FF0000"/>
                </a:solidFill>
              </a:rPr>
              <a:t>月經週期的改變</a:t>
            </a:r>
            <a:r>
              <a:rPr lang="zh-TW" sz="2800"/>
              <a:t>及</a:t>
            </a:r>
            <a:r>
              <a:rPr lang="zh-TW" sz="2800">
                <a:solidFill>
                  <a:srgbClr val="FF0000"/>
                </a:solidFill>
              </a:rPr>
              <a:t>無月經的情形</a:t>
            </a:r>
            <a:r>
              <a:rPr lang="zh-TW" sz="2800"/>
              <a:t>。</a:t>
            </a:r>
            <a:endParaRPr lang="en-US" sz="2800"/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6553203" y="6521820"/>
            <a:ext cx="2133596" cy="2599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32CC0BE-3141-4B70-BC34-B3392530C9FC}" type="slidenum">
              <a:t>21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  <a:ea typeface="新細明體"/>
              <a:cs typeface=""/>
            </a:endParaRPr>
          </a:p>
        </p:txBody>
      </p:sp>
      <p:pic>
        <p:nvPicPr>
          <p:cNvPr id="5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476225" y="4090961"/>
            <a:ext cx="1143009" cy="231007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474116"/>
            <a:ext cx="8229600" cy="1143000"/>
          </a:xfrm>
        </p:spPr>
        <p:txBody>
          <a:bodyPr/>
          <a:lstStyle/>
          <a:p>
            <a:pPr lvl="0"/>
            <a:r>
              <a:rPr lang="zh-TW"/>
              <a:t>精神狀態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899345"/>
            <a:ext cx="7723909" cy="4226813"/>
          </a:xfrm>
        </p:spPr>
        <p:txBody>
          <a:bodyPr>
            <a:normAutofit/>
          </a:bodyPr>
          <a:lstStyle/>
          <a:p>
            <a:pPr lvl="0"/>
            <a:r>
              <a:rPr lang="zh-TW" sz="2800" dirty="0"/>
              <a:t>包括增加或減少性慾、情緒不穩定、躁動等，這些與血漿中睪固</a:t>
            </a:r>
            <a:r>
              <a:rPr lang="zh-TW" sz="2800" dirty="0" smtClean="0"/>
              <a:t>酮</a:t>
            </a:r>
            <a:r>
              <a:rPr lang="zh-TW" altLang="en-US" sz="2800" dirty="0" smtClean="0"/>
              <a:t>濃度太高</a:t>
            </a:r>
            <a:r>
              <a:rPr lang="zh-TW" sz="2800" dirty="0" smtClean="0"/>
              <a:t>有關</a:t>
            </a:r>
            <a:r>
              <a:rPr lang="zh-TW" sz="2800" dirty="0"/>
              <a:t>。</a:t>
            </a:r>
            <a:endParaRPr lang="en-US" sz="2800" dirty="0"/>
          </a:p>
          <a:p>
            <a:pPr lvl="0"/>
            <a:r>
              <a:rPr lang="zh-TW" sz="2800" dirty="0"/>
              <a:t>使用同化性類固醇與使用精神性刺激藥物的腦電波相似</a:t>
            </a:r>
            <a:r>
              <a:rPr lang="zh-TW" sz="2800" dirty="0" smtClean="0"/>
              <a:t>，</a:t>
            </a:r>
            <a:r>
              <a:rPr lang="zh-TW" altLang="en-US" sz="2800" dirty="0" smtClean="0"/>
              <a:t>所以</a:t>
            </a:r>
            <a:r>
              <a:rPr lang="zh-TW" sz="2800" dirty="0" smtClean="0"/>
              <a:t>在</a:t>
            </a:r>
            <a:r>
              <a:rPr lang="zh-TW" sz="2800" dirty="0"/>
              <a:t>使用時須考慮會產生</a:t>
            </a:r>
            <a:r>
              <a:rPr lang="zh-TW" sz="2800" dirty="0">
                <a:solidFill>
                  <a:srgbClr val="FF0000"/>
                </a:solidFill>
              </a:rPr>
              <a:t>躁動及敵意</a:t>
            </a:r>
            <a:r>
              <a:rPr lang="zh-TW" sz="2800" dirty="0"/>
              <a:t>的行為。</a:t>
            </a:r>
            <a:endParaRPr lang="en-US" sz="2800" dirty="0"/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6553203" y="6521820"/>
            <a:ext cx="2133596" cy="2599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1F27DD-4020-4C4A-8067-5AD0C567EB32}" type="slidenum">
              <a:t>22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  <a:ea typeface="新細明體"/>
              <a:cs typeface=""/>
            </a:endParaRPr>
          </a:p>
        </p:txBody>
      </p:sp>
      <p:pic>
        <p:nvPicPr>
          <p:cNvPr id="5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984873" y="4502267"/>
            <a:ext cx="1828800" cy="173354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/>
              <a:t>其他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949037" y="1785923"/>
            <a:ext cx="7051989" cy="4429152"/>
          </a:xfrm>
        </p:spPr>
        <p:txBody>
          <a:bodyPr>
            <a:normAutofit/>
          </a:bodyPr>
          <a:lstStyle/>
          <a:p>
            <a:pPr lvl="0"/>
            <a:r>
              <a:rPr lang="zh-TW" sz="2800" b="1">
                <a:solidFill>
                  <a:srgbClr val="C00000"/>
                </a:solidFill>
              </a:rPr>
              <a:t>失調症</a:t>
            </a:r>
            <a:r>
              <a:rPr lang="en-US" sz="2800" b="1">
                <a:solidFill>
                  <a:srgbClr val="C00000"/>
                </a:solidFill>
              </a:rPr>
              <a:t>(ataxia) </a:t>
            </a:r>
            <a:r>
              <a:rPr lang="zh-TW" sz="2800" b="1">
                <a:solidFill>
                  <a:srgbClr val="C00000"/>
                </a:solidFill>
              </a:rPr>
              <a:t>、骨垢過早閉合、男性化</a:t>
            </a:r>
            <a:r>
              <a:rPr lang="en-US" sz="2800" b="1">
                <a:solidFill>
                  <a:srgbClr val="C00000"/>
                </a:solidFill>
              </a:rPr>
              <a:t>(</a:t>
            </a:r>
            <a:r>
              <a:rPr lang="zh-TW" sz="2800" b="1">
                <a:solidFill>
                  <a:srgbClr val="C00000"/>
                </a:solidFill>
              </a:rPr>
              <a:t>包括多毛症、陰蒂變大、聲音變粗等</a:t>
            </a:r>
            <a:r>
              <a:rPr lang="en-US" sz="2800" b="1">
                <a:solidFill>
                  <a:srgbClr val="C00000"/>
                </a:solidFill>
              </a:rPr>
              <a:t>) </a:t>
            </a:r>
            <a:r>
              <a:rPr lang="zh-TW" sz="2800"/>
              <a:t>、</a:t>
            </a:r>
            <a:r>
              <a:rPr lang="zh-TW" sz="2800" b="1">
                <a:solidFill>
                  <a:srgbClr val="C00000"/>
                </a:solidFill>
              </a:rPr>
              <a:t>青春痘（痤瘡）</a:t>
            </a:r>
            <a:r>
              <a:rPr lang="zh-TW" sz="2800">
                <a:solidFill>
                  <a:srgbClr val="C00000"/>
                </a:solidFill>
              </a:rPr>
              <a:t>、</a:t>
            </a:r>
            <a:r>
              <a:rPr lang="zh-TW" sz="2800" b="1">
                <a:solidFill>
                  <a:srgbClr val="C00000"/>
                </a:solidFill>
              </a:rPr>
              <a:t>毛髮減少及禿頭</a:t>
            </a:r>
            <a:r>
              <a:rPr lang="zh-TW" sz="2800"/>
              <a:t>。</a:t>
            </a:r>
            <a:endParaRPr lang="en-US" sz="2800"/>
          </a:p>
          <a:p>
            <a:pPr lvl="0"/>
            <a:r>
              <a:rPr lang="zh-TW" sz="2800"/>
              <a:t>這些副作用與使用何種類固醇、劑量的多寡及使用時間的長短有關，何種人容易得到這些副作用卻無法預測。</a:t>
            </a:r>
            <a:endParaRPr lang="en-US" sz="2800"/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6553203" y="6521820"/>
            <a:ext cx="2133596" cy="2599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66ECA50-ADD8-49CB-AD24-A105A2E3A5FF}" type="slidenum">
              <a:t>23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  <a:ea typeface="新細明體"/>
              <a:cs typeface=""/>
            </a:endParaRPr>
          </a:p>
        </p:txBody>
      </p:sp>
      <p:pic>
        <p:nvPicPr>
          <p:cNvPr id="5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036628" y="4580787"/>
            <a:ext cx="1928789" cy="178766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/>
              <a:t>結論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7640"/>
            <a:ext cx="8229600" cy="4708519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同化性類固醇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濫用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者基本上以「堆疊」與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循環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的方式使用各種藥物。希望得到各同化性類固醇的效能，並降低其副作用。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研究指出，典型的同化性類固醇使用平均牽涉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3.1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種製劑；而使用劑量可能是一般治療劑量的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5-29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倍。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而這種操作方法的效用與副作用也缺乏足夠研究結果的支持與佐證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5535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/>
          <p:cNvSpPr txBox="1">
            <a:spLocks noGrp="1"/>
          </p:cNvSpPr>
          <p:nvPr>
            <p:ph idx="1"/>
          </p:nvPr>
        </p:nvSpPr>
        <p:spPr>
          <a:xfrm>
            <a:off x="361334" y="1378979"/>
            <a:ext cx="8598313" cy="3964061"/>
          </a:xfrm>
        </p:spPr>
        <p:txBody>
          <a:bodyPr/>
          <a:lstStyle/>
          <a:p>
            <a:pPr lvl="0"/>
            <a:r>
              <a:rPr lang="zh-TW" sz="2800" b="1" dirty="0"/>
              <a:t>同化性物質為賽內與賽外皆禁用之物質</a:t>
            </a:r>
          </a:p>
          <a:p>
            <a:pPr lvl="1"/>
            <a:r>
              <a:rPr lang="zh-TW" u="sng" dirty="0">
                <a:latin typeface="微軟正黑體" pitchFamily="34"/>
                <a:ea typeface="微軟正黑體" pitchFamily="34"/>
                <a:cs typeface="Times New Roman" pitchFamily="18"/>
              </a:rPr>
              <a:t>同化性男性類固醇</a:t>
            </a:r>
            <a:r>
              <a:rPr lang="en-US" u="sng" dirty="0">
                <a:latin typeface="微軟正黑體" pitchFamily="34"/>
                <a:ea typeface="微軟正黑體" pitchFamily="34"/>
                <a:cs typeface="Times New Roman" pitchFamily="18"/>
              </a:rPr>
              <a:t>(</a:t>
            </a:r>
            <a:r>
              <a:rPr lang="en-US" sz="2400" u="sng" dirty="0">
                <a:latin typeface="微軟正黑體" pitchFamily="34"/>
                <a:ea typeface="微軟正黑體" pitchFamily="34"/>
                <a:cs typeface="Times New Roman" pitchFamily="18"/>
              </a:rPr>
              <a:t>anabolic androgenic steroids)</a:t>
            </a:r>
          </a:p>
          <a:p>
            <a:pPr marL="457200" lvl="1" indent="0">
              <a:buNone/>
            </a:pPr>
            <a:r>
              <a:rPr lang="en-US" sz="2400" dirty="0">
                <a:latin typeface="微軟正黑體" pitchFamily="34"/>
                <a:ea typeface="微軟正黑體" pitchFamily="34"/>
                <a:cs typeface="Times New Roman" pitchFamily="18"/>
              </a:rPr>
              <a:t>    </a:t>
            </a:r>
            <a:r>
              <a:rPr lang="zh-TW" dirty="0">
                <a:latin typeface="微軟正黑體" pitchFamily="34"/>
                <a:ea typeface="微軟正黑體" pitchFamily="34"/>
                <a:cs typeface="Times New Roman" pitchFamily="18"/>
              </a:rPr>
              <a:t>簡稱為</a:t>
            </a:r>
            <a:r>
              <a:rPr lang="zh-TW" b="1" dirty="0">
                <a:solidFill>
                  <a:srgbClr val="C00000"/>
                </a:solidFill>
                <a:latin typeface="微軟正黑體" pitchFamily="34"/>
                <a:ea typeface="微軟正黑體" pitchFamily="34"/>
                <a:cs typeface="Times New Roman" pitchFamily="18"/>
              </a:rPr>
              <a:t>同化性類固醇</a:t>
            </a:r>
            <a:endParaRPr lang="en-US" b="1" dirty="0">
              <a:solidFill>
                <a:srgbClr val="C00000"/>
              </a:solidFill>
              <a:latin typeface="微軟正黑體" pitchFamily="34"/>
              <a:ea typeface="微軟正黑體" pitchFamily="34"/>
              <a:cs typeface="Times New Roman" pitchFamily="18"/>
            </a:endParaRPr>
          </a:p>
          <a:p>
            <a:pPr lvl="1"/>
            <a:r>
              <a:rPr lang="zh-TW" u="sng" dirty="0">
                <a:latin typeface="微軟正黑體" pitchFamily="34"/>
                <a:ea typeface="微軟正黑體" pitchFamily="34"/>
                <a:cs typeface="Times New Roman" pitchFamily="18"/>
              </a:rPr>
              <a:t>其他同化性製劑</a:t>
            </a:r>
            <a:r>
              <a:rPr lang="en-US" u="sng" dirty="0">
                <a:latin typeface="微軟正黑體" pitchFamily="34"/>
                <a:ea typeface="微軟正黑體" pitchFamily="34"/>
                <a:cs typeface="Times New Roman" pitchFamily="18"/>
              </a:rPr>
              <a:t>(other anabolic agents)</a:t>
            </a:r>
            <a:endParaRPr lang="en-US" dirty="0">
              <a:latin typeface="微軟正黑體" pitchFamily="34"/>
              <a:ea typeface="微軟正黑體" pitchFamily="34"/>
              <a:cs typeface="Times New Roman" pitchFamily="18"/>
            </a:endParaRPr>
          </a:p>
          <a:p>
            <a:pPr marL="457200" lvl="1" indent="0">
              <a:buNone/>
            </a:pPr>
            <a:r>
              <a:rPr lang="en-US" b="1" i="1" dirty="0">
                <a:solidFill>
                  <a:srgbClr val="CC0000"/>
                </a:solidFill>
                <a:latin typeface="Times New Roman" pitchFamily="18"/>
                <a:ea typeface="微軟正黑體" pitchFamily="34"/>
                <a:cs typeface="Times New Roman" pitchFamily="18"/>
              </a:rPr>
              <a:t>   </a:t>
            </a:r>
            <a:r>
              <a:rPr lang="en-US" i="1" dirty="0">
                <a:solidFill>
                  <a:srgbClr val="CC0000"/>
                </a:solidFill>
                <a:latin typeface="Times New Roman" pitchFamily="18"/>
                <a:ea typeface="微軟正黑體" pitchFamily="34"/>
                <a:cs typeface="Times New Roman" pitchFamily="18"/>
              </a:rPr>
              <a:t>β</a:t>
            </a:r>
            <a:r>
              <a:rPr lang="en-US" baseline="-25000" dirty="0">
                <a:solidFill>
                  <a:srgbClr val="CC0000"/>
                </a:solidFill>
                <a:latin typeface="微軟正黑體" pitchFamily="34"/>
                <a:ea typeface="微軟正黑體" pitchFamily="34"/>
                <a:cs typeface="Times New Roman" pitchFamily="18"/>
              </a:rPr>
              <a:t>2</a:t>
            </a:r>
            <a:r>
              <a:rPr lang="zh-TW" dirty="0">
                <a:solidFill>
                  <a:srgbClr val="CC0000"/>
                </a:solidFill>
                <a:latin typeface="微軟正黑體" pitchFamily="34"/>
                <a:ea typeface="微軟正黑體" pitchFamily="34"/>
                <a:cs typeface="Times New Roman" pitchFamily="18"/>
              </a:rPr>
              <a:t>致效劑</a:t>
            </a:r>
            <a:r>
              <a:rPr lang="en-US" b="1" dirty="0">
                <a:solidFill>
                  <a:srgbClr val="CC0000"/>
                </a:solidFill>
                <a:latin typeface="微軟正黑體" pitchFamily="34"/>
                <a:ea typeface="微軟正黑體" pitchFamily="34"/>
                <a:cs typeface="Times New Roman" pitchFamily="18"/>
              </a:rPr>
              <a:t> </a:t>
            </a:r>
            <a:r>
              <a:rPr lang="en-US" sz="2400" dirty="0">
                <a:latin typeface="微軟正黑體" pitchFamily="34"/>
                <a:ea typeface="微軟正黑體" pitchFamily="34"/>
                <a:cs typeface="Times New Roman" pitchFamily="18"/>
              </a:rPr>
              <a:t>(</a:t>
            </a:r>
            <a:r>
              <a:rPr lang="en-US" sz="2400" dirty="0" err="1">
                <a:latin typeface="微軟正黑體" pitchFamily="34"/>
                <a:ea typeface="微軟正黑體" pitchFamily="34"/>
                <a:cs typeface="Times New Roman" pitchFamily="18"/>
              </a:rPr>
              <a:t>clenbuterol</a:t>
            </a:r>
            <a:r>
              <a:rPr lang="zh-TW" sz="2400" dirty="0">
                <a:latin typeface="微軟正黑體" pitchFamily="34"/>
                <a:ea typeface="微軟正黑體" pitchFamily="34"/>
                <a:cs typeface="Times New Roman" pitchFamily="18"/>
              </a:rPr>
              <a:t>、</a:t>
            </a:r>
            <a:r>
              <a:rPr lang="en-US" sz="2400" dirty="0" err="1">
                <a:latin typeface="微軟正黑體" pitchFamily="34"/>
                <a:ea typeface="微軟正黑體" pitchFamily="34"/>
                <a:cs typeface="Times New Roman" pitchFamily="18"/>
              </a:rPr>
              <a:t>zilpaterol</a:t>
            </a:r>
            <a:r>
              <a:rPr lang="en-US" sz="2400" dirty="0">
                <a:latin typeface="微軟正黑體" pitchFamily="34"/>
                <a:ea typeface="微軟正黑體" pitchFamily="34"/>
                <a:cs typeface="Times New Roman" pitchFamily="18"/>
              </a:rPr>
              <a:t>…)</a:t>
            </a:r>
          </a:p>
          <a:p>
            <a:pPr marL="457200" lvl="1" indent="0">
              <a:buNone/>
            </a:pPr>
            <a:r>
              <a:rPr lang="en-US" dirty="0">
                <a:latin typeface="微軟正黑體" pitchFamily="34"/>
                <a:ea typeface="微軟正黑體" pitchFamily="34"/>
                <a:cs typeface="Times New Roman" pitchFamily="18"/>
              </a:rPr>
              <a:t>   </a:t>
            </a:r>
            <a:r>
              <a:rPr lang="zh-TW" dirty="0">
                <a:solidFill>
                  <a:srgbClr val="C00000"/>
                </a:solidFill>
                <a:latin typeface="微軟正黑體" pitchFamily="34"/>
                <a:ea typeface="微軟正黑體" pitchFamily="34"/>
                <a:cs typeface="Times New Roman" pitchFamily="18"/>
              </a:rPr>
              <a:t>選擇性雄激素受體調節劑</a:t>
            </a:r>
            <a:r>
              <a:rPr lang="en-US" dirty="0">
                <a:solidFill>
                  <a:srgbClr val="FF0000"/>
                </a:solidFill>
                <a:latin typeface="微軟正黑體" pitchFamily="34"/>
                <a:ea typeface="微軟正黑體" pitchFamily="34"/>
                <a:cs typeface="Times New Roman" pitchFamily="18"/>
              </a:rPr>
              <a:t> </a:t>
            </a:r>
            <a:r>
              <a:rPr lang="en-US" sz="1800" dirty="0">
                <a:latin typeface="微軟正黑體" pitchFamily="34"/>
                <a:ea typeface="微軟正黑體" pitchFamily="34"/>
                <a:cs typeface="Times New Roman" pitchFamily="18"/>
              </a:rPr>
              <a:t>(</a:t>
            </a:r>
            <a:r>
              <a:rPr lang="en-US" sz="1800" b="1" dirty="0">
                <a:latin typeface="微軟正黑體" pitchFamily="34"/>
                <a:ea typeface="微軟正黑體" pitchFamily="34"/>
                <a:cs typeface="Times New Roman" pitchFamily="18"/>
              </a:rPr>
              <a:t>SARMs</a:t>
            </a:r>
            <a:r>
              <a:rPr lang="en-US" sz="1800" dirty="0">
                <a:latin typeface="微軟正黑體" pitchFamily="34"/>
                <a:ea typeface="微軟正黑體" pitchFamily="34"/>
                <a:cs typeface="Times New Roman" pitchFamily="18"/>
              </a:rPr>
              <a:t>, </a:t>
            </a:r>
            <a:r>
              <a:rPr lang="zh-TW" sz="1800" dirty="0">
                <a:latin typeface="微軟正黑體" pitchFamily="34"/>
                <a:ea typeface="微軟正黑體" pitchFamily="34"/>
                <a:cs typeface="Times New Roman" pitchFamily="18"/>
              </a:rPr>
              <a:t>如</a:t>
            </a:r>
            <a:r>
              <a:rPr lang="en-US" sz="1800" dirty="0">
                <a:latin typeface="微軟正黑體" pitchFamily="34"/>
                <a:ea typeface="微軟正黑體" pitchFamily="34"/>
                <a:cs typeface="Times New Roman" pitchFamily="18"/>
              </a:rPr>
              <a:t>LGD-4033</a:t>
            </a:r>
            <a:r>
              <a:rPr lang="zh-TW" sz="1800" dirty="0">
                <a:latin typeface="微軟正黑體" pitchFamily="34"/>
                <a:ea typeface="微軟正黑體" pitchFamily="34"/>
                <a:cs typeface="Times New Roman" pitchFamily="18"/>
              </a:rPr>
              <a:t>、</a:t>
            </a:r>
            <a:r>
              <a:rPr lang="en-US" sz="1800" dirty="0" err="1">
                <a:latin typeface="微軟正黑體" pitchFamily="34"/>
                <a:ea typeface="微軟正黑體" pitchFamily="34"/>
                <a:cs typeface="Times New Roman" pitchFamily="18"/>
              </a:rPr>
              <a:t>ostarine</a:t>
            </a:r>
            <a:r>
              <a:rPr lang="en-US" sz="1800" dirty="0">
                <a:latin typeface="微軟正黑體" pitchFamily="34"/>
                <a:ea typeface="微軟正黑體" pitchFamily="34"/>
                <a:cs typeface="Times New Roman" pitchFamily="18"/>
              </a:rPr>
              <a:t>..)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C00000"/>
                </a:solidFill>
                <a:latin typeface="微軟正黑體" pitchFamily="34"/>
                <a:ea typeface="微軟正黑體" pitchFamily="34"/>
                <a:cs typeface="Times New Roman" pitchFamily="18"/>
              </a:rPr>
              <a:t>   </a:t>
            </a:r>
            <a:r>
              <a:rPr lang="en-US" dirty="0" err="1">
                <a:solidFill>
                  <a:srgbClr val="C00000"/>
                </a:solidFill>
                <a:latin typeface="微軟正黑體" pitchFamily="34"/>
                <a:ea typeface="微軟正黑體" pitchFamily="34"/>
                <a:cs typeface="Times New Roman" pitchFamily="18"/>
              </a:rPr>
              <a:t>tibolone</a:t>
            </a:r>
            <a:r>
              <a:rPr lang="zh-TW" dirty="0">
                <a:solidFill>
                  <a:srgbClr val="C00000"/>
                </a:solidFill>
                <a:latin typeface="微軟正黑體" pitchFamily="34"/>
                <a:ea typeface="微軟正黑體" pitchFamily="34"/>
                <a:cs typeface="Times New Roman" pitchFamily="18"/>
              </a:rPr>
              <a:t>、</a:t>
            </a:r>
            <a:r>
              <a:rPr lang="en-US" dirty="0" err="1">
                <a:solidFill>
                  <a:srgbClr val="C00000"/>
                </a:solidFill>
                <a:latin typeface="微軟正黑體" pitchFamily="34"/>
                <a:ea typeface="微軟正黑體" pitchFamily="34"/>
                <a:cs typeface="Times New Roman" pitchFamily="18"/>
              </a:rPr>
              <a:t>zeranol</a:t>
            </a:r>
            <a:r>
              <a:rPr lang="en-US" dirty="0">
                <a:latin typeface="微軟正黑體" pitchFamily="34"/>
                <a:ea typeface="微軟正黑體" pitchFamily="34"/>
                <a:cs typeface="Times New Roman" pitchFamily="18"/>
              </a:rPr>
              <a:t>…..</a:t>
            </a:r>
          </a:p>
          <a:p>
            <a:pPr marL="457200" lvl="1" indent="0">
              <a:buNone/>
            </a:pPr>
            <a:endParaRPr lang="en-US" dirty="0">
              <a:latin typeface="微軟正黑體" pitchFamily="34"/>
              <a:ea typeface="微軟正黑體" pitchFamily="34"/>
              <a:cs typeface="Times New Roman" pitchFamily="18"/>
            </a:endParaRPr>
          </a:p>
          <a:p>
            <a:pPr marL="457200" lvl="1" indent="0">
              <a:buNone/>
            </a:pPr>
            <a:endParaRPr lang="en-US" dirty="0">
              <a:latin typeface="微軟正黑體" pitchFamily="34"/>
              <a:ea typeface="微軟正黑體" pitchFamily="34"/>
              <a:cs typeface="Times New Roman" pitchFamily="18"/>
            </a:endParaRPr>
          </a:p>
          <a:p>
            <a:pPr marL="457200" lvl="1" indent="0">
              <a:buNone/>
            </a:pPr>
            <a:endParaRPr lang="en-US" dirty="0">
              <a:latin typeface="微軟正黑體" pitchFamily="34"/>
              <a:ea typeface="微軟正黑體" pitchFamily="34"/>
              <a:cs typeface="Times New Roman" pitchFamily="18"/>
            </a:endParaRPr>
          </a:p>
          <a:p>
            <a:pPr lvl="0"/>
            <a:endParaRPr lang="en-US" sz="2800" b="1" dirty="0"/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3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sz="3600" b="1"/>
              <a:t>同化性物質</a:t>
            </a:r>
            <a:r>
              <a:rPr lang="en-US" sz="2400" b="1"/>
              <a:t>(anabolic agents )</a:t>
            </a:r>
            <a:r>
              <a:rPr lang="en-US" sz="2400"/>
              <a:t> </a:t>
            </a:r>
            <a:endParaRPr lang="en-US" b="1"/>
          </a:p>
        </p:txBody>
      </p:sp>
      <p:sp>
        <p:nvSpPr>
          <p:cNvPr id="4" name="直線圖說文字 2 5"/>
          <p:cNvSpPr/>
          <p:nvPr/>
        </p:nvSpPr>
        <p:spPr>
          <a:xfrm>
            <a:off x="1447833" y="5188177"/>
            <a:ext cx="6840763" cy="792089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51278"/>
              <a:gd name="f5" fmla="+- 0 0 1518"/>
              <a:gd name="f6" fmla="val 52421"/>
              <a:gd name="f7" fmla="+- 0 0 6480"/>
              <a:gd name="f8" fmla="val 1138"/>
              <a:gd name="f9" fmla="+- 0 0 7777"/>
              <a:gd name="f10" fmla="abs f0"/>
              <a:gd name="f11" fmla="abs f1"/>
              <a:gd name="f12" fmla="abs f2"/>
              <a:gd name="f13" fmla="?: f10 f0 1"/>
              <a:gd name="f14" fmla="?: f11 f1 1"/>
              <a:gd name="f15" fmla="?: f12 f2 1"/>
              <a:gd name="f16" fmla="*/ f13 1 21600"/>
              <a:gd name="f17" fmla="*/ f14 1 21600"/>
              <a:gd name="f18" fmla="*/ 21600 f13 1"/>
              <a:gd name="f19" fmla="*/ 21600 f14 1"/>
              <a:gd name="f20" fmla="min f17 f16"/>
              <a:gd name="f21" fmla="*/ f18 1 f15"/>
              <a:gd name="f22" fmla="*/ f19 1 f15"/>
              <a:gd name="f23" fmla="val f21"/>
              <a:gd name="f24" fmla="val f22"/>
              <a:gd name="f25" fmla="*/ f3 f20 1"/>
              <a:gd name="f26" fmla="+- f24 0 f3"/>
              <a:gd name="f27" fmla="+- f23 0 f3"/>
              <a:gd name="f28" fmla="*/ f23 f20 1"/>
              <a:gd name="f29" fmla="*/ f24 f20 1"/>
              <a:gd name="f30" fmla="min f27 f26"/>
              <a:gd name="f31" fmla="*/ f30 1 21600"/>
              <a:gd name="f32" fmla="*/ f5 1 f31"/>
              <a:gd name="f33" fmla="*/ f4 1 f31"/>
              <a:gd name="f34" fmla="*/ f7 1 f31"/>
              <a:gd name="f35" fmla="*/ f6 1 f31"/>
              <a:gd name="f36" fmla="*/ f9 1 f31"/>
              <a:gd name="f37" fmla="*/ f8 1 f31"/>
              <a:gd name="f38" fmla="*/ f26 f33 1"/>
              <a:gd name="f39" fmla="*/ f27 f32 1"/>
              <a:gd name="f40" fmla="*/ f26 f35 1"/>
              <a:gd name="f41" fmla="*/ f27 f34 1"/>
              <a:gd name="f42" fmla="*/ f26 f37 1"/>
              <a:gd name="f43" fmla="*/ f27 f36 1"/>
              <a:gd name="f44" fmla="*/ f38 1 100000"/>
              <a:gd name="f45" fmla="*/ f39 1 100000"/>
              <a:gd name="f46" fmla="*/ f40 1 100000"/>
              <a:gd name="f47" fmla="*/ f41 1 100000"/>
              <a:gd name="f48" fmla="*/ f42 1 100000"/>
              <a:gd name="f49" fmla="*/ f43 1 100000"/>
              <a:gd name="f50" fmla="*/ f45 f20 1"/>
              <a:gd name="f51" fmla="*/ f44 f20 1"/>
              <a:gd name="f52" fmla="*/ f47 f20 1"/>
              <a:gd name="f53" fmla="*/ f46 f20 1"/>
              <a:gd name="f54" fmla="*/ f49 f20 1"/>
              <a:gd name="f55" fmla="*/ f48 f2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5" t="f25" r="f28" b="f29"/>
            <a:pathLst>
              <a:path>
                <a:moveTo>
                  <a:pt x="f25" y="f25"/>
                </a:moveTo>
                <a:lnTo>
                  <a:pt x="f28" y="f25"/>
                </a:lnTo>
                <a:lnTo>
                  <a:pt x="f28" y="f29"/>
                </a:lnTo>
                <a:lnTo>
                  <a:pt x="f25" y="f29"/>
                </a:lnTo>
                <a:close/>
              </a:path>
              <a:path fill="none">
                <a:moveTo>
                  <a:pt x="f50" y="f51"/>
                </a:moveTo>
                <a:lnTo>
                  <a:pt x="f52" y="f53"/>
                </a:lnTo>
                <a:lnTo>
                  <a:pt x="f54" y="f55"/>
                </a:lnTo>
              </a:path>
            </a:pathLst>
          </a:custGeom>
          <a:solidFill>
            <a:srgbClr val="C0504D"/>
          </a:solidFill>
          <a:ln w="38103" cap="flat">
            <a:solidFill>
              <a:srgbClr val="FFFFFF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S1.</a:t>
            </a:r>
            <a:r>
              <a:rPr lang="en-US" sz="2200" b="0" i="0" u="none" strike="noStrike" kern="120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rPr>
              <a:t> </a:t>
            </a:r>
            <a:r>
              <a:rPr lang="en-US" sz="2400" b="1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新細明體"/>
              </a:rPr>
              <a:t>ANABOLIC AGENTS </a:t>
            </a:r>
            <a:r>
              <a:rPr lang="en-US" sz="24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新細明體"/>
              </a:rPr>
              <a:t>(</a:t>
            </a:r>
            <a:r>
              <a:rPr lang="zh-TW" sz="2400" b="0" i="0" u="none" strike="noStrike" kern="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同化性物質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) </a:t>
            </a:r>
            <a:r>
              <a:rPr lang="zh-TW" sz="2800" b="0" i="0" u="none" strike="noStrike" kern="120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rPr>
              <a:t>隨時禁用</a:t>
            </a:r>
            <a:endParaRPr lang="en-US" sz="2800" b="0" i="0" u="none" strike="noStrike" kern="1200" cap="none" spc="0" baseline="0">
              <a:solidFill>
                <a:srgbClr val="FFFFFF"/>
              </a:solidFill>
              <a:uFillTx/>
              <a:latin typeface="微軟正黑體" pitchFamily="34"/>
              <a:ea typeface="微軟正黑體" pitchFamily="34"/>
            </a:endParaRPr>
          </a:p>
        </p:txBody>
      </p:sp>
      <p:sp>
        <p:nvSpPr>
          <p:cNvPr id="5" name="投影片編號版面配置區 4"/>
          <p:cNvSpPr txBox="1"/>
          <p:nvPr/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AD7CFFA-E654-4F3A-86AA-7C86128E03E7}" type="slidenum">
              <a:t>3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  <a:ea typeface="新細明體"/>
              <a:cs typeface="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sz="3200" b="1"/>
              <a:t>同化性類固醇</a:t>
            </a:r>
            <a:r>
              <a:rPr lang="en-US" sz="3200" b="1"/>
              <a:t>(anabolic steroids)</a:t>
            </a: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395036"/>
            <a:ext cx="8229600" cy="4525959"/>
          </a:xfrm>
        </p:spPr>
        <p:txBody>
          <a:bodyPr/>
          <a:lstStyle/>
          <a:p>
            <a:pPr lvl="0"/>
            <a:r>
              <a:rPr lang="zh-TW" sz="2800" b="1" dirty="0"/>
              <a:t>男性激素</a:t>
            </a:r>
            <a:r>
              <a:rPr lang="en-US" sz="2800" b="1" dirty="0"/>
              <a:t>-</a:t>
            </a:r>
            <a:r>
              <a:rPr lang="zh-TW" sz="2800" b="1" dirty="0"/>
              <a:t>雄性素</a:t>
            </a:r>
            <a:r>
              <a:rPr lang="en-US" sz="2800" b="1" dirty="0"/>
              <a:t>(androgen)</a:t>
            </a:r>
          </a:p>
          <a:p>
            <a:pPr lvl="1"/>
            <a:r>
              <a:rPr lang="en-US" sz="2400" dirty="0">
                <a:latin typeface="微軟正黑體" pitchFamily="34"/>
                <a:ea typeface="微軟正黑體" pitchFamily="34"/>
              </a:rPr>
              <a:t>1927</a:t>
            </a:r>
            <a:r>
              <a:rPr lang="zh-TW" sz="2400" dirty="0">
                <a:latin typeface="微軟正黑體" pitchFamily="34"/>
                <a:ea typeface="微軟正黑體" pitchFamily="34"/>
              </a:rPr>
              <a:t>年，</a:t>
            </a:r>
            <a:r>
              <a:rPr lang="en-US" sz="2400" dirty="0">
                <a:latin typeface="微軟正黑體" pitchFamily="34"/>
                <a:ea typeface="微軟正黑體" pitchFamily="34"/>
              </a:rPr>
              <a:t>Fred </a:t>
            </a:r>
            <a:r>
              <a:rPr lang="en-US" sz="2400" dirty="0" smtClean="0">
                <a:latin typeface="微軟正黑體" pitchFamily="34"/>
                <a:ea typeface="微軟正黑體" pitchFamily="34"/>
              </a:rPr>
              <a:t>Koch</a:t>
            </a:r>
            <a:r>
              <a:rPr lang="zh-TW" sz="2400" dirty="0" smtClean="0">
                <a:latin typeface="微軟正黑體" pitchFamily="34"/>
                <a:ea typeface="微軟正黑體" pitchFamily="34"/>
              </a:rPr>
              <a:t>利用</a:t>
            </a:r>
            <a:r>
              <a:rPr lang="zh-TW" sz="2400" dirty="0">
                <a:latin typeface="微軟正黑體" pitchFamily="34"/>
                <a:ea typeface="微軟正黑體" pitchFamily="34"/>
              </a:rPr>
              <a:t>酒精萃取</a:t>
            </a:r>
            <a:r>
              <a:rPr lang="zh-TW" sz="2400" u="sng" dirty="0">
                <a:latin typeface="微軟正黑體" pitchFamily="34"/>
                <a:ea typeface="微軟正黑體" pitchFamily="34"/>
              </a:rPr>
              <a:t>公牛睪丸</a:t>
            </a:r>
            <a:r>
              <a:rPr lang="zh-TW" sz="2400" dirty="0">
                <a:latin typeface="微軟正黑體" pitchFamily="34"/>
                <a:ea typeface="微軟正黑體" pitchFamily="34"/>
              </a:rPr>
              <a:t>中的化合物，注射入去勢公雞體內，發現雞冠從原先退化</a:t>
            </a:r>
            <a:r>
              <a:rPr lang="zh-TW" sz="2400" dirty="0" smtClean="0">
                <a:latin typeface="微軟正黑體" pitchFamily="34"/>
                <a:ea typeface="微軟正黑體" pitchFamily="34"/>
              </a:rPr>
              <a:t>狀態</a:t>
            </a:r>
            <a:r>
              <a:rPr lang="zh-TW" altLang="en-US" sz="2400" dirty="0" smtClean="0">
                <a:latin typeface="微軟正黑體" pitchFamily="34"/>
                <a:ea typeface="微軟正黑體" pitchFamily="34"/>
              </a:rPr>
              <a:t>在</a:t>
            </a:r>
            <a:r>
              <a:rPr lang="zh-TW" sz="2400" dirty="0" smtClean="0">
                <a:latin typeface="微軟正黑體" pitchFamily="34"/>
                <a:ea typeface="微軟正黑體" pitchFamily="34"/>
              </a:rPr>
              <a:t>注射</a:t>
            </a:r>
            <a:r>
              <a:rPr lang="zh-TW" sz="2400" dirty="0">
                <a:latin typeface="微軟正黑體" pitchFamily="34"/>
                <a:ea typeface="微軟正黑體" pitchFamily="34"/>
              </a:rPr>
              <a:t>此化合物後，雞冠顏色變亮及長大。</a:t>
            </a:r>
            <a:endParaRPr lang="en-US" sz="2400" dirty="0">
              <a:latin typeface="微軟正黑體" pitchFamily="34"/>
              <a:ea typeface="微軟正黑體" pitchFamily="34"/>
            </a:endParaRPr>
          </a:p>
          <a:p>
            <a:pPr lvl="1"/>
            <a:r>
              <a:rPr lang="en-US" sz="2400" dirty="0">
                <a:latin typeface="微軟正黑體" pitchFamily="34"/>
                <a:ea typeface="微軟正黑體" pitchFamily="34"/>
              </a:rPr>
              <a:t>1931</a:t>
            </a:r>
            <a:r>
              <a:rPr lang="zh-TW" sz="2400" dirty="0">
                <a:latin typeface="微軟正黑體" pitchFamily="34"/>
                <a:ea typeface="微軟正黑體" pitchFamily="34"/>
              </a:rPr>
              <a:t>年，德國化學家</a:t>
            </a:r>
            <a:r>
              <a:rPr lang="en-US" sz="2400" dirty="0">
                <a:latin typeface="微軟正黑體" pitchFamily="34"/>
                <a:ea typeface="微軟正黑體" pitchFamily="34"/>
              </a:rPr>
              <a:t>Butenandt</a:t>
            </a:r>
            <a:r>
              <a:rPr lang="zh-TW" sz="2400" dirty="0">
                <a:latin typeface="微軟正黑體" pitchFamily="34"/>
                <a:ea typeface="微軟正黑體" pitchFamily="34"/>
              </a:rPr>
              <a:t>從</a:t>
            </a:r>
            <a:r>
              <a:rPr lang="zh-TW" sz="2400" u="sng" dirty="0">
                <a:latin typeface="微軟正黑體" pitchFamily="34"/>
                <a:ea typeface="微軟正黑體" pitchFamily="34"/>
              </a:rPr>
              <a:t>男性尿液</a:t>
            </a:r>
            <a:r>
              <a:rPr lang="zh-TW" sz="2400" dirty="0">
                <a:latin typeface="微軟正黑體" pitchFamily="34"/>
                <a:ea typeface="微軟正黑體" pitchFamily="34"/>
              </a:rPr>
              <a:t>中萃取出純物質，成功的使去勢的公雞恢復了雄性特徵，並確定此一純物質的化學結構，將其命名為</a:t>
            </a:r>
            <a:r>
              <a:rPr lang="zh-TW" sz="2400" b="1" dirty="0">
                <a:latin typeface="微軟正黑體" pitchFamily="34"/>
                <a:ea typeface="微軟正黑體" pitchFamily="34"/>
              </a:rPr>
              <a:t>男性酮</a:t>
            </a:r>
            <a:r>
              <a:rPr lang="en-US" sz="2400" b="1" dirty="0">
                <a:latin typeface="微軟正黑體" pitchFamily="34"/>
                <a:ea typeface="微軟正黑體" pitchFamily="34"/>
              </a:rPr>
              <a:t> (</a:t>
            </a:r>
            <a:r>
              <a:rPr lang="en-US" sz="2400" b="1" dirty="0" err="1">
                <a:latin typeface="微軟正黑體" pitchFamily="34"/>
                <a:ea typeface="微軟正黑體" pitchFamily="34"/>
              </a:rPr>
              <a:t>androsterone</a:t>
            </a:r>
            <a:r>
              <a:rPr lang="en-US" sz="2400" b="1" dirty="0">
                <a:latin typeface="微軟正黑體" pitchFamily="34"/>
                <a:ea typeface="微軟正黑體" pitchFamily="34"/>
              </a:rPr>
              <a:t>)</a:t>
            </a:r>
            <a:r>
              <a:rPr lang="zh-TW" sz="2400" dirty="0">
                <a:latin typeface="微軟正黑體" pitchFamily="34"/>
                <a:ea typeface="微軟正黑體" pitchFamily="34"/>
              </a:rPr>
              <a:t>。</a:t>
            </a:r>
            <a:endParaRPr lang="en-US" sz="2400" dirty="0">
              <a:latin typeface="微軟正黑體" pitchFamily="34"/>
              <a:ea typeface="微軟正黑體" pitchFamily="34"/>
            </a:endParaRPr>
          </a:p>
          <a:p>
            <a:pPr lvl="1"/>
            <a:r>
              <a:rPr lang="en-US" sz="2400" dirty="0">
                <a:latin typeface="微軟正黑體" pitchFamily="34"/>
                <a:ea typeface="微軟正黑體" pitchFamily="34"/>
              </a:rPr>
              <a:t>1935</a:t>
            </a:r>
            <a:r>
              <a:rPr lang="zh-TW" sz="2400" dirty="0">
                <a:latin typeface="微軟正黑體" pitchFamily="34"/>
                <a:ea typeface="微軟正黑體" pitchFamily="34"/>
              </a:rPr>
              <a:t>年，證實了男性激素具有</a:t>
            </a:r>
            <a:r>
              <a:rPr lang="zh-TW" sz="2400" b="1" dirty="0">
                <a:solidFill>
                  <a:srgbClr val="C00000"/>
                </a:solidFill>
                <a:latin typeface="微軟正黑體" pitchFamily="34"/>
                <a:ea typeface="微軟正黑體" pitchFamily="34"/>
              </a:rPr>
              <a:t>蛋白質同化作用</a:t>
            </a:r>
            <a:r>
              <a:rPr lang="zh-TW" sz="2400" dirty="0">
                <a:latin typeface="微軟正黑體" pitchFamily="34"/>
                <a:ea typeface="微軟正黑體" pitchFamily="34"/>
              </a:rPr>
              <a:t>，</a:t>
            </a:r>
            <a:r>
              <a:rPr lang="zh-TW" sz="2400" dirty="0" smtClean="0">
                <a:latin typeface="微軟正黑體" pitchFamily="34"/>
                <a:ea typeface="微軟正黑體" pitchFamily="34"/>
              </a:rPr>
              <a:t>學者</a:t>
            </a:r>
            <a:r>
              <a:rPr lang="zh-TW" altLang="en-US" sz="2400" dirty="0">
                <a:latin typeface="微軟正黑體" pitchFamily="34"/>
                <a:ea typeface="微軟正黑體" pitchFamily="34"/>
              </a:rPr>
              <a:t>接</a:t>
            </a:r>
            <a:r>
              <a:rPr lang="zh-TW" sz="2400" dirty="0" smtClean="0">
                <a:latin typeface="微軟正黑體" pitchFamily="34"/>
                <a:ea typeface="微軟正黑體" pitchFamily="34"/>
              </a:rPr>
              <a:t>續</a:t>
            </a:r>
            <a:r>
              <a:rPr lang="en-US" sz="2400" dirty="0">
                <a:latin typeface="微軟正黑體" pitchFamily="34"/>
                <a:ea typeface="微軟正黑體" pitchFamily="34"/>
              </a:rPr>
              <a:t>Butenandt</a:t>
            </a:r>
            <a:r>
              <a:rPr lang="zh-TW" sz="2400" dirty="0">
                <a:latin typeface="微軟正黑體" pitchFamily="34"/>
                <a:ea typeface="微軟正黑體" pitchFamily="34"/>
              </a:rPr>
              <a:t>的研究發現，某些化合物結合可產生新的合成物質，並命名為</a:t>
            </a:r>
            <a:r>
              <a:rPr lang="zh-TW" sz="2400" b="1" dirty="0">
                <a:latin typeface="微軟正黑體" pitchFamily="34"/>
                <a:ea typeface="微軟正黑體" pitchFamily="34"/>
              </a:rPr>
              <a:t>睪固酮</a:t>
            </a:r>
            <a:r>
              <a:rPr lang="en-US" sz="2400" b="1" dirty="0">
                <a:latin typeface="微軟正黑體" pitchFamily="34"/>
                <a:ea typeface="微軟正黑體" pitchFamily="34"/>
              </a:rPr>
              <a:t>(testosterone)</a:t>
            </a:r>
            <a:r>
              <a:rPr lang="zh-TW" sz="2400" dirty="0">
                <a:latin typeface="微軟正黑體" pitchFamily="34"/>
                <a:ea typeface="微軟正黑體" pitchFamily="34"/>
              </a:rPr>
              <a:t>。</a:t>
            </a:r>
          </a:p>
          <a:p>
            <a:pPr lvl="1"/>
            <a:endParaRPr lang="en-US" sz="2400" dirty="0">
              <a:latin typeface="微軟正黑體" pitchFamily="34"/>
              <a:ea typeface="微軟正黑體" pitchFamily="34"/>
            </a:endParaRPr>
          </a:p>
          <a:p>
            <a:pPr lvl="0"/>
            <a:endParaRPr lang="en-US" dirty="0"/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048AC2E-5B96-4396-B286-38C492A4150C}" type="slidenum">
              <a:t>4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  <a:ea typeface="新細明體"/>
              <a:cs typeface="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3"/>
          <p:cNvSpPr txBox="1"/>
          <p:nvPr/>
        </p:nvSpPr>
        <p:spPr>
          <a:xfrm>
            <a:off x="6553203" y="6521820"/>
            <a:ext cx="2133596" cy="2599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0F4E524-C649-4B2B-AA31-33D6DE3AE2B5}" type="slidenum">
              <a:t>5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  <a:ea typeface="新細明體"/>
              <a:cs typeface=""/>
            </a:endParaRPr>
          </a:p>
        </p:txBody>
      </p:sp>
      <p:pic>
        <p:nvPicPr>
          <p:cNvPr id="3" name="Picture 2" descr="運動醫學-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8408" y="-11713"/>
            <a:ext cx="37337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3" descr="運動醫學-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9008" y="-11713"/>
            <a:ext cx="37337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圓角矩形 5"/>
          <p:cNvSpPr/>
          <p:nvPr/>
        </p:nvSpPr>
        <p:spPr>
          <a:xfrm>
            <a:off x="4114800" y="2423690"/>
            <a:ext cx="4774585" cy="13716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1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腎上腺皮質</a:t>
            </a:r>
            <a:r>
              <a:rPr lang="zh-TW" sz="2800" b="0" i="0" u="none" strike="noStrike" kern="120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rPr>
              <a:t>也會分泌睪固酮</a:t>
            </a:r>
            <a:endParaRPr lang="en-US" sz="2800" b="0" i="0" u="none" strike="noStrike" kern="1200" cap="none" spc="0" baseline="0">
              <a:solidFill>
                <a:srgbClr val="FFFFFF"/>
              </a:solidFill>
              <a:uFillTx/>
              <a:latin typeface="微軟正黑體" pitchFamily="34"/>
              <a:ea typeface="微軟正黑體" pitchFamily="34"/>
            </a:endParaRPr>
          </a:p>
        </p:txBody>
      </p:sp>
      <p:sp>
        <p:nvSpPr>
          <p:cNvPr id="6" name="圓角矩形 9"/>
          <p:cNvSpPr/>
          <p:nvPr/>
        </p:nvSpPr>
        <p:spPr>
          <a:xfrm>
            <a:off x="4038603" y="585243"/>
            <a:ext cx="4850782" cy="13716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rPr>
              <a:t>人體之睪固酮和精子的生成</a:t>
            </a:r>
            <a:r>
              <a:rPr lang="zh-TW" sz="2800" b="0" i="0" u="none" strike="noStrike" kern="1200" cap="none" spc="0" baseline="0">
                <a:solidFill>
                  <a:srgbClr val="FFFFFF"/>
                </a:solidFill>
                <a:uFillTx/>
                <a:latin typeface="新細明體" pitchFamily="18"/>
                <a:ea typeface="新細明體" pitchFamily="18"/>
              </a:rPr>
              <a:t>：</a:t>
            </a:r>
            <a:r>
              <a:rPr lang="zh-TW" sz="2800" b="1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下視丘</a:t>
            </a:r>
            <a:r>
              <a:rPr lang="en-US" sz="2800" b="1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-</a:t>
            </a:r>
            <a:r>
              <a:rPr lang="zh-TW" sz="2800" b="1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腦下垂體</a:t>
            </a:r>
            <a:r>
              <a:rPr lang="en-US" sz="2800" b="1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-</a:t>
            </a:r>
            <a:r>
              <a:rPr lang="zh-TW" sz="2800" b="1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睪丸軸</a:t>
            </a:r>
            <a:endParaRPr lang="en-US" sz="2800" b="1" i="0" u="none" strike="noStrike" kern="1200" cap="none" spc="0" baseline="0">
              <a:solidFill>
                <a:srgbClr val="000000"/>
              </a:solidFill>
              <a:uFillTx/>
              <a:latin typeface="微軟正黑體" pitchFamily="34"/>
              <a:ea typeface="微軟正黑體" pitchFamily="34"/>
            </a:endParaRPr>
          </a:p>
        </p:txBody>
      </p:sp>
      <p:sp>
        <p:nvSpPr>
          <p:cNvPr id="7" name="文字版面配置區 6"/>
          <p:cNvSpPr txBox="1">
            <a:spLocks noGrp="1"/>
          </p:cNvSpPr>
          <p:nvPr>
            <p:ph type="body" idx="2"/>
          </p:nvPr>
        </p:nvSpPr>
        <p:spPr>
          <a:xfrm>
            <a:off x="1745397" y="5291139"/>
            <a:ext cx="5486400" cy="804864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3"/>
          <p:cNvSpPr txBox="1"/>
          <p:nvPr/>
        </p:nvSpPr>
        <p:spPr>
          <a:xfrm>
            <a:off x="6553203" y="6521820"/>
            <a:ext cx="2133596" cy="2599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0F4E524-C649-4B2B-AA31-33D6DE3AE2B5}" type="slidenum">
              <a:rPr kern="0">
                <a:solidFill>
                  <a:srgbClr val="000000"/>
                </a:solidFill>
              </a:rPr>
              <a:pPr algn="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</a:t>
            </a:fld>
            <a:endParaRPr lang="en-US" sz="1200">
              <a:solidFill>
                <a:srgbClr val="898989"/>
              </a:solidFill>
              <a:ea typeface="新細明體"/>
            </a:endParaRPr>
          </a:p>
        </p:txBody>
      </p:sp>
      <p:pic>
        <p:nvPicPr>
          <p:cNvPr id="3" name="Picture 2" descr="運動醫學-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8408" y="-11713"/>
            <a:ext cx="37337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圓角矩形 9"/>
          <p:cNvSpPr/>
          <p:nvPr/>
        </p:nvSpPr>
        <p:spPr>
          <a:xfrm>
            <a:off x="4038603" y="585243"/>
            <a:ext cx="4850782" cy="13716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spcBef>
                <a:spcPts val="18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80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人體之睪固酮和精子的生成</a:t>
            </a:r>
            <a:r>
              <a:rPr lang="zh-TW" altLang="en-US" sz="2800">
                <a:solidFill>
                  <a:srgbClr val="FFFFFF"/>
                </a:solidFill>
                <a:latin typeface="新細明體" pitchFamily="18"/>
              </a:rPr>
              <a:t>：</a:t>
            </a:r>
            <a:r>
              <a:rPr lang="zh-TW" altLang="en-US" sz="2800" b="1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下視丘</a:t>
            </a:r>
            <a:r>
              <a:rPr lang="en-US" sz="2800" b="1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-</a:t>
            </a:r>
            <a:r>
              <a:rPr lang="zh-TW" altLang="en-US" sz="2800" b="1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腦下垂體</a:t>
            </a:r>
            <a:r>
              <a:rPr lang="en-US" sz="2800" b="1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-</a:t>
            </a:r>
            <a:r>
              <a:rPr lang="zh-TW" altLang="en-US" sz="2800" b="1">
                <a:solidFill>
                  <a:srgbClr val="000000"/>
                </a:solidFill>
                <a:latin typeface="微軟正黑體" pitchFamily="34"/>
                <a:ea typeface="微軟正黑體" pitchFamily="34"/>
              </a:rPr>
              <a:t>睪丸軸</a:t>
            </a:r>
            <a:endParaRPr lang="en-US" sz="2800" b="1">
              <a:solidFill>
                <a:srgbClr val="000000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65418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3"/>
          <p:cNvSpPr txBox="1"/>
          <p:nvPr/>
        </p:nvSpPr>
        <p:spPr>
          <a:xfrm>
            <a:off x="6553203" y="6521820"/>
            <a:ext cx="2133596" cy="2599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0F4E524-C649-4B2B-AA31-33D6DE3AE2B5}" type="slidenum">
              <a:t>7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  <a:ea typeface="新細明體"/>
              <a:cs typeface=""/>
            </a:endParaRPr>
          </a:p>
        </p:txBody>
      </p:sp>
      <p:pic>
        <p:nvPicPr>
          <p:cNvPr id="4" name="Picture 3" descr="運動醫學-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8801" y="0"/>
            <a:ext cx="37337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圓角矩形 5"/>
          <p:cNvSpPr/>
          <p:nvPr/>
        </p:nvSpPr>
        <p:spPr>
          <a:xfrm>
            <a:off x="4114800" y="2423690"/>
            <a:ext cx="4774585" cy="13716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1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腎上腺皮質</a:t>
            </a:r>
            <a:r>
              <a:rPr lang="zh-TW" sz="2800" b="0" i="0" u="none" strike="noStrike" kern="120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rPr>
              <a:t>也會分泌睪固酮</a:t>
            </a:r>
            <a:endParaRPr lang="en-US" sz="2800" b="0" i="0" u="none" strike="noStrike" kern="1200" cap="none" spc="0" baseline="0">
              <a:solidFill>
                <a:srgbClr val="FFFFFF"/>
              </a:solidFill>
              <a:uFillTx/>
              <a:latin typeface="微軟正黑體" pitchFamily="34"/>
              <a:ea typeface="微軟正黑體" pitchFamily="34"/>
            </a:endParaRPr>
          </a:p>
        </p:txBody>
      </p:sp>
      <p:sp>
        <p:nvSpPr>
          <p:cNvPr id="6" name="圓角矩形 9"/>
          <p:cNvSpPr/>
          <p:nvPr/>
        </p:nvSpPr>
        <p:spPr>
          <a:xfrm>
            <a:off x="4038603" y="585243"/>
            <a:ext cx="4850782" cy="13716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none" strike="noStrike" kern="120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rPr>
              <a:t>人體之睪固酮和精子的生成</a:t>
            </a:r>
            <a:r>
              <a:rPr lang="zh-TW" sz="2800" b="0" i="0" u="none" strike="noStrike" kern="1200" cap="none" spc="0" baseline="0">
                <a:solidFill>
                  <a:srgbClr val="FFFFFF"/>
                </a:solidFill>
                <a:uFillTx/>
                <a:latin typeface="新細明體" pitchFamily="18"/>
                <a:ea typeface="新細明體" pitchFamily="18"/>
              </a:rPr>
              <a:t>：</a:t>
            </a:r>
            <a:r>
              <a:rPr lang="zh-TW" sz="2800" b="1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下視丘</a:t>
            </a:r>
            <a:r>
              <a:rPr lang="en-US" sz="2800" b="1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-</a:t>
            </a:r>
            <a:r>
              <a:rPr lang="zh-TW" sz="2800" b="1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腦下垂體</a:t>
            </a:r>
            <a:r>
              <a:rPr lang="en-US" sz="2800" b="1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-</a:t>
            </a:r>
            <a:r>
              <a:rPr lang="zh-TW" sz="2800" b="1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睪丸軸</a:t>
            </a:r>
            <a:endParaRPr lang="en-US" sz="2800" b="1" i="0" u="none" strike="noStrike" kern="1200" cap="none" spc="0" baseline="0">
              <a:solidFill>
                <a:srgbClr val="000000"/>
              </a:solidFill>
              <a:uFillTx/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90481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68778"/>
            <a:ext cx="8229600" cy="992160"/>
          </a:xfrm>
        </p:spPr>
        <p:txBody>
          <a:bodyPr/>
          <a:lstStyle/>
          <a:p>
            <a:pPr lvl="0"/>
            <a:r>
              <a:rPr lang="zh-TW" sz="3200" b="1"/>
              <a:t>同化性類固醇</a:t>
            </a:r>
            <a:r>
              <a:rPr lang="en-US" sz="2400" b="1"/>
              <a:t>(anabolic steroids)</a:t>
            </a: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395036"/>
            <a:ext cx="8229600" cy="4525959"/>
          </a:xfrm>
        </p:spPr>
        <p:txBody>
          <a:bodyPr/>
          <a:lstStyle/>
          <a:p>
            <a:pPr lvl="0"/>
            <a:r>
              <a:rPr lang="zh-TW" b="1" dirty="0"/>
              <a:t>血漿中睪固酮濃度</a:t>
            </a:r>
            <a:endParaRPr lang="en-US" b="1" dirty="0"/>
          </a:p>
          <a:p>
            <a:pPr lvl="1"/>
            <a:r>
              <a:rPr lang="zh-TW" dirty="0">
                <a:latin typeface="微軟正黑體" pitchFamily="34"/>
                <a:ea typeface="微軟正黑體" pitchFamily="34"/>
              </a:rPr>
              <a:t>成年男性約</a:t>
            </a:r>
            <a:r>
              <a:rPr lang="en-US" dirty="0">
                <a:latin typeface="微軟正黑體" pitchFamily="34"/>
                <a:ea typeface="微軟正黑體" pitchFamily="34"/>
              </a:rPr>
              <a:t> </a:t>
            </a:r>
            <a:r>
              <a:rPr lang="en-US" dirty="0" smtClean="0">
                <a:latin typeface="微軟正黑體" pitchFamily="34"/>
                <a:ea typeface="微軟正黑體" pitchFamily="34"/>
              </a:rPr>
              <a:t>2.8-11 </a:t>
            </a:r>
            <a:r>
              <a:rPr lang="en-US" altLang="zh-TW" dirty="0" err="1" smtClean="0">
                <a:latin typeface="微軟正黑體" pitchFamily="34"/>
                <a:ea typeface="微軟正黑體" pitchFamily="34"/>
              </a:rPr>
              <a:t>μg</a:t>
            </a:r>
            <a:r>
              <a:rPr lang="en-US" altLang="zh-TW" dirty="0" smtClean="0">
                <a:latin typeface="微軟正黑體" pitchFamily="34"/>
                <a:ea typeface="微軟正黑體" pitchFamily="34"/>
              </a:rPr>
              <a:t>/mL</a:t>
            </a:r>
            <a:endParaRPr lang="en-US" dirty="0">
              <a:latin typeface="微軟正黑體" pitchFamily="34"/>
              <a:ea typeface="微軟正黑體" pitchFamily="34"/>
            </a:endParaRPr>
          </a:p>
          <a:p>
            <a:pPr lvl="1"/>
            <a:r>
              <a:rPr lang="zh-TW" dirty="0">
                <a:latin typeface="微軟正黑體" pitchFamily="34"/>
                <a:ea typeface="微軟正黑體" pitchFamily="34"/>
              </a:rPr>
              <a:t>成年女生約</a:t>
            </a:r>
            <a:r>
              <a:rPr lang="en-US" dirty="0">
                <a:latin typeface="微軟正黑體" pitchFamily="34"/>
                <a:ea typeface="微軟正黑體" pitchFamily="34"/>
              </a:rPr>
              <a:t> </a:t>
            </a:r>
            <a:r>
              <a:rPr lang="en-US" dirty="0" smtClean="0">
                <a:latin typeface="微軟正黑體" pitchFamily="34"/>
                <a:ea typeface="微軟正黑體" pitchFamily="34"/>
              </a:rPr>
              <a:t>0.15-0.7 </a:t>
            </a:r>
            <a:r>
              <a:rPr lang="en-US" dirty="0" err="1" smtClean="0">
                <a:latin typeface="微軟正黑體" pitchFamily="34"/>
                <a:ea typeface="微軟正黑體" pitchFamily="34"/>
              </a:rPr>
              <a:t>μg</a:t>
            </a:r>
            <a:r>
              <a:rPr lang="en-US" dirty="0" smtClean="0">
                <a:latin typeface="微軟正黑體" pitchFamily="34"/>
                <a:ea typeface="微軟正黑體" pitchFamily="34"/>
              </a:rPr>
              <a:t>/mL </a:t>
            </a:r>
            <a:endParaRPr lang="en-US" dirty="0">
              <a:latin typeface="微軟正黑體" pitchFamily="34"/>
              <a:ea typeface="微軟正黑體" pitchFamily="34"/>
            </a:endParaRPr>
          </a:p>
          <a:p>
            <a:pPr lvl="0"/>
            <a:r>
              <a:rPr lang="en-US" b="1" dirty="0"/>
              <a:t>T/E </a:t>
            </a:r>
            <a:r>
              <a:rPr lang="zh-TW" b="1" dirty="0"/>
              <a:t>比值</a:t>
            </a:r>
            <a:r>
              <a:rPr lang="en-US" b="1" dirty="0"/>
              <a:t> (</a:t>
            </a:r>
            <a:r>
              <a:rPr lang="zh-TW" b="1" dirty="0"/>
              <a:t>睪固酮</a:t>
            </a:r>
            <a:r>
              <a:rPr lang="zh-TW" dirty="0"/>
              <a:t>與</a:t>
            </a:r>
            <a:r>
              <a:rPr lang="zh-TW" b="1" dirty="0"/>
              <a:t>表睪固酮</a:t>
            </a:r>
            <a:r>
              <a:rPr lang="zh-TW" dirty="0"/>
              <a:t>的比值</a:t>
            </a:r>
            <a:r>
              <a:rPr lang="en-US" dirty="0"/>
              <a:t>)</a:t>
            </a:r>
            <a:endParaRPr lang="en-US" b="1" dirty="0"/>
          </a:p>
          <a:p>
            <a:pPr lvl="1"/>
            <a:r>
              <a:rPr lang="zh-TW" dirty="0">
                <a:latin typeface="微軟正黑體" pitchFamily="34"/>
                <a:ea typeface="微軟正黑體" pitchFamily="34"/>
              </a:rPr>
              <a:t>當體內產生</a:t>
            </a:r>
            <a:r>
              <a:rPr lang="en-US" dirty="0">
                <a:latin typeface="微軟正黑體" pitchFamily="34"/>
                <a:ea typeface="微軟正黑體" pitchFamily="34"/>
              </a:rPr>
              <a:t>30</a:t>
            </a:r>
            <a:r>
              <a:rPr lang="zh-TW" dirty="0">
                <a:latin typeface="微軟正黑體" pitchFamily="34"/>
                <a:ea typeface="微軟正黑體" pitchFamily="34"/>
              </a:rPr>
              <a:t>分子的睪固酮，就會產生</a:t>
            </a:r>
            <a:r>
              <a:rPr lang="en-US" dirty="0">
                <a:latin typeface="微軟正黑體" pitchFamily="34"/>
                <a:ea typeface="微軟正黑體" pitchFamily="34"/>
              </a:rPr>
              <a:t>1</a:t>
            </a:r>
            <a:r>
              <a:rPr lang="zh-TW" dirty="0">
                <a:latin typeface="微軟正黑體" pitchFamily="34"/>
                <a:ea typeface="微軟正黑體" pitchFamily="34"/>
              </a:rPr>
              <a:t>分子的表睪固酮，體內的</a:t>
            </a:r>
            <a:r>
              <a:rPr lang="en-US" dirty="0">
                <a:latin typeface="微軟正黑體" pitchFamily="34"/>
                <a:ea typeface="微軟正黑體" pitchFamily="34"/>
              </a:rPr>
              <a:t>1%</a:t>
            </a:r>
            <a:r>
              <a:rPr lang="zh-TW" dirty="0">
                <a:latin typeface="微軟正黑體" pitchFamily="34"/>
                <a:ea typeface="微軟正黑體" pitchFamily="34"/>
              </a:rPr>
              <a:t>的睪固酮及</a:t>
            </a:r>
            <a:r>
              <a:rPr lang="en-US" dirty="0">
                <a:latin typeface="微軟正黑體" pitchFamily="34"/>
                <a:ea typeface="微軟正黑體" pitchFamily="34"/>
              </a:rPr>
              <a:t>30%</a:t>
            </a:r>
            <a:r>
              <a:rPr lang="zh-TW" dirty="0">
                <a:latin typeface="微軟正黑體" pitchFamily="34"/>
                <a:ea typeface="微軟正黑體" pitchFamily="34"/>
              </a:rPr>
              <a:t>的表睪固酮會在尿液中排出，</a:t>
            </a:r>
            <a:endParaRPr lang="en-US" dirty="0">
              <a:latin typeface="微軟正黑體" pitchFamily="34"/>
              <a:ea typeface="微軟正黑體" pitchFamily="34"/>
            </a:endParaRPr>
          </a:p>
          <a:p>
            <a:pPr lvl="1"/>
            <a:r>
              <a:rPr lang="zh-TW" dirty="0">
                <a:latin typeface="微軟正黑體" pitchFamily="34"/>
                <a:ea typeface="微軟正黑體" pitchFamily="34"/>
              </a:rPr>
              <a:t>正常情況下尿中</a:t>
            </a:r>
            <a:r>
              <a:rPr lang="en-US" u="sng" dirty="0">
                <a:solidFill>
                  <a:srgbClr val="C00000"/>
                </a:solidFill>
                <a:latin typeface="微軟正黑體" pitchFamily="34"/>
                <a:ea typeface="微軟正黑體" pitchFamily="34"/>
              </a:rPr>
              <a:t>T/E</a:t>
            </a:r>
            <a:r>
              <a:rPr lang="zh-TW" u="sng" dirty="0">
                <a:solidFill>
                  <a:srgbClr val="C00000"/>
                </a:solidFill>
                <a:latin typeface="微軟正黑體" pitchFamily="34"/>
                <a:ea typeface="微軟正黑體" pitchFamily="34"/>
              </a:rPr>
              <a:t>比值為</a:t>
            </a:r>
            <a:r>
              <a:rPr lang="en-US" b="1" u="sng" dirty="0">
                <a:solidFill>
                  <a:srgbClr val="C00000"/>
                </a:solidFill>
                <a:latin typeface="微軟正黑體" pitchFamily="34"/>
                <a:ea typeface="微軟正黑體" pitchFamily="34"/>
              </a:rPr>
              <a:t>1:1</a:t>
            </a:r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rcRect t="48203" b="14910"/>
          <a:stretch>
            <a:fillRect/>
          </a:stretch>
        </p:blipFill>
        <p:spPr>
          <a:xfrm>
            <a:off x="6129552" y="4747848"/>
            <a:ext cx="2832738" cy="104491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投影片編號版面配置區 4"/>
          <p:cNvSpPr txBox="1"/>
          <p:nvPr/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124AFD3-24AE-4614-9916-50BF2B756A19}" type="slidenum">
              <a:t>8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  <a:ea typeface="新細明體"/>
              <a:cs typeface="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68778"/>
            <a:ext cx="8229600" cy="992160"/>
          </a:xfrm>
        </p:spPr>
        <p:txBody>
          <a:bodyPr/>
          <a:lstStyle/>
          <a:p>
            <a:pPr lvl="0"/>
            <a:r>
              <a:rPr lang="zh-TW" sz="3200" b="1"/>
              <a:t>同化性類固醇</a:t>
            </a:r>
            <a:r>
              <a:rPr lang="en-US" sz="2400" b="1"/>
              <a:t>(anabolic steroids)</a:t>
            </a: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395036"/>
            <a:ext cx="8229600" cy="4525959"/>
          </a:xfrm>
        </p:spPr>
        <p:txBody>
          <a:bodyPr/>
          <a:lstStyle/>
          <a:p>
            <a:pPr lvl="0"/>
            <a:r>
              <a:rPr lang="en-US" b="1" dirty="0" smtClean="0"/>
              <a:t>T/E </a:t>
            </a:r>
            <a:r>
              <a:rPr lang="zh-TW" b="1" dirty="0"/>
              <a:t>比值</a:t>
            </a:r>
            <a:r>
              <a:rPr lang="en-US" b="1" dirty="0"/>
              <a:t> (</a:t>
            </a:r>
            <a:r>
              <a:rPr lang="zh-TW" b="1" dirty="0"/>
              <a:t>睪固酮</a:t>
            </a:r>
            <a:r>
              <a:rPr lang="zh-TW" dirty="0"/>
              <a:t>與</a:t>
            </a:r>
            <a:r>
              <a:rPr lang="zh-TW" b="1" dirty="0"/>
              <a:t>表睪固酮</a:t>
            </a:r>
            <a:r>
              <a:rPr lang="zh-TW" dirty="0"/>
              <a:t>的比值</a:t>
            </a:r>
            <a:r>
              <a:rPr lang="en-US" dirty="0"/>
              <a:t>)</a:t>
            </a:r>
            <a:endParaRPr lang="en-US" b="1" dirty="0"/>
          </a:p>
          <a:p>
            <a:pPr lvl="1"/>
            <a:r>
              <a:rPr lang="zh-TW" dirty="0" smtClean="0">
                <a:latin typeface="微軟正黑體" pitchFamily="34"/>
                <a:ea typeface="微軟正黑體" pitchFamily="34"/>
              </a:rPr>
              <a:t>正常</a:t>
            </a:r>
            <a:r>
              <a:rPr lang="zh-TW" dirty="0">
                <a:latin typeface="微軟正黑體" pitchFamily="34"/>
                <a:ea typeface="微軟正黑體" pitchFamily="34"/>
              </a:rPr>
              <a:t>情況下尿中</a:t>
            </a:r>
            <a:r>
              <a:rPr lang="en-US" u="sng" dirty="0">
                <a:solidFill>
                  <a:srgbClr val="C00000"/>
                </a:solidFill>
                <a:latin typeface="微軟正黑體" pitchFamily="34"/>
                <a:ea typeface="微軟正黑體" pitchFamily="34"/>
              </a:rPr>
              <a:t>T/E</a:t>
            </a:r>
            <a:r>
              <a:rPr lang="zh-TW" u="sng" dirty="0">
                <a:solidFill>
                  <a:srgbClr val="C00000"/>
                </a:solidFill>
                <a:latin typeface="微軟正黑體" pitchFamily="34"/>
                <a:ea typeface="微軟正黑體" pitchFamily="34"/>
              </a:rPr>
              <a:t>比值為</a:t>
            </a:r>
            <a:r>
              <a:rPr lang="en-US" b="1" u="sng" dirty="0" smtClean="0">
                <a:solidFill>
                  <a:srgbClr val="C00000"/>
                </a:solidFill>
                <a:latin typeface="微軟正黑體" pitchFamily="34"/>
                <a:ea typeface="微軟正黑體" pitchFamily="34"/>
              </a:rPr>
              <a:t>1:1</a:t>
            </a:r>
          </a:p>
          <a:p>
            <a:pPr lvl="1"/>
            <a:r>
              <a:rPr lang="zh-TW" altLang="en-US" dirty="0" smtClean="0">
                <a:solidFill>
                  <a:schemeClr val="tx1"/>
                </a:solidFill>
                <a:latin typeface="微軟正黑體" pitchFamily="34"/>
                <a:ea typeface="微軟正黑體" pitchFamily="34"/>
              </a:rPr>
              <a:t>若使用外源性同化性固醇，可能使</a:t>
            </a:r>
            <a:r>
              <a:rPr lang="en-US" altLang="zh-TW" dirty="0" smtClean="0">
                <a:solidFill>
                  <a:schemeClr val="tx1"/>
                </a:solidFill>
                <a:latin typeface="微軟正黑體" pitchFamily="34"/>
                <a:ea typeface="微軟正黑體" pitchFamily="34"/>
              </a:rPr>
              <a:t>T/E</a:t>
            </a:r>
            <a:r>
              <a:rPr lang="zh-TW" altLang="en-US" dirty="0" smtClean="0">
                <a:solidFill>
                  <a:schemeClr val="tx1"/>
                </a:solidFill>
                <a:latin typeface="微軟正黑體" pitchFamily="34"/>
                <a:ea typeface="微軟正黑體" pitchFamily="34"/>
              </a:rPr>
              <a:t>比值上升</a:t>
            </a:r>
            <a:endParaRPr lang="en-US" altLang="zh-TW" dirty="0" smtClean="0">
              <a:solidFill>
                <a:schemeClr val="tx1"/>
              </a:solidFill>
              <a:latin typeface="微軟正黑體" pitchFamily="34"/>
              <a:ea typeface="微軟正黑體" pitchFamily="34"/>
            </a:endParaRPr>
          </a:p>
          <a:p>
            <a:pPr lvl="2"/>
            <a:r>
              <a:rPr lang="en-US" altLang="zh-TW" sz="2800" dirty="0" smtClean="0">
                <a:solidFill>
                  <a:schemeClr val="tx1"/>
                </a:solidFill>
                <a:latin typeface="微軟正黑體" pitchFamily="34"/>
                <a:ea typeface="微軟正黑體" pitchFamily="34"/>
              </a:rPr>
              <a:t>1993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itchFamily="34"/>
                <a:ea typeface="微軟正黑體" pitchFamily="34"/>
              </a:rPr>
              <a:t>年，</a:t>
            </a:r>
            <a:r>
              <a:rPr lang="en-US" altLang="zh-TW" sz="2800" dirty="0" smtClean="0">
                <a:solidFill>
                  <a:schemeClr val="tx1"/>
                </a:solidFill>
                <a:latin typeface="微軟正黑體" pitchFamily="34"/>
                <a:ea typeface="微軟正黑體" pitchFamily="34"/>
              </a:rPr>
              <a:t>IOC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itchFamily="34"/>
                <a:ea typeface="微軟正黑體" pitchFamily="34"/>
              </a:rPr>
              <a:t>判定標準</a:t>
            </a:r>
            <a:r>
              <a:rPr lang="zh-TW" altLang="en-US" sz="2800" dirty="0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en-US" altLang="zh-TW" sz="2800" dirty="0" smtClean="0">
                <a:solidFill>
                  <a:schemeClr val="tx1"/>
                </a:solidFill>
                <a:latin typeface="微軟正黑體" pitchFamily="34"/>
                <a:ea typeface="微軟正黑體" pitchFamily="34"/>
              </a:rPr>
              <a:t>T/E &lt; 10 </a:t>
            </a:r>
          </a:p>
          <a:p>
            <a:pPr lvl="2"/>
            <a:r>
              <a:rPr lang="en-US" altLang="zh-TW" sz="2800" dirty="0" smtClean="0">
                <a:solidFill>
                  <a:schemeClr val="tx1"/>
                </a:solidFill>
                <a:latin typeface="微軟正黑體" pitchFamily="34"/>
                <a:ea typeface="微軟正黑體" pitchFamily="34"/>
              </a:rPr>
              <a:t>1994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itchFamily="34"/>
                <a:ea typeface="微軟正黑體" pitchFamily="34"/>
              </a:rPr>
              <a:t>年，</a:t>
            </a:r>
            <a:r>
              <a:rPr lang="en-US" altLang="zh-TW" sz="2800" dirty="0" smtClean="0">
                <a:solidFill>
                  <a:schemeClr val="tx1"/>
                </a:solidFill>
                <a:latin typeface="微軟正黑體" pitchFamily="34"/>
                <a:ea typeface="微軟正黑體" pitchFamily="34"/>
              </a:rPr>
              <a:t>IOC</a:t>
            </a:r>
            <a:r>
              <a:rPr lang="zh-TW" altLang="en-US" sz="2800" dirty="0">
                <a:solidFill>
                  <a:schemeClr val="tx1"/>
                </a:solidFill>
                <a:latin typeface="微軟正黑體" pitchFamily="34"/>
                <a:ea typeface="微軟正黑體" pitchFamily="34"/>
              </a:rPr>
              <a:t>判定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itchFamily="34"/>
                <a:ea typeface="微軟正黑體" pitchFamily="34"/>
              </a:rPr>
              <a:t>標準</a:t>
            </a:r>
            <a:r>
              <a:rPr lang="zh-TW" altLang="en-US" sz="2800" dirty="0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 </a:t>
            </a:r>
            <a:r>
              <a:rPr lang="en-US" altLang="zh-TW" sz="2800" dirty="0" smtClean="0">
                <a:solidFill>
                  <a:schemeClr val="tx1"/>
                </a:solidFill>
                <a:latin typeface="微軟正黑體" pitchFamily="34"/>
                <a:ea typeface="微軟正黑體" pitchFamily="34"/>
              </a:rPr>
              <a:t>T/E &lt;6</a:t>
            </a:r>
            <a:endParaRPr lang="en-US" altLang="zh-TW" sz="2800" dirty="0">
              <a:solidFill>
                <a:schemeClr val="tx1"/>
              </a:solidFill>
              <a:latin typeface="微軟正黑體" pitchFamily="34"/>
              <a:ea typeface="微軟正黑體" pitchFamily="34"/>
            </a:endParaRPr>
          </a:p>
          <a:p>
            <a:pPr lvl="2"/>
            <a:r>
              <a:rPr lang="en-US" altLang="zh-TW" sz="2800" dirty="0" smtClean="0">
                <a:solidFill>
                  <a:schemeClr val="tx1"/>
                </a:solidFill>
                <a:latin typeface="微軟正黑體" pitchFamily="34"/>
                <a:ea typeface="微軟正黑體" pitchFamily="34"/>
              </a:rPr>
              <a:t>2005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itchFamily="34"/>
                <a:ea typeface="微軟正黑體" pitchFamily="34"/>
              </a:rPr>
              <a:t>年，</a:t>
            </a:r>
            <a:r>
              <a:rPr lang="en-US" altLang="zh-TW" sz="2800" dirty="0" smtClean="0">
                <a:solidFill>
                  <a:schemeClr val="tx1"/>
                </a:solidFill>
                <a:latin typeface="微軟正黑體" pitchFamily="34"/>
                <a:ea typeface="微軟正黑體" pitchFamily="34"/>
              </a:rPr>
              <a:t>WADA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itchFamily="34"/>
                <a:ea typeface="微軟正黑體" pitchFamily="34"/>
              </a:rPr>
              <a:t>標準</a:t>
            </a:r>
            <a:r>
              <a:rPr lang="zh-TW" altLang="en-US" sz="2800" dirty="0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en-US" altLang="zh-TW" sz="2800" dirty="0">
                <a:solidFill>
                  <a:schemeClr val="tx1"/>
                </a:solidFill>
                <a:latin typeface="微軟正黑體" pitchFamily="34"/>
                <a:ea typeface="微軟正黑體" pitchFamily="34"/>
              </a:rPr>
              <a:t>T/E </a:t>
            </a:r>
            <a:r>
              <a:rPr lang="en-US" altLang="zh-TW" sz="2800" dirty="0" smtClean="0">
                <a:solidFill>
                  <a:schemeClr val="tx1"/>
                </a:solidFill>
                <a:latin typeface="微軟正黑體" pitchFamily="34"/>
                <a:ea typeface="微軟正黑體" pitchFamily="34"/>
              </a:rPr>
              <a:t>&lt;4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itchFamily="34"/>
                <a:ea typeface="微軟正黑體" pitchFamily="34"/>
              </a:rPr>
              <a:t>，且</a:t>
            </a:r>
            <a:r>
              <a:rPr lang="zh-TW" altLang="en-US" sz="2800" dirty="0">
                <a:solidFill>
                  <a:schemeClr val="tx1"/>
                </a:solidFill>
                <a:latin typeface="微軟正黑體" pitchFamily="34"/>
                <a:ea typeface="微軟正黑體" pitchFamily="34"/>
              </a:rPr>
              <a:t>選手須在無事先通知的情形下，三個月內至少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itchFamily="34"/>
                <a:ea typeface="微軟正黑體" pitchFamily="34"/>
              </a:rPr>
              <a:t>追蹤 檢測</a:t>
            </a:r>
            <a:r>
              <a:rPr lang="zh-TW" altLang="en-US" sz="2800" dirty="0">
                <a:solidFill>
                  <a:schemeClr val="tx1"/>
                </a:solidFill>
                <a:latin typeface="微軟正黑體" pitchFamily="34"/>
                <a:ea typeface="微軟正黑體" pitchFamily="34"/>
              </a:rPr>
              <a:t>三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itchFamily="34"/>
                <a:ea typeface="微軟正黑體" pitchFamily="34"/>
              </a:rPr>
              <a:t>次，或以同位素比值質譜儀 </a:t>
            </a:r>
            <a:r>
              <a:rPr lang="en-US" altLang="zh-TW" sz="2800" dirty="0" smtClean="0">
                <a:solidFill>
                  <a:schemeClr val="tx1"/>
                </a:solidFill>
                <a:latin typeface="微軟正黑體" pitchFamily="34"/>
                <a:ea typeface="微軟正黑體" pitchFamily="34"/>
              </a:rPr>
              <a:t>(IRMS)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itchFamily="34"/>
                <a:ea typeface="微軟正黑體" pitchFamily="34"/>
              </a:rPr>
              <a:t>測定代謝物以確認分析。</a:t>
            </a:r>
            <a:endParaRPr lang="en-US" altLang="zh-TW" dirty="0" smtClean="0">
              <a:solidFill>
                <a:schemeClr val="tx1"/>
              </a:solidFill>
              <a:latin typeface="微軟正黑體" pitchFamily="34"/>
              <a:ea typeface="微軟正黑體" pitchFamily="34"/>
            </a:endParaRPr>
          </a:p>
          <a:p>
            <a:pPr lvl="1"/>
            <a:endParaRPr lang="en-US" dirty="0">
              <a:solidFill>
                <a:schemeClr val="tx1"/>
              </a:solidFill>
              <a:latin typeface="微軟正黑體" pitchFamily="34"/>
              <a:ea typeface="微軟正黑體" pitchFamily="34"/>
            </a:endParaRPr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rcRect t="48203" b="14910"/>
          <a:stretch>
            <a:fillRect/>
          </a:stretch>
        </p:blipFill>
        <p:spPr>
          <a:xfrm>
            <a:off x="5430416" y="5520298"/>
            <a:ext cx="3256383" cy="120118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投影片編號版面配置區 4"/>
          <p:cNvSpPr txBox="1"/>
          <p:nvPr/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124AFD3-24AE-4614-9916-50BF2B756A19}" type="slidenum">
              <a:rPr kern="0">
                <a:solidFill>
                  <a:srgbClr val="000000"/>
                </a:solidFill>
              </a:rPr>
              <a:pPr algn="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9</a:t>
            </a:fld>
            <a:endParaRPr lang="en-US" sz="1200">
              <a:solidFill>
                <a:srgbClr val="898989"/>
              </a:solidFill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421063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課程名稱</Template>
  <TotalTime>2777</TotalTime>
  <Words>2471</Words>
  <Application>Microsoft Office PowerPoint</Application>
  <PresentationFormat>如螢幕大小 (4:3)</PresentationFormat>
  <Paragraphs>286</Paragraphs>
  <Slides>24</Slides>
  <Notes>19</Notes>
  <HiddenSlides>6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1" baseType="lpstr">
      <vt:lpstr>微軟正黑體</vt:lpstr>
      <vt:lpstr>新細明體</vt:lpstr>
      <vt:lpstr>標楷體</vt:lpstr>
      <vt:lpstr>Arial</vt:lpstr>
      <vt:lpstr>Calibri</vt:lpstr>
      <vt:lpstr>Times New Roman</vt:lpstr>
      <vt:lpstr>課程名稱</vt:lpstr>
      <vt:lpstr>同化性物質</vt:lpstr>
      <vt:lpstr>同化性物質(anabolic agents ) </vt:lpstr>
      <vt:lpstr>同化性物質(anabolic agents ) </vt:lpstr>
      <vt:lpstr>同化性類固醇(anabolic steroids)</vt:lpstr>
      <vt:lpstr>PowerPoint 簡報</vt:lpstr>
      <vt:lpstr>PowerPoint 簡報</vt:lpstr>
      <vt:lpstr>PowerPoint 簡報</vt:lpstr>
      <vt:lpstr>同化性類固醇(anabolic steroids)</vt:lpstr>
      <vt:lpstr>同化性類固醇(anabolic steroids)</vt:lpstr>
      <vt:lpstr>同化性類固醇(anabolic steroids)</vt:lpstr>
      <vt:lpstr>同化性類固醇(anabolic steroids)</vt:lpstr>
      <vt:lpstr>同化性類固醇(anabolic steroids)</vt:lpstr>
      <vt:lpstr>各種同化性類固醇藥物之製劑型態及藥效 </vt:lpstr>
      <vt:lpstr>各種同化性類固醇藥物之製劑型態及藥效 </vt:lpstr>
      <vt:lpstr>PowerPoint 簡報</vt:lpstr>
      <vt:lpstr>PowerPoint 簡報</vt:lpstr>
      <vt:lpstr>同化性類固醇(anabolic steroids)</vt:lpstr>
      <vt:lpstr>肝臟</vt:lpstr>
      <vt:lpstr>心血管系統</vt:lpstr>
      <vt:lpstr>男性生殖系統</vt:lpstr>
      <vt:lpstr>女性生殖系統</vt:lpstr>
      <vt:lpstr>精神狀態</vt:lpstr>
      <vt:lpstr>其他</vt:lpstr>
      <vt:lpstr>結論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User</cp:lastModifiedBy>
  <cp:revision>151</cp:revision>
  <dcterms:created xsi:type="dcterms:W3CDTF">2017-11-07T02:54:43Z</dcterms:created>
  <dcterms:modified xsi:type="dcterms:W3CDTF">2018-07-28T17:00:05Z</dcterms:modified>
</cp:coreProperties>
</file>